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35"/>
  </p:notesMasterIdLst>
  <p:handoutMasterIdLst>
    <p:handoutMasterId r:id="rId36"/>
  </p:handoutMasterIdLst>
  <p:sldIdLst>
    <p:sldId id="321" r:id="rId2"/>
    <p:sldId id="309" r:id="rId3"/>
    <p:sldId id="274" r:id="rId4"/>
    <p:sldId id="306" r:id="rId5"/>
    <p:sldId id="299" r:id="rId6"/>
    <p:sldId id="303" r:id="rId7"/>
    <p:sldId id="308" r:id="rId8"/>
    <p:sldId id="300" r:id="rId9"/>
    <p:sldId id="301" r:id="rId10"/>
    <p:sldId id="310" r:id="rId11"/>
    <p:sldId id="323" r:id="rId12"/>
    <p:sldId id="324" r:id="rId13"/>
    <p:sldId id="307" r:id="rId14"/>
    <p:sldId id="276" r:id="rId15"/>
    <p:sldId id="302" r:id="rId16"/>
    <p:sldId id="316" r:id="rId17"/>
    <p:sldId id="317" r:id="rId18"/>
    <p:sldId id="313" r:id="rId19"/>
    <p:sldId id="314" r:id="rId20"/>
    <p:sldId id="315" r:id="rId21"/>
    <p:sldId id="311" r:id="rId22"/>
    <p:sldId id="312" r:id="rId23"/>
    <p:sldId id="318" r:id="rId24"/>
    <p:sldId id="319" r:id="rId25"/>
    <p:sldId id="322" r:id="rId26"/>
    <p:sldId id="293" r:id="rId27"/>
    <p:sldId id="305" r:id="rId28"/>
    <p:sldId id="320" r:id="rId29"/>
    <p:sldId id="296" r:id="rId30"/>
    <p:sldId id="298" r:id="rId31"/>
    <p:sldId id="280" r:id="rId32"/>
    <p:sldId id="284" r:id="rId33"/>
    <p:sldId id="295" r:id="rId34"/>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7EC3AA8-E4E1-4D05-A874-FB81D0856870}">
          <p14:sldIdLst>
            <p14:sldId id="321"/>
            <p14:sldId id="309"/>
            <p14:sldId id="274"/>
            <p14:sldId id="306"/>
            <p14:sldId id="299"/>
            <p14:sldId id="303"/>
            <p14:sldId id="308"/>
            <p14:sldId id="300"/>
            <p14:sldId id="301"/>
            <p14:sldId id="310"/>
            <p14:sldId id="323"/>
            <p14:sldId id="324"/>
            <p14:sldId id="307"/>
            <p14:sldId id="276"/>
          </p14:sldIdLst>
        </p14:section>
        <p14:section name="Untitled Section" id="{8E892A96-E064-45BB-A43E-F6AF9E80E9DB}">
          <p14:sldIdLst>
            <p14:sldId id="302"/>
            <p14:sldId id="316"/>
            <p14:sldId id="317"/>
            <p14:sldId id="313"/>
            <p14:sldId id="314"/>
            <p14:sldId id="315"/>
            <p14:sldId id="311"/>
            <p14:sldId id="312"/>
            <p14:sldId id="318"/>
            <p14:sldId id="319"/>
            <p14:sldId id="322"/>
            <p14:sldId id="293"/>
            <p14:sldId id="305"/>
            <p14:sldId id="320"/>
            <p14:sldId id="296"/>
            <p14:sldId id="298"/>
            <p14:sldId id="280"/>
            <p14:sldId id="284"/>
            <p14:sldId id="295"/>
          </p14:sldIdLst>
        </p14:section>
      </p14:sectionLst>
    </p:ex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7" autoAdjust="0"/>
    <p:restoredTop sz="93485" autoAdjust="0"/>
  </p:normalViewPr>
  <p:slideViewPr>
    <p:cSldViewPr>
      <p:cViewPr varScale="1">
        <p:scale>
          <a:sx n="72" d="100"/>
          <a:sy n="72" d="100"/>
        </p:scale>
        <p:origin x="1158" y="90"/>
      </p:cViewPr>
      <p:guideLst>
        <p:guide pos="3840"/>
        <p:guide pos="6816"/>
        <p:guide pos="816"/>
        <p:guide orient="horz" pos="2160"/>
      </p:guideLst>
    </p:cSldViewPr>
  </p:slideViewPr>
  <p:outlineViewPr>
    <p:cViewPr>
      <p:scale>
        <a:sx n="33" d="100"/>
        <a:sy n="33" d="100"/>
      </p:scale>
      <p:origin x="0" y="-3378"/>
    </p:cViewPr>
  </p:outlineViewPr>
  <p:notesTextViewPr>
    <p:cViewPr>
      <p:scale>
        <a:sx n="1" d="1"/>
        <a:sy n="1" d="1"/>
      </p:scale>
      <p:origin x="0" y="0"/>
    </p:cViewPr>
  </p:notesTextViewPr>
  <p:notesViewPr>
    <p:cSldViewPr>
      <p:cViewPr varScale="1">
        <p:scale>
          <a:sx n="58" d="100"/>
          <a:sy n="58" d="100"/>
        </p:scale>
        <p:origin x="3372"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title>
      <c:layout>
        <c:manualLayout>
          <c:xMode val="edge"/>
          <c:yMode val="edge"/>
          <c:x val="0.43559265442404005"/>
          <c:y val="3.0769230769230769E-3"/>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2"/>
              </a:solidFill>
              <a:latin typeface="+mn-lt"/>
              <a:ea typeface="+mn-ea"/>
              <a:cs typeface="+mn-cs"/>
            </a:defRPr>
          </a:pPr>
          <a:endParaRPr lang="en-US"/>
        </a:p>
      </c:txPr>
    </c:title>
    <c:autoTitleDeleted val="0"/>
    <c:plotArea>
      <c:layout>
        <c:manualLayout>
          <c:layoutTarget val="inner"/>
          <c:xMode val="edge"/>
          <c:yMode val="edge"/>
          <c:x val="0.10302325397973"/>
          <c:y val="9.2415505754088439E-2"/>
          <c:w val="0.88228559410040353"/>
          <c:h val="0.79496402180496684"/>
        </c:manualLayout>
      </c:layout>
      <c:barChart>
        <c:barDir val="col"/>
        <c:grouping val="clustered"/>
        <c:varyColors val="0"/>
        <c:ser>
          <c:idx val="0"/>
          <c:order val="0"/>
          <c:tx>
            <c:strRef>
              <c:f>Sheet1!$B$1</c:f>
              <c:strCache>
                <c:ptCount val="1"/>
                <c:pt idx="0">
                  <c:v>Annual Cost</c:v>
                </c:pt>
              </c:strCache>
            </c:strRef>
          </c:tx>
          <c:spPr>
            <a:gradFill rotWithShape="1">
              <a:gsLst>
                <a:gs pos="0">
                  <a:schemeClr val="dk1">
                    <a:tint val="88500"/>
                    <a:satMod val="103000"/>
                    <a:lumMod val="102000"/>
                    <a:tint val="94000"/>
                  </a:schemeClr>
                </a:gs>
                <a:gs pos="50000">
                  <a:schemeClr val="dk1">
                    <a:tint val="88500"/>
                    <a:satMod val="110000"/>
                    <a:lumMod val="100000"/>
                    <a:shade val="100000"/>
                  </a:schemeClr>
                </a:gs>
                <a:gs pos="100000">
                  <a:schemeClr val="dk1">
                    <a:tint val="88500"/>
                    <a:lumMod val="99000"/>
                    <a:satMod val="120000"/>
                    <a:shade val="78000"/>
                  </a:schemeClr>
                </a:gs>
              </a:gsLst>
              <a:lin ang="5400000" scaled="0"/>
            </a:gradFill>
            <a:ln>
              <a:noFill/>
            </a:ln>
            <a:effectLst/>
          </c:spPr>
          <c:invertIfNegative val="0"/>
          <c:cat>
            <c:strRef>
              <c:f>Sheet1!$A$2:$A$11</c:f>
              <c:strCache>
                <c:ptCount val="10"/>
                <c:pt idx="0">
                  <c:v>Parts and materials</c:v>
                </c:pt>
                <c:pt idx="1">
                  <c:v>Manufacturing equipment</c:v>
                </c:pt>
                <c:pt idx="2">
                  <c:v>Salaries</c:v>
                </c:pt>
                <c:pt idx="3">
                  <c:v>Maintenance</c:v>
                </c:pt>
                <c:pt idx="4">
                  <c:v>Office lease</c:v>
                </c:pt>
                <c:pt idx="5">
                  <c:v>Warehouse lease</c:v>
                </c:pt>
                <c:pt idx="6">
                  <c:v>Insurance</c:v>
                </c:pt>
                <c:pt idx="7">
                  <c:v>Benefits and pensions</c:v>
                </c:pt>
                <c:pt idx="8">
                  <c:v>Vehicles</c:v>
                </c:pt>
                <c:pt idx="9">
                  <c:v>Research</c:v>
                </c:pt>
              </c:strCache>
            </c:strRef>
          </c:cat>
          <c:val>
            <c:numRef>
              <c:f>Sheet1!$B$2:$B$11</c:f>
              <c:numCache>
                <c:formatCode>#,##0</c:formatCode>
                <c:ptCount val="10"/>
                <c:pt idx="0">
                  <c:v>1325000</c:v>
                </c:pt>
                <c:pt idx="1">
                  <c:v>900500</c:v>
                </c:pt>
                <c:pt idx="2">
                  <c:v>575000</c:v>
                </c:pt>
                <c:pt idx="3">
                  <c:v>395000</c:v>
                </c:pt>
                <c:pt idx="4">
                  <c:v>295000</c:v>
                </c:pt>
                <c:pt idx="5">
                  <c:v>250000</c:v>
                </c:pt>
                <c:pt idx="6">
                  <c:v>180000</c:v>
                </c:pt>
                <c:pt idx="7">
                  <c:v>130000</c:v>
                </c:pt>
                <c:pt idx="8">
                  <c:v>125000</c:v>
                </c:pt>
                <c:pt idx="9">
                  <c:v>75000</c:v>
                </c:pt>
              </c:numCache>
            </c:numRef>
          </c:val>
          <c:extLst>
            <c:ext xmlns:c16="http://schemas.microsoft.com/office/drawing/2014/chart" uri="{C3380CC4-5D6E-409C-BE32-E72D297353CC}">
              <c16:uniqueId val="{00000000-E3D1-41CE-8E55-A27666A0EECA}"/>
            </c:ext>
          </c:extLst>
        </c:ser>
        <c:dLbls>
          <c:showLegendKey val="0"/>
          <c:showVal val="0"/>
          <c:showCatName val="0"/>
          <c:showSerName val="0"/>
          <c:showPercent val="0"/>
          <c:showBubbleSize val="0"/>
        </c:dLbls>
        <c:gapWidth val="100"/>
        <c:overlap val="-24"/>
        <c:axId val="352511456"/>
        <c:axId val="352512576"/>
      </c:barChart>
      <c:catAx>
        <c:axId val="352511456"/>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0" spcFirstLastPara="1" vertOverflow="ellipsis" wrap="square" anchor="ctr" anchorCtr="1"/>
          <a:lstStyle/>
          <a:p>
            <a:pPr>
              <a:defRPr sz="1197" b="0" i="0" u="none" strike="noStrike" kern="1200" baseline="0">
                <a:solidFill>
                  <a:schemeClr val="tx2"/>
                </a:solidFill>
                <a:latin typeface="+mn-lt"/>
                <a:ea typeface="+mn-ea"/>
                <a:cs typeface="+mn-cs"/>
              </a:defRPr>
            </a:pPr>
            <a:endParaRPr lang="en-US"/>
          </a:p>
        </c:txPr>
        <c:crossAx val="352512576"/>
        <c:crosses val="autoZero"/>
        <c:auto val="1"/>
        <c:lblAlgn val="ctr"/>
        <c:lblOffset val="0"/>
        <c:noMultiLvlLbl val="0"/>
      </c:catAx>
      <c:valAx>
        <c:axId val="352512576"/>
        <c:scaling>
          <c:orientation val="minMax"/>
          <c:min val="0"/>
        </c:scaling>
        <c:delete val="0"/>
        <c:axPos val="l"/>
        <c:majorGridlines>
          <c:spPr>
            <a:ln w="9525" cap="flat" cmpd="sng" algn="ctr">
              <a:solidFill>
                <a:schemeClr val="tx2">
                  <a:lumMod val="15000"/>
                  <a:lumOff val="85000"/>
                </a:schemeClr>
              </a:solidFill>
              <a:round/>
            </a:ln>
            <a:effectLst/>
          </c:spPr>
        </c:majorGridlines>
        <c:numFmt formatCode="_(&quot;$&quot;* #,##0_);_(&quot;$&quot;* \(#,##0\);_(&quot;$&quot;* &quot;-&quot;_);_(@_)"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352511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8502359-E29E-4A2D-ACAC-4DCAC351BAD4}" type="doc">
      <dgm:prSet loTypeId="urn:microsoft.com/office/officeart/2005/8/layout/orgChart1" loCatId="hierarchy" qsTypeId="urn:microsoft.com/office/officeart/2005/8/quickstyle/simple1" qsCatId="simple" csTypeId="urn:microsoft.com/office/officeart/2005/8/colors/accent0_3" csCatId="mainScheme" phldr="1"/>
      <dgm:spPr/>
      <dgm:t>
        <a:bodyPr/>
        <a:lstStyle/>
        <a:p>
          <a:endParaRPr lang="en-US"/>
        </a:p>
      </dgm:t>
    </dgm:pt>
    <dgm:pt modelId="{1AE76108-91FB-44D8-8A89-B8E208F7E5CA}">
      <dgm:prSet phldrT="[Text]" custT="1"/>
      <dgm:spPr/>
      <dgm:t>
        <a:bodyPr/>
        <a:lstStyle/>
        <a:p>
          <a:r>
            <a:rPr lang="en-US" sz="2200" dirty="0">
              <a:latin typeface="Calibri" panose="020F0502020204030204" pitchFamily="34" charset="0"/>
              <a:cs typeface="Calibri" panose="020F0502020204030204" pitchFamily="34" charset="0"/>
            </a:rPr>
            <a:t>Nicholas O. Walker or Assigns</a:t>
          </a:r>
        </a:p>
        <a:p>
          <a:r>
            <a:rPr lang="en-US" sz="2200" dirty="0">
              <a:latin typeface="Calibri" panose="020F0502020204030204" pitchFamily="34" charset="0"/>
              <a:cs typeface="Calibri" panose="020F0502020204030204" pitchFamily="34" charset="0"/>
            </a:rPr>
            <a:t>Oversight</a:t>
          </a:r>
        </a:p>
      </dgm:t>
    </dgm:pt>
    <dgm:pt modelId="{FB6FE0FF-6322-4547-93AB-8311BC623C08}" type="parTrans" cxnId="{14EE8AC3-0110-4526-90CC-06B68394D9E2}">
      <dgm:prSet/>
      <dgm:spPr/>
      <dgm:t>
        <a:bodyPr/>
        <a:lstStyle/>
        <a:p>
          <a:endParaRPr lang="en-US" sz="2200"/>
        </a:p>
      </dgm:t>
    </dgm:pt>
    <dgm:pt modelId="{0D0D4CAD-4648-4F86-96D2-249E348C9951}" type="sibTrans" cxnId="{14EE8AC3-0110-4526-90CC-06B68394D9E2}">
      <dgm:prSet/>
      <dgm:spPr/>
      <dgm:t>
        <a:bodyPr/>
        <a:lstStyle/>
        <a:p>
          <a:endParaRPr lang="en-US" sz="2200"/>
        </a:p>
      </dgm:t>
    </dgm:pt>
    <dgm:pt modelId="{5F5A6335-6630-4D71-8A8D-82747DBEDD02}" type="asst">
      <dgm:prSet phldrT="[Text]" custT="1"/>
      <dgm:spPr/>
      <dgm:t>
        <a:bodyPr/>
        <a:lstStyle/>
        <a:p>
          <a:r>
            <a:rPr lang="en-US" sz="2200" dirty="0">
              <a:latin typeface="Calibri" panose="020F0502020204030204" pitchFamily="34" charset="0"/>
              <a:cs typeface="Calibri" panose="020F0502020204030204" pitchFamily="34" charset="0"/>
            </a:rPr>
            <a:t>Administrative Assistance</a:t>
          </a:r>
        </a:p>
      </dgm:t>
    </dgm:pt>
    <dgm:pt modelId="{1D68A030-C6F3-413B-8622-5590D9ED1D15}" type="parTrans" cxnId="{D9315502-9429-4195-A4A9-CF2CAF046280}">
      <dgm:prSet/>
      <dgm:spPr/>
      <dgm:t>
        <a:bodyPr/>
        <a:lstStyle/>
        <a:p>
          <a:endParaRPr lang="en-US" sz="2200"/>
        </a:p>
      </dgm:t>
    </dgm:pt>
    <dgm:pt modelId="{A1EBADD5-FED1-449B-BA17-8D2135A730AD}" type="sibTrans" cxnId="{D9315502-9429-4195-A4A9-CF2CAF046280}">
      <dgm:prSet/>
      <dgm:spPr/>
      <dgm:t>
        <a:bodyPr/>
        <a:lstStyle/>
        <a:p>
          <a:endParaRPr lang="en-US" sz="2200"/>
        </a:p>
      </dgm:t>
    </dgm:pt>
    <dgm:pt modelId="{292949A4-AA05-4E18-B3F5-1798B9517995}">
      <dgm:prSet phldrT="[Text]" custT="1"/>
      <dgm:spPr/>
      <dgm:t>
        <a:bodyPr/>
        <a:lstStyle/>
        <a:p>
          <a:r>
            <a:rPr lang="en-US" sz="2200" dirty="0">
              <a:latin typeface="Calibri" panose="020F0502020204030204" pitchFamily="34" charset="0"/>
              <a:cs typeface="Calibri" panose="020F0502020204030204" pitchFamily="34" charset="0"/>
            </a:rPr>
            <a:t>Yet Unnamed </a:t>
          </a:r>
        </a:p>
        <a:p>
          <a:r>
            <a:rPr lang="en-US" sz="2200" dirty="0">
              <a:latin typeface="Calibri" panose="020F0502020204030204" pitchFamily="34" charset="0"/>
              <a:cs typeface="Calibri" panose="020F0502020204030204" pitchFamily="34" charset="0"/>
            </a:rPr>
            <a:t>AR  Personal Representative</a:t>
          </a:r>
        </a:p>
      </dgm:t>
    </dgm:pt>
    <dgm:pt modelId="{480A263B-CD14-423A-A0E1-102EAB428708}" type="parTrans" cxnId="{96B205B4-5F7B-470F-9F70-6B6E2AA23B87}">
      <dgm:prSet/>
      <dgm:spPr/>
      <dgm:t>
        <a:bodyPr/>
        <a:lstStyle/>
        <a:p>
          <a:endParaRPr lang="en-US" sz="2200"/>
        </a:p>
      </dgm:t>
    </dgm:pt>
    <dgm:pt modelId="{95DB1844-9FB2-42CD-B947-48E4C21612F4}" type="sibTrans" cxnId="{96B205B4-5F7B-470F-9F70-6B6E2AA23B87}">
      <dgm:prSet/>
      <dgm:spPr/>
      <dgm:t>
        <a:bodyPr/>
        <a:lstStyle/>
        <a:p>
          <a:endParaRPr lang="en-US" sz="2200"/>
        </a:p>
      </dgm:t>
    </dgm:pt>
    <dgm:pt modelId="{0ACBA0E5-BBCD-43D7-A3BC-FC0CF9D01C8A}">
      <dgm:prSet phldrT="[Text]" custT="1"/>
      <dgm:spPr/>
      <dgm:t>
        <a:bodyPr/>
        <a:lstStyle/>
        <a:p>
          <a:r>
            <a:rPr lang="en-US" sz="2200" dirty="0">
              <a:latin typeface="Calibri" panose="020F0502020204030204" pitchFamily="34" charset="0"/>
              <a:cs typeface="Calibri" panose="020F0502020204030204" pitchFamily="34" charset="0"/>
            </a:rPr>
            <a:t>Yet Unnamed </a:t>
          </a:r>
        </a:p>
        <a:p>
          <a:r>
            <a:rPr lang="en-US" sz="2200" dirty="0">
              <a:latin typeface="Calibri" panose="020F0502020204030204" pitchFamily="34" charset="0"/>
              <a:cs typeface="Calibri" panose="020F0502020204030204" pitchFamily="34" charset="0"/>
            </a:rPr>
            <a:t>TX  Personal Representative</a:t>
          </a:r>
        </a:p>
      </dgm:t>
    </dgm:pt>
    <dgm:pt modelId="{C6B0EF2E-D0FA-4A1B-8E00-868CCDF8158E}" type="parTrans" cxnId="{6581C4F9-789D-48A7-9428-0E021B2DC4A2}">
      <dgm:prSet/>
      <dgm:spPr/>
      <dgm:t>
        <a:bodyPr/>
        <a:lstStyle/>
        <a:p>
          <a:endParaRPr lang="en-US" sz="2200"/>
        </a:p>
      </dgm:t>
    </dgm:pt>
    <dgm:pt modelId="{D230325B-7A0E-4212-8386-DF558C1F2B2A}" type="sibTrans" cxnId="{6581C4F9-789D-48A7-9428-0E021B2DC4A2}">
      <dgm:prSet/>
      <dgm:spPr/>
      <dgm:t>
        <a:bodyPr/>
        <a:lstStyle/>
        <a:p>
          <a:endParaRPr lang="en-US" sz="2200"/>
        </a:p>
      </dgm:t>
    </dgm:pt>
    <dgm:pt modelId="{5FDCA85D-1C67-44A6-9071-13A348508795}">
      <dgm:prSet phldrT="[Text]" custT="1"/>
      <dgm:spPr/>
      <dgm:t>
        <a:bodyPr/>
        <a:lstStyle/>
        <a:p>
          <a:r>
            <a:rPr lang="en-US" sz="2200" dirty="0">
              <a:latin typeface="+mn-lt"/>
            </a:rPr>
            <a:t>Expansion</a:t>
          </a:r>
        </a:p>
      </dgm:t>
    </dgm:pt>
    <dgm:pt modelId="{03FDE31C-AA0C-4FFD-88F3-B8C60C7688B2}" type="parTrans" cxnId="{271D1B83-8B39-409B-9021-75223A00D6D6}">
      <dgm:prSet/>
      <dgm:spPr/>
      <dgm:t>
        <a:bodyPr/>
        <a:lstStyle/>
        <a:p>
          <a:endParaRPr lang="en-US" sz="2200"/>
        </a:p>
      </dgm:t>
    </dgm:pt>
    <dgm:pt modelId="{FE1A6629-9F0A-4947-827E-686E8B12F027}" type="sibTrans" cxnId="{271D1B83-8B39-409B-9021-75223A00D6D6}">
      <dgm:prSet/>
      <dgm:spPr/>
      <dgm:t>
        <a:bodyPr/>
        <a:lstStyle/>
        <a:p>
          <a:endParaRPr lang="en-US" sz="2200"/>
        </a:p>
      </dgm:t>
    </dgm:pt>
    <dgm:pt modelId="{334A1187-75F9-47AE-9C5D-087BC490F15E}" type="asst">
      <dgm:prSet phldrT="[Text]" custT="1"/>
      <dgm:spPr/>
      <dgm:t>
        <a:bodyPr/>
        <a:lstStyle/>
        <a:p>
          <a:r>
            <a:rPr lang="en-US" sz="2200" dirty="0">
              <a:latin typeface="Calibri" panose="020F0502020204030204" pitchFamily="34" charset="0"/>
              <a:cs typeface="Calibri" panose="020F0502020204030204" pitchFamily="34" charset="0"/>
            </a:rPr>
            <a:t>Technical / Professional Consultants</a:t>
          </a:r>
        </a:p>
      </dgm:t>
    </dgm:pt>
    <dgm:pt modelId="{9D6B0B9B-F8BF-4C5D-830C-27C58560C208}" type="parTrans" cxnId="{057EE6AF-B085-43CC-AA37-06080A5329A3}">
      <dgm:prSet/>
      <dgm:spPr/>
      <dgm:t>
        <a:bodyPr/>
        <a:lstStyle/>
        <a:p>
          <a:endParaRPr lang="en-US"/>
        </a:p>
      </dgm:t>
    </dgm:pt>
    <dgm:pt modelId="{E936F5C8-35F9-496A-9F6E-A68A10B24C8D}" type="sibTrans" cxnId="{057EE6AF-B085-43CC-AA37-06080A5329A3}">
      <dgm:prSet/>
      <dgm:spPr/>
      <dgm:t>
        <a:bodyPr/>
        <a:lstStyle/>
        <a:p>
          <a:endParaRPr lang="en-US"/>
        </a:p>
      </dgm:t>
    </dgm:pt>
    <dgm:pt modelId="{2CA4F932-361A-48DB-AEC7-B1820076A090}" type="asst">
      <dgm:prSet phldrT="[Text]" custT="1"/>
      <dgm:spPr/>
      <dgm:t>
        <a:bodyPr/>
        <a:lstStyle/>
        <a:p>
          <a:r>
            <a:rPr lang="en-US" sz="2200" dirty="0">
              <a:latin typeface="Calibri" panose="020F0502020204030204" pitchFamily="34" charset="0"/>
              <a:cs typeface="Calibri" panose="020F0502020204030204" pitchFamily="34" charset="0"/>
            </a:rPr>
            <a:t>Government Liaison – Federal, State, County, Local</a:t>
          </a:r>
        </a:p>
      </dgm:t>
    </dgm:pt>
    <dgm:pt modelId="{FC3D2D43-BF76-46E3-9C23-4CEED51F7791}" type="parTrans" cxnId="{DA08BF25-962B-421F-B5AE-103BB4D14029}">
      <dgm:prSet/>
      <dgm:spPr/>
      <dgm:t>
        <a:bodyPr/>
        <a:lstStyle/>
        <a:p>
          <a:endParaRPr lang="en-US"/>
        </a:p>
      </dgm:t>
    </dgm:pt>
    <dgm:pt modelId="{4F6067A3-56CB-4BBB-A33D-A4B6073745A1}" type="sibTrans" cxnId="{DA08BF25-962B-421F-B5AE-103BB4D14029}">
      <dgm:prSet/>
      <dgm:spPr/>
      <dgm:t>
        <a:bodyPr/>
        <a:lstStyle/>
        <a:p>
          <a:endParaRPr lang="en-US"/>
        </a:p>
      </dgm:t>
    </dgm:pt>
    <dgm:pt modelId="{28A0B37A-BED0-495D-9DE0-5C3EB254BD9C}">
      <dgm:prSet phldrT="[Text]" custT="1"/>
      <dgm:spPr/>
      <dgm:t>
        <a:bodyPr/>
        <a:lstStyle/>
        <a:p>
          <a:r>
            <a:rPr lang="en-US" sz="2200" dirty="0">
              <a:latin typeface="+mn-lt"/>
            </a:rPr>
            <a:t>CO</a:t>
          </a:r>
        </a:p>
        <a:p>
          <a:r>
            <a:rPr lang="en-US" sz="2000" dirty="0">
              <a:latin typeface="+mn-lt"/>
            </a:rPr>
            <a:t>New Horizons FCU</a:t>
          </a:r>
        </a:p>
        <a:p>
          <a:r>
            <a:rPr lang="en-US" sz="2000" dirty="0">
              <a:latin typeface="+mn-lt"/>
            </a:rPr>
            <a:t>Vet. Group Home</a:t>
          </a:r>
        </a:p>
      </dgm:t>
    </dgm:pt>
    <dgm:pt modelId="{E517DD1E-2D47-4B97-AEE7-47F17CA57721}" type="sibTrans" cxnId="{8AB5A839-2EFC-4189-B42A-B729FAF8A55B}">
      <dgm:prSet/>
      <dgm:spPr/>
      <dgm:t>
        <a:bodyPr/>
        <a:lstStyle/>
        <a:p>
          <a:endParaRPr lang="en-US" sz="2200"/>
        </a:p>
      </dgm:t>
    </dgm:pt>
    <dgm:pt modelId="{A9367425-E34E-4C76-9930-ADFAEE130305}" type="parTrans" cxnId="{8AB5A839-2EFC-4189-B42A-B729FAF8A55B}">
      <dgm:prSet/>
      <dgm:spPr/>
      <dgm:t>
        <a:bodyPr/>
        <a:lstStyle/>
        <a:p>
          <a:endParaRPr lang="en-US" sz="2200"/>
        </a:p>
      </dgm:t>
    </dgm:pt>
    <dgm:pt modelId="{24932D62-51B8-4D71-A5FA-4BD57552139C}" type="pres">
      <dgm:prSet presAssocID="{78502359-E29E-4A2D-ACAC-4DCAC351BAD4}" presName="hierChild1" presStyleCnt="0">
        <dgm:presLayoutVars>
          <dgm:orgChart val="1"/>
          <dgm:chPref val="1"/>
          <dgm:dir/>
          <dgm:animOne val="branch"/>
          <dgm:animLvl val="lvl"/>
          <dgm:resizeHandles/>
        </dgm:presLayoutVars>
      </dgm:prSet>
      <dgm:spPr/>
    </dgm:pt>
    <dgm:pt modelId="{63487077-536E-4911-8464-54721A48DE05}" type="pres">
      <dgm:prSet presAssocID="{1AE76108-91FB-44D8-8A89-B8E208F7E5CA}" presName="hierRoot1" presStyleCnt="0">
        <dgm:presLayoutVars>
          <dgm:hierBranch val="init"/>
        </dgm:presLayoutVars>
      </dgm:prSet>
      <dgm:spPr/>
    </dgm:pt>
    <dgm:pt modelId="{342D541C-5030-4F91-A070-844941CA9444}" type="pres">
      <dgm:prSet presAssocID="{1AE76108-91FB-44D8-8A89-B8E208F7E5CA}" presName="rootComposite1" presStyleCnt="0"/>
      <dgm:spPr/>
    </dgm:pt>
    <dgm:pt modelId="{B4F9536A-212F-4EE6-8E36-1F7330E5587D}" type="pres">
      <dgm:prSet presAssocID="{1AE76108-91FB-44D8-8A89-B8E208F7E5CA}" presName="rootText1" presStyleLbl="node0" presStyleIdx="0" presStyleCnt="1" custScaleX="182704" custScaleY="163051">
        <dgm:presLayoutVars>
          <dgm:chPref val="3"/>
        </dgm:presLayoutVars>
      </dgm:prSet>
      <dgm:spPr/>
    </dgm:pt>
    <dgm:pt modelId="{B4EA89FA-F4C3-4343-B0EA-03CE8E80571B}" type="pres">
      <dgm:prSet presAssocID="{1AE76108-91FB-44D8-8A89-B8E208F7E5CA}" presName="rootConnector1" presStyleLbl="node1" presStyleIdx="0" presStyleCnt="0"/>
      <dgm:spPr/>
    </dgm:pt>
    <dgm:pt modelId="{D1F0577B-7768-4685-A52C-86010901C5D7}" type="pres">
      <dgm:prSet presAssocID="{1AE76108-91FB-44D8-8A89-B8E208F7E5CA}" presName="hierChild2" presStyleCnt="0"/>
      <dgm:spPr/>
    </dgm:pt>
    <dgm:pt modelId="{ED86A04F-8E18-4C09-847D-FF6943170D74}" type="pres">
      <dgm:prSet presAssocID="{480A263B-CD14-423A-A0E1-102EAB428708}" presName="Name37" presStyleLbl="parChTrans1D2" presStyleIdx="0" presStyleCnt="7"/>
      <dgm:spPr/>
    </dgm:pt>
    <dgm:pt modelId="{EFB687C1-0A36-4EE0-869B-BE082DC4B4F5}" type="pres">
      <dgm:prSet presAssocID="{292949A4-AA05-4E18-B3F5-1798B9517995}" presName="hierRoot2" presStyleCnt="0">
        <dgm:presLayoutVars>
          <dgm:hierBranch val="init"/>
        </dgm:presLayoutVars>
      </dgm:prSet>
      <dgm:spPr/>
    </dgm:pt>
    <dgm:pt modelId="{B3B2FC3E-37B1-4887-B44A-51C1D04E725F}" type="pres">
      <dgm:prSet presAssocID="{292949A4-AA05-4E18-B3F5-1798B9517995}" presName="rootComposite" presStyleCnt="0"/>
      <dgm:spPr/>
    </dgm:pt>
    <dgm:pt modelId="{7174A553-29A2-4360-80CF-40A80BE1E5E1}" type="pres">
      <dgm:prSet presAssocID="{292949A4-AA05-4E18-B3F5-1798B9517995}" presName="rootText" presStyleLbl="node2" presStyleIdx="0" presStyleCnt="4" custScaleX="139073" custScaleY="145131">
        <dgm:presLayoutVars>
          <dgm:chPref val="3"/>
        </dgm:presLayoutVars>
      </dgm:prSet>
      <dgm:spPr/>
    </dgm:pt>
    <dgm:pt modelId="{D164376A-6279-4F34-8FAC-9C7E5143D544}" type="pres">
      <dgm:prSet presAssocID="{292949A4-AA05-4E18-B3F5-1798B9517995}" presName="rootConnector" presStyleLbl="node2" presStyleIdx="0" presStyleCnt="4"/>
      <dgm:spPr/>
    </dgm:pt>
    <dgm:pt modelId="{8C825E58-14E8-483E-9F7B-AA1792C01D88}" type="pres">
      <dgm:prSet presAssocID="{292949A4-AA05-4E18-B3F5-1798B9517995}" presName="hierChild4" presStyleCnt="0"/>
      <dgm:spPr/>
    </dgm:pt>
    <dgm:pt modelId="{DE7C342C-0614-40D9-A99C-12D7AD9BC715}" type="pres">
      <dgm:prSet presAssocID="{292949A4-AA05-4E18-B3F5-1798B9517995}" presName="hierChild5" presStyleCnt="0"/>
      <dgm:spPr/>
    </dgm:pt>
    <dgm:pt modelId="{49F27310-186D-41EB-B0D9-B311379F2447}" type="pres">
      <dgm:prSet presAssocID="{A9367425-E34E-4C76-9930-ADFAEE130305}" presName="Name37" presStyleLbl="parChTrans1D2" presStyleIdx="1" presStyleCnt="7"/>
      <dgm:spPr/>
    </dgm:pt>
    <dgm:pt modelId="{DD37C9DD-498D-4BBC-B3E4-1EA4D5759522}" type="pres">
      <dgm:prSet presAssocID="{28A0B37A-BED0-495D-9DE0-5C3EB254BD9C}" presName="hierRoot2" presStyleCnt="0">
        <dgm:presLayoutVars>
          <dgm:hierBranch val="init"/>
        </dgm:presLayoutVars>
      </dgm:prSet>
      <dgm:spPr/>
    </dgm:pt>
    <dgm:pt modelId="{5D52FA1C-A3E5-4CA3-8F7A-23BAFF63DCA7}" type="pres">
      <dgm:prSet presAssocID="{28A0B37A-BED0-495D-9DE0-5C3EB254BD9C}" presName="rootComposite" presStyleCnt="0"/>
      <dgm:spPr/>
    </dgm:pt>
    <dgm:pt modelId="{08335018-97AA-460E-A117-81DBA3DD3BA6}" type="pres">
      <dgm:prSet presAssocID="{28A0B37A-BED0-495D-9DE0-5C3EB254BD9C}" presName="rootText" presStyleLbl="node2" presStyleIdx="1" presStyleCnt="4" custScaleX="164363" custScaleY="172876" custLinFactNeighborX="1373" custLinFactNeighborY="2416">
        <dgm:presLayoutVars>
          <dgm:chPref val="3"/>
        </dgm:presLayoutVars>
      </dgm:prSet>
      <dgm:spPr/>
    </dgm:pt>
    <dgm:pt modelId="{65D0D12C-4679-4F26-9710-FD8E514589D1}" type="pres">
      <dgm:prSet presAssocID="{28A0B37A-BED0-495D-9DE0-5C3EB254BD9C}" presName="rootConnector" presStyleLbl="node2" presStyleIdx="1" presStyleCnt="4"/>
      <dgm:spPr/>
    </dgm:pt>
    <dgm:pt modelId="{8EB97B11-FBCA-4B4E-B19F-53DF3AFDD2F3}" type="pres">
      <dgm:prSet presAssocID="{28A0B37A-BED0-495D-9DE0-5C3EB254BD9C}" presName="hierChild4" presStyleCnt="0"/>
      <dgm:spPr/>
    </dgm:pt>
    <dgm:pt modelId="{02C81350-F8A1-4EAC-834A-37E8A0F9D7A0}" type="pres">
      <dgm:prSet presAssocID="{28A0B37A-BED0-495D-9DE0-5C3EB254BD9C}" presName="hierChild5" presStyleCnt="0"/>
      <dgm:spPr/>
    </dgm:pt>
    <dgm:pt modelId="{86CB14CF-3AAB-49BF-A348-8C10128F63F4}" type="pres">
      <dgm:prSet presAssocID="{C6B0EF2E-D0FA-4A1B-8E00-868CCDF8158E}" presName="Name37" presStyleLbl="parChTrans1D2" presStyleIdx="2" presStyleCnt="7"/>
      <dgm:spPr/>
    </dgm:pt>
    <dgm:pt modelId="{77371579-F80B-48CD-B835-644D974105F2}" type="pres">
      <dgm:prSet presAssocID="{0ACBA0E5-BBCD-43D7-A3BC-FC0CF9D01C8A}" presName="hierRoot2" presStyleCnt="0">
        <dgm:presLayoutVars>
          <dgm:hierBranch val="init"/>
        </dgm:presLayoutVars>
      </dgm:prSet>
      <dgm:spPr/>
    </dgm:pt>
    <dgm:pt modelId="{C6C8DF18-AFF5-41C5-91D5-986B3912F98F}" type="pres">
      <dgm:prSet presAssocID="{0ACBA0E5-BBCD-43D7-A3BC-FC0CF9D01C8A}" presName="rootComposite" presStyleCnt="0"/>
      <dgm:spPr/>
    </dgm:pt>
    <dgm:pt modelId="{57DA3771-BFCF-450F-AC08-0C13953670E4}" type="pres">
      <dgm:prSet presAssocID="{0ACBA0E5-BBCD-43D7-A3BC-FC0CF9D01C8A}" presName="rootText" presStyleLbl="node2" presStyleIdx="2" presStyleCnt="4" custScaleX="132287" custScaleY="131217">
        <dgm:presLayoutVars>
          <dgm:chPref val="3"/>
        </dgm:presLayoutVars>
      </dgm:prSet>
      <dgm:spPr/>
    </dgm:pt>
    <dgm:pt modelId="{FA66423F-FACA-4DAE-89C7-B644512E5F7D}" type="pres">
      <dgm:prSet presAssocID="{0ACBA0E5-BBCD-43D7-A3BC-FC0CF9D01C8A}" presName="rootConnector" presStyleLbl="node2" presStyleIdx="2" presStyleCnt="4"/>
      <dgm:spPr/>
    </dgm:pt>
    <dgm:pt modelId="{A60090D2-BA88-4DA7-A0B0-A2449D16B861}" type="pres">
      <dgm:prSet presAssocID="{0ACBA0E5-BBCD-43D7-A3BC-FC0CF9D01C8A}" presName="hierChild4" presStyleCnt="0"/>
      <dgm:spPr/>
    </dgm:pt>
    <dgm:pt modelId="{1058A9B4-2819-474F-9B1E-FCE066EC39C9}" type="pres">
      <dgm:prSet presAssocID="{0ACBA0E5-BBCD-43D7-A3BC-FC0CF9D01C8A}" presName="hierChild5" presStyleCnt="0"/>
      <dgm:spPr/>
    </dgm:pt>
    <dgm:pt modelId="{8E0B701E-731A-4119-97E9-BE8C6970B14F}" type="pres">
      <dgm:prSet presAssocID="{03FDE31C-AA0C-4FFD-88F3-B8C60C7688B2}" presName="Name37" presStyleLbl="parChTrans1D2" presStyleIdx="3" presStyleCnt="7"/>
      <dgm:spPr/>
    </dgm:pt>
    <dgm:pt modelId="{874468E2-0EC1-4B30-BFBA-2E7D789367BD}" type="pres">
      <dgm:prSet presAssocID="{5FDCA85D-1C67-44A6-9071-13A348508795}" presName="hierRoot2" presStyleCnt="0">
        <dgm:presLayoutVars>
          <dgm:hierBranch val="init"/>
        </dgm:presLayoutVars>
      </dgm:prSet>
      <dgm:spPr/>
    </dgm:pt>
    <dgm:pt modelId="{EBD67921-28BF-4E49-9555-F1C1BBCF3162}" type="pres">
      <dgm:prSet presAssocID="{5FDCA85D-1C67-44A6-9071-13A348508795}" presName="rootComposite" presStyleCnt="0"/>
      <dgm:spPr/>
    </dgm:pt>
    <dgm:pt modelId="{95F76DE9-F993-4C08-8EB9-2BBE7C2B73FA}" type="pres">
      <dgm:prSet presAssocID="{5FDCA85D-1C67-44A6-9071-13A348508795}" presName="rootText" presStyleLbl="node2" presStyleIdx="3" presStyleCnt="4" custScaleX="121139" custScaleY="129245">
        <dgm:presLayoutVars>
          <dgm:chPref val="3"/>
        </dgm:presLayoutVars>
      </dgm:prSet>
      <dgm:spPr/>
    </dgm:pt>
    <dgm:pt modelId="{A76F18EF-98B9-479F-AD3D-B0E4FFB0B47A}" type="pres">
      <dgm:prSet presAssocID="{5FDCA85D-1C67-44A6-9071-13A348508795}" presName="rootConnector" presStyleLbl="node2" presStyleIdx="3" presStyleCnt="4"/>
      <dgm:spPr/>
    </dgm:pt>
    <dgm:pt modelId="{D5C426A1-EAF3-4CC8-9D70-F9EBFDECC12B}" type="pres">
      <dgm:prSet presAssocID="{5FDCA85D-1C67-44A6-9071-13A348508795}" presName="hierChild4" presStyleCnt="0"/>
      <dgm:spPr/>
    </dgm:pt>
    <dgm:pt modelId="{FAC07446-5EA7-473F-8A6A-3F435781B06F}" type="pres">
      <dgm:prSet presAssocID="{5FDCA85D-1C67-44A6-9071-13A348508795}" presName="hierChild5" presStyleCnt="0"/>
      <dgm:spPr/>
    </dgm:pt>
    <dgm:pt modelId="{53425F9F-A766-4F4F-BE7E-8967A57E25F5}" type="pres">
      <dgm:prSet presAssocID="{1AE76108-91FB-44D8-8A89-B8E208F7E5CA}" presName="hierChild3" presStyleCnt="0"/>
      <dgm:spPr/>
    </dgm:pt>
    <dgm:pt modelId="{68C4EFF2-445F-4267-8276-3476572E2322}" type="pres">
      <dgm:prSet presAssocID="{1D68A030-C6F3-413B-8622-5590D9ED1D15}" presName="Name111" presStyleLbl="parChTrans1D2" presStyleIdx="4" presStyleCnt="7"/>
      <dgm:spPr/>
    </dgm:pt>
    <dgm:pt modelId="{AF728B47-EBAB-4EC6-904A-07F266E4DACA}" type="pres">
      <dgm:prSet presAssocID="{5F5A6335-6630-4D71-8A8D-82747DBEDD02}" presName="hierRoot3" presStyleCnt="0">
        <dgm:presLayoutVars>
          <dgm:hierBranch val="init"/>
        </dgm:presLayoutVars>
      </dgm:prSet>
      <dgm:spPr/>
    </dgm:pt>
    <dgm:pt modelId="{DD5351A4-1354-47FA-ABA6-EE4079D952E3}" type="pres">
      <dgm:prSet presAssocID="{5F5A6335-6630-4D71-8A8D-82747DBEDD02}" presName="rootComposite3" presStyleCnt="0"/>
      <dgm:spPr/>
    </dgm:pt>
    <dgm:pt modelId="{940E95D1-7142-4E02-A0BE-B91C30369A64}" type="pres">
      <dgm:prSet presAssocID="{5F5A6335-6630-4D71-8A8D-82747DBEDD02}" presName="rootText3" presStyleLbl="asst1" presStyleIdx="0" presStyleCnt="3" custScaleX="195957" custScaleY="122552" custLinFactX="122918" custLinFactNeighborX="200000" custLinFactNeighborY="37378">
        <dgm:presLayoutVars>
          <dgm:chPref val="3"/>
        </dgm:presLayoutVars>
      </dgm:prSet>
      <dgm:spPr/>
    </dgm:pt>
    <dgm:pt modelId="{8F9A1E52-B498-4A1B-BE2F-B7CEA92EF782}" type="pres">
      <dgm:prSet presAssocID="{5F5A6335-6630-4D71-8A8D-82747DBEDD02}" presName="rootConnector3" presStyleLbl="asst1" presStyleIdx="0" presStyleCnt="3"/>
      <dgm:spPr/>
    </dgm:pt>
    <dgm:pt modelId="{CE1341E2-B64C-4A42-99B7-9AEFFD1FC2CF}" type="pres">
      <dgm:prSet presAssocID="{5F5A6335-6630-4D71-8A8D-82747DBEDD02}" presName="hierChild6" presStyleCnt="0"/>
      <dgm:spPr/>
    </dgm:pt>
    <dgm:pt modelId="{7E8C11CE-7313-4CE8-8C3E-C45393A9B8EC}" type="pres">
      <dgm:prSet presAssocID="{5F5A6335-6630-4D71-8A8D-82747DBEDD02}" presName="hierChild7" presStyleCnt="0"/>
      <dgm:spPr/>
    </dgm:pt>
    <dgm:pt modelId="{3E611135-6485-40D6-87E3-EE957FD71C4A}" type="pres">
      <dgm:prSet presAssocID="{9D6B0B9B-F8BF-4C5D-830C-27C58560C208}" presName="Name111" presStyleLbl="parChTrans1D2" presStyleIdx="5" presStyleCnt="7"/>
      <dgm:spPr/>
    </dgm:pt>
    <dgm:pt modelId="{FCD7294A-F3FA-49B0-8629-1132A366A871}" type="pres">
      <dgm:prSet presAssocID="{334A1187-75F9-47AE-9C5D-087BC490F15E}" presName="hierRoot3" presStyleCnt="0">
        <dgm:presLayoutVars>
          <dgm:hierBranch val="init"/>
        </dgm:presLayoutVars>
      </dgm:prSet>
      <dgm:spPr/>
    </dgm:pt>
    <dgm:pt modelId="{5855822D-7845-4EE2-BC44-973EE8EEC38E}" type="pres">
      <dgm:prSet presAssocID="{334A1187-75F9-47AE-9C5D-087BC490F15E}" presName="rootComposite3" presStyleCnt="0"/>
      <dgm:spPr/>
    </dgm:pt>
    <dgm:pt modelId="{F742D5CB-40A2-41A1-8DCD-2A74C6C21C25}" type="pres">
      <dgm:prSet presAssocID="{334A1187-75F9-47AE-9C5D-087BC490F15E}" presName="rootText3" presStyleLbl="asst1" presStyleIdx="1" presStyleCnt="3" custScaleX="165345" custScaleY="201885" custLinFactX="-100000" custLinFactNeighborX="-131195" custLinFactNeighborY="-1741">
        <dgm:presLayoutVars>
          <dgm:chPref val="3"/>
        </dgm:presLayoutVars>
      </dgm:prSet>
      <dgm:spPr/>
    </dgm:pt>
    <dgm:pt modelId="{156DE4B9-F9C6-471D-8C45-8E8F370DE9C7}" type="pres">
      <dgm:prSet presAssocID="{334A1187-75F9-47AE-9C5D-087BC490F15E}" presName="rootConnector3" presStyleLbl="asst1" presStyleIdx="1" presStyleCnt="3"/>
      <dgm:spPr/>
    </dgm:pt>
    <dgm:pt modelId="{2478893C-67DC-40DC-B7CA-5F08CAA87362}" type="pres">
      <dgm:prSet presAssocID="{334A1187-75F9-47AE-9C5D-087BC490F15E}" presName="hierChild6" presStyleCnt="0"/>
      <dgm:spPr/>
    </dgm:pt>
    <dgm:pt modelId="{0723AD36-159E-4327-9784-8A219534FAA8}" type="pres">
      <dgm:prSet presAssocID="{334A1187-75F9-47AE-9C5D-087BC490F15E}" presName="hierChild7" presStyleCnt="0"/>
      <dgm:spPr/>
    </dgm:pt>
    <dgm:pt modelId="{947C5DAD-B50F-467D-BE7C-A8B7464578F3}" type="pres">
      <dgm:prSet presAssocID="{FC3D2D43-BF76-46E3-9C23-4CEED51F7791}" presName="Name111" presStyleLbl="parChTrans1D2" presStyleIdx="6" presStyleCnt="7"/>
      <dgm:spPr/>
    </dgm:pt>
    <dgm:pt modelId="{864B847B-754F-407E-8575-E7E218517CA6}" type="pres">
      <dgm:prSet presAssocID="{2CA4F932-361A-48DB-AEC7-B1820076A090}" presName="hierRoot3" presStyleCnt="0">
        <dgm:presLayoutVars>
          <dgm:hierBranch val="init"/>
        </dgm:presLayoutVars>
      </dgm:prSet>
      <dgm:spPr/>
    </dgm:pt>
    <dgm:pt modelId="{0E47D2ED-B0B6-45F9-8AD2-AA1D6EBBBB7A}" type="pres">
      <dgm:prSet presAssocID="{2CA4F932-361A-48DB-AEC7-B1820076A090}" presName="rootComposite3" presStyleCnt="0"/>
      <dgm:spPr/>
    </dgm:pt>
    <dgm:pt modelId="{714B82E0-6A5C-468D-AD76-6008DD1081BE}" type="pres">
      <dgm:prSet presAssocID="{2CA4F932-361A-48DB-AEC7-B1820076A090}" presName="rootText3" presStyleLbl="asst1" presStyleIdx="2" presStyleCnt="3" custScaleX="262640" custScaleY="156966" custLinFactNeighborX="-19387" custLinFactNeighborY="-112">
        <dgm:presLayoutVars>
          <dgm:chPref val="3"/>
        </dgm:presLayoutVars>
      </dgm:prSet>
      <dgm:spPr/>
    </dgm:pt>
    <dgm:pt modelId="{5B8BB4C9-43F9-47EB-96C0-694D679CB514}" type="pres">
      <dgm:prSet presAssocID="{2CA4F932-361A-48DB-AEC7-B1820076A090}" presName="rootConnector3" presStyleLbl="asst1" presStyleIdx="2" presStyleCnt="3"/>
      <dgm:spPr/>
    </dgm:pt>
    <dgm:pt modelId="{B0F97B73-FE4E-4093-9065-4630C838138A}" type="pres">
      <dgm:prSet presAssocID="{2CA4F932-361A-48DB-AEC7-B1820076A090}" presName="hierChild6" presStyleCnt="0"/>
      <dgm:spPr/>
    </dgm:pt>
    <dgm:pt modelId="{FA70B4AE-1340-4315-BF50-B52EDC23732D}" type="pres">
      <dgm:prSet presAssocID="{2CA4F932-361A-48DB-AEC7-B1820076A090}" presName="hierChild7" presStyleCnt="0"/>
      <dgm:spPr/>
    </dgm:pt>
  </dgm:ptLst>
  <dgm:cxnLst>
    <dgm:cxn modelId="{D9315502-9429-4195-A4A9-CF2CAF046280}" srcId="{1AE76108-91FB-44D8-8A89-B8E208F7E5CA}" destId="{5F5A6335-6630-4D71-8A8D-82747DBEDD02}" srcOrd="0" destOrd="0" parTransId="{1D68A030-C6F3-413B-8622-5590D9ED1D15}" sibTransId="{A1EBADD5-FED1-449B-BA17-8D2135A730AD}"/>
    <dgm:cxn modelId="{D4227410-D37B-4A47-9F7A-F56101224193}" type="presOf" srcId="{78502359-E29E-4A2D-ACAC-4DCAC351BAD4}" destId="{24932D62-51B8-4D71-A5FA-4BD57552139C}" srcOrd="0" destOrd="0" presId="urn:microsoft.com/office/officeart/2005/8/layout/orgChart1"/>
    <dgm:cxn modelId="{CFFD0E13-D770-48D5-84AE-4E01CC8F2EBD}" type="presOf" srcId="{9D6B0B9B-F8BF-4C5D-830C-27C58560C208}" destId="{3E611135-6485-40D6-87E3-EE957FD71C4A}" srcOrd="0" destOrd="0" presId="urn:microsoft.com/office/officeart/2005/8/layout/orgChart1"/>
    <dgm:cxn modelId="{DA2D3617-4757-43C5-8E16-0AEBF835FECB}" type="presOf" srcId="{C6B0EF2E-D0FA-4A1B-8E00-868CCDF8158E}" destId="{86CB14CF-3AAB-49BF-A348-8C10128F63F4}" srcOrd="0" destOrd="0" presId="urn:microsoft.com/office/officeart/2005/8/layout/orgChart1"/>
    <dgm:cxn modelId="{488E951A-F9CE-408A-84DD-D42C556ACD3E}" type="presOf" srcId="{03FDE31C-AA0C-4FFD-88F3-B8C60C7688B2}" destId="{8E0B701E-731A-4119-97E9-BE8C6970B14F}" srcOrd="0" destOrd="0" presId="urn:microsoft.com/office/officeart/2005/8/layout/orgChart1"/>
    <dgm:cxn modelId="{DA08BF25-962B-421F-B5AE-103BB4D14029}" srcId="{1AE76108-91FB-44D8-8A89-B8E208F7E5CA}" destId="{2CA4F932-361A-48DB-AEC7-B1820076A090}" srcOrd="2" destOrd="0" parTransId="{FC3D2D43-BF76-46E3-9C23-4CEED51F7791}" sibTransId="{4F6067A3-56CB-4BBB-A33D-A4B6073745A1}"/>
    <dgm:cxn modelId="{90362127-9F46-4D15-940D-6F2B0B56BC5E}" type="presOf" srcId="{5FDCA85D-1C67-44A6-9071-13A348508795}" destId="{A76F18EF-98B9-479F-AD3D-B0E4FFB0B47A}" srcOrd="1" destOrd="0" presId="urn:microsoft.com/office/officeart/2005/8/layout/orgChart1"/>
    <dgm:cxn modelId="{39AAF332-8A91-4EAA-A4FA-6C9C69988279}" type="presOf" srcId="{0ACBA0E5-BBCD-43D7-A3BC-FC0CF9D01C8A}" destId="{57DA3771-BFCF-450F-AC08-0C13953670E4}" srcOrd="0" destOrd="0" presId="urn:microsoft.com/office/officeart/2005/8/layout/orgChart1"/>
    <dgm:cxn modelId="{31205137-F20C-45C3-A5AD-DCF762BE98ED}" type="presOf" srcId="{1AE76108-91FB-44D8-8A89-B8E208F7E5CA}" destId="{B4EA89FA-F4C3-4343-B0EA-03CE8E80571B}" srcOrd="1" destOrd="0" presId="urn:microsoft.com/office/officeart/2005/8/layout/orgChart1"/>
    <dgm:cxn modelId="{8AB5A839-2EFC-4189-B42A-B729FAF8A55B}" srcId="{1AE76108-91FB-44D8-8A89-B8E208F7E5CA}" destId="{28A0B37A-BED0-495D-9DE0-5C3EB254BD9C}" srcOrd="4" destOrd="0" parTransId="{A9367425-E34E-4C76-9930-ADFAEE130305}" sibTransId="{E517DD1E-2D47-4B97-AEE7-47F17CA57721}"/>
    <dgm:cxn modelId="{1A6ACE3B-6238-4439-B092-9F5AC8146FC3}" type="presOf" srcId="{480A263B-CD14-423A-A0E1-102EAB428708}" destId="{ED86A04F-8E18-4C09-847D-FF6943170D74}" srcOrd="0" destOrd="0" presId="urn:microsoft.com/office/officeart/2005/8/layout/orgChart1"/>
    <dgm:cxn modelId="{2BFF0765-1FC3-47D7-97FF-CBA8BE012CF8}" type="presOf" srcId="{A9367425-E34E-4C76-9930-ADFAEE130305}" destId="{49F27310-186D-41EB-B0D9-B311379F2447}" srcOrd="0" destOrd="0" presId="urn:microsoft.com/office/officeart/2005/8/layout/orgChart1"/>
    <dgm:cxn modelId="{4C71E368-7292-4509-B72B-BE19B61C3512}" type="presOf" srcId="{2CA4F932-361A-48DB-AEC7-B1820076A090}" destId="{714B82E0-6A5C-468D-AD76-6008DD1081BE}" srcOrd="0" destOrd="0" presId="urn:microsoft.com/office/officeart/2005/8/layout/orgChart1"/>
    <dgm:cxn modelId="{20CC1E6C-BB7E-4DCD-869B-0C1EBB4712CA}" type="presOf" srcId="{334A1187-75F9-47AE-9C5D-087BC490F15E}" destId="{F742D5CB-40A2-41A1-8DCD-2A74C6C21C25}" srcOrd="0" destOrd="0" presId="urn:microsoft.com/office/officeart/2005/8/layout/orgChart1"/>
    <dgm:cxn modelId="{511BCC4E-63A2-4D58-B9A6-56D3D2C523A6}" type="presOf" srcId="{FC3D2D43-BF76-46E3-9C23-4CEED51F7791}" destId="{947C5DAD-B50F-467D-BE7C-A8B7464578F3}" srcOrd="0" destOrd="0" presId="urn:microsoft.com/office/officeart/2005/8/layout/orgChart1"/>
    <dgm:cxn modelId="{271D1B83-8B39-409B-9021-75223A00D6D6}" srcId="{1AE76108-91FB-44D8-8A89-B8E208F7E5CA}" destId="{5FDCA85D-1C67-44A6-9071-13A348508795}" srcOrd="6" destOrd="0" parTransId="{03FDE31C-AA0C-4FFD-88F3-B8C60C7688B2}" sibTransId="{FE1A6629-9F0A-4947-827E-686E8B12F027}"/>
    <dgm:cxn modelId="{15820587-E4AB-475C-A66A-10871F5C1BFE}" type="presOf" srcId="{1AE76108-91FB-44D8-8A89-B8E208F7E5CA}" destId="{B4F9536A-212F-4EE6-8E36-1F7330E5587D}" srcOrd="0" destOrd="0" presId="urn:microsoft.com/office/officeart/2005/8/layout/orgChart1"/>
    <dgm:cxn modelId="{0306A68A-4BDD-4181-97B2-BCDFAE5689A3}" type="presOf" srcId="{292949A4-AA05-4E18-B3F5-1798B9517995}" destId="{D164376A-6279-4F34-8FAC-9C7E5143D544}" srcOrd="1" destOrd="0" presId="urn:microsoft.com/office/officeart/2005/8/layout/orgChart1"/>
    <dgm:cxn modelId="{00BA3F9C-FAC0-42B5-BF54-9B8608FEAEF1}" type="presOf" srcId="{5F5A6335-6630-4D71-8A8D-82747DBEDD02}" destId="{940E95D1-7142-4E02-A0BE-B91C30369A64}" srcOrd="0" destOrd="0" presId="urn:microsoft.com/office/officeart/2005/8/layout/orgChart1"/>
    <dgm:cxn modelId="{057EE6AF-B085-43CC-AA37-06080A5329A3}" srcId="{1AE76108-91FB-44D8-8A89-B8E208F7E5CA}" destId="{334A1187-75F9-47AE-9C5D-087BC490F15E}" srcOrd="1" destOrd="0" parTransId="{9D6B0B9B-F8BF-4C5D-830C-27C58560C208}" sibTransId="{E936F5C8-35F9-496A-9F6E-A68A10B24C8D}"/>
    <dgm:cxn modelId="{96B205B4-5F7B-470F-9F70-6B6E2AA23B87}" srcId="{1AE76108-91FB-44D8-8A89-B8E208F7E5CA}" destId="{292949A4-AA05-4E18-B3F5-1798B9517995}" srcOrd="3" destOrd="0" parTransId="{480A263B-CD14-423A-A0E1-102EAB428708}" sibTransId="{95DB1844-9FB2-42CD-B947-48E4C21612F4}"/>
    <dgm:cxn modelId="{B0E103C0-B69D-4704-B8CC-98039FAF3EF5}" type="presOf" srcId="{2CA4F932-361A-48DB-AEC7-B1820076A090}" destId="{5B8BB4C9-43F9-47EB-96C0-694D679CB514}" srcOrd="1" destOrd="0" presId="urn:microsoft.com/office/officeart/2005/8/layout/orgChart1"/>
    <dgm:cxn modelId="{14EE8AC3-0110-4526-90CC-06B68394D9E2}" srcId="{78502359-E29E-4A2D-ACAC-4DCAC351BAD4}" destId="{1AE76108-91FB-44D8-8A89-B8E208F7E5CA}" srcOrd="0" destOrd="0" parTransId="{FB6FE0FF-6322-4547-93AB-8311BC623C08}" sibTransId="{0D0D4CAD-4648-4F86-96D2-249E348C9951}"/>
    <dgm:cxn modelId="{8340AFC6-B760-41F1-8A78-7E3A7EF27062}" type="presOf" srcId="{5FDCA85D-1C67-44A6-9071-13A348508795}" destId="{95F76DE9-F993-4C08-8EB9-2BBE7C2B73FA}" srcOrd="0" destOrd="0" presId="urn:microsoft.com/office/officeart/2005/8/layout/orgChart1"/>
    <dgm:cxn modelId="{A16615C8-7C00-4539-9F8C-1B6D2A53EF25}" type="presOf" srcId="{292949A4-AA05-4E18-B3F5-1798B9517995}" destId="{7174A553-29A2-4360-80CF-40A80BE1E5E1}" srcOrd="0" destOrd="0" presId="urn:microsoft.com/office/officeart/2005/8/layout/orgChart1"/>
    <dgm:cxn modelId="{54C286CA-6126-4564-A8CF-40C9009A0925}" type="presOf" srcId="{0ACBA0E5-BBCD-43D7-A3BC-FC0CF9D01C8A}" destId="{FA66423F-FACA-4DAE-89C7-B644512E5F7D}" srcOrd="1" destOrd="0" presId="urn:microsoft.com/office/officeart/2005/8/layout/orgChart1"/>
    <dgm:cxn modelId="{D6A4BBDB-6A74-406E-9542-3907D85307E8}" type="presOf" srcId="{1D68A030-C6F3-413B-8622-5590D9ED1D15}" destId="{68C4EFF2-445F-4267-8276-3476572E2322}" srcOrd="0" destOrd="0" presId="urn:microsoft.com/office/officeart/2005/8/layout/orgChart1"/>
    <dgm:cxn modelId="{5E9DEAE1-7A76-414C-ADCB-7B7B6E5A860F}" type="presOf" srcId="{28A0B37A-BED0-495D-9DE0-5C3EB254BD9C}" destId="{08335018-97AA-460E-A117-81DBA3DD3BA6}" srcOrd="0" destOrd="0" presId="urn:microsoft.com/office/officeart/2005/8/layout/orgChart1"/>
    <dgm:cxn modelId="{E43536E3-16A1-4F3C-A5AE-07CFDD132335}" type="presOf" srcId="{5F5A6335-6630-4D71-8A8D-82747DBEDD02}" destId="{8F9A1E52-B498-4A1B-BE2F-B7CEA92EF782}" srcOrd="1" destOrd="0" presId="urn:microsoft.com/office/officeart/2005/8/layout/orgChart1"/>
    <dgm:cxn modelId="{730CC3ED-95C5-4FD1-AE0F-BA1B02F47132}" type="presOf" srcId="{28A0B37A-BED0-495D-9DE0-5C3EB254BD9C}" destId="{65D0D12C-4679-4F26-9710-FD8E514589D1}" srcOrd="1" destOrd="0" presId="urn:microsoft.com/office/officeart/2005/8/layout/orgChart1"/>
    <dgm:cxn modelId="{DBDBF7F4-156F-4294-B04C-630C10349BBC}" type="presOf" srcId="{334A1187-75F9-47AE-9C5D-087BC490F15E}" destId="{156DE4B9-F9C6-471D-8C45-8E8F370DE9C7}" srcOrd="1" destOrd="0" presId="urn:microsoft.com/office/officeart/2005/8/layout/orgChart1"/>
    <dgm:cxn modelId="{6581C4F9-789D-48A7-9428-0E021B2DC4A2}" srcId="{1AE76108-91FB-44D8-8A89-B8E208F7E5CA}" destId="{0ACBA0E5-BBCD-43D7-A3BC-FC0CF9D01C8A}" srcOrd="5" destOrd="0" parTransId="{C6B0EF2E-D0FA-4A1B-8E00-868CCDF8158E}" sibTransId="{D230325B-7A0E-4212-8386-DF558C1F2B2A}"/>
    <dgm:cxn modelId="{D2A08F11-716A-426F-A4AC-947F485B7CB4}" type="presParOf" srcId="{24932D62-51B8-4D71-A5FA-4BD57552139C}" destId="{63487077-536E-4911-8464-54721A48DE05}" srcOrd="0" destOrd="0" presId="urn:microsoft.com/office/officeart/2005/8/layout/orgChart1"/>
    <dgm:cxn modelId="{58ADE787-10B5-4FE6-A123-CA32AB4B7DB6}" type="presParOf" srcId="{63487077-536E-4911-8464-54721A48DE05}" destId="{342D541C-5030-4F91-A070-844941CA9444}" srcOrd="0" destOrd="0" presId="urn:microsoft.com/office/officeart/2005/8/layout/orgChart1"/>
    <dgm:cxn modelId="{8295980C-6602-4BAC-AC27-F11A17F0BB84}" type="presParOf" srcId="{342D541C-5030-4F91-A070-844941CA9444}" destId="{B4F9536A-212F-4EE6-8E36-1F7330E5587D}" srcOrd="0" destOrd="0" presId="urn:microsoft.com/office/officeart/2005/8/layout/orgChart1"/>
    <dgm:cxn modelId="{A33FE358-A662-4440-9CE0-C22297BB64B6}" type="presParOf" srcId="{342D541C-5030-4F91-A070-844941CA9444}" destId="{B4EA89FA-F4C3-4343-B0EA-03CE8E80571B}" srcOrd="1" destOrd="0" presId="urn:microsoft.com/office/officeart/2005/8/layout/orgChart1"/>
    <dgm:cxn modelId="{051B5B5E-64E2-4C12-AE4E-C522D246A1BE}" type="presParOf" srcId="{63487077-536E-4911-8464-54721A48DE05}" destId="{D1F0577B-7768-4685-A52C-86010901C5D7}" srcOrd="1" destOrd="0" presId="urn:microsoft.com/office/officeart/2005/8/layout/orgChart1"/>
    <dgm:cxn modelId="{D9E6CE17-A632-4CAC-902B-C2F788B4274D}" type="presParOf" srcId="{D1F0577B-7768-4685-A52C-86010901C5D7}" destId="{ED86A04F-8E18-4C09-847D-FF6943170D74}" srcOrd="0" destOrd="0" presId="urn:microsoft.com/office/officeart/2005/8/layout/orgChart1"/>
    <dgm:cxn modelId="{49022225-3E24-4FC1-96B6-61E36E351798}" type="presParOf" srcId="{D1F0577B-7768-4685-A52C-86010901C5D7}" destId="{EFB687C1-0A36-4EE0-869B-BE082DC4B4F5}" srcOrd="1" destOrd="0" presId="urn:microsoft.com/office/officeart/2005/8/layout/orgChart1"/>
    <dgm:cxn modelId="{8089E914-17D5-494F-A9FD-2A502236FC44}" type="presParOf" srcId="{EFB687C1-0A36-4EE0-869B-BE082DC4B4F5}" destId="{B3B2FC3E-37B1-4887-B44A-51C1D04E725F}" srcOrd="0" destOrd="0" presId="urn:microsoft.com/office/officeart/2005/8/layout/orgChart1"/>
    <dgm:cxn modelId="{A03091E1-0C50-43A0-86E3-980CFB334456}" type="presParOf" srcId="{B3B2FC3E-37B1-4887-B44A-51C1D04E725F}" destId="{7174A553-29A2-4360-80CF-40A80BE1E5E1}" srcOrd="0" destOrd="0" presId="urn:microsoft.com/office/officeart/2005/8/layout/orgChart1"/>
    <dgm:cxn modelId="{0E700ADA-33B1-456F-A69C-E9CE57C194C3}" type="presParOf" srcId="{B3B2FC3E-37B1-4887-B44A-51C1D04E725F}" destId="{D164376A-6279-4F34-8FAC-9C7E5143D544}" srcOrd="1" destOrd="0" presId="urn:microsoft.com/office/officeart/2005/8/layout/orgChart1"/>
    <dgm:cxn modelId="{0BC275BB-76F6-43EE-83A5-7314FF2ECA1C}" type="presParOf" srcId="{EFB687C1-0A36-4EE0-869B-BE082DC4B4F5}" destId="{8C825E58-14E8-483E-9F7B-AA1792C01D88}" srcOrd="1" destOrd="0" presId="urn:microsoft.com/office/officeart/2005/8/layout/orgChart1"/>
    <dgm:cxn modelId="{ED199052-CD5D-4454-AC64-1F8835369243}" type="presParOf" srcId="{EFB687C1-0A36-4EE0-869B-BE082DC4B4F5}" destId="{DE7C342C-0614-40D9-A99C-12D7AD9BC715}" srcOrd="2" destOrd="0" presId="urn:microsoft.com/office/officeart/2005/8/layout/orgChart1"/>
    <dgm:cxn modelId="{D70194FA-421F-418C-9C15-35679B5B0180}" type="presParOf" srcId="{D1F0577B-7768-4685-A52C-86010901C5D7}" destId="{49F27310-186D-41EB-B0D9-B311379F2447}" srcOrd="2" destOrd="0" presId="urn:microsoft.com/office/officeart/2005/8/layout/orgChart1"/>
    <dgm:cxn modelId="{CFE80256-9487-444E-AA4F-049E6C3D3F9E}" type="presParOf" srcId="{D1F0577B-7768-4685-A52C-86010901C5D7}" destId="{DD37C9DD-498D-4BBC-B3E4-1EA4D5759522}" srcOrd="3" destOrd="0" presId="urn:microsoft.com/office/officeart/2005/8/layout/orgChart1"/>
    <dgm:cxn modelId="{69AD211E-4BE3-4F8C-8657-0F042A592750}" type="presParOf" srcId="{DD37C9DD-498D-4BBC-B3E4-1EA4D5759522}" destId="{5D52FA1C-A3E5-4CA3-8F7A-23BAFF63DCA7}" srcOrd="0" destOrd="0" presId="urn:microsoft.com/office/officeart/2005/8/layout/orgChart1"/>
    <dgm:cxn modelId="{9987A09E-CD39-473B-874F-BF5F581488FA}" type="presParOf" srcId="{5D52FA1C-A3E5-4CA3-8F7A-23BAFF63DCA7}" destId="{08335018-97AA-460E-A117-81DBA3DD3BA6}" srcOrd="0" destOrd="0" presId="urn:microsoft.com/office/officeart/2005/8/layout/orgChart1"/>
    <dgm:cxn modelId="{C9CE734C-6A86-4821-8F03-FB13AFDA1608}" type="presParOf" srcId="{5D52FA1C-A3E5-4CA3-8F7A-23BAFF63DCA7}" destId="{65D0D12C-4679-4F26-9710-FD8E514589D1}" srcOrd="1" destOrd="0" presId="urn:microsoft.com/office/officeart/2005/8/layout/orgChart1"/>
    <dgm:cxn modelId="{CBD543F8-CB07-4E86-886D-457E3F0C4A37}" type="presParOf" srcId="{DD37C9DD-498D-4BBC-B3E4-1EA4D5759522}" destId="{8EB97B11-FBCA-4B4E-B19F-53DF3AFDD2F3}" srcOrd="1" destOrd="0" presId="urn:microsoft.com/office/officeart/2005/8/layout/orgChart1"/>
    <dgm:cxn modelId="{79CEB477-3712-4CDE-AB01-AFBEE75A2D1A}" type="presParOf" srcId="{DD37C9DD-498D-4BBC-B3E4-1EA4D5759522}" destId="{02C81350-F8A1-4EAC-834A-37E8A0F9D7A0}" srcOrd="2" destOrd="0" presId="urn:microsoft.com/office/officeart/2005/8/layout/orgChart1"/>
    <dgm:cxn modelId="{F4CB1036-6B56-432D-9D8E-98B97A5C5927}" type="presParOf" srcId="{D1F0577B-7768-4685-A52C-86010901C5D7}" destId="{86CB14CF-3AAB-49BF-A348-8C10128F63F4}" srcOrd="4" destOrd="0" presId="urn:microsoft.com/office/officeart/2005/8/layout/orgChart1"/>
    <dgm:cxn modelId="{3B7CEDEC-9548-458C-82B3-5EE0E88344BC}" type="presParOf" srcId="{D1F0577B-7768-4685-A52C-86010901C5D7}" destId="{77371579-F80B-48CD-B835-644D974105F2}" srcOrd="5" destOrd="0" presId="urn:microsoft.com/office/officeart/2005/8/layout/orgChart1"/>
    <dgm:cxn modelId="{63E170D9-B57A-4FBE-A944-BD170DB4188A}" type="presParOf" srcId="{77371579-F80B-48CD-B835-644D974105F2}" destId="{C6C8DF18-AFF5-41C5-91D5-986B3912F98F}" srcOrd="0" destOrd="0" presId="urn:microsoft.com/office/officeart/2005/8/layout/orgChart1"/>
    <dgm:cxn modelId="{8BF4FCA3-C6B6-4BB4-B599-63A93287DCA7}" type="presParOf" srcId="{C6C8DF18-AFF5-41C5-91D5-986B3912F98F}" destId="{57DA3771-BFCF-450F-AC08-0C13953670E4}" srcOrd="0" destOrd="0" presId="urn:microsoft.com/office/officeart/2005/8/layout/orgChart1"/>
    <dgm:cxn modelId="{1E36F06C-A9CF-4374-8057-7A337A81B1DE}" type="presParOf" srcId="{C6C8DF18-AFF5-41C5-91D5-986B3912F98F}" destId="{FA66423F-FACA-4DAE-89C7-B644512E5F7D}" srcOrd="1" destOrd="0" presId="urn:microsoft.com/office/officeart/2005/8/layout/orgChart1"/>
    <dgm:cxn modelId="{E222494A-87B4-4B6F-82F1-9F3026811B90}" type="presParOf" srcId="{77371579-F80B-48CD-B835-644D974105F2}" destId="{A60090D2-BA88-4DA7-A0B0-A2449D16B861}" srcOrd="1" destOrd="0" presId="urn:microsoft.com/office/officeart/2005/8/layout/orgChart1"/>
    <dgm:cxn modelId="{D0DF321A-283D-459A-B985-DCABCF121104}" type="presParOf" srcId="{77371579-F80B-48CD-B835-644D974105F2}" destId="{1058A9B4-2819-474F-9B1E-FCE066EC39C9}" srcOrd="2" destOrd="0" presId="urn:microsoft.com/office/officeart/2005/8/layout/orgChart1"/>
    <dgm:cxn modelId="{5D928C12-BB44-4760-B570-AE1E5E1ADA5A}" type="presParOf" srcId="{D1F0577B-7768-4685-A52C-86010901C5D7}" destId="{8E0B701E-731A-4119-97E9-BE8C6970B14F}" srcOrd="6" destOrd="0" presId="urn:microsoft.com/office/officeart/2005/8/layout/orgChart1"/>
    <dgm:cxn modelId="{35521202-2DA4-4BC3-BC34-A8D75E01AA83}" type="presParOf" srcId="{D1F0577B-7768-4685-A52C-86010901C5D7}" destId="{874468E2-0EC1-4B30-BFBA-2E7D789367BD}" srcOrd="7" destOrd="0" presId="urn:microsoft.com/office/officeart/2005/8/layout/orgChart1"/>
    <dgm:cxn modelId="{3D84CC47-B6C6-47CA-87F9-332D1AAA7C67}" type="presParOf" srcId="{874468E2-0EC1-4B30-BFBA-2E7D789367BD}" destId="{EBD67921-28BF-4E49-9555-F1C1BBCF3162}" srcOrd="0" destOrd="0" presId="urn:microsoft.com/office/officeart/2005/8/layout/orgChart1"/>
    <dgm:cxn modelId="{2F01323C-73B0-419A-9F4D-45201936B670}" type="presParOf" srcId="{EBD67921-28BF-4E49-9555-F1C1BBCF3162}" destId="{95F76DE9-F993-4C08-8EB9-2BBE7C2B73FA}" srcOrd="0" destOrd="0" presId="urn:microsoft.com/office/officeart/2005/8/layout/orgChart1"/>
    <dgm:cxn modelId="{6BCAA82F-3CBB-45B0-92E8-5378AA029049}" type="presParOf" srcId="{EBD67921-28BF-4E49-9555-F1C1BBCF3162}" destId="{A76F18EF-98B9-479F-AD3D-B0E4FFB0B47A}" srcOrd="1" destOrd="0" presId="urn:microsoft.com/office/officeart/2005/8/layout/orgChart1"/>
    <dgm:cxn modelId="{5E9539D4-C1D2-4A25-B4F0-BC934AFD94E4}" type="presParOf" srcId="{874468E2-0EC1-4B30-BFBA-2E7D789367BD}" destId="{D5C426A1-EAF3-4CC8-9D70-F9EBFDECC12B}" srcOrd="1" destOrd="0" presId="urn:microsoft.com/office/officeart/2005/8/layout/orgChart1"/>
    <dgm:cxn modelId="{755798BC-AA1E-4B6B-99C5-75263FC107D3}" type="presParOf" srcId="{874468E2-0EC1-4B30-BFBA-2E7D789367BD}" destId="{FAC07446-5EA7-473F-8A6A-3F435781B06F}" srcOrd="2" destOrd="0" presId="urn:microsoft.com/office/officeart/2005/8/layout/orgChart1"/>
    <dgm:cxn modelId="{91A647A0-4921-4632-BE4B-CAF9D10D2C20}" type="presParOf" srcId="{63487077-536E-4911-8464-54721A48DE05}" destId="{53425F9F-A766-4F4F-BE7E-8967A57E25F5}" srcOrd="2" destOrd="0" presId="urn:microsoft.com/office/officeart/2005/8/layout/orgChart1"/>
    <dgm:cxn modelId="{08920DE3-5868-4F93-A78F-EC3538476B08}" type="presParOf" srcId="{53425F9F-A766-4F4F-BE7E-8967A57E25F5}" destId="{68C4EFF2-445F-4267-8276-3476572E2322}" srcOrd="0" destOrd="0" presId="urn:microsoft.com/office/officeart/2005/8/layout/orgChart1"/>
    <dgm:cxn modelId="{087339DE-6D55-429F-B91E-B08B1EB415CD}" type="presParOf" srcId="{53425F9F-A766-4F4F-BE7E-8967A57E25F5}" destId="{AF728B47-EBAB-4EC6-904A-07F266E4DACA}" srcOrd="1" destOrd="0" presId="urn:microsoft.com/office/officeart/2005/8/layout/orgChart1"/>
    <dgm:cxn modelId="{61421F0A-E088-48A6-AFE0-0F86E44EF503}" type="presParOf" srcId="{AF728B47-EBAB-4EC6-904A-07F266E4DACA}" destId="{DD5351A4-1354-47FA-ABA6-EE4079D952E3}" srcOrd="0" destOrd="0" presId="urn:microsoft.com/office/officeart/2005/8/layout/orgChart1"/>
    <dgm:cxn modelId="{55619234-10A5-4A8B-83FD-BA2244BC16BB}" type="presParOf" srcId="{DD5351A4-1354-47FA-ABA6-EE4079D952E3}" destId="{940E95D1-7142-4E02-A0BE-B91C30369A64}" srcOrd="0" destOrd="0" presId="urn:microsoft.com/office/officeart/2005/8/layout/orgChart1"/>
    <dgm:cxn modelId="{B7B02C47-F28B-4E9D-AA9F-AC24F85F008C}" type="presParOf" srcId="{DD5351A4-1354-47FA-ABA6-EE4079D952E3}" destId="{8F9A1E52-B498-4A1B-BE2F-B7CEA92EF782}" srcOrd="1" destOrd="0" presId="urn:microsoft.com/office/officeart/2005/8/layout/orgChart1"/>
    <dgm:cxn modelId="{DB0B0DF6-19FA-469D-9E11-DEF39BD3B0B5}" type="presParOf" srcId="{AF728B47-EBAB-4EC6-904A-07F266E4DACA}" destId="{CE1341E2-B64C-4A42-99B7-9AEFFD1FC2CF}" srcOrd="1" destOrd="0" presId="urn:microsoft.com/office/officeart/2005/8/layout/orgChart1"/>
    <dgm:cxn modelId="{719503E2-7CBC-434C-BE50-E24A8C4B7833}" type="presParOf" srcId="{AF728B47-EBAB-4EC6-904A-07F266E4DACA}" destId="{7E8C11CE-7313-4CE8-8C3E-C45393A9B8EC}" srcOrd="2" destOrd="0" presId="urn:microsoft.com/office/officeart/2005/8/layout/orgChart1"/>
    <dgm:cxn modelId="{7A154AE9-B000-4FC9-A734-6FB2ED1CF1D1}" type="presParOf" srcId="{53425F9F-A766-4F4F-BE7E-8967A57E25F5}" destId="{3E611135-6485-40D6-87E3-EE957FD71C4A}" srcOrd="2" destOrd="0" presId="urn:microsoft.com/office/officeart/2005/8/layout/orgChart1"/>
    <dgm:cxn modelId="{7FBAC234-7571-45EC-8B42-1DA5D3982958}" type="presParOf" srcId="{53425F9F-A766-4F4F-BE7E-8967A57E25F5}" destId="{FCD7294A-F3FA-49B0-8629-1132A366A871}" srcOrd="3" destOrd="0" presId="urn:microsoft.com/office/officeart/2005/8/layout/orgChart1"/>
    <dgm:cxn modelId="{F87D9ABE-6C27-481F-8FCE-DC871CE7972B}" type="presParOf" srcId="{FCD7294A-F3FA-49B0-8629-1132A366A871}" destId="{5855822D-7845-4EE2-BC44-973EE8EEC38E}" srcOrd="0" destOrd="0" presId="urn:microsoft.com/office/officeart/2005/8/layout/orgChart1"/>
    <dgm:cxn modelId="{BAB9E6BA-E5B7-4183-9632-DE66D8AE8CB1}" type="presParOf" srcId="{5855822D-7845-4EE2-BC44-973EE8EEC38E}" destId="{F742D5CB-40A2-41A1-8DCD-2A74C6C21C25}" srcOrd="0" destOrd="0" presId="urn:microsoft.com/office/officeart/2005/8/layout/orgChart1"/>
    <dgm:cxn modelId="{963E23FD-34EF-4B12-A16C-86D7BD69A22D}" type="presParOf" srcId="{5855822D-7845-4EE2-BC44-973EE8EEC38E}" destId="{156DE4B9-F9C6-471D-8C45-8E8F370DE9C7}" srcOrd="1" destOrd="0" presId="urn:microsoft.com/office/officeart/2005/8/layout/orgChart1"/>
    <dgm:cxn modelId="{A1325B8E-2108-464B-B55A-FBF4082E9127}" type="presParOf" srcId="{FCD7294A-F3FA-49B0-8629-1132A366A871}" destId="{2478893C-67DC-40DC-B7CA-5F08CAA87362}" srcOrd="1" destOrd="0" presId="urn:microsoft.com/office/officeart/2005/8/layout/orgChart1"/>
    <dgm:cxn modelId="{E0F40457-4A2A-4AC3-A332-EA7301274B00}" type="presParOf" srcId="{FCD7294A-F3FA-49B0-8629-1132A366A871}" destId="{0723AD36-159E-4327-9784-8A219534FAA8}" srcOrd="2" destOrd="0" presId="urn:microsoft.com/office/officeart/2005/8/layout/orgChart1"/>
    <dgm:cxn modelId="{C2F5AE60-81BE-4B55-BA38-97262DF2BC04}" type="presParOf" srcId="{53425F9F-A766-4F4F-BE7E-8967A57E25F5}" destId="{947C5DAD-B50F-467D-BE7C-A8B7464578F3}" srcOrd="4" destOrd="0" presId="urn:microsoft.com/office/officeart/2005/8/layout/orgChart1"/>
    <dgm:cxn modelId="{33A90A6A-6678-40DB-9701-0EF1E0A7C5C6}" type="presParOf" srcId="{53425F9F-A766-4F4F-BE7E-8967A57E25F5}" destId="{864B847B-754F-407E-8575-E7E218517CA6}" srcOrd="5" destOrd="0" presId="urn:microsoft.com/office/officeart/2005/8/layout/orgChart1"/>
    <dgm:cxn modelId="{59098CF3-CAED-472C-B733-5DC059C7942D}" type="presParOf" srcId="{864B847B-754F-407E-8575-E7E218517CA6}" destId="{0E47D2ED-B0B6-45F9-8AD2-AA1D6EBBBB7A}" srcOrd="0" destOrd="0" presId="urn:microsoft.com/office/officeart/2005/8/layout/orgChart1"/>
    <dgm:cxn modelId="{0B50C517-660C-4ACF-A1B6-58BDF4E0DAC7}" type="presParOf" srcId="{0E47D2ED-B0B6-45F9-8AD2-AA1D6EBBBB7A}" destId="{714B82E0-6A5C-468D-AD76-6008DD1081BE}" srcOrd="0" destOrd="0" presId="urn:microsoft.com/office/officeart/2005/8/layout/orgChart1"/>
    <dgm:cxn modelId="{99D2A02A-B4B0-43E2-8CE7-53B02BCC5B0F}" type="presParOf" srcId="{0E47D2ED-B0B6-45F9-8AD2-AA1D6EBBBB7A}" destId="{5B8BB4C9-43F9-47EB-96C0-694D679CB514}" srcOrd="1" destOrd="0" presId="urn:microsoft.com/office/officeart/2005/8/layout/orgChart1"/>
    <dgm:cxn modelId="{5D34EB57-15B4-49DA-AF65-3D66DF5F516A}" type="presParOf" srcId="{864B847B-754F-407E-8575-E7E218517CA6}" destId="{B0F97B73-FE4E-4093-9065-4630C838138A}" srcOrd="1" destOrd="0" presId="urn:microsoft.com/office/officeart/2005/8/layout/orgChart1"/>
    <dgm:cxn modelId="{24C5DB41-E05A-4569-AFAF-581F982B3191}" type="presParOf" srcId="{864B847B-754F-407E-8575-E7E218517CA6}" destId="{FA70B4AE-1340-4315-BF50-B52EDC23732D}"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F4857E7-5C40-4E4D-8F9E-0F40BE240B2F}" type="doc">
      <dgm:prSet loTypeId="urn:microsoft.com/office/officeart/2005/8/layout/lProcess2" loCatId="list" qsTypeId="urn:microsoft.com/office/officeart/2005/8/quickstyle/simple1" qsCatId="simple" csTypeId="urn:microsoft.com/office/officeart/2005/8/colors/accent0_3" csCatId="mainScheme" phldr="1"/>
      <dgm:spPr/>
      <dgm:t>
        <a:bodyPr/>
        <a:lstStyle/>
        <a:p>
          <a:endParaRPr lang="en-US"/>
        </a:p>
      </dgm:t>
    </dgm:pt>
    <dgm:pt modelId="{0F9F144E-5A69-4079-9CFE-833FB141B5B7}">
      <dgm:prSet phldrT="[Text]"/>
      <dgm:spPr/>
      <dgm:t>
        <a:bodyPr/>
        <a:lstStyle/>
        <a:p>
          <a:r>
            <a:rPr lang="en-US" dirty="0"/>
            <a:t>People – AR</a:t>
          </a:r>
        </a:p>
      </dgm:t>
    </dgm:pt>
    <dgm:pt modelId="{5295059C-89BD-48FC-9FB0-63BD38C2AF52}" type="parTrans" cxnId="{696FC290-58F8-4B0A-B325-8A4CDCEFC93C}">
      <dgm:prSet/>
      <dgm:spPr/>
      <dgm:t>
        <a:bodyPr/>
        <a:lstStyle/>
        <a:p>
          <a:endParaRPr lang="en-US"/>
        </a:p>
      </dgm:t>
    </dgm:pt>
    <dgm:pt modelId="{FAB8FA54-A1F3-488D-B823-07CCB71E4D44}" type="sibTrans" cxnId="{696FC290-58F8-4B0A-B325-8A4CDCEFC93C}">
      <dgm:prSet/>
      <dgm:spPr/>
      <dgm:t>
        <a:bodyPr/>
        <a:lstStyle/>
        <a:p>
          <a:endParaRPr lang="en-US"/>
        </a:p>
      </dgm:t>
    </dgm:pt>
    <dgm:pt modelId="{7592B694-086D-4180-B053-CE7AD13C9858}">
      <dgm:prSet phldrT="[Text]"/>
      <dgm:spPr/>
      <dgm:t>
        <a:bodyPr/>
        <a:lstStyle/>
        <a:p>
          <a:r>
            <a:rPr lang="en-US" dirty="0"/>
            <a:t>People - TX</a:t>
          </a:r>
        </a:p>
      </dgm:t>
    </dgm:pt>
    <dgm:pt modelId="{C8FADD59-ED12-44D1-A076-7A13B0AC344E}" type="parTrans" cxnId="{583CC615-DAE7-4276-AD9F-C578D26FEDFC}">
      <dgm:prSet/>
      <dgm:spPr/>
      <dgm:t>
        <a:bodyPr/>
        <a:lstStyle/>
        <a:p>
          <a:endParaRPr lang="en-US"/>
        </a:p>
      </dgm:t>
    </dgm:pt>
    <dgm:pt modelId="{34A6F1FD-1787-4988-A7E6-472B7C66BD09}" type="sibTrans" cxnId="{583CC615-DAE7-4276-AD9F-C578D26FEDFC}">
      <dgm:prSet/>
      <dgm:spPr/>
      <dgm:t>
        <a:bodyPr/>
        <a:lstStyle/>
        <a:p>
          <a:endParaRPr lang="en-US"/>
        </a:p>
      </dgm:t>
    </dgm:pt>
    <dgm:pt modelId="{8665C39E-B30E-4258-BEA9-83E0F7084606}">
      <dgm:prSet phldrT="[Text]"/>
      <dgm:spPr/>
      <dgm:t>
        <a:bodyPr/>
        <a:lstStyle/>
        <a:p>
          <a:r>
            <a:rPr lang="en-US" dirty="0"/>
            <a:t>Nicholas O. Walker Family</a:t>
          </a:r>
        </a:p>
      </dgm:t>
    </dgm:pt>
    <dgm:pt modelId="{8211EBE3-1C93-4CFB-BBEE-7A708996ED07}" type="parTrans" cxnId="{8D6B5497-475C-46A9-805D-510F815F9B98}">
      <dgm:prSet/>
      <dgm:spPr/>
      <dgm:t>
        <a:bodyPr/>
        <a:lstStyle/>
        <a:p>
          <a:endParaRPr lang="en-US"/>
        </a:p>
      </dgm:t>
    </dgm:pt>
    <dgm:pt modelId="{6779ED75-3327-4C98-9C89-1343058D49BC}" type="sibTrans" cxnId="{8D6B5497-475C-46A9-805D-510F815F9B98}">
      <dgm:prSet/>
      <dgm:spPr/>
      <dgm:t>
        <a:bodyPr/>
        <a:lstStyle/>
        <a:p>
          <a:endParaRPr lang="en-US"/>
        </a:p>
      </dgm:t>
    </dgm:pt>
    <dgm:pt modelId="{68DE1B8C-EBBC-4ACF-AD69-E108E4A8C85C}">
      <dgm:prSet phldrT="[Text]"/>
      <dgm:spPr/>
      <dgm:t>
        <a:bodyPr/>
        <a:lstStyle/>
        <a:p>
          <a:r>
            <a:rPr lang="en-US" dirty="0"/>
            <a:t>Outside Services – Forming</a:t>
          </a:r>
        </a:p>
      </dgm:t>
    </dgm:pt>
    <dgm:pt modelId="{94D73433-720A-40B7-8E81-899280B4DD52}" type="parTrans" cxnId="{F53C5B60-EE78-46AA-90FC-BDF2F3396876}">
      <dgm:prSet/>
      <dgm:spPr/>
      <dgm:t>
        <a:bodyPr/>
        <a:lstStyle/>
        <a:p>
          <a:endParaRPr lang="en-US"/>
        </a:p>
      </dgm:t>
    </dgm:pt>
    <dgm:pt modelId="{10D11475-433C-4D63-8B5E-9E928E6DD9A1}" type="sibTrans" cxnId="{F53C5B60-EE78-46AA-90FC-BDF2F3396876}">
      <dgm:prSet/>
      <dgm:spPr/>
      <dgm:t>
        <a:bodyPr/>
        <a:lstStyle/>
        <a:p>
          <a:endParaRPr lang="en-US"/>
        </a:p>
      </dgm:t>
    </dgm:pt>
    <dgm:pt modelId="{A766E2ED-C2E8-4E07-AF18-7EC57476A5C8}">
      <dgm:prSet phldrT="[Text]"/>
      <dgm:spPr/>
      <dgm:t>
        <a:bodyPr/>
        <a:lstStyle/>
        <a:p>
          <a:r>
            <a:rPr lang="en-US" dirty="0"/>
            <a:t>People - CO</a:t>
          </a:r>
        </a:p>
      </dgm:t>
    </dgm:pt>
    <dgm:pt modelId="{A1530F03-6C5E-45D7-8222-AD175A7090BD}" type="parTrans" cxnId="{918FC998-3E81-4E2A-A8E0-FB3EB04E2705}">
      <dgm:prSet/>
      <dgm:spPr/>
      <dgm:t>
        <a:bodyPr/>
        <a:lstStyle/>
        <a:p>
          <a:endParaRPr lang="en-US"/>
        </a:p>
      </dgm:t>
    </dgm:pt>
    <dgm:pt modelId="{05B31AC5-A983-4FEC-B0BE-EB0462CF6128}" type="sibTrans" cxnId="{918FC998-3E81-4E2A-A8E0-FB3EB04E2705}">
      <dgm:prSet/>
      <dgm:spPr/>
      <dgm:t>
        <a:bodyPr/>
        <a:lstStyle/>
        <a:p>
          <a:endParaRPr lang="en-US"/>
        </a:p>
      </dgm:t>
    </dgm:pt>
    <dgm:pt modelId="{7DCD12F6-9D96-4CEE-B77D-0059BD9F172C}">
      <dgm:prSet phldrT="[Text]"/>
      <dgm:spPr/>
      <dgm:t>
        <a:bodyPr/>
        <a:lstStyle/>
        <a:p>
          <a:r>
            <a:rPr lang="en-US" dirty="0"/>
            <a:t>Resources Notes</a:t>
          </a:r>
        </a:p>
      </dgm:t>
    </dgm:pt>
    <dgm:pt modelId="{05220267-9773-4777-8E6B-2437F9979F0B}" type="parTrans" cxnId="{8BF652A8-B747-4011-8997-2C8E587087B9}">
      <dgm:prSet/>
      <dgm:spPr/>
      <dgm:t>
        <a:bodyPr/>
        <a:lstStyle/>
        <a:p>
          <a:endParaRPr lang="en-US"/>
        </a:p>
      </dgm:t>
    </dgm:pt>
    <dgm:pt modelId="{89843E98-8750-44A8-9562-C70EE7FD83F4}" type="sibTrans" cxnId="{8BF652A8-B747-4011-8997-2C8E587087B9}">
      <dgm:prSet/>
      <dgm:spPr/>
      <dgm:t>
        <a:bodyPr/>
        <a:lstStyle/>
        <a:p>
          <a:endParaRPr lang="en-US"/>
        </a:p>
      </dgm:t>
    </dgm:pt>
    <dgm:pt modelId="{990E17D6-2B47-4FC5-AD93-1E96AFBF7BE7}">
      <dgm:prSet phldrT="[Text]"/>
      <dgm:spPr/>
      <dgm:t>
        <a:bodyPr/>
        <a:lstStyle/>
        <a:p>
          <a:r>
            <a:rPr lang="en-US" dirty="0"/>
            <a:t>Other</a:t>
          </a:r>
        </a:p>
      </dgm:t>
    </dgm:pt>
    <dgm:pt modelId="{FE8F1E68-B20A-4328-A3A2-124220A35426}" type="parTrans" cxnId="{C2460F17-CDAE-48DD-9BD8-1126146AE0EF}">
      <dgm:prSet/>
      <dgm:spPr/>
      <dgm:t>
        <a:bodyPr/>
        <a:lstStyle/>
        <a:p>
          <a:endParaRPr lang="en-US"/>
        </a:p>
      </dgm:t>
    </dgm:pt>
    <dgm:pt modelId="{DE7A8AB0-B597-4567-B709-EB7E2965A939}" type="sibTrans" cxnId="{C2460F17-CDAE-48DD-9BD8-1126146AE0EF}">
      <dgm:prSet/>
      <dgm:spPr/>
      <dgm:t>
        <a:bodyPr/>
        <a:lstStyle/>
        <a:p>
          <a:endParaRPr lang="en-US"/>
        </a:p>
      </dgm:t>
    </dgm:pt>
    <dgm:pt modelId="{7195F398-6161-42FE-8062-43E5A30273CF}">
      <dgm:prSet phldrT="[Text]"/>
      <dgm:spPr/>
      <dgm:t>
        <a:bodyPr/>
        <a:lstStyle/>
        <a:p>
          <a:r>
            <a:rPr lang="en-US" dirty="0"/>
            <a:t>Government</a:t>
          </a:r>
        </a:p>
      </dgm:t>
    </dgm:pt>
    <dgm:pt modelId="{94367AAD-6981-4EE8-AF1A-6EB47FBD0BF3}" type="parTrans" cxnId="{95004706-8520-4D84-A45C-548F7C7AFC8B}">
      <dgm:prSet/>
      <dgm:spPr/>
      <dgm:t>
        <a:bodyPr/>
        <a:lstStyle/>
        <a:p>
          <a:endParaRPr lang="en-US"/>
        </a:p>
      </dgm:t>
    </dgm:pt>
    <dgm:pt modelId="{D5E09E1F-03F4-43A5-A259-C5AAD57CBE42}" type="sibTrans" cxnId="{95004706-8520-4D84-A45C-548F7C7AFC8B}">
      <dgm:prSet/>
      <dgm:spPr/>
      <dgm:t>
        <a:bodyPr/>
        <a:lstStyle/>
        <a:p>
          <a:endParaRPr lang="en-US"/>
        </a:p>
      </dgm:t>
    </dgm:pt>
    <dgm:pt modelId="{05E0F7CC-1593-4E3E-91A3-86A465E18FB5}">
      <dgm:prSet phldrT="[Text]"/>
      <dgm:spPr/>
      <dgm:t>
        <a:bodyPr/>
        <a:lstStyle/>
        <a:p>
          <a:r>
            <a:rPr lang="en-US" dirty="0"/>
            <a:t>Notes</a:t>
          </a:r>
        </a:p>
      </dgm:t>
    </dgm:pt>
    <dgm:pt modelId="{2F9E893D-D054-435B-BB6A-CA4A2B0A4737}" type="parTrans" cxnId="{EDEABB0C-27C7-4D1E-B786-FB8270D60CCA}">
      <dgm:prSet/>
      <dgm:spPr/>
      <dgm:t>
        <a:bodyPr/>
        <a:lstStyle/>
        <a:p>
          <a:endParaRPr lang="en-US"/>
        </a:p>
      </dgm:t>
    </dgm:pt>
    <dgm:pt modelId="{2CA15156-CACD-4A16-951D-4C696CCBC3C2}" type="sibTrans" cxnId="{EDEABB0C-27C7-4D1E-B786-FB8270D60CCA}">
      <dgm:prSet/>
      <dgm:spPr/>
      <dgm:t>
        <a:bodyPr/>
        <a:lstStyle/>
        <a:p>
          <a:endParaRPr lang="en-US"/>
        </a:p>
      </dgm:t>
    </dgm:pt>
    <dgm:pt modelId="{DADEE461-B9C7-4E4D-8F76-C4BEE058565B}">
      <dgm:prSet phldrT="[Text]"/>
      <dgm:spPr/>
      <dgm:t>
        <a:bodyPr/>
        <a:lstStyle/>
        <a:p>
          <a:r>
            <a:rPr lang="en-US" dirty="0"/>
            <a:t>Sales</a:t>
          </a:r>
        </a:p>
      </dgm:t>
    </dgm:pt>
    <dgm:pt modelId="{DBFD308D-4184-4A3D-B3A9-DAB69C287E06}" type="parTrans" cxnId="{F2A74F4D-E89E-4A53-B841-441FF129E762}">
      <dgm:prSet/>
      <dgm:spPr/>
      <dgm:t>
        <a:bodyPr/>
        <a:lstStyle/>
        <a:p>
          <a:endParaRPr lang="en-US"/>
        </a:p>
      </dgm:t>
    </dgm:pt>
    <dgm:pt modelId="{D1A547C0-8B30-44BD-9102-3FF9FB549C46}" type="sibTrans" cxnId="{F2A74F4D-E89E-4A53-B841-441FF129E762}">
      <dgm:prSet/>
      <dgm:spPr/>
      <dgm:t>
        <a:bodyPr/>
        <a:lstStyle/>
        <a:p>
          <a:endParaRPr lang="en-US"/>
        </a:p>
      </dgm:t>
    </dgm:pt>
    <dgm:pt modelId="{406F5215-17A4-4C94-9F2C-C028103F90A1}">
      <dgm:prSet phldrT="[Text]"/>
      <dgm:spPr/>
      <dgm:t>
        <a:bodyPr/>
        <a:lstStyle/>
        <a:p>
          <a:r>
            <a:rPr lang="en-US" dirty="0"/>
            <a:t>VetVest Group</a:t>
          </a:r>
          <a:br>
            <a:rPr lang="en-US" dirty="0"/>
          </a:br>
          <a:r>
            <a:rPr lang="en-US" dirty="0"/>
            <a:t>Resource 2</a:t>
          </a:r>
          <a:br>
            <a:rPr lang="en-US" dirty="0"/>
          </a:br>
          <a:r>
            <a:rPr lang="en-US" dirty="0"/>
            <a:t>Resource 3</a:t>
          </a:r>
          <a:br>
            <a:rPr lang="en-US" dirty="0"/>
          </a:br>
          <a:r>
            <a:rPr lang="en-US" dirty="0"/>
            <a:t>Resource 4</a:t>
          </a:r>
        </a:p>
      </dgm:t>
    </dgm:pt>
    <dgm:pt modelId="{904C488B-EDCA-4CF0-8E08-1FD9CD42A42F}" type="parTrans" cxnId="{5352C17E-F603-4AFE-9421-5C9166D9912F}">
      <dgm:prSet/>
      <dgm:spPr/>
      <dgm:t>
        <a:bodyPr/>
        <a:lstStyle/>
        <a:p>
          <a:endParaRPr lang="en-US"/>
        </a:p>
      </dgm:t>
    </dgm:pt>
    <dgm:pt modelId="{733D6CE6-CDD6-45DB-9725-6A2D30AF5778}" type="sibTrans" cxnId="{5352C17E-F603-4AFE-9421-5C9166D9912F}">
      <dgm:prSet/>
      <dgm:spPr/>
      <dgm:t>
        <a:bodyPr/>
        <a:lstStyle/>
        <a:p>
          <a:endParaRPr lang="en-US"/>
        </a:p>
      </dgm:t>
    </dgm:pt>
    <dgm:pt modelId="{E86573C5-0EDE-4AD1-BC6F-18E4089AD966}">
      <dgm:prSet phldrT="[Text]"/>
      <dgm:spPr/>
      <dgm:t>
        <a:bodyPr/>
        <a:lstStyle/>
        <a:p>
          <a:r>
            <a:rPr lang="en-US" dirty="0"/>
            <a:t>Notes</a:t>
          </a:r>
        </a:p>
      </dgm:t>
    </dgm:pt>
    <dgm:pt modelId="{051DB31F-7909-4291-8AE0-ABB3A60F17B3}" type="parTrans" cxnId="{1FA22335-7EE3-4E2C-8CC8-A00A41859142}">
      <dgm:prSet/>
      <dgm:spPr/>
      <dgm:t>
        <a:bodyPr/>
        <a:lstStyle/>
        <a:p>
          <a:endParaRPr lang="en-US"/>
        </a:p>
      </dgm:t>
    </dgm:pt>
    <dgm:pt modelId="{33F99918-D81E-4B9F-988C-60B2D20A1F79}" type="sibTrans" cxnId="{1FA22335-7EE3-4E2C-8CC8-A00A41859142}">
      <dgm:prSet/>
      <dgm:spPr/>
      <dgm:t>
        <a:bodyPr/>
        <a:lstStyle/>
        <a:p>
          <a:endParaRPr lang="en-US"/>
        </a:p>
      </dgm:t>
    </dgm:pt>
    <dgm:pt modelId="{98FAFC1A-AAA4-4D90-9620-5846FFF6A0A7}">
      <dgm:prSet phldrT="[Text]"/>
      <dgm:spPr/>
      <dgm:t>
        <a:bodyPr/>
        <a:lstStyle/>
        <a:p>
          <a:pPr>
            <a:buFont typeface="Arial" panose="020B0604020202020204" pitchFamily="34" charset="0"/>
            <a:buChar char="•"/>
          </a:pPr>
          <a:r>
            <a:rPr lang="en-US" dirty="0"/>
            <a:t>Nicholas O. Walker Family</a:t>
          </a:r>
          <a:br>
            <a:rPr lang="en-US" dirty="0"/>
          </a:br>
          <a:r>
            <a:rPr lang="en-US" dirty="0"/>
            <a:t>ABCD Core Group</a:t>
          </a:r>
          <a:br>
            <a:rPr lang="en-US" dirty="0"/>
          </a:br>
          <a:r>
            <a:rPr lang="en-US" dirty="0"/>
            <a:t>Resource 3</a:t>
          </a:r>
          <a:br>
            <a:rPr lang="en-US" dirty="0"/>
          </a:br>
          <a:r>
            <a:rPr lang="en-US" dirty="0"/>
            <a:t>Resource  4</a:t>
          </a:r>
        </a:p>
      </dgm:t>
    </dgm:pt>
    <dgm:pt modelId="{2C78760E-0A4D-43A2-9671-A753F4E8201E}" type="parTrans" cxnId="{9B074F1A-F195-463C-9789-4F49CA14DDC2}">
      <dgm:prSet/>
      <dgm:spPr/>
    </dgm:pt>
    <dgm:pt modelId="{2932184E-E90C-4FED-8A58-026E7EBD2FEA}" type="sibTrans" cxnId="{9B074F1A-F195-463C-9789-4F49CA14DDC2}">
      <dgm:prSet/>
      <dgm:spPr/>
    </dgm:pt>
    <dgm:pt modelId="{4FEFB0A3-9920-42A5-A4F6-AC8FB524072C}">
      <dgm:prSet phldrT="[Text]"/>
      <dgm:spPr/>
      <dgm:t>
        <a:bodyPr/>
        <a:lstStyle/>
        <a:p>
          <a:pPr>
            <a:buFont typeface="Arial" panose="020B0604020202020204" pitchFamily="34" charset="0"/>
            <a:buChar char="•"/>
          </a:pPr>
          <a:r>
            <a:rPr lang="en-US" dirty="0"/>
            <a:t>Resource Notes</a:t>
          </a:r>
        </a:p>
      </dgm:t>
    </dgm:pt>
    <dgm:pt modelId="{436301B5-F4FD-475A-A90C-BC795BA93877}" type="parTrans" cxnId="{780B9AF9-3FF4-451B-8D81-C4856547472A}">
      <dgm:prSet/>
      <dgm:spPr/>
    </dgm:pt>
    <dgm:pt modelId="{98C6F624-4026-46A5-BC86-45A8171A8A35}" type="sibTrans" cxnId="{780B9AF9-3FF4-451B-8D81-C4856547472A}">
      <dgm:prSet/>
      <dgm:spPr/>
    </dgm:pt>
    <dgm:pt modelId="{0A061DF5-8186-46F2-8AB8-4C4F21CD50E6}">
      <dgm:prSet phldrT="[Text]"/>
      <dgm:spPr/>
      <dgm:t>
        <a:bodyPr/>
        <a:lstStyle/>
        <a:p>
          <a:r>
            <a:rPr lang="en-US" dirty="0"/>
            <a:t>Developer &amp; Independent Contractors</a:t>
          </a:r>
          <a:br>
            <a:rPr lang="en-US" dirty="0"/>
          </a:br>
          <a:r>
            <a:rPr lang="en-US" dirty="0"/>
            <a:t>Resource 3</a:t>
          </a:r>
          <a:br>
            <a:rPr lang="en-US" dirty="0"/>
          </a:br>
          <a:r>
            <a:rPr lang="en-US" dirty="0"/>
            <a:t>Resource 4</a:t>
          </a:r>
        </a:p>
      </dgm:t>
    </dgm:pt>
    <dgm:pt modelId="{C3182A97-978D-4C30-87E4-4390A00B1A3B}" type="parTrans" cxnId="{7FED0BF6-D626-402F-AAB2-6EEB25136454}">
      <dgm:prSet/>
      <dgm:spPr/>
    </dgm:pt>
    <dgm:pt modelId="{11DBADC1-BFE8-4BA8-82AD-8DC2357CB630}" type="sibTrans" cxnId="{7FED0BF6-D626-402F-AAB2-6EEB25136454}">
      <dgm:prSet/>
      <dgm:spPr/>
    </dgm:pt>
    <dgm:pt modelId="{9A93F5B0-1D59-4C45-AE58-1272186759C3}">
      <dgm:prSet phldrT="[Text]"/>
      <dgm:spPr/>
      <dgm:t>
        <a:bodyPr/>
        <a:lstStyle/>
        <a:p>
          <a:r>
            <a:rPr lang="en-US" dirty="0"/>
            <a:t>Architect</a:t>
          </a:r>
        </a:p>
      </dgm:t>
    </dgm:pt>
    <dgm:pt modelId="{AE47B3EE-9121-434C-A39B-54C625AC6662}" type="parTrans" cxnId="{D893F2BA-C71E-4CBB-9580-544EB1B0AE61}">
      <dgm:prSet/>
      <dgm:spPr/>
    </dgm:pt>
    <dgm:pt modelId="{25B5508F-D00C-42C4-BC50-8C9374E2C54F}" type="sibTrans" cxnId="{D893F2BA-C71E-4CBB-9580-544EB1B0AE61}">
      <dgm:prSet/>
      <dgm:spPr/>
    </dgm:pt>
    <dgm:pt modelId="{75F886EF-489D-499A-8295-AF87771128D2}">
      <dgm:prSet phldrT="[Text]"/>
      <dgm:spPr/>
      <dgm:t>
        <a:bodyPr/>
        <a:lstStyle/>
        <a:p>
          <a:r>
            <a:rPr lang="en-US"/>
            <a:t>Banking</a:t>
          </a:r>
          <a:endParaRPr lang="en-US" dirty="0"/>
        </a:p>
      </dgm:t>
    </dgm:pt>
    <dgm:pt modelId="{81075782-2AD5-4F7F-8392-6A0EF2E32BAC}" type="parTrans" cxnId="{09DF3D76-ED5B-4B65-91A7-68E7A4D56C7F}">
      <dgm:prSet/>
      <dgm:spPr/>
    </dgm:pt>
    <dgm:pt modelId="{EEE9024B-0F3B-426B-B60C-401E3FB84BD0}" type="sibTrans" cxnId="{09DF3D76-ED5B-4B65-91A7-68E7A4D56C7F}">
      <dgm:prSet/>
      <dgm:spPr/>
    </dgm:pt>
    <dgm:pt modelId="{5BEE7710-9F14-417A-AFCF-8B26A057E485}">
      <dgm:prSet phldrT="[Text]"/>
      <dgm:spPr/>
      <dgm:t>
        <a:bodyPr/>
        <a:lstStyle/>
        <a:p>
          <a:r>
            <a:rPr lang="en-US" dirty="0"/>
            <a:t>City WF</a:t>
          </a:r>
        </a:p>
      </dgm:t>
    </dgm:pt>
    <dgm:pt modelId="{DCD1EBF9-74E0-48B8-B932-606BAC85E136}" type="parTrans" cxnId="{55C12178-2D79-429B-8DA9-C4B613C3DAE6}">
      <dgm:prSet/>
      <dgm:spPr/>
    </dgm:pt>
    <dgm:pt modelId="{FA1FB0CA-3E29-4F6B-AF76-41C66FA165EB}" type="sibTrans" cxnId="{55C12178-2D79-429B-8DA9-C4B613C3DAE6}">
      <dgm:prSet/>
      <dgm:spPr/>
    </dgm:pt>
    <dgm:pt modelId="{7B4F4B25-2BA4-44D1-A4A4-460C2A3AF82F}">
      <dgm:prSet phldrT="[Text]"/>
      <dgm:spPr/>
      <dgm:t>
        <a:bodyPr/>
        <a:lstStyle/>
        <a:p>
          <a:r>
            <a:rPr lang="en-US" dirty="0"/>
            <a:t>Federal</a:t>
          </a:r>
        </a:p>
      </dgm:t>
    </dgm:pt>
    <dgm:pt modelId="{93B5518F-A23F-4163-AF9E-C8FDF2D178F0}" type="parTrans" cxnId="{80F0CE49-81C6-4766-9AEC-286924504F8C}">
      <dgm:prSet/>
      <dgm:spPr/>
    </dgm:pt>
    <dgm:pt modelId="{50023F8F-F51B-422C-9B05-58F29A432A0D}" type="sibTrans" cxnId="{80F0CE49-81C6-4766-9AEC-286924504F8C}">
      <dgm:prSet/>
      <dgm:spPr/>
    </dgm:pt>
    <dgm:pt modelId="{E96B358C-79B2-482D-A9B8-2C2B56C401A6}">
      <dgm:prSet phldrT="[Text]"/>
      <dgm:spPr/>
      <dgm:t>
        <a:bodyPr/>
        <a:lstStyle/>
        <a:p>
          <a:r>
            <a:rPr lang="en-US" dirty="0"/>
            <a:t>HUD (permanent Finance)</a:t>
          </a:r>
        </a:p>
      </dgm:t>
    </dgm:pt>
    <dgm:pt modelId="{64D04976-7D43-435E-BD87-0A0F4D3A785F}" type="parTrans" cxnId="{F14198D8-FDE6-4FB4-8860-3D8224782F36}">
      <dgm:prSet/>
      <dgm:spPr/>
    </dgm:pt>
    <dgm:pt modelId="{35BFB4DC-1164-424B-8CDF-09AFF76A5A6D}" type="sibTrans" cxnId="{F14198D8-FDE6-4FB4-8860-3D8224782F36}">
      <dgm:prSet/>
      <dgm:spPr/>
    </dgm:pt>
    <dgm:pt modelId="{BB92EE81-CC96-4BF4-B7EE-2338A18F0350}">
      <dgm:prSet phldrT="[Text]"/>
      <dgm:spPr/>
      <dgm:t>
        <a:bodyPr/>
        <a:lstStyle/>
        <a:p>
          <a:r>
            <a:rPr lang="en-US" dirty="0"/>
            <a:t>DOE (Solar/Nuclear)</a:t>
          </a:r>
        </a:p>
      </dgm:t>
    </dgm:pt>
    <dgm:pt modelId="{62DEE17B-982B-4322-9395-24A01DBAB3ED}" type="parTrans" cxnId="{CC387D6C-4E69-46FD-877F-39A29E88B3B2}">
      <dgm:prSet/>
      <dgm:spPr/>
    </dgm:pt>
    <dgm:pt modelId="{ED57C18F-B1F4-472C-938E-67EA7C2566E2}" type="sibTrans" cxnId="{CC387D6C-4E69-46FD-877F-39A29E88B3B2}">
      <dgm:prSet/>
      <dgm:spPr/>
    </dgm:pt>
    <dgm:pt modelId="{546CCBD1-94B3-4F55-8C0D-9B8413D7ADB2}">
      <dgm:prSet phldrT="[Text]"/>
      <dgm:spPr/>
      <dgm:t>
        <a:bodyPr/>
        <a:lstStyle/>
        <a:p>
          <a:r>
            <a:rPr lang="en-US" dirty="0"/>
            <a:t>SBA</a:t>
          </a:r>
        </a:p>
      </dgm:t>
    </dgm:pt>
    <dgm:pt modelId="{2907E529-EBC3-47FC-B83E-C1F8AEF71E05}" type="parTrans" cxnId="{097D1208-2410-40F2-BD54-20D0DB44BA2A}">
      <dgm:prSet/>
      <dgm:spPr/>
    </dgm:pt>
    <dgm:pt modelId="{89A40608-1CE7-4DB7-9709-2FF0876FC65B}" type="sibTrans" cxnId="{097D1208-2410-40F2-BD54-20D0DB44BA2A}">
      <dgm:prSet/>
      <dgm:spPr/>
    </dgm:pt>
    <dgm:pt modelId="{B7B8FB1B-54DC-4DAF-BF78-C194FF621227}">
      <dgm:prSet phldrT="[Text]"/>
      <dgm:spPr/>
      <dgm:t>
        <a:bodyPr/>
        <a:lstStyle/>
        <a:p>
          <a:r>
            <a:rPr lang="en-US" dirty="0"/>
            <a:t>Vet Preference</a:t>
          </a:r>
        </a:p>
      </dgm:t>
    </dgm:pt>
    <dgm:pt modelId="{C84397F3-4192-4727-8D6F-6FBE290A598C}" type="parTrans" cxnId="{E9C29195-5819-4CD6-9BAB-33FFE5E7DFE1}">
      <dgm:prSet/>
      <dgm:spPr/>
    </dgm:pt>
    <dgm:pt modelId="{AF1BB197-FEB0-435B-B6D5-61D7A3C1BE8C}" type="sibTrans" cxnId="{E9C29195-5819-4CD6-9BAB-33FFE5E7DFE1}">
      <dgm:prSet/>
      <dgm:spPr/>
    </dgm:pt>
    <dgm:pt modelId="{9B739AE5-E6ED-4B19-AF1F-A4087DC2572F}">
      <dgm:prSet phldrT="[Text]"/>
      <dgm:spPr/>
      <dgm:t>
        <a:bodyPr/>
        <a:lstStyle/>
        <a:p>
          <a:r>
            <a:rPr lang="en-US" dirty="0"/>
            <a:t>Mentor / Protege</a:t>
          </a:r>
          <a:br>
            <a:rPr lang="en-US" dirty="0"/>
          </a:br>
          <a:r>
            <a:rPr lang="en-US" dirty="0"/>
            <a:t>Resource 2</a:t>
          </a:r>
          <a:br>
            <a:rPr lang="en-US" dirty="0"/>
          </a:br>
          <a:r>
            <a:rPr lang="en-US" dirty="0"/>
            <a:t>Resource 3</a:t>
          </a:r>
          <a:br>
            <a:rPr lang="en-US" dirty="0"/>
          </a:br>
          <a:r>
            <a:rPr lang="en-US" dirty="0"/>
            <a:t>Resource 4</a:t>
          </a:r>
        </a:p>
      </dgm:t>
    </dgm:pt>
    <dgm:pt modelId="{914FC9E8-93A8-4E70-BF5B-D5305D7AE4E7}" type="parTrans" cxnId="{3490E27B-2D94-483A-AEC4-19121DFB5EEE}">
      <dgm:prSet/>
      <dgm:spPr/>
    </dgm:pt>
    <dgm:pt modelId="{A55E2809-63DB-4598-BFA4-7313D0062E52}" type="sibTrans" cxnId="{3490E27B-2D94-483A-AEC4-19121DFB5EEE}">
      <dgm:prSet/>
      <dgm:spPr/>
    </dgm:pt>
    <dgm:pt modelId="{F7FB941A-EE0A-430B-98A0-CB2ABAAE7F34}">
      <dgm:prSet phldrT="[Text]"/>
      <dgm:spPr/>
      <dgm:t>
        <a:bodyPr/>
        <a:lstStyle/>
        <a:p>
          <a:r>
            <a:rPr lang="en-US" dirty="0"/>
            <a:t>AR Land Development Group (ALDG) – 4 Ames Families</a:t>
          </a:r>
        </a:p>
      </dgm:t>
    </dgm:pt>
    <dgm:pt modelId="{5D710AE2-544B-4479-AD6E-29B0A5010F71}" type="parTrans" cxnId="{3ABA4FF7-8CA5-482C-BBDA-6867E85883E2}">
      <dgm:prSet/>
      <dgm:spPr/>
    </dgm:pt>
    <dgm:pt modelId="{9EE3D10B-F659-476C-90AB-7734F9A9C87B}" type="sibTrans" cxnId="{3ABA4FF7-8CA5-482C-BBDA-6867E85883E2}">
      <dgm:prSet/>
      <dgm:spPr/>
    </dgm:pt>
    <dgm:pt modelId="{5A5F7F5D-3991-4067-8B4D-F089C40C5E73}">
      <dgm:prSet phldrT="[Text]"/>
      <dgm:spPr/>
      <dgm:t>
        <a:bodyPr/>
        <a:lstStyle/>
        <a:p>
          <a:r>
            <a:rPr lang="en-US" dirty="0"/>
            <a:t>WFCC / SBDC</a:t>
          </a:r>
        </a:p>
      </dgm:t>
    </dgm:pt>
    <dgm:pt modelId="{E20CE7E6-F440-48CD-980A-7CA6270D10C3}" type="parTrans" cxnId="{99FE0AFD-31CE-4D75-BF12-8C280348028F}">
      <dgm:prSet/>
      <dgm:spPr/>
    </dgm:pt>
    <dgm:pt modelId="{E3B7CEEA-9D86-4A59-812D-6688CEF14192}" type="sibTrans" cxnId="{99FE0AFD-31CE-4D75-BF12-8C280348028F}">
      <dgm:prSet/>
      <dgm:spPr/>
    </dgm:pt>
    <dgm:pt modelId="{A11BFF68-87A1-45FA-A386-D92C4CEBF830}">
      <dgm:prSet phldrT="[Text]"/>
      <dgm:spPr/>
      <dgm:t>
        <a:bodyPr/>
        <a:lstStyle/>
        <a:p>
          <a:r>
            <a:rPr lang="en-US" dirty="0"/>
            <a:t>GRAnderson Wealth Management Group. Inc.</a:t>
          </a:r>
        </a:p>
      </dgm:t>
    </dgm:pt>
    <dgm:pt modelId="{5B58CD29-A53E-49EB-B197-2F69D5DB07FA}" type="parTrans" cxnId="{CAAA5700-CE21-4AD3-ABE8-F0AF3B6668CF}">
      <dgm:prSet/>
      <dgm:spPr/>
    </dgm:pt>
    <dgm:pt modelId="{E65B8E20-C6E2-4334-8BB5-9C825D67146E}" type="sibTrans" cxnId="{CAAA5700-CE21-4AD3-ABE8-F0AF3B6668CF}">
      <dgm:prSet/>
      <dgm:spPr/>
    </dgm:pt>
    <dgm:pt modelId="{84155BDF-2DCC-445C-ADC5-E7783DFE416F}">
      <dgm:prSet phldrT="[Text]"/>
      <dgm:spPr/>
      <dgm:t>
        <a:bodyPr/>
        <a:lstStyle/>
        <a:p>
          <a:r>
            <a:rPr lang="en-US" dirty="0"/>
            <a:t>Michael Johnson, CPA</a:t>
          </a:r>
        </a:p>
      </dgm:t>
    </dgm:pt>
    <dgm:pt modelId="{A7E439D2-DC17-4497-8633-66F23A32226D}" type="parTrans" cxnId="{4F2B4768-8021-4F98-998A-6CD7FA6725A5}">
      <dgm:prSet/>
      <dgm:spPr/>
    </dgm:pt>
    <dgm:pt modelId="{7C12C401-52D0-4654-8623-69C570444EFB}" type="sibTrans" cxnId="{4F2B4768-8021-4F98-998A-6CD7FA6725A5}">
      <dgm:prSet/>
      <dgm:spPr/>
    </dgm:pt>
    <dgm:pt modelId="{9E4AFE67-DB0A-4DEB-87EE-8128A726EF95}">
      <dgm:prSet phldrT="[Text]"/>
      <dgm:spPr/>
      <dgm:t>
        <a:bodyPr/>
        <a:lstStyle/>
        <a:p>
          <a:r>
            <a:rPr lang="en-US" dirty="0"/>
            <a:t>VetVest Group, LLC Partners </a:t>
          </a:r>
        </a:p>
      </dgm:t>
    </dgm:pt>
    <dgm:pt modelId="{7AFAF5BB-575B-4B9C-8CB1-C4DF691ECBCF}" type="parTrans" cxnId="{888D89A0-CDEA-463F-A9DA-29F0E0079C75}">
      <dgm:prSet/>
      <dgm:spPr/>
    </dgm:pt>
    <dgm:pt modelId="{8A033575-3202-4929-AF03-502E86D71A6D}" type="sibTrans" cxnId="{888D89A0-CDEA-463F-A9DA-29F0E0079C75}">
      <dgm:prSet/>
      <dgm:spPr/>
    </dgm:pt>
    <dgm:pt modelId="{85D783F9-8324-4C71-93D1-A647B3AD449B}">
      <dgm:prSet phldrT="[Text]"/>
      <dgm:spPr/>
      <dgm:t>
        <a:bodyPr/>
        <a:lstStyle/>
        <a:p>
          <a:r>
            <a:rPr lang="en-US" dirty="0"/>
            <a:t>VetVest Group</a:t>
          </a:r>
        </a:p>
      </dgm:t>
    </dgm:pt>
    <dgm:pt modelId="{2C38D650-C323-49BF-A924-EDD801DDB089}" type="parTrans" cxnId="{820C7ED5-2787-41FE-9C86-397B6DCFA637}">
      <dgm:prSet/>
      <dgm:spPr/>
    </dgm:pt>
    <dgm:pt modelId="{05C6790A-86CB-44D0-8C9D-23D75DF985D2}" type="sibTrans" cxnId="{820C7ED5-2787-41FE-9C86-397B6DCFA637}">
      <dgm:prSet/>
      <dgm:spPr/>
    </dgm:pt>
    <dgm:pt modelId="{BC863A74-274D-4C9C-A735-C34926BDB1F8}">
      <dgm:prSet phldrT="[Text]"/>
      <dgm:spPr/>
      <dgm:t>
        <a:bodyPr/>
        <a:lstStyle/>
        <a:p>
          <a:r>
            <a:rPr lang="en-US" dirty="0"/>
            <a:t>Outside Services</a:t>
          </a:r>
        </a:p>
      </dgm:t>
    </dgm:pt>
    <dgm:pt modelId="{3B9F33B6-2E74-49CD-AF41-AE7AEE73D10E}" type="parTrans" cxnId="{08813593-BB76-4E90-AA91-AF09C0BA3DE4}">
      <dgm:prSet/>
      <dgm:spPr/>
    </dgm:pt>
    <dgm:pt modelId="{738120F9-6DCF-471F-9F35-67EB76FC226C}" type="sibTrans" cxnId="{08813593-BB76-4E90-AA91-AF09C0BA3DE4}">
      <dgm:prSet/>
      <dgm:spPr/>
    </dgm:pt>
    <dgm:pt modelId="{8ADBE953-7AAC-4DAD-A2DA-7EE058257948}">
      <dgm:prSet phldrT="[Text]"/>
      <dgm:spPr/>
      <dgm:t>
        <a:bodyPr/>
        <a:lstStyle/>
        <a:p>
          <a:r>
            <a:rPr lang="en-US" dirty="0"/>
            <a:t>City of Pine Bluff</a:t>
          </a:r>
        </a:p>
      </dgm:t>
    </dgm:pt>
    <dgm:pt modelId="{85FBF42C-BBB0-4782-A562-ACFC689A089D}" type="parTrans" cxnId="{2825B5E9-6078-43A5-B77A-7796DB469D12}">
      <dgm:prSet/>
      <dgm:spPr/>
    </dgm:pt>
    <dgm:pt modelId="{87F92B29-013B-404A-95F8-5655A210DBA7}" type="sibTrans" cxnId="{2825B5E9-6078-43A5-B77A-7796DB469D12}">
      <dgm:prSet/>
      <dgm:spPr/>
    </dgm:pt>
    <dgm:pt modelId="{4514D2E9-87FF-454C-A554-FD761A8568C7}" type="pres">
      <dgm:prSet presAssocID="{DF4857E7-5C40-4E4D-8F9E-0F40BE240B2F}" presName="theList" presStyleCnt="0">
        <dgm:presLayoutVars>
          <dgm:dir/>
          <dgm:animLvl val="lvl"/>
          <dgm:resizeHandles val="exact"/>
        </dgm:presLayoutVars>
      </dgm:prSet>
      <dgm:spPr/>
    </dgm:pt>
    <dgm:pt modelId="{D7F4306A-6D29-4C14-BF5D-EE8CBCC47C9B}" type="pres">
      <dgm:prSet presAssocID="{0F9F144E-5A69-4079-9CFE-833FB141B5B7}" presName="compNode" presStyleCnt="0"/>
      <dgm:spPr/>
    </dgm:pt>
    <dgm:pt modelId="{9046789A-6150-4534-817A-88A1F11F0BDA}" type="pres">
      <dgm:prSet presAssocID="{0F9F144E-5A69-4079-9CFE-833FB141B5B7}" presName="aNode" presStyleLbl="bgShp" presStyleIdx="0" presStyleCnt="7"/>
      <dgm:spPr/>
    </dgm:pt>
    <dgm:pt modelId="{F032D9DC-6E96-4533-82F7-966FA94900AA}" type="pres">
      <dgm:prSet presAssocID="{0F9F144E-5A69-4079-9CFE-833FB141B5B7}" presName="textNode" presStyleLbl="bgShp" presStyleIdx="0" presStyleCnt="7"/>
      <dgm:spPr/>
    </dgm:pt>
    <dgm:pt modelId="{B5BC7729-4343-49E6-A4EF-D07AFE39FD9B}" type="pres">
      <dgm:prSet presAssocID="{0F9F144E-5A69-4079-9CFE-833FB141B5B7}" presName="compChildNode" presStyleCnt="0"/>
      <dgm:spPr/>
    </dgm:pt>
    <dgm:pt modelId="{77D879FB-9835-4934-9699-09AF88C70266}" type="pres">
      <dgm:prSet presAssocID="{0F9F144E-5A69-4079-9CFE-833FB141B5B7}" presName="theInnerList" presStyleCnt="0"/>
      <dgm:spPr/>
    </dgm:pt>
    <dgm:pt modelId="{F0729891-B039-4C1D-9427-D21F28F9602A}" type="pres">
      <dgm:prSet presAssocID="{F7FB941A-EE0A-430B-98A0-CB2ABAAE7F34}" presName="childNode" presStyleLbl="node1" presStyleIdx="0" presStyleCnt="15">
        <dgm:presLayoutVars>
          <dgm:bulletEnabled val="1"/>
        </dgm:presLayoutVars>
      </dgm:prSet>
      <dgm:spPr/>
    </dgm:pt>
    <dgm:pt modelId="{6138DCE3-755E-4CDC-BCBE-DE6133B1ADD5}" type="pres">
      <dgm:prSet presAssocID="{F7FB941A-EE0A-430B-98A0-CB2ABAAE7F34}" presName="aSpace2" presStyleCnt="0"/>
      <dgm:spPr/>
    </dgm:pt>
    <dgm:pt modelId="{BA267D9D-B56A-4800-A224-16135CA6870D}" type="pres">
      <dgm:prSet presAssocID="{85D783F9-8324-4C71-93D1-A647B3AD449B}" presName="childNode" presStyleLbl="node1" presStyleIdx="1" presStyleCnt="15">
        <dgm:presLayoutVars>
          <dgm:bulletEnabled val="1"/>
        </dgm:presLayoutVars>
      </dgm:prSet>
      <dgm:spPr/>
    </dgm:pt>
    <dgm:pt modelId="{C9C82461-FD43-4EC4-813A-C5DDCB53324F}" type="pres">
      <dgm:prSet presAssocID="{0F9F144E-5A69-4079-9CFE-833FB141B5B7}" presName="aSpace" presStyleCnt="0"/>
      <dgm:spPr/>
    </dgm:pt>
    <dgm:pt modelId="{FCEACBEB-44F0-4E68-80CD-44CB5F4029F7}" type="pres">
      <dgm:prSet presAssocID="{BC863A74-274D-4C9C-A735-C34926BDB1F8}" presName="compNode" presStyleCnt="0"/>
      <dgm:spPr/>
    </dgm:pt>
    <dgm:pt modelId="{CC0E2350-C34E-427F-83E3-72D58952CD94}" type="pres">
      <dgm:prSet presAssocID="{BC863A74-274D-4C9C-A735-C34926BDB1F8}" presName="aNode" presStyleLbl="bgShp" presStyleIdx="1" presStyleCnt="7"/>
      <dgm:spPr/>
    </dgm:pt>
    <dgm:pt modelId="{C0495A5E-D76C-4A95-860A-3E5CD67A9230}" type="pres">
      <dgm:prSet presAssocID="{BC863A74-274D-4C9C-A735-C34926BDB1F8}" presName="textNode" presStyleLbl="bgShp" presStyleIdx="1" presStyleCnt="7"/>
      <dgm:spPr/>
    </dgm:pt>
    <dgm:pt modelId="{981A9C7C-5508-44C1-B1C7-E37095D21A82}" type="pres">
      <dgm:prSet presAssocID="{BC863A74-274D-4C9C-A735-C34926BDB1F8}" presName="compChildNode" presStyleCnt="0"/>
      <dgm:spPr/>
    </dgm:pt>
    <dgm:pt modelId="{E4D80498-02CF-4CFB-B43F-6AF101F7B9AC}" type="pres">
      <dgm:prSet presAssocID="{BC863A74-274D-4C9C-A735-C34926BDB1F8}" presName="theInnerList" presStyleCnt="0"/>
      <dgm:spPr/>
    </dgm:pt>
    <dgm:pt modelId="{7FFABB62-7C45-4184-91E1-E540DC01B1FA}" type="pres">
      <dgm:prSet presAssocID="{8ADBE953-7AAC-4DAD-A2DA-7EE058257948}" presName="childNode" presStyleLbl="node1" presStyleIdx="2" presStyleCnt="15">
        <dgm:presLayoutVars>
          <dgm:bulletEnabled val="1"/>
        </dgm:presLayoutVars>
      </dgm:prSet>
      <dgm:spPr/>
    </dgm:pt>
    <dgm:pt modelId="{B1EF7F9C-C513-43FE-89BE-023D3FAFAEE1}" type="pres">
      <dgm:prSet presAssocID="{BC863A74-274D-4C9C-A735-C34926BDB1F8}" presName="aSpace" presStyleCnt="0"/>
      <dgm:spPr/>
    </dgm:pt>
    <dgm:pt modelId="{3DF6B7E5-E0FB-4F8B-B55E-849F80F37397}" type="pres">
      <dgm:prSet presAssocID="{A766E2ED-C2E8-4E07-AF18-7EC57476A5C8}" presName="compNode" presStyleCnt="0"/>
      <dgm:spPr/>
    </dgm:pt>
    <dgm:pt modelId="{D0ED4042-A086-46BA-A4C8-A29E3561AEAA}" type="pres">
      <dgm:prSet presAssocID="{A766E2ED-C2E8-4E07-AF18-7EC57476A5C8}" presName="aNode" presStyleLbl="bgShp" presStyleIdx="2" presStyleCnt="7"/>
      <dgm:spPr/>
    </dgm:pt>
    <dgm:pt modelId="{241B5727-A078-4846-8D33-D3C3C53CCF73}" type="pres">
      <dgm:prSet presAssocID="{A766E2ED-C2E8-4E07-AF18-7EC57476A5C8}" presName="textNode" presStyleLbl="bgShp" presStyleIdx="2" presStyleCnt="7"/>
      <dgm:spPr/>
    </dgm:pt>
    <dgm:pt modelId="{F2CF9B8C-72D1-490E-8EBB-9B2DCCF2517A}" type="pres">
      <dgm:prSet presAssocID="{A766E2ED-C2E8-4E07-AF18-7EC57476A5C8}" presName="compChildNode" presStyleCnt="0"/>
      <dgm:spPr/>
    </dgm:pt>
    <dgm:pt modelId="{74CE2BB6-49AD-4BDB-96DC-5AD4120265EA}" type="pres">
      <dgm:prSet presAssocID="{A766E2ED-C2E8-4E07-AF18-7EC57476A5C8}" presName="theInnerList" presStyleCnt="0"/>
      <dgm:spPr/>
    </dgm:pt>
    <dgm:pt modelId="{42400DFE-FF5A-4451-ACA9-FFE1564C7994}" type="pres">
      <dgm:prSet presAssocID="{98FAFC1A-AAA4-4D90-9620-5846FFF6A0A7}" presName="childNode" presStyleLbl="node1" presStyleIdx="3" presStyleCnt="15">
        <dgm:presLayoutVars>
          <dgm:bulletEnabled val="1"/>
        </dgm:presLayoutVars>
      </dgm:prSet>
      <dgm:spPr/>
    </dgm:pt>
    <dgm:pt modelId="{635D7DD6-8B85-47F9-85E5-1F0C3B42D04E}" type="pres">
      <dgm:prSet presAssocID="{98FAFC1A-AAA4-4D90-9620-5846FFF6A0A7}" presName="aSpace2" presStyleCnt="0"/>
      <dgm:spPr/>
    </dgm:pt>
    <dgm:pt modelId="{C878BFDC-0796-4919-BEEE-536753D28BE3}" type="pres">
      <dgm:prSet presAssocID="{4FEFB0A3-9920-42A5-A4F6-AC8FB524072C}" presName="childNode" presStyleLbl="node1" presStyleIdx="4" presStyleCnt="15">
        <dgm:presLayoutVars>
          <dgm:bulletEnabled val="1"/>
        </dgm:presLayoutVars>
      </dgm:prSet>
      <dgm:spPr/>
    </dgm:pt>
    <dgm:pt modelId="{C87238DB-11CC-444A-A6CD-29A454225145}" type="pres">
      <dgm:prSet presAssocID="{A766E2ED-C2E8-4E07-AF18-7EC57476A5C8}" presName="aSpace" presStyleCnt="0"/>
      <dgm:spPr/>
    </dgm:pt>
    <dgm:pt modelId="{0A5DD276-9362-4684-BD52-D98FE1BB5A62}" type="pres">
      <dgm:prSet presAssocID="{7592B694-086D-4180-B053-CE7AD13C9858}" presName="compNode" presStyleCnt="0"/>
      <dgm:spPr/>
    </dgm:pt>
    <dgm:pt modelId="{6E5A89BC-14D8-4DAA-BBC1-B070DD5BD626}" type="pres">
      <dgm:prSet presAssocID="{7592B694-086D-4180-B053-CE7AD13C9858}" presName="aNode" presStyleLbl="bgShp" presStyleIdx="3" presStyleCnt="7"/>
      <dgm:spPr/>
    </dgm:pt>
    <dgm:pt modelId="{B6E9B2AA-8010-4FAB-90D2-72717C05AE96}" type="pres">
      <dgm:prSet presAssocID="{7592B694-086D-4180-B053-CE7AD13C9858}" presName="textNode" presStyleLbl="bgShp" presStyleIdx="3" presStyleCnt="7"/>
      <dgm:spPr/>
    </dgm:pt>
    <dgm:pt modelId="{8CAB1258-DC19-487A-8C4B-18A77888EC3B}" type="pres">
      <dgm:prSet presAssocID="{7592B694-086D-4180-B053-CE7AD13C9858}" presName="compChildNode" presStyleCnt="0"/>
      <dgm:spPr/>
    </dgm:pt>
    <dgm:pt modelId="{0F905639-1614-400B-8FA5-CBB0DE167D28}" type="pres">
      <dgm:prSet presAssocID="{7592B694-086D-4180-B053-CE7AD13C9858}" presName="theInnerList" presStyleCnt="0"/>
      <dgm:spPr/>
    </dgm:pt>
    <dgm:pt modelId="{85B657F5-5C9C-42F8-A245-10BA7A824404}" type="pres">
      <dgm:prSet presAssocID="{8665C39E-B30E-4258-BEA9-83E0F7084606}" presName="childNode" presStyleLbl="node1" presStyleIdx="5" presStyleCnt="15">
        <dgm:presLayoutVars>
          <dgm:bulletEnabled val="1"/>
        </dgm:presLayoutVars>
      </dgm:prSet>
      <dgm:spPr/>
    </dgm:pt>
    <dgm:pt modelId="{AA409656-EC9E-49D6-8BDF-28792EB46183}" type="pres">
      <dgm:prSet presAssocID="{7592B694-086D-4180-B053-CE7AD13C9858}" presName="aSpace" presStyleCnt="0"/>
      <dgm:spPr/>
    </dgm:pt>
    <dgm:pt modelId="{79CE3980-98C8-4564-915E-59923DFBBF03}" type="pres">
      <dgm:prSet presAssocID="{68DE1B8C-EBBC-4ACF-AD69-E108E4A8C85C}" presName="compNode" presStyleCnt="0"/>
      <dgm:spPr/>
    </dgm:pt>
    <dgm:pt modelId="{DFC8EC82-A76D-41CD-A597-E02C5F5CBEEE}" type="pres">
      <dgm:prSet presAssocID="{68DE1B8C-EBBC-4ACF-AD69-E108E4A8C85C}" presName="aNode" presStyleLbl="bgShp" presStyleIdx="4" presStyleCnt="7"/>
      <dgm:spPr/>
    </dgm:pt>
    <dgm:pt modelId="{A9276CF6-D6BB-4D87-85EE-C74A56417B50}" type="pres">
      <dgm:prSet presAssocID="{68DE1B8C-EBBC-4ACF-AD69-E108E4A8C85C}" presName="textNode" presStyleLbl="bgShp" presStyleIdx="4" presStyleCnt="7"/>
      <dgm:spPr/>
    </dgm:pt>
    <dgm:pt modelId="{6F4913EE-3597-469A-BAA0-D082AC5E47A9}" type="pres">
      <dgm:prSet presAssocID="{68DE1B8C-EBBC-4ACF-AD69-E108E4A8C85C}" presName="compChildNode" presStyleCnt="0"/>
      <dgm:spPr/>
    </dgm:pt>
    <dgm:pt modelId="{03EEACD6-906A-419E-ACC7-F193A552FC8A}" type="pres">
      <dgm:prSet presAssocID="{68DE1B8C-EBBC-4ACF-AD69-E108E4A8C85C}" presName="theInnerList" presStyleCnt="0"/>
      <dgm:spPr/>
    </dgm:pt>
    <dgm:pt modelId="{7F7C3FBB-DB09-436A-8FF2-93DD30ABDA68}" type="pres">
      <dgm:prSet presAssocID="{5A5F7F5D-3991-4067-8B4D-F089C40C5E73}" presName="childNode" presStyleLbl="node1" presStyleIdx="6" presStyleCnt="15">
        <dgm:presLayoutVars>
          <dgm:bulletEnabled val="1"/>
        </dgm:presLayoutVars>
      </dgm:prSet>
      <dgm:spPr/>
    </dgm:pt>
    <dgm:pt modelId="{3C7A0546-4D24-4EFE-8EA6-5CD46A9FDC61}" type="pres">
      <dgm:prSet presAssocID="{5A5F7F5D-3991-4067-8B4D-F089C40C5E73}" presName="aSpace2" presStyleCnt="0"/>
      <dgm:spPr/>
    </dgm:pt>
    <dgm:pt modelId="{6AC9A6B5-30BD-4CFB-BB0C-96FA62698825}" type="pres">
      <dgm:prSet presAssocID="{9A93F5B0-1D59-4C45-AE58-1272186759C3}" presName="childNode" presStyleLbl="node1" presStyleIdx="7" presStyleCnt="15">
        <dgm:presLayoutVars>
          <dgm:bulletEnabled val="1"/>
        </dgm:presLayoutVars>
      </dgm:prSet>
      <dgm:spPr/>
    </dgm:pt>
    <dgm:pt modelId="{8A6E3CE2-6B8B-4601-9EB5-E92AE05EAFBA}" type="pres">
      <dgm:prSet presAssocID="{9A93F5B0-1D59-4C45-AE58-1272186759C3}" presName="aSpace2" presStyleCnt="0"/>
      <dgm:spPr/>
    </dgm:pt>
    <dgm:pt modelId="{E5FF6E11-0779-4905-B8A7-41C72AE156E8}" type="pres">
      <dgm:prSet presAssocID="{75F886EF-489D-499A-8295-AF87771128D2}" presName="childNode" presStyleLbl="node1" presStyleIdx="8" presStyleCnt="15">
        <dgm:presLayoutVars>
          <dgm:bulletEnabled val="1"/>
        </dgm:presLayoutVars>
      </dgm:prSet>
      <dgm:spPr/>
    </dgm:pt>
    <dgm:pt modelId="{FE8C5FC6-F6F5-4298-800E-303C72BD880D}" type="pres">
      <dgm:prSet presAssocID="{75F886EF-489D-499A-8295-AF87771128D2}" presName="aSpace2" presStyleCnt="0"/>
      <dgm:spPr/>
    </dgm:pt>
    <dgm:pt modelId="{B5CFECF3-2924-48CE-AB79-5297D673E6EC}" type="pres">
      <dgm:prSet presAssocID="{0A061DF5-8186-46F2-8AB8-4C4F21CD50E6}" presName="childNode" presStyleLbl="node1" presStyleIdx="9" presStyleCnt="15">
        <dgm:presLayoutVars>
          <dgm:bulletEnabled val="1"/>
        </dgm:presLayoutVars>
      </dgm:prSet>
      <dgm:spPr/>
    </dgm:pt>
    <dgm:pt modelId="{8E356111-C88B-469D-8BB7-1D128D9D1CA7}" type="pres">
      <dgm:prSet presAssocID="{0A061DF5-8186-46F2-8AB8-4C4F21CD50E6}" presName="aSpace2" presStyleCnt="0"/>
      <dgm:spPr/>
    </dgm:pt>
    <dgm:pt modelId="{60B6E648-ADB0-4695-B9EA-290DF28C1E3A}" type="pres">
      <dgm:prSet presAssocID="{7DCD12F6-9D96-4CEE-B77D-0059BD9F172C}" presName="childNode" presStyleLbl="node1" presStyleIdx="10" presStyleCnt="15">
        <dgm:presLayoutVars>
          <dgm:bulletEnabled val="1"/>
        </dgm:presLayoutVars>
      </dgm:prSet>
      <dgm:spPr/>
    </dgm:pt>
    <dgm:pt modelId="{EA1AAD27-E3B9-4DA2-AE2C-330662C2BE86}" type="pres">
      <dgm:prSet presAssocID="{68DE1B8C-EBBC-4ACF-AD69-E108E4A8C85C}" presName="aSpace" presStyleCnt="0"/>
      <dgm:spPr/>
    </dgm:pt>
    <dgm:pt modelId="{11320078-92D3-471C-BC38-D27E99C2A837}" type="pres">
      <dgm:prSet presAssocID="{990E17D6-2B47-4FC5-AD93-1E96AFBF7BE7}" presName="compNode" presStyleCnt="0"/>
      <dgm:spPr/>
    </dgm:pt>
    <dgm:pt modelId="{B7745507-FF48-4A3D-94B6-C22B44E66409}" type="pres">
      <dgm:prSet presAssocID="{990E17D6-2B47-4FC5-AD93-1E96AFBF7BE7}" presName="aNode" presStyleLbl="bgShp" presStyleIdx="5" presStyleCnt="7"/>
      <dgm:spPr/>
    </dgm:pt>
    <dgm:pt modelId="{3B09E531-2667-42C3-B344-18F91AEDB3E2}" type="pres">
      <dgm:prSet presAssocID="{990E17D6-2B47-4FC5-AD93-1E96AFBF7BE7}" presName="textNode" presStyleLbl="bgShp" presStyleIdx="5" presStyleCnt="7"/>
      <dgm:spPr/>
    </dgm:pt>
    <dgm:pt modelId="{2DBE89DF-7F6D-4774-A904-1B3DE19B3EBD}" type="pres">
      <dgm:prSet presAssocID="{990E17D6-2B47-4FC5-AD93-1E96AFBF7BE7}" presName="compChildNode" presStyleCnt="0"/>
      <dgm:spPr/>
    </dgm:pt>
    <dgm:pt modelId="{77A9AB98-8E8B-4D79-AABA-8B07E0953387}" type="pres">
      <dgm:prSet presAssocID="{990E17D6-2B47-4FC5-AD93-1E96AFBF7BE7}" presName="theInnerList" presStyleCnt="0"/>
      <dgm:spPr/>
    </dgm:pt>
    <dgm:pt modelId="{E9562205-A509-4BB9-93FE-4A2A129662F8}" type="pres">
      <dgm:prSet presAssocID="{7195F398-6161-42FE-8062-43E5A30273CF}" presName="childNode" presStyleLbl="node1" presStyleIdx="11" presStyleCnt="15">
        <dgm:presLayoutVars>
          <dgm:bulletEnabled val="1"/>
        </dgm:presLayoutVars>
      </dgm:prSet>
      <dgm:spPr/>
    </dgm:pt>
    <dgm:pt modelId="{2F513BE7-2B73-4016-936D-B3511B975C1B}" type="pres">
      <dgm:prSet presAssocID="{7195F398-6161-42FE-8062-43E5A30273CF}" presName="aSpace2" presStyleCnt="0"/>
      <dgm:spPr/>
    </dgm:pt>
    <dgm:pt modelId="{B73DEB73-79BB-4F9E-967F-68A26D38A128}" type="pres">
      <dgm:prSet presAssocID="{05E0F7CC-1593-4E3E-91A3-86A465E18FB5}" presName="childNode" presStyleLbl="node1" presStyleIdx="12" presStyleCnt="15">
        <dgm:presLayoutVars>
          <dgm:bulletEnabled val="1"/>
        </dgm:presLayoutVars>
      </dgm:prSet>
      <dgm:spPr/>
    </dgm:pt>
    <dgm:pt modelId="{D0E2F36F-C1E8-4F0F-9068-B29DC99474F5}" type="pres">
      <dgm:prSet presAssocID="{990E17D6-2B47-4FC5-AD93-1E96AFBF7BE7}" presName="aSpace" presStyleCnt="0"/>
      <dgm:spPr/>
    </dgm:pt>
    <dgm:pt modelId="{144690A0-3A60-4675-BA35-6AA8DAF53BCF}" type="pres">
      <dgm:prSet presAssocID="{DADEE461-B9C7-4E4D-8F76-C4BEE058565B}" presName="compNode" presStyleCnt="0"/>
      <dgm:spPr/>
    </dgm:pt>
    <dgm:pt modelId="{D473E531-D125-469C-87A6-33F7D5E8F115}" type="pres">
      <dgm:prSet presAssocID="{DADEE461-B9C7-4E4D-8F76-C4BEE058565B}" presName="aNode" presStyleLbl="bgShp" presStyleIdx="6" presStyleCnt="7"/>
      <dgm:spPr/>
    </dgm:pt>
    <dgm:pt modelId="{FAA74DE5-4B5D-4A3C-B4A0-F426ACCBD9E4}" type="pres">
      <dgm:prSet presAssocID="{DADEE461-B9C7-4E4D-8F76-C4BEE058565B}" presName="textNode" presStyleLbl="bgShp" presStyleIdx="6" presStyleCnt="7"/>
      <dgm:spPr/>
    </dgm:pt>
    <dgm:pt modelId="{DF18FC3D-4823-4D45-9CFE-41B7B5561571}" type="pres">
      <dgm:prSet presAssocID="{DADEE461-B9C7-4E4D-8F76-C4BEE058565B}" presName="compChildNode" presStyleCnt="0"/>
      <dgm:spPr/>
    </dgm:pt>
    <dgm:pt modelId="{919D7678-E6E0-476A-B5BC-63494CB38EAC}" type="pres">
      <dgm:prSet presAssocID="{DADEE461-B9C7-4E4D-8F76-C4BEE058565B}" presName="theInnerList" presStyleCnt="0"/>
      <dgm:spPr/>
    </dgm:pt>
    <dgm:pt modelId="{F542268E-C995-45FF-9CF3-9C7C99773B2D}" type="pres">
      <dgm:prSet presAssocID="{406F5215-17A4-4C94-9F2C-C028103F90A1}" presName="childNode" presStyleLbl="node1" presStyleIdx="13" presStyleCnt="15">
        <dgm:presLayoutVars>
          <dgm:bulletEnabled val="1"/>
        </dgm:presLayoutVars>
      </dgm:prSet>
      <dgm:spPr/>
    </dgm:pt>
    <dgm:pt modelId="{EDB0CE32-C98B-4DDC-BD38-B873B50786A7}" type="pres">
      <dgm:prSet presAssocID="{406F5215-17A4-4C94-9F2C-C028103F90A1}" presName="aSpace2" presStyleCnt="0"/>
      <dgm:spPr/>
    </dgm:pt>
    <dgm:pt modelId="{784606F8-6B08-4F32-B104-EEE71C2B2615}" type="pres">
      <dgm:prSet presAssocID="{E86573C5-0EDE-4AD1-BC6F-18E4089AD966}" presName="childNode" presStyleLbl="node1" presStyleIdx="14" presStyleCnt="15">
        <dgm:presLayoutVars>
          <dgm:bulletEnabled val="1"/>
        </dgm:presLayoutVars>
      </dgm:prSet>
      <dgm:spPr/>
    </dgm:pt>
  </dgm:ptLst>
  <dgm:cxnLst>
    <dgm:cxn modelId="{CAAA5700-CE21-4AD3-ABE8-F0AF3B6668CF}" srcId="{8665C39E-B30E-4258-BEA9-83E0F7084606}" destId="{A11BFF68-87A1-45FA-A386-D92C4CEBF830}" srcOrd="0" destOrd="0" parTransId="{5B58CD29-A53E-49EB-B197-2F69D5DB07FA}" sibTransId="{E65B8E20-C6E2-4334-8BB5-9C825D67146E}"/>
    <dgm:cxn modelId="{95004706-8520-4D84-A45C-548F7C7AFC8B}" srcId="{990E17D6-2B47-4FC5-AD93-1E96AFBF7BE7}" destId="{7195F398-6161-42FE-8062-43E5A30273CF}" srcOrd="0" destOrd="0" parTransId="{94367AAD-6981-4EE8-AF1A-6EB47FBD0BF3}" sibTransId="{D5E09E1F-03F4-43A5-A259-C5AAD57CBE42}"/>
    <dgm:cxn modelId="{097D1208-2410-40F2-BD54-20D0DB44BA2A}" srcId="{7B4F4B25-2BA4-44D1-A4A4-460C2A3AF82F}" destId="{546CCBD1-94B3-4F55-8C0D-9B8413D7ADB2}" srcOrd="2" destOrd="0" parTransId="{2907E529-EBC3-47FC-B83E-C1F8AEF71E05}" sibTransId="{89A40608-1CE7-4DB7-9709-2FF0876FC65B}"/>
    <dgm:cxn modelId="{EDEABB0C-27C7-4D1E-B786-FB8270D60CCA}" srcId="{990E17D6-2B47-4FC5-AD93-1E96AFBF7BE7}" destId="{05E0F7CC-1593-4E3E-91A3-86A465E18FB5}" srcOrd="1" destOrd="0" parTransId="{2F9E893D-D054-435B-BB6A-CA4A2B0A4737}" sibTransId="{2CA15156-CACD-4A16-951D-4C696CCBC3C2}"/>
    <dgm:cxn modelId="{82ECE00E-C99F-43DA-83F9-38CFC3F7A2FA}" type="presOf" srcId="{DF4857E7-5C40-4E4D-8F9E-0F40BE240B2F}" destId="{4514D2E9-87FF-454C-A554-FD761A8568C7}" srcOrd="0" destOrd="0" presId="urn:microsoft.com/office/officeart/2005/8/layout/lProcess2"/>
    <dgm:cxn modelId="{583CC615-DAE7-4276-AD9F-C578D26FEDFC}" srcId="{DF4857E7-5C40-4E4D-8F9E-0F40BE240B2F}" destId="{7592B694-086D-4180-B053-CE7AD13C9858}" srcOrd="3" destOrd="0" parTransId="{C8FADD59-ED12-44D1-A076-7A13B0AC344E}" sibTransId="{34A6F1FD-1787-4988-A7E6-472B7C66BD09}"/>
    <dgm:cxn modelId="{C2460F17-CDAE-48DD-9BD8-1126146AE0EF}" srcId="{DF4857E7-5C40-4E4D-8F9E-0F40BE240B2F}" destId="{990E17D6-2B47-4FC5-AD93-1E96AFBF7BE7}" srcOrd="5" destOrd="0" parTransId="{FE8F1E68-B20A-4328-A3A2-124220A35426}" sibTransId="{DE7A8AB0-B597-4567-B709-EB7E2965A939}"/>
    <dgm:cxn modelId="{9B074F1A-F195-463C-9789-4F49CA14DDC2}" srcId="{A766E2ED-C2E8-4E07-AF18-7EC57476A5C8}" destId="{98FAFC1A-AAA4-4D90-9620-5846FFF6A0A7}" srcOrd="0" destOrd="0" parTransId="{2C78760E-0A4D-43A2-9671-A753F4E8201E}" sibTransId="{2932184E-E90C-4FED-8A58-026E7EBD2FEA}"/>
    <dgm:cxn modelId="{A19BFE24-482D-4FFE-98AF-955D77037501}" type="presOf" srcId="{7B4F4B25-2BA4-44D1-A4A4-460C2A3AF82F}" destId="{E9562205-A509-4BB9-93FE-4A2A129662F8}" srcOrd="0" destOrd="2" presId="urn:microsoft.com/office/officeart/2005/8/layout/lProcess2"/>
    <dgm:cxn modelId="{EB530228-FD99-4AA8-B571-296603D118FE}" type="presOf" srcId="{BB92EE81-CC96-4BF4-B7EE-2338A18F0350}" destId="{E9562205-A509-4BB9-93FE-4A2A129662F8}" srcOrd="0" destOrd="3" presId="urn:microsoft.com/office/officeart/2005/8/layout/lProcess2"/>
    <dgm:cxn modelId="{7A675828-0E86-4177-A02F-94B30E827A0C}" type="presOf" srcId="{0F9F144E-5A69-4079-9CFE-833FB141B5B7}" destId="{9046789A-6150-4534-817A-88A1F11F0BDA}" srcOrd="0" destOrd="0" presId="urn:microsoft.com/office/officeart/2005/8/layout/lProcess2"/>
    <dgm:cxn modelId="{4F69C728-D27E-4664-B39F-E552BD0B15C4}" type="presOf" srcId="{68DE1B8C-EBBC-4ACF-AD69-E108E4A8C85C}" destId="{A9276CF6-D6BB-4D87-85EE-C74A56417B50}" srcOrd="1" destOrd="0" presId="urn:microsoft.com/office/officeart/2005/8/layout/lProcess2"/>
    <dgm:cxn modelId="{58D7B72C-6638-4F5D-945E-9420F8FE7097}" type="presOf" srcId="{7592B694-086D-4180-B053-CE7AD13C9858}" destId="{6E5A89BC-14D8-4DAA-BBC1-B070DD5BD626}" srcOrd="0" destOrd="0" presId="urn:microsoft.com/office/officeart/2005/8/layout/lProcess2"/>
    <dgm:cxn modelId="{337C532E-FA4C-4DE5-902B-AF62654DE2CD}" type="presOf" srcId="{0F9F144E-5A69-4079-9CFE-833FB141B5B7}" destId="{F032D9DC-6E96-4533-82F7-966FA94900AA}" srcOrd="1" destOrd="0" presId="urn:microsoft.com/office/officeart/2005/8/layout/lProcess2"/>
    <dgm:cxn modelId="{1FA22335-7EE3-4E2C-8CC8-A00A41859142}" srcId="{DADEE461-B9C7-4E4D-8F76-C4BEE058565B}" destId="{E86573C5-0EDE-4AD1-BC6F-18E4089AD966}" srcOrd="1" destOrd="0" parTransId="{051DB31F-7909-4291-8AE0-ABB3A60F17B3}" sibTransId="{33F99918-D81E-4B9F-988C-60B2D20A1F79}"/>
    <dgm:cxn modelId="{41BAC73D-C909-4828-81D3-F16502305163}" type="presOf" srcId="{8665C39E-B30E-4258-BEA9-83E0F7084606}" destId="{85B657F5-5C9C-42F8-A245-10BA7A824404}" srcOrd="0" destOrd="0" presId="urn:microsoft.com/office/officeart/2005/8/layout/lProcess2"/>
    <dgm:cxn modelId="{C0036140-6A31-4602-82D1-9CCDCE44760B}" type="presOf" srcId="{E96B358C-79B2-482D-A9B8-2C2B56C401A6}" destId="{E9562205-A509-4BB9-93FE-4A2A129662F8}" srcOrd="0" destOrd="4" presId="urn:microsoft.com/office/officeart/2005/8/layout/lProcess2"/>
    <dgm:cxn modelId="{3158465D-652C-4FBE-8DEF-4967944097D2}" type="presOf" srcId="{B7B8FB1B-54DC-4DAF-BF78-C194FF621227}" destId="{E9562205-A509-4BB9-93FE-4A2A129662F8}" srcOrd="0" destOrd="6" presId="urn:microsoft.com/office/officeart/2005/8/layout/lProcess2"/>
    <dgm:cxn modelId="{F53C5B60-EE78-46AA-90FC-BDF2F3396876}" srcId="{DF4857E7-5C40-4E4D-8F9E-0F40BE240B2F}" destId="{68DE1B8C-EBBC-4ACF-AD69-E108E4A8C85C}" srcOrd="4" destOrd="0" parTransId="{94D73433-720A-40B7-8E81-899280B4DD52}" sibTransId="{10D11475-433C-4D63-8B5E-9E928E6DD9A1}"/>
    <dgm:cxn modelId="{E3AEEE63-0D70-4A65-B4AD-DC3DBA17985A}" type="presOf" srcId="{7592B694-086D-4180-B053-CE7AD13C9858}" destId="{B6E9B2AA-8010-4FAB-90D2-72717C05AE96}" srcOrd="1" destOrd="0" presId="urn:microsoft.com/office/officeart/2005/8/layout/lProcess2"/>
    <dgm:cxn modelId="{1CC43946-8C6C-43D0-B424-DF59FBE13E06}" type="presOf" srcId="{406F5215-17A4-4C94-9F2C-C028103F90A1}" destId="{F542268E-C995-45FF-9CF3-9C7C99773B2D}" srcOrd="0" destOrd="0" presId="urn:microsoft.com/office/officeart/2005/8/layout/lProcess2"/>
    <dgm:cxn modelId="{4F2B4768-8021-4F98-998A-6CD7FA6725A5}" srcId="{8665C39E-B30E-4258-BEA9-83E0F7084606}" destId="{84155BDF-2DCC-445C-ADC5-E7783DFE416F}" srcOrd="1" destOrd="0" parTransId="{A7E439D2-DC17-4497-8633-66F23A32226D}" sibTransId="{7C12C401-52D0-4654-8623-69C570444EFB}"/>
    <dgm:cxn modelId="{80F0CE49-81C6-4766-9AEC-286924504F8C}" srcId="{7195F398-6161-42FE-8062-43E5A30273CF}" destId="{7B4F4B25-2BA4-44D1-A4A4-460C2A3AF82F}" srcOrd="1" destOrd="0" parTransId="{93B5518F-A23F-4163-AF9E-C8FDF2D178F0}" sibTransId="{50023F8F-F51B-422C-9B05-58F29A432A0D}"/>
    <dgm:cxn modelId="{CC387D6C-4E69-46FD-877F-39A29E88B3B2}" srcId="{7B4F4B25-2BA4-44D1-A4A4-460C2A3AF82F}" destId="{BB92EE81-CC96-4BF4-B7EE-2338A18F0350}" srcOrd="0" destOrd="0" parTransId="{62DEE17B-982B-4322-9395-24A01DBAB3ED}" sibTransId="{ED57C18F-B1F4-472C-938E-67EA7C2566E2}"/>
    <dgm:cxn modelId="{F2A74F4D-E89E-4A53-B841-441FF129E762}" srcId="{DF4857E7-5C40-4E4D-8F9E-0F40BE240B2F}" destId="{DADEE461-B9C7-4E4D-8F76-C4BEE058565B}" srcOrd="6" destOrd="0" parTransId="{DBFD308D-4184-4A3D-B3A9-DAB69C287E06}" sibTransId="{D1A547C0-8B30-44BD-9102-3FF9FB549C46}"/>
    <dgm:cxn modelId="{876D1374-4B89-4F4B-A449-BE1EDBC9DFE1}" type="presOf" srcId="{84155BDF-2DCC-445C-ADC5-E7783DFE416F}" destId="{85B657F5-5C9C-42F8-A245-10BA7A824404}" srcOrd="0" destOrd="2" presId="urn:microsoft.com/office/officeart/2005/8/layout/lProcess2"/>
    <dgm:cxn modelId="{2AB34F75-73D6-4444-8330-CFBD83789648}" type="presOf" srcId="{85D783F9-8324-4C71-93D1-A647B3AD449B}" destId="{BA267D9D-B56A-4800-A224-16135CA6870D}" srcOrd="0" destOrd="0" presId="urn:microsoft.com/office/officeart/2005/8/layout/lProcess2"/>
    <dgm:cxn modelId="{09DF3D76-ED5B-4B65-91A7-68E7A4D56C7F}" srcId="{68DE1B8C-EBBC-4ACF-AD69-E108E4A8C85C}" destId="{75F886EF-489D-499A-8295-AF87771128D2}" srcOrd="2" destOrd="0" parTransId="{81075782-2AD5-4F7F-8392-6A0EF2E32BAC}" sibTransId="{EEE9024B-0F3B-426B-B60C-401E3FB84BD0}"/>
    <dgm:cxn modelId="{66EE6056-E30C-4957-8ABE-66586DF44B85}" type="presOf" srcId="{05E0F7CC-1593-4E3E-91A3-86A465E18FB5}" destId="{B73DEB73-79BB-4F9E-967F-68A26D38A128}" srcOrd="0" destOrd="0" presId="urn:microsoft.com/office/officeart/2005/8/layout/lProcess2"/>
    <dgm:cxn modelId="{5B038276-21B0-4152-B816-122496265847}" type="presOf" srcId="{4FEFB0A3-9920-42A5-A4F6-AC8FB524072C}" destId="{C878BFDC-0796-4919-BEEE-536753D28BE3}" srcOrd="0" destOrd="0" presId="urn:microsoft.com/office/officeart/2005/8/layout/lProcess2"/>
    <dgm:cxn modelId="{E1697977-7056-482A-AD2E-B21B2397408B}" type="presOf" srcId="{7DCD12F6-9D96-4CEE-B77D-0059BD9F172C}" destId="{60B6E648-ADB0-4695-B9EA-290DF28C1E3A}" srcOrd="0" destOrd="0" presId="urn:microsoft.com/office/officeart/2005/8/layout/lProcess2"/>
    <dgm:cxn modelId="{8D729377-E90E-49DB-A000-B54F6CA6C0D8}" type="presOf" srcId="{0A061DF5-8186-46F2-8AB8-4C4F21CD50E6}" destId="{B5CFECF3-2924-48CE-AB79-5297D673E6EC}" srcOrd="0" destOrd="0" presId="urn:microsoft.com/office/officeart/2005/8/layout/lProcess2"/>
    <dgm:cxn modelId="{E356E777-AB66-48E0-A51A-E1E0685AE401}" type="presOf" srcId="{BC863A74-274D-4C9C-A735-C34926BDB1F8}" destId="{C0495A5E-D76C-4A95-860A-3E5CD67A9230}" srcOrd="1" destOrd="0" presId="urn:microsoft.com/office/officeart/2005/8/layout/lProcess2"/>
    <dgm:cxn modelId="{55C12178-2D79-429B-8DA9-C4B613C3DAE6}" srcId="{7195F398-6161-42FE-8062-43E5A30273CF}" destId="{5BEE7710-9F14-417A-AFCF-8B26A057E485}" srcOrd="0" destOrd="0" parTransId="{DCD1EBF9-74E0-48B8-B932-606BAC85E136}" sibTransId="{FA1FB0CA-3E29-4F6B-AF76-41C66FA165EB}"/>
    <dgm:cxn modelId="{3490E27B-2D94-483A-AEC4-19121DFB5EEE}" srcId="{546CCBD1-94B3-4F55-8C0D-9B8413D7ADB2}" destId="{9B739AE5-E6ED-4B19-AF1F-A4087DC2572F}" srcOrd="1" destOrd="0" parTransId="{914FC9E8-93A8-4E70-BF5B-D5305D7AE4E7}" sibTransId="{A55E2809-63DB-4598-BFA4-7313D0062E52}"/>
    <dgm:cxn modelId="{5352C17E-F603-4AFE-9421-5C9166D9912F}" srcId="{DADEE461-B9C7-4E4D-8F76-C4BEE058565B}" destId="{406F5215-17A4-4C94-9F2C-C028103F90A1}" srcOrd="0" destOrd="0" parTransId="{904C488B-EDCA-4CF0-8E08-1FD9CD42A42F}" sibTransId="{733D6CE6-CDD6-45DB-9725-6A2D30AF5778}"/>
    <dgm:cxn modelId="{81030D81-0831-4552-8B93-136CA8BA1562}" type="presOf" srcId="{5A5F7F5D-3991-4067-8B4D-F089C40C5E73}" destId="{7F7C3FBB-DB09-436A-8FF2-93DD30ABDA68}" srcOrd="0" destOrd="0" presId="urn:microsoft.com/office/officeart/2005/8/layout/lProcess2"/>
    <dgm:cxn modelId="{CEBDE88F-D837-4FC7-BA96-49D94EEF6C12}" type="presOf" srcId="{DADEE461-B9C7-4E4D-8F76-C4BEE058565B}" destId="{D473E531-D125-469C-87A6-33F7D5E8F115}" srcOrd="0" destOrd="0" presId="urn:microsoft.com/office/officeart/2005/8/layout/lProcess2"/>
    <dgm:cxn modelId="{696FC290-58F8-4B0A-B325-8A4CDCEFC93C}" srcId="{DF4857E7-5C40-4E4D-8F9E-0F40BE240B2F}" destId="{0F9F144E-5A69-4079-9CFE-833FB141B5B7}" srcOrd="0" destOrd="0" parTransId="{5295059C-89BD-48FC-9FB0-63BD38C2AF52}" sibTransId="{FAB8FA54-A1F3-488D-B823-07CCB71E4D44}"/>
    <dgm:cxn modelId="{08813593-BB76-4E90-AA91-AF09C0BA3DE4}" srcId="{DF4857E7-5C40-4E4D-8F9E-0F40BE240B2F}" destId="{BC863A74-274D-4C9C-A735-C34926BDB1F8}" srcOrd="1" destOrd="0" parTransId="{3B9F33B6-2E74-49CD-AF41-AE7AEE73D10E}" sibTransId="{738120F9-6DCF-471F-9F35-67EB76FC226C}"/>
    <dgm:cxn modelId="{E9C29195-5819-4CD6-9BAB-33FFE5E7DFE1}" srcId="{546CCBD1-94B3-4F55-8C0D-9B8413D7ADB2}" destId="{B7B8FB1B-54DC-4DAF-BF78-C194FF621227}" srcOrd="0" destOrd="0" parTransId="{C84397F3-4192-4727-8D6F-6FBE290A598C}" sibTransId="{AF1BB197-FEB0-435B-B6D5-61D7A3C1BE8C}"/>
    <dgm:cxn modelId="{8D6B5497-475C-46A9-805D-510F815F9B98}" srcId="{7592B694-086D-4180-B053-CE7AD13C9858}" destId="{8665C39E-B30E-4258-BEA9-83E0F7084606}" srcOrd="0" destOrd="0" parTransId="{8211EBE3-1C93-4CFB-BBEE-7A708996ED07}" sibTransId="{6779ED75-3327-4C98-9C89-1343058D49BC}"/>
    <dgm:cxn modelId="{918FC998-3E81-4E2A-A8E0-FB3EB04E2705}" srcId="{DF4857E7-5C40-4E4D-8F9E-0F40BE240B2F}" destId="{A766E2ED-C2E8-4E07-AF18-7EC57476A5C8}" srcOrd="2" destOrd="0" parTransId="{A1530F03-6C5E-45D7-8222-AD175A7090BD}" sibTransId="{05B31AC5-A983-4FEC-B0BE-EB0462CF6128}"/>
    <dgm:cxn modelId="{E3FD7D9B-7A36-4D12-B188-0A0D1AF9C129}" type="presOf" srcId="{68DE1B8C-EBBC-4ACF-AD69-E108E4A8C85C}" destId="{DFC8EC82-A76D-41CD-A597-E02C5F5CBEEE}" srcOrd="0" destOrd="0" presId="urn:microsoft.com/office/officeart/2005/8/layout/lProcess2"/>
    <dgm:cxn modelId="{29DEE09D-A78C-498C-89B5-81FB95E931E4}" type="presOf" srcId="{9E4AFE67-DB0A-4DEB-87EE-8128A726EF95}" destId="{85B657F5-5C9C-42F8-A245-10BA7A824404}" srcOrd="0" destOrd="3" presId="urn:microsoft.com/office/officeart/2005/8/layout/lProcess2"/>
    <dgm:cxn modelId="{888D89A0-CDEA-463F-A9DA-29F0E0079C75}" srcId="{8665C39E-B30E-4258-BEA9-83E0F7084606}" destId="{9E4AFE67-DB0A-4DEB-87EE-8128A726EF95}" srcOrd="2" destOrd="0" parTransId="{7AFAF5BB-575B-4B9C-8CB1-C4DF691ECBCF}" sibTransId="{8A033575-3202-4929-AF03-502E86D71A6D}"/>
    <dgm:cxn modelId="{E7588FA4-9EA0-49DE-8577-4C5ADFBE2484}" type="presOf" srcId="{7195F398-6161-42FE-8062-43E5A30273CF}" destId="{E9562205-A509-4BB9-93FE-4A2A129662F8}" srcOrd="0" destOrd="0" presId="urn:microsoft.com/office/officeart/2005/8/layout/lProcess2"/>
    <dgm:cxn modelId="{8BF652A8-B747-4011-8997-2C8E587087B9}" srcId="{68DE1B8C-EBBC-4ACF-AD69-E108E4A8C85C}" destId="{7DCD12F6-9D96-4CEE-B77D-0059BD9F172C}" srcOrd="4" destOrd="0" parTransId="{05220267-9773-4777-8E6B-2437F9979F0B}" sibTransId="{89843E98-8750-44A8-9562-C70EE7FD83F4}"/>
    <dgm:cxn modelId="{595F8CA8-47F5-4075-8AFD-73D3C536B33D}" type="presOf" srcId="{A11BFF68-87A1-45FA-A386-D92C4CEBF830}" destId="{85B657F5-5C9C-42F8-A245-10BA7A824404}" srcOrd="0" destOrd="1" presId="urn:microsoft.com/office/officeart/2005/8/layout/lProcess2"/>
    <dgm:cxn modelId="{380D8EAB-F770-42E4-B08C-1AA944E19E2E}" type="presOf" srcId="{E86573C5-0EDE-4AD1-BC6F-18E4089AD966}" destId="{784606F8-6B08-4F32-B104-EEE71C2B2615}" srcOrd="0" destOrd="0" presId="urn:microsoft.com/office/officeart/2005/8/layout/lProcess2"/>
    <dgm:cxn modelId="{3AE679B0-2366-4A04-94B1-4D7255E7CE3E}" type="presOf" srcId="{990E17D6-2B47-4FC5-AD93-1E96AFBF7BE7}" destId="{B7745507-FF48-4A3D-94B6-C22B44E66409}" srcOrd="0" destOrd="0" presId="urn:microsoft.com/office/officeart/2005/8/layout/lProcess2"/>
    <dgm:cxn modelId="{D893F2BA-C71E-4CBB-9580-544EB1B0AE61}" srcId="{68DE1B8C-EBBC-4ACF-AD69-E108E4A8C85C}" destId="{9A93F5B0-1D59-4C45-AE58-1272186759C3}" srcOrd="1" destOrd="0" parTransId="{AE47B3EE-9121-434C-A39B-54C625AC6662}" sibTransId="{25B5508F-D00C-42C4-BC50-8C9374E2C54F}"/>
    <dgm:cxn modelId="{E49969BD-88F6-43E1-B43A-ADBF66A18C8D}" type="presOf" srcId="{8ADBE953-7AAC-4DAD-A2DA-7EE058257948}" destId="{7FFABB62-7C45-4184-91E1-E540DC01B1FA}" srcOrd="0" destOrd="0" presId="urn:microsoft.com/office/officeart/2005/8/layout/lProcess2"/>
    <dgm:cxn modelId="{50E660C6-31F5-4B16-97EF-E5A10CAEB724}" type="presOf" srcId="{98FAFC1A-AAA4-4D90-9620-5846FFF6A0A7}" destId="{42400DFE-FF5A-4451-ACA9-FFE1564C7994}" srcOrd="0" destOrd="0" presId="urn:microsoft.com/office/officeart/2005/8/layout/lProcess2"/>
    <dgm:cxn modelId="{D8F8B4C9-F3E4-4DFF-A168-179DEEDC404A}" type="presOf" srcId="{F7FB941A-EE0A-430B-98A0-CB2ABAAE7F34}" destId="{F0729891-B039-4C1D-9427-D21F28F9602A}" srcOrd="0" destOrd="0" presId="urn:microsoft.com/office/officeart/2005/8/layout/lProcess2"/>
    <dgm:cxn modelId="{FBC967D4-CD87-44E8-B9EE-E56E848558D4}" type="presOf" srcId="{9B739AE5-E6ED-4B19-AF1F-A4087DC2572F}" destId="{E9562205-A509-4BB9-93FE-4A2A129662F8}" srcOrd="0" destOrd="7" presId="urn:microsoft.com/office/officeart/2005/8/layout/lProcess2"/>
    <dgm:cxn modelId="{820C7ED5-2787-41FE-9C86-397B6DCFA637}" srcId="{0F9F144E-5A69-4079-9CFE-833FB141B5B7}" destId="{85D783F9-8324-4C71-93D1-A647B3AD449B}" srcOrd="1" destOrd="0" parTransId="{2C38D650-C323-49BF-A924-EDD801DDB089}" sibTransId="{05C6790A-86CB-44D0-8C9D-23D75DF985D2}"/>
    <dgm:cxn modelId="{F91D2AD8-D8BF-4832-B0FA-90683ED5199F}" type="presOf" srcId="{DADEE461-B9C7-4E4D-8F76-C4BEE058565B}" destId="{FAA74DE5-4B5D-4A3C-B4A0-F426ACCBD9E4}" srcOrd="1" destOrd="0" presId="urn:microsoft.com/office/officeart/2005/8/layout/lProcess2"/>
    <dgm:cxn modelId="{F14198D8-FDE6-4FB4-8860-3D8224782F36}" srcId="{7B4F4B25-2BA4-44D1-A4A4-460C2A3AF82F}" destId="{E96B358C-79B2-482D-A9B8-2C2B56C401A6}" srcOrd="1" destOrd="0" parTransId="{64D04976-7D43-435E-BD87-0A0F4D3A785F}" sibTransId="{35BFB4DC-1164-424B-8CDF-09AFF76A5A6D}"/>
    <dgm:cxn modelId="{980FD0D9-DE37-42D1-8D99-15160728A8F3}" type="presOf" srcId="{9A93F5B0-1D59-4C45-AE58-1272186759C3}" destId="{6AC9A6B5-30BD-4CFB-BB0C-96FA62698825}" srcOrd="0" destOrd="0" presId="urn:microsoft.com/office/officeart/2005/8/layout/lProcess2"/>
    <dgm:cxn modelId="{2825B5E9-6078-43A5-B77A-7796DB469D12}" srcId="{BC863A74-274D-4C9C-A735-C34926BDB1F8}" destId="{8ADBE953-7AAC-4DAD-A2DA-7EE058257948}" srcOrd="0" destOrd="0" parTransId="{85FBF42C-BBB0-4782-A562-ACFC689A089D}" sibTransId="{87F92B29-013B-404A-95F8-5655A210DBA7}"/>
    <dgm:cxn modelId="{59101FEA-1D12-431F-9155-95453A85B06E}" type="presOf" srcId="{A766E2ED-C2E8-4E07-AF18-7EC57476A5C8}" destId="{241B5727-A078-4846-8D33-D3C3C53CCF73}" srcOrd="1" destOrd="0" presId="urn:microsoft.com/office/officeart/2005/8/layout/lProcess2"/>
    <dgm:cxn modelId="{1EC68BF1-ADE7-491B-AA73-E5EFB6BAAE07}" type="presOf" srcId="{A766E2ED-C2E8-4E07-AF18-7EC57476A5C8}" destId="{D0ED4042-A086-46BA-A4C8-A29E3561AEAA}" srcOrd="0" destOrd="0" presId="urn:microsoft.com/office/officeart/2005/8/layout/lProcess2"/>
    <dgm:cxn modelId="{7FED0BF6-D626-402F-AAB2-6EEB25136454}" srcId="{68DE1B8C-EBBC-4ACF-AD69-E108E4A8C85C}" destId="{0A061DF5-8186-46F2-8AB8-4C4F21CD50E6}" srcOrd="3" destOrd="0" parTransId="{C3182A97-978D-4C30-87E4-4390A00B1A3B}" sibTransId="{11DBADC1-BFE8-4BA8-82AD-8DC2357CB630}"/>
    <dgm:cxn modelId="{259685F6-BC8A-4E92-9371-64C4A8AE26FE}" type="presOf" srcId="{5BEE7710-9F14-417A-AFCF-8B26A057E485}" destId="{E9562205-A509-4BB9-93FE-4A2A129662F8}" srcOrd="0" destOrd="1" presId="urn:microsoft.com/office/officeart/2005/8/layout/lProcess2"/>
    <dgm:cxn modelId="{3ABA4FF7-8CA5-482C-BBDA-6867E85883E2}" srcId="{0F9F144E-5A69-4079-9CFE-833FB141B5B7}" destId="{F7FB941A-EE0A-430B-98A0-CB2ABAAE7F34}" srcOrd="0" destOrd="0" parTransId="{5D710AE2-544B-4479-AD6E-29B0A5010F71}" sibTransId="{9EE3D10B-F659-476C-90AB-7734F9A9C87B}"/>
    <dgm:cxn modelId="{B614DCF7-E823-4EE1-BC9B-2608FD549FC1}" type="presOf" srcId="{75F886EF-489D-499A-8295-AF87771128D2}" destId="{E5FF6E11-0779-4905-B8A7-41C72AE156E8}" srcOrd="0" destOrd="0" presId="urn:microsoft.com/office/officeart/2005/8/layout/lProcess2"/>
    <dgm:cxn modelId="{86485CF8-9601-4449-B6EA-70A644FE6CA7}" type="presOf" srcId="{990E17D6-2B47-4FC5-AD93-1E96AFBF7BE7}" destId="{3B09E531-2667-42C3-B344-18F91AEDB3E2}" srcOrd="1" destOrd="0" presId="urn:microsoft.com/office/officeart/2005/8/layout/lProcess2"/>
    <dgm:cxn modelId="{780B9AF9-3FF4-451B-8D81-C4856547472A}" srcId="{A766E2ED-C2E8-4E07-AF18-7EC57476A5C8}" destId="{4FEFB0A3-9920-42A5-A4F6-AC8FB524072C}" srcOrd="1" destOrd="0" parTransId="{436301B5-F4FD-475A-A90C-BC795BA93877}" sibTransId="{98C6F624-4026-46A5-BC86-45A8171A8A35}"/>
    <dgm:cxn modelId="{627F5FFA-8639-45D1-8B79-10FB9CC0F793}" type="presOf" srcId="{BC863A74-274D-4C9C-A735-C34926BDB1F8}" destId="{CC0E2350-C34E-427F-83E3-72D58952CD94}" srcOrd="0" destOrd="0" presId="urn:microsoft.com/office/officeart/2005/8/layout/lProcess2"/>
    <dgm:cxn modelId="{E0BA67FA-F8F4-46D5-AE73-BB52F95E4627}" type="presOf" srcId="{546CCBD1-94B3-4F55-8C0D-9B8413D7ADB2}" destId="{E9562205-A509-4BB9-93FE-4A2A129662F8}" srcOrd="0" destOrd="5" presId="urn:microsoft.com/office/officeart/2005/8/layout/lProcess2"/>
    <dgm:cxn modelId="{99FE0AFD-31CE-4D75-BF12-8C280348028F}" srcId="{68DE1B8C-EBBC-4ACF-AD69-E108E4A8C85C}" destId="{5A5F7F5D-3991-4067-8B4D-F089C40C5E73}" srcOrd="0" destOrd="0" parTransId="{E20CE7E6-F440-48CD-980A-7CA6270D10C3}" sibTransId="{E3B7CEEA-9D86-4A59-812D-6688CEF14192}"/>
    <dgm:cxn modelId="{E45813B2-B87D-4638-B83F-E35E092B0951}" type="presParOf" srcId="{4514D2E9-87FF-454C-A554-FD761A8568C7}" destId="{D7F4306A-6D29-4C14-BF5D-EE8CBCC47C9B}" srcOrd="0" destOrd="0" presId="urn:microsoft.com/office/officeart/2005/8/layout/lProcess2"/>
    <dgm:cxn modelId="{B70D7543-B290-431E-8E27-81EE23763ABD}" type="presParOf" srcId="{D7F4306A-6D29-4C14-BF5D-EE8CBCC47C9B}" destId="{9046789A-6150-4534-817A-88A1F11F0BDA}" srcOrd="0" destOrd="0" presId="urn:microsoft.com/office/officeart/2005/8/layout/lProcess2"/>
    <dgm:cxn modelId="{EBC5D71A-D089-4FA3-8176-B37E02AAD50D}" type="presParOf" srcId="{D7F4306A-6D29-4C14-BF5D-EE8CBCC47C9B}" destId="{F032D9DC-6E96-4533-82F7-966FA94900AA}" srcOrd="1" destOrd="0" presId="urn:microsoft.com/office/officeart/2005/8/layout/lProcess2"/>
    <dgm:cxn modelId="{11A745B8-8769-4F89-95A4-BEFDE4B7ACA2}" type="presParOf" srcId="{D7F4306A-6D29-4C14-BF5D-EE8CBCC47C9B}" destId="{B5BC7729-4343-49E6-A4EF-D07AFE39FD9B}" srcOrd="2" destOrd="0" presId="urn:microsoft.com/office/officeart/2005/8/layout/lProcess2"/>
    <dgm:cxn modelId="{3EC67703-3A76-4FCB-91B0-3678DCF8296C}" type="presParOf" srcId="{B5BC7729-4343-49E6-A4EF-D07AFE39FD9B}" destId="{77D879FB-9835-4934-9699-09AF88C70266}" srcOrd="0" destOrd="0" presId="urn:microsoft.com/office/officeart/2005/8/layout/lProcess2"/>
    <dgm:cxn modelId="{128DE8B7-5A53-4CFD-B949-CCFB37B04C0C}" type="presParOf" srcId="{77D879FB-9835-4934-9699-09AF88C70266}" destId="{F0729891-B039-4C1D-9427-D21F28F9602A}" srcOrd="0" destOrd="0" presId="urn:microsoft.com/office/officeart/2005/8/layout/lProcess2"/>
    <dgm:cxn modelId="{D40F7DC2-AF41-4075-9B4E-2985D129AD8A}" type="presParOf" srcId="{77D879FB-9835-4934-9699-09AF88C70266}" destId="{6138DCE3-755E-4CDC-BCBE-DE6133B1ADD5}" srcOrd="1" destOrd="0" presId="urn:microsoft.com/office/officeart/2005/8/layout/lProcess2"/>
    <dgm:cxn modelId="{CF9B4FF4-181B-4C02-B3C4-019DB11789D1}" type="presParOf" srcId="{77D879FB-9835-4934-9699-09AF88C70266}" destId="{BA267D9D-B56A-4800-A224-16135CA6870D}" srcOrd="2" destOrd="0" presId="urn:microsoft.com/office/officeart/2005/8/layout/lProcess2"/>
    <dgm:cxn modelId="{DF744075-6F5E-43EA-8B45-82F784BF9A77}" type="presParOf" srcId="{4514D2E9-87FF-454C-A554-FD761A8568C7}" destId="{C9C82461-FD43-4EC4-813A-C5DDCB53324F}" srcOrd="1" destOrd="0" presId="urn:microsoft.com/office/officeart/2005/8/layout/lProcess2"/>
    <dgm:cxn modelId="{EBD2E908-6D48-4402-9417-0992C5FC2257}" type="presParOf" srcId="{4514D2E9-87FF-454C-A554-FD761A8568C7}" destId="{FCEACBEB-44F0-4E68-80CD-44CB5F4029F7}" srcOrd="2" destOrd="0" presId="urn:microsoft.com/office/officeart/2005/8/layout/lProcess2"/>
    <dgm:cxn modelId="{7F0FD04C-1DE1-428C-9F8F-2248C84A6951}" type="presParOf" srcId="{FCEACBEB-44F0-4E68-80CD-44CB5F4029F7}" destId="{CC0E2350-C34E-427F-83E3-72D58952CD94}" srcOrd="0" destOrd="0" presId="urn:microsoft.com/office/officeart/2005/8/layout/lProcess2"/>
    <dgm:cxn modelId="{B9206302-D237-45D5-8F0D-79029ED16B91}" type="presParOf" srcId="{FCEACBEB-44F0-4E68-80CD-44CB5F4029F7}" destId="{C0495A5E-D76C-4A95-860A-3E5CD67A9230}" srcOrd="1" destOrd="0" presId="urn:microsoft.com/office/officeart/2005/8/layout/lProcess2"/>
    <dgm:cxn modelId="{E3A3CC1B-9889-43D6-B920-1DEB34DDB529}" type="presParOf" srcId="{FCEACBEB-44F0-4E68-80CD-44CB5F4029F7}" destId="{981A9C7C-5508-44C1-B1C7-E37095D21A82}" srcOrd="2" destOrd="0" presId="urn:microsoft.com/office/officeart/2005/8/layout/lProcess2"/>
    <dgm:cxn modelId="{B172781C-9D18-4CE9-B958-5122465C562D}" type="presParOf" srcId="{981A9C7C-5508-44C1-B1C7-E37095D21A82}" destId="{E4D80498-02CF-4CFB-B43F-6AF101F7B9AC}" srcOrd="0" destOrd="0" presId="urn:microsoft.com/office/officeart/2005/8/layout/lProcess2"/>
    <dgm:cxn modelId="{0BBD3703-37B6-4D2B-B0A7-6F733D6C6DE8}" type="presParOf" srcId="{E4D80498-02CF-4CFB-B43F-6AF101F7B9AC}" destId="{7FFABB62-7C45-4184-91E1-E540DC01B1FA}" srcOrd="0" destOrd="0" presId="urn:microsoft.com/office/officeart/2005/8/layout/lProcess2"/>
    <dgm:cxn modelId="{A357DC58-DC69-4FAE-8D4A-34431D6939DD}" type="presParOf" srcId="{4514D2E9-87FF-454C-A554-FD761A8568C7}" destId="{B1EF7F9C-C513-43FE-89BE-023D3FAFAEE1}" srcOrd="3" destOrd="0" presId="urn:microsoft.com/office/officeart/2005/8/layout/lProcess2"/>
    <dgm:cxn modelId="{5B337190-D176-4AB6-9D28-1BEB8A1C1B36}" type="presParOf" srcId="{4514D2E9-87FF-454C-A554-FD761A8568C7}" destId="{3DF6B7E5-E0FB-4F8B-B55E-849F80F37397}" srcOrd="4" destOrd="0" presId="urn:microsoft.com/office/officeart/2005/8/layout/lProcess2"/>
    <dgm:cxn modelId="{C8F55E92-0AFE-4F04-877E-457E3A5A21AD}" type="presParOf" srcId="{3DF6B7E5-E0FB-4F8B-B55E-849F80F37397}" destId="{D0ED4042-A086-46BA-A4C8-A29E3561AEAA}" srcOrd="0" destOrd="0" presId="urn:microsoft.com/office/officeart/2005/8/layout/lProcess2"/>
    <dgm:cxn modelId="{DF36B767-F200-4278-8BA6-19C90F8B3383}" type="presParOf" srcId="{3DF6B7E5-E0FB-4F8B-B55E-849F80F37397}" destId="{241B5727-A078-4846-8D33-D3C3C53CCF73}" srcOrd="1" destOrd="0" presId="urn:microsoft.com/office/officeart/2005/8/layout/lProcess2"/>
    <dgm:cxn modelId="{F2FC6799-645F-4BB2-B152-E1FE4D988DC4}" type="presParOf" srcId="{3DF6B7E5-E0FB-4F8B-B55E-849F80F37397}" destId="{F2CF9B8C-72D1-490E-8EBB-9B2DCCF2517A}" srcOrd="2" destOrd="0" presId="urn:microsoft.com/office/officeart/2005/8/layout/lProcess2"/>
    <dgm:cxn modelId="{BEFF2969-356F-488D-B041-1EDD38FCB6A8}" type="presParOf" srcId="{F2CF9B8C-72D1-490E-8EBB-9B2DCCF2517A}" destId="{74CE2BB6-49AD-4BDB-96DC-5AD4120265EA}" srcOrd="0" destOrd="0" presId="urn:microsoft.com/office/officeart/2005/8/layout/lProcess2"/>
    <dgm:cxn modelId="{F31C57C3-ABED-4C01-B849-7C2C6379B7D3}" type="presParOf" srcId="{74CE2BB6-49AD-4BDB-96DC-5AD4120265EA}" destId="{42400DFE-FF5A-4451-ACA9-FFE1564C7994}" srcOrd="0" destOrd="0" presId="urn:microsoft.com/office/officeart/2005/8/layout/lProcess2"/>
    <dgm:cxn modelId="{517CE6FE-638B-4363-BAF0-BE215C2C1ECF}" type="presParOf" srcId="{74CE2BB6-49AD-4BDB-96DC-5AD4120265EA}" destId="{635D7DD6-8B85-47F9-85E5-1F0C3B42D04E}" srcOrd="1" destOrd="0" presId="urn:microsoft.com/office/officeart/2005/8/layout/lProcess2"/>
    <dgm:cxn modelId="{7EC13DDA-6FBD-4883-9F46-B4750947FD02}" type="presParOf" srcId="{74CE2BB6-49AD-4BDB-96DC-5AD4120265EA}" destId="{C878BFDC-0796-4919-BEEE-536753D28BE3}" srcOrd="2" destOrd="0" presId="urn:microsoft.com/office/officeart/2005/8/layout/lProcess2"/>
    <dgm:cxn modelId="{6E30594D-49E7-415F-B87F-AF121B4C6C94}" type="presParOf" srcId="{4514D2E9-87FF-454C-A554-FD761A8568C7}" destId="{C87238DB-11CC-444A-A6CD-29A454225145}" srcOrd="5" destOrd="0" presId="urn:microsoft.com/office/officeart/2005/8/layout/lProcess2"/>
    <dgm:cxn modelId="{FF63D218-2303-4320-91CE-81E5053A9EED}" type="presParOf" srcId="{4514D2E9-87FF-454C-A554-FD761A8568C7}" destId="{0A5DD276-9362-4684-BD52-D98FE1BB5A62}" srcOrd="6" destOrd="0" presId="urn:microsoft.com/office/officeart/2005/8/layout/lProcess2"/>
    <dgm:cxn modelId="{1903CF28-77BF-401B-87D2-9BDA60CB28C9}" type="presParOf" srcId="{0A5DD276-9362-4684-BD52-D98FE1BB5A62}" destId="{6E5A89BC-14D8-4DAA-BBC1-B070DD5BD626}" srcOrd="0" destOrd="0" presId="urn:microsoft.com/office/officeart/2005/8/layout/lProcess2"/>
    <dgm:cxn modelId="{12B62903-A402-42B6-A4F4-B74EB7B51810}" type="presParOf" srcId="{0A5DD276-9362-4684-BD52-D98FE1BB5A62}" destId="{B6E9B2AA-8010-4FAB-90D2-72717C05AE96}" srcOrd="1" destOrd="0" presId="urn:microsoft.com/office/officeart/2005/8/layout/lProcess2"/>
    <dgm:cxn modelId="{920BF1ED-4F6A-47F1-B705-8B6D88A1E4D8}" type="presParOf" srcId="{0A5DD276-9362-4684-BD52-D98FE1BB5A62}" destId="{8CAB1258-DC19-487A-8C4B-18A77888EC3B}" srcOrd="2" destOrd="0" presId="urn:microsoft.com/office/officeart/2005/8/layout/lProcess2"/>
    <dgm:cxn modelId="{42CE8AD1-8303-4614-BEAB-4A47E6DDC5AB}" type="presParOf" srcId="{8CAB1258-DC19-487A-8C4B-18A77888EC3B}" destId="{0F905639-1614-400B-8FA5-CBB0DE167D28}" srcOrd="0" destOrd="0" presId="urn:microsoft.com/office/officeart/2005/8/layout/lProcess2"/>
    <dgm:cxn modelId="{2BC9C0FC-B2C8-4A85-ACCF-F7CDB154D3F3}" type="presParOf" srcId="{0F905639-1614-400B-8FA5-CBB0DE167D28}" destId="{85B657F5-5C9C-42F8-A245-10BA7A824404}" srcOrd="0" destOrd="0" presId="urn:microsoft.com/office/officeart/2005/8/layout/lProcess2"/>
    <dgm:cxn modelId="{77F5135F-00FF-4539-AB1B-F8F71D700EC8}" type="presParOf" srcId="{4514D2E9-87FF-454C-A554-FD761A8568C7}" destId="{AA409656-EC9E-49D6-8BDF-28792EB46183}" srcOrd="7" destOrd="0" presId="urn:microsoft.com/office/officeart/2005/8/layout/lProcess2"/>
    <dgm:cxn modelId="{AFA9BDA5-47ED-49D0-8EF3-09B719CEED9E}" type="presParOf" srcId="{4514D2E9-87FF-454C-A554-FD761A8568C7}" destId="{79CE3980-98C8-4564-915E-59923DFBBF03}" srcOrd="8" destOrd="0" presId="urn:microsoft.com/office/officeart/2005/8/layout/lProcess2"/>
    <dgm:cxn modelId="{BC1C187C-1C1C-4861-A435-17F082181136}" type="presParOf" srcId="{79CE3980-98C8-4564-915E-59923DFBBF03}" destId="{DFC8EC82-A76D-41CD-A597-E02C5F5CBEEE}" srcOrd="0" destOrd="0" presId="urn:microsoft.com/office/officeart/2005/8/layout/lProcess2"/>
    <dgm:cxn modelId="{EC1E8DC5-2C12-4DA9-B264-055F81DE394D}" type="presParOf" srcId="{79CE3980-98C8-4564-915E-59923DFBBF03}" destId="{A9276CF6-D6BB-4D87-85EE-C74A56417B50}" srcOrd="1" destOrd="0" presId="urn:microsoft.com/office/officeart/2005/8/layout/lProcess2"/>
    <dgm:cxn modelId="{08378533-868E-4760-99FE-E26EF8D93102}" type="presParOf" srcId="{79CE3980-98C8-4564-915E-59923DFBBF03}" destId="{6F4913EE-3597-469A-BAA0-D082AC5E47A9}" srcOrd="2" destOrd="0" presId="urn:microsoft.com/office/officeart/2005/8/layout/lProcess2"/>
    <dgm:cxn modelId="{04714590-9A8D-45CD-B2A2-DDB180190E64}" type="presParOf" srcId="{6F4913EE-3597-469A-BAA0-D082AC5E47A9}" destId="{03EEACD6-906A-419E-ACC7-F193A552FC8A}" srcOrd="0" destOrd="0" presId="urn:microsoft.com/office/officeart/2005/8/layout/lProcess2"/>
    <dgm:cxn modelId="{89259731-871C-42F3-9837-BAFF437AFCD5}" type="presParOf" srcId="{03EEACD6-906A-419E-ACC7-F193A552FC8A}" destId="{7F7C3FBB-DB09-436A-8FF2-93DD30ABDA68}" srcOrd="0" destOrd="0" presId="urn:microsoft.com/office/officeart/2005/8/layout/lProcess2"/>
    <dgm:cxn modelId="{7458F9CE-3E50-47D0-AB82-F0817B44B718}" type="presParOf" srcId="{03EEACD6-906A-419E-ACC7-F193A552FC8A}" destId="{3C7A0546-4D24-4EFE-8EA6-5CD46A9FDC61}" srcOrd="1" destOrd="0" presId="urn:microsoft.com/office/officeart/2005/8/layout/lProcess2"/>
    <dgm:cxn modelId="{58D10704-C50F-4D54-980D-CC7804777DD0}" type="presParOf" srcId="{03EEACD6-906A-419E-ACC7-F193A552FC8A}" destId="{6AC9A6B5-30BD-4CFB-BB0C-96FA62698825}" srcOrd="2" destOrd="0" presId="urn:microsoft.com/office/officeart/2005/8/layout/lProcess2"/>
    <dgm:cxn modelId="{C1E06DA6-B646-45E8-A453-9F40E8558E72}" type="presParOf" srcId="{03EEACD6-906A-419E-ACC7-F193A552FC8A}" destId="{8A6E3CE2-6B8B-4601-9EB5-E92AE05EAFBA}" srcOrd="3" destOrd="0" presId="urn:microsoft.com/office/officeart/2005/8/layout/lProcess2"/>
    <dgm:cxn modelId="{68D480AF-86B2-402A-B925-86D562EDD806}" type="presParOf" srcId="{03EEACD6-906A-419E-ACC7-F193A552FC8A}" destId="{E5FF6E11-0779-4905-B8A7-41C72AE156E8}" srcOrd="4" destOrd="0" presId="urn:microsoft.com/office/officeart/2005/8/layout/lProcess2"/>
    <dgm:cxn modelId="{C5A88B88-7A2B-4BAF-B65C-3C97D7455F7D}" type="presParOf" srcId="{03EEACD6-906A-419E-ACC7-F193A552FC8A}" destId="{FE8C5FC6-F6F5-4298-800E-303C72BD880D}" srcOrd="5" destOrd="0" presId="urn:microsoft.com/office/officeart/2005/8/layout/lProcess2"/>
    <dgm:cxn modelId="{64607500-7668-45D2-A33F-E5AAFF758281}" type="presParOf" srcId="{03EEACD6-906A-419E-ACC7-F193A552FC8A}" destId="{B5CFECF3-2924-48CE-AB79-5297D673E6EC}" srcOrd="6" destOrd="0" presId="urn:microsoft.com/office/officeart/2005/8/layout/lProcess2"/>
    <dgm:cxn modelId="{273595CA-74DC-4C75-9534-2B46E5DF1FC5}" type="presParOf" srcId="{03EEACD6-906A-419E-ACC7-F193A552FC8A}" destId="{8E356111-C88B-469D-8BB7-1D128D9D1CA7}" srcOrd="7" destOrd="0" presId="urn:microsoft.com/office/officeart/2005/8/layout/lProcess2"/>
    <dgm:cxn modelId="{4E17221A-1CDE-4218-99A9-3AFBD5292B84}" type="presParOf" srcId="{03EEACD6-906A-419E-ACC7-F193A552FC8A}" destId="{60B6E648-ADB0-4695-B9EA-290DF28C1E3A}" srcOrd="8" destOrd="0" presId="urn:microsoft.com/office/officeart/2005/8/layout/lProcess2"/>
    <dgm:cxn modelId="{AC3D808F-FD52-4517-98E9-FEFBE65D9B71}" type="presParOf" srcId="{4514D2E9-87FF-454C-A554-FD761A8568C7}" destId="{EA1AAD27-E3B9-4DA2-AE2C-330662C2BE86}" srcOrd="9" destOrd="0" presId="urn:microsoft.com/office/officeart/2005/8/layout/lProcess2"/>
    <dgm:cxn modelId="{549CD07C-696E-4BC1-A291-4128A8AD044C}" type="presParOf" srcId="{4514D2E9-87FF-454C-A554-FD761A8568C7}" destId="{11320078-92D3-471C-BC38-D27E99C2A837}" srcOrd="10" destOrd="0" presId="urn:microsoft.com/office/officeart/2005/8/layout/lProcess2"/>
    <dgm:cxn modelId="{76067D02-1733-4C4A-AEC6-2B6BCD85BA8E}" type="presParOf" srcId="{11320078-92D3-471C-BC38-D27E99C2A837}" destId="{B7745507-FF48-4A3D-94B6-C22B44E66409}" srcOrd="0" destOrd="0" presId="urn:microsoft.com/office/officeart/2005/8/layout/lProcess2"/>
    <dgm:cxn modelId="{66FB370C-7B23-4B1A-921B-F12A958B1FDC}" type="presParOf" srcId="{11320078-92D3-471C-BC38-D27E99C2A837}" destId="{3B09E531-2667-42C3-B344-18F91AEDB3E2}" srcOrd="1" destOrd="0" presId="urn:microsoft.com/office/officeart/2005/8/layout/lProcess2"/>
    <dgm:cxn modelId="{FF8A78D6-0C2E-47B4-92BF-48CFC415175B}" type="presParOf" srcId="{11320078-92D3-471C-BC38-D27E99C2A837}" destId="{2DBE89DF-7F6D-4774-A904-1B3DE19B3EBD}" srcOrd="2" destOrd="0" presId="urn:microsoft.com/office/officeart/2005/8/layout/lProcess2"/>
    <dgm:cxn modelId="{4BFB2CDF-CFFF-471E-B68E-3A5D6178EB4D}" type="presParOf" srcId="{2DBE89DF-7F6D-4774-A904-1B3DE19B3EBD}" destId="{77A9AB98-8E8B-4D79-AABA-8B07E0953387}" srcOrd="0" destOrd="0" presId="urn:microsoft.com/office/officeart/2005/8/layout/lProcess2"/>
    <dgm:cxn modelId="{DC66A35F-48E2-4EA2-B046-12953D940E47}" type="presParOf" srcId="{77A9AB98-8E8B-4D79-AABA-8B07E0953387}" destId="{E9562205-A509-4BB9-93FE-4A2A129662F8}" srcOrd="0" destOrd="0" presId="urn:microsoft.com/office/officeart/2005/8/layout/lProcess2"/>
    <dgm:cxn modelId="{2A36B7F9-D944-4D26-AD16-89A54656A362}" type="presParOf" srcId="{77A9AB98-8E8B-4D79-AABA-8B07E0953387}" destId="{2F513BE7-2B73-4016-936D-B3511B975C1B}" srcOrd="1" destOrd="0" presId="urn:microsoft.com/office/officeart/2005/8/layout/lProcess2"/>
    <dgm:cxn modelId="{0ADAC632-09A1-433C-BC6F-A9BC2CFF5B3B}" type="presParOf" srcId="{77A9AB98-8E8B-4D79-AABA-8B07E0953387}" destId="{B73DEB73-79BB-4F9E-967F-68A26D38A128}" srcOrd="2" destOrd="0" presId="urn:microsoft.com/office/officeart/2005/8/layout/lProcess2"/>
    <dgm:cxn modelId="{A9F41943-854B-4DAB-AF65-F39B17801900}" type="presParOf" srcId="{4514D2E9-87FF-454C-A554-FD761A8568C7}" destId="{D0E2F36F-C1E8-4F0F-9068-B29DC99474F5}" srcOrd="11" destOrd="0" presId="urn:microsoft.com/office/officeart/2005/8/layout/lProcess2"/>
    <dgm:cxn modelId="{23A3F7DC-7389-471C-84DE-14C6DD200F84}" type="presParOf" srcId="{4514D2E9-87FF-454C-A554-FD761A8568C7}" destId="{144690A0-3A60-4675-BA35-6AA8DAF53BCF}" srcOrd="12" destOrd="0" presId="urn:microsoft.com/office/officeart/2005/8/layout/lProcess2"/>
    <dgm:cxn modelId="{8876B83D-EC41-435D-B850-FD0573A30222}" type="presParOf" srcId="{144690A0-3A60-4675-BA35-6AA8DAF53BCF}" destId="{D473E531-D125-469C-87A6-33F7D5E8F115}" srcOrd="0" destOrd="0" presId="urn:microsoft.com/office/officeart/2005/8/layout/lProcess2"/>
    <dgm:cxn modelId="{66CC8502-99D8-42DB-B86D-059F3E6DC994}" type="presParOf" srcId="{144690A0-3A60-4675-BA35-6AA8DAF53BCF}" destId="{FAA74DE5-4B5D-4A3C-B4A0-F426ACCBD9E4}" srcOrd="1" destOrd="0" presId="urn:microsoft.com/office/officeart/2005/8/layout/lProcess2"/>
    <dgm:cxn modelId="{92B42B0F-01A2-4373-9B73-408564ACC617}" type="presParOf" srcId="{144690A0-3A60-4675-BA35-6AA8DAF53BCF}" destId="{DF18FC3D-4823-4D45-9CFE-41B7B5561571}" srcOrd="2" destOrd="0" presId="urn:microsoft.com/office/officeart/2005/8/layout/lProcess2"/>
    <dgm:cxn modelId="{27C09CB7-7480-45DF-AF35-1D82C2A09B97}" type="presParOf" srcId="{DF18FC3D-4823-4D45-9CFE-41B7B5561571}" destId="{919D7678-E6E0-476A-B5BC-63494CB38EAC}" srcOrd="0" destOrd="0" presId="urn:microsoft.com/office/officeart/2005/8/layout/lProcess2"/>
    <dgm:cxn modelId="{509D858B-0D48-4958-9026-BDCB82CAD26F}" type="presParOf" srcId="{919D7678-E6E0-476A-B5BC-63494CB38EAC}" destId="{F542268E-C995-45FF-9CF3-9C7C99773B2D}" srcOrd="0" destOrd="0" presId="urn:microsoft.com/office/officeart/2005/8/layout/lProcess2"/>
    <dgm:cxn modelId="{D24331E6-4582-4234-B84A-C50B296EBA04}" type="presParOf" srcId="{919D7678-E6E0-476A-B5BC-63494CB38EAC}" destId="{EDB0CE32-C98B-4DDC-BD38-B873B50786A7}" srcOrd="1" destOrd="0" presId="urn:microsoft.com/office/officeart/2005/8/layout/lProcess2"/>
    <dgm:cxn modelId="{8E66EE5E-9F70-4C41-A8C1-EF6EE50B60D3}" type="presParOf" srcId="{919D7678-E6E0-476A-B5BC-63494CB38EAC}" destId="{784606F8-6B08-4F32-B104-EEE71C2B2615}" srcOrd="2"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E91585B-FD9B-4FDC-940E-F16B188611DF}" type="doc">
      <dgm:prSet loTypeId="urn:microsoft.com/office/officeart/2005/8/layout/chevronAccent+Icon" loCatId="process" qsTypeId="urn:microsoft.com/office/officeart/2005/8/quickstyle/simple1" qsCatId="simple" csTypeId="urn:microsoft.com/office/officeart/2005/8/colors/accent0_3" csCatId="mainScheme" phldr="1"/>
      <dgm:spPr/>
      <dgm:t>
        <a:bodyPr/>
        <a:lstStyle/>
        <a:p>
          <a:endParaRPr lang="en-US"/>
        </a:p>
      </dgm:t>
    </dgm:pt>
    <dgm:pt modelId="{3D196BA1-8327-42F7-B9E5-87D503CB93F4}">
      <dgm:prSet phldrT="[Text]"/>
      <dgm:spPr/>
      <dgm:t>
        <a:bodyPr/>
        <a:lstStyle/>
        <a:p>
          <a:r>
            <a:rPr lang="en-US" dirty="0"/>
            <a:t>Milestone 1</a:t>
          </a:r>
        </a:p>
      </dgm:t>
    </dgm:pt>
    <dgm:pt modelId="{A2507B0B-8670-490A-A262-42446148EFC1}" type="parTrans" cxnId="{3034C04C-4B99-4452-89EF-B3C28EEE5939}">
      <dgm:prSet/>
      <dgm:spPr/>
      <dgm:t>
        <a:bodyPr/>
        <a:lstStyle/>
        <a:p>
          <a:endParaRPr lang="en-US"/>
        </a:p>
      </dgm:t>
    </dgm:pt>
    <dgm:pt modelId="{2F8CDDFD-859D-49A6-83DB-88370576A339}" type="sibTrans" cxnId="{3034C04C-4B99-4452-89EF-B3C28EEE5939}">
      <dgm:prSet/>
      <dgm:spPr/>
      <dgm:t>
        <a:bodyPr/>
        <a:lstStyle/>
        <a:p>
          <a:endParaRPr lang="en-US"/>
        </a:p>
      </dgm:t>
    </dgm:pt>
    <dgm:pt modelId="{4C944641-FCF5-4AD8-B261-60AA0024A79E}">
      <dgm:prSet phldrT="[Text]"/>
      <dgm:spPr/>
      <dgm:t>
        <a:bodyPr/>
        <a:lstStyle/>
        <a:p>
          <a:r>
            <a:rPr lang="en-US" dirty="0"/>
            <a:t>Milestone 2</a:t>
          </a:r>
        </a:p>
      </dgm:t>
    </dgm:pt>
    <dgm:pt modelId="{8E5E79D8-FB05-4739-B0F5-8BE6ED2F29C8}" type="parTrans" cxnId="{DA278ECD-ED39-4044-9E8D-6DE29F7C3FB3}">
      <dgm:prSet/>
      <dgm:spPr/>
      <dgm:t>
        <a:bodyPr/>
        <a:lstStyle/>
        <a:p>
          <a:endParaRPr lang="en-US"/>
        </a:p>
      </dgm:t>
    </dgm:pt>
    <dgm:pt modelId="{FCC9CB30-198F-41E6-B00A-25E93E3DC839}" type="sibTrans" cxnId="{DA278ECD-ED39-4044-9E8D-6DE29F7C3FB3}">
      <dgm:prSet/>
      <dgm:spPr/>
      <dgm:t>
        <a:bodyPr/>
        <a:lstStyle/>
        <a:p>
          <a:endParaRPr lang="en-US"/>
        </a:p>
      </dgm:t>
    </dgm:pt>
    <dgm:pt modelId="{F8FB1AE1-7950-4301-88C4-3D45B2DAEABD}">
      <dgm:prSet phldrT="[Text]"/>
      <dgm:spPr/>
      <dgm:t>
        <a:bodyPr/>
        <a:lstStyle/>
        <a:p>
          <a:r>
            <a:rPr lang="en-US" dirty="0"/>
            <a:t>Milestone 3</a:t>
          </a:r>
        </a:p>
      </dgm:t>
    </dgm:pt>
    <dgm:pt modelId="{DE3B344A-4481-4A7F-BF08-FA41E5323599}" type="parTrans" cxnId="{977E16C2-B327-4A54-873C-9FB8292020C4}">
      <dgm:prSet/>
      <dgm:spPr/>
      <dgm:t>
        <a:bodyPr/>
        <a:lstStyle/>
        <a:p>
          <a:endParaRPr lang="en-US"/>
        </a:p>
      </dgm:t>
    </dgm:pt>
    <dgm:pt modelId="{1995DAFA-2969-47AE-BAD4-7226AF43A4A9}" type="sibTrans" cxnId="{977E16C2-B327-4A54-873C-9FB8292020C4}">
      <dgm:prSet/>
      <dgm:spPr/>
      <dgm:t>
        <a:bodyPr/>
        <a:lstStyle/>
        <a:p>
          <a:endParaRPr lang="en-US"/>
        </a:p>
      </dgm:t>
    </dgm:pt>
    <dgm:pt modelId="{B7F213D6-AC1C-4269-8455-91A2A9931F05}">
      <dgm:prSet phldrT="[Text]"/>
      <dgm:spPr/>
      <dgm:t>
        <a:bodyPr/>
        <a:lstStyle/>
        <a:p>
          <a:r>
            <a:rPr lang="en-US" dirty="0"/>
            <a:t>Milestone 4</a:t>
          </a:r>
        </a:p>
      </dgm:t>
    </dgm:pt>
    <dgm:pt modelId="{3D956855-F314-45DD-A7E4-9DA3886AB7CC}" type="parTrans" cxnId="{2029BA2A-2457-4A98-99FA-B61D86B6DFC0}">
      <dgm:prSet/>
      <dgm:spPr/>
      <dgm:t>
        <a:bodyPr/>
        <a:lstStyle/>
        <a:p>
          <a:endParaRPr lang="en-US"/>
        </a:p>
      </dgm:t>
    </dgm:pt>
    <dgm:pt modelId="{D614A336-5FF3-4391-AE65-C801E6B1982D}" type="sibTrans" cxnId="{2029BA2A-2457-4A98-99FA-B61D86B6DFC0}">
      <dgm:prSet/>
      <dgm:spPr/>
      <dgm:t>
        <a:bodyPr/>
        <a:lstStyle/>
        <a:p>
          <a:endParaRPr lang="en-US"/>
        </a:p>
      </dgm:t>
    </dgm:pt>
    <dgm:pt modelId="{82D8FC0B-BF2D-40D0-8601-CFE56FD67B92}">
      <dgm:prSet phldrT="[Text]"/>
      <dgm:spPr/>
      <dgm:t>
        <a:bodyPr/>
        <a:lstStyle/>
        <a:p>
          <a:r>
            <a:rPr lang="en-US" dirty="0"/>
            <a:t>Date</a:t>
          </a:r>
        </a:p>
      </dgm:t>
    </dgm:pt>
    <dgm:pt modelId="{3F6E66F8-3F0A-4E92-84F6-1A9E7ED94FBF}" type="parTrans" cxnId="{8DAA4B39-AF8F-4F9A-90C7-8D44C750DA96}">
      <dgm:prSet/>
      <dgm:spPr/>
      <dgm:t>
        <a:bodyPr/>
        <a:lstStyle/>
        <a:p>
          <a:endParaRPr lang="en-US"/>
        </a:p>
      </dgm:t>
    </dgm:pt>
    <dgm:pt modelId="{020A973A-613B-4F38-9A1E-085548B6DF68}" type="sibTrans" cxnId="{8DAA4B39-AF8F-4F9A-90C7-8D44C750DA96}">
      <dgm:prSet/>
      <dgm:spPr/>
      <dgm:t>
        <a:bodyPr/>
        <a:lstStyle/>
        <a:p>
          <a:endParaRPr lang="en-US"/>
        </a:p>
      </dgm:t>
    </dgm:pt>
    <dgm:pt modelId="{E8D8B103-69EC-4511-8358-B6CC928047DB}">
      <dgm:prSet phldrT="[Text]"/>
      <dgm:spPr/>
      <dgm:t>
        <a:bodyPr/>
        <a:lstStyle/>
        <a:p>
          <a:r>
            <a:rPr lang="en-US" dirty="0"/>
            <a:t>Date</a:t>
          </a:r>
        </a:p>
      </dgm:t>
    </dgm:pt>
    <dgm:pt modelId="{1D637EAC-CE50-46EA-AF5F-9FB480601BFE}" type="parTrans" cxnId="{EDABE1D7-6258-4908-B8B9-20F990FF78F7}">
      <dgm:prSet/>
      <dgm:spPr/>
      <dgm:t>
        <a:bodyPr/>
        <a:lstStyle/>
        <a:p>
          <a:endParaRPr lang="en-US"/>
        </a:p>
      </dgm:t>
    </dgm:pt>
    <dgm:pt modelId="{50AADD8D-53DE-40A4-9EDE-515AFE7CDEB8}" type="sibTrans" cxnId="{EDABE1D7-6258-4908-B8B9-20F990FF78F7}">
      <dgm:prSet/>
      <dgm:spPr/>
      <dgm:t>
        <a:bodyPr/>
        <a:lstStyle/>
        <a:p>
          <a:endParaRPr lang="en-US"/>
        </a:p>
      </dgm:t>
    </dgm:pt>
    <dgm:pt modelId="{2B0D741D-EB87-4383-BCA6-9A64848CD872}">
      <dgm:prSet phldrT="[Text]"/>
      <dgm:spPr/>
      <dgm:t>
        <a:bodyPr/>
        <a:lstStyle/>
        <a:p>
          <a:r>
            <a:rPr lang="en-US" dirty="0"/>
            <a:t>Date</a:t>
          </a:r>
        </a:p>
      </dgm:t>
    </dgm:pt>
    <dgm:pt modelId="{D7AE170C-5D08-45BE-B66C-ADCCEA2B6070}" type="parTrans" cxnId="{B20B877B-28D3-4AE4-B151-2E6BB83A2BAF}">
      <dgm:prSet/>
      <dgm:spPr/>
      <dgm:t>
        <a:bodyPr/>
        <a:lstStyle/>
        <a:p>
          <a:endParaRPr lang="en-US"/>
        </a:p>
      </dgm:t>
    </dgm:pt>
    <dgm:pt modelId="{C9E91C8C-F01A-4A22-961D-58CB0B96BE74}" type="sibTrans" cxnId="{B20B877B-28D3-4AE4-B151-2E6BB83A2BAF}">
      <dgm:prSet/>
      <dgm:spPr/>
      <dgm:t>
        <a:bodyPr/>
        <a:lstStyle/>
        <a:p>
          <a:endParaRPr lang="en-US"/>
        </a:p>
      </dgm:t>
    </dgm:pt>
    <dgm:pt modelId="{67A02677-135E-4B0F-BC35-8E5F1E51F9A6}">
      <dgm:prSet phldrT="[Text]"/>
      <dgm:spPr/>
      <dgm:t>
        <a:bodyPr/>
        <a:lstStyle/>
        <a:p>
          <a:r>
            <a:rPr lang="en-US" dirty="0"/>
            <a:t>Date</a:t>
          </a:r>
        </a:p>
      </dgm:t>
    </dgm:pt>
    <dgm:pt modelId="{ECA723FB-08BB-4F59-8B80-29F6E90B7D83}" type="parTrans" cxnId="{71DF218E-037B-4DC0-A6DE-BE09006DC683}">
      <dgm:prSet/>
      <dgm:spPr/>
      <dgm:t>
        <a:bodyPr/>
        <a:lstStyle/>
        <a:p>
          <a:endParaRPr lang="en-US"/>
        </a:p>
      </dgm:t>
    </dgm:pt>
    <dgm:pt modelId="{5114D3EC-BCB3-4290-900A-CD5F9605A204}" type="sibTrans" cxnId="{71DF218E-037B-4DC0-A6DE-BE09006DC683}">
      <dgm:prSet/>
      <dgm:spPr/>
      <dgm:t>
        <a:bodyPr/>
        <a:lstStyle/>
        <a:p>
          <a:endParaRPr lang="en-US"/>
        </a:p>
      </dgm:t>
    </dgm:pt>
    <dgm:pt modelId="{03C1E04F-85F6-40B3-A0F3-213FB8AE107E}" type="pres">
      <dgm:prSet presAssocID="{4E91585B-FD9B-4FDC-940E-F16B188611DF}" presName="Name0" presStyleCnt="0">
        <dgm:presLayoutVars>
          <dgm:dir/>
          <dgm:resizeHandles val="exact"/>
        </dgm:presLayoutVars>
      </dgm:prSet>
      <dgm:spPr/>
    </dgm:pt>
    <dgm:pt modelId="{A5DD43A9-1DAF-4AF8-B93F-002231B340F4}" type="pres">
      <dgm:prSet presAssocID="{3D196BA1-8327-42F7-B9E5-87D503CB93F4}" presName="composite" presStyleCnt="0"/>
      <dgm:spPr/>
    </dgm:pt>
    <dgm:pt modelId="{F1B29D40-6158-4812-B2C1-953BF9959822}" type="pres">
      <dgm:prSet presAssocID="{3D196BA1-8327-42F7-B9E5-87D503CB93F4}" presName="bgChev" presStyleLbl="node1" presStyleIdx="0" presStyleCnt="4"/>
      <dgm:spPr/>
    </dgm:pt>
    <dgm:pt modelId="{73A53A56-C7DC-4AAC-A87E-DB3D1036D1EE}" type="pres">
      <dgm:prSet presAssocID="{3D196BA1-8327-42F7-B9E5-87D503CB93F4}" presName="txNode" presStyleLbl="fgAcc1" presStyleIdx="0" presStyleCnt="4">
        <dgm:presLayoutVars>
          <dgm:bulletEnabled val="1"/>
        </dgm:presLayoutVars>
      </dgm:prSet>
      <dgm:spPr/>
    </dgm:pt>
    <dgm:pt modelId="{8B17F3B4-600A-4CE5-A22F-67422DEA3775}" type="pres">
      <dgm:prSet presAssocID="{2F8CDDFD-859D-49A6-83DB-88370576A339}" presName="compositeSpace" presStyleCnt="0"/>
      <dgm:spPr/>
    </dgm:pt>
    <dgm:pt modelId="{269B63CB-5ED7-42FC-B24E-49B9E6479AD2}" type="pres">
      <dgm:prSet presAssocID="{4C944641-FCF5-4AD8-B261-60AA0024A79E}" presName="composite" presStyleCnt="0"/>
      <dgm:spPr/>
    </dgm:pt>
    <dgm:pt modelId="{A33B6407-611A-47C1-8F11-11F4B43E3BA6}" type="pres">
      <dgm:prSet presAssocID="{4C944641-FCF5-4AD8-B261-60AA0024A79E}" presName="bgChev" presStyleLbl="node1" presStyleIdx="1" presStyleCnt="4"/>
      <dgm:spPr/>
    </dgm:pt>
    <dgm:pt modelId="{A9EA7C76-27AE-4735-BCE5-63AC65591A0F}" type="pres">
      <dgm:prSet presAssocID="{4C944641-FCF5-4AD8-B261-60AA0024A79E}" presName="txNode" presStyleLbl="fgAcc1" presStyleIdx="1" presStyleCnt="4">
        <dgm:presLayoutVars>
          <dgm:bulletEnabled val="1"/>
        </dgm:presLayoutVars>
      </dgm:prSet>
      <dgm:spPr/>
    </dgm:pt>
    <dgm:pt modelId="{295420C1-1D20-4824-A2A2-917C15D92A2B}" type="pres">
      <dgm:prSet presAssocID="{FCC9CB30-198F-41E6-B00A-25E93E3DC839}" presName="compositeSpace" presStyleCnt="0"/>
      <dgm:spPr/>
    </dgm:pt>
    <dgm:pt modelId="{48E6F5D5-9146-43D5-BB44-65B9F611FA24}" type="pres">
      <dgm:prSet presAssocID="{F8FB1AE1-7950-4301-88C4-3D45B2DAEABD}" presName="composite" presStyleCnt="0"/>
      <dgm:spPr/>
    </dgm:pt>
    <dgm:pt modelId="{8A97269C-C120-4B0D-8241-794015A53C15}" type="pres">
      <dgm:prSet presAssocID="{F8FB1AE1-7950-4301-88C4-3D45B2DAEABD}" presName="bgChev" presStyleLbl="node1" presStyleIdx="2" presStyleCnt="4"/>
      <dgm:spPr/>
    </dgm:pt>
    <dgm:pt modelId="{3287C711-09C1-47F4-9A59-F2DE2A83CBA5}" type="pres">
      <dgm:prSet presAssocID="{F8FB1AE1-7950-4301-88C4-3D45B2DAEABD}" presName="txNode" presStyleLbl="fgAcc1" presStyleIdx="2" presStyleCnt="4">
        <dgm:presLayoutVars>
          <dgm:bulletEnabled val="1"/>
        </dgm:presLayoutVars>
      </dgm:prSet>
      <dgm:spPr/>
    </dgm:pt>
    <dgm:pt modelId="{7662593A-0DBA-4DD1-9B80-A9CDE3EEA36F}" type="pres">
      <dgm:prSet presAssocID="{1995DAFA-2969-47AE-BAD4-7226AF43A4A9}" presName="compositeSpace" presStyleCnt="0"/>
      <dgm:spPr/>
    </dgm:pt>
    <dgm:pt modelId="{8EC6BC53-5DB8-4769-9D7D-706542416C7F}" type="pres">
      <dgm:prSet presAssocID="{B7F213D6-AC1C-4269-8455-91A2A9931F05}" presName="composite" presStyleCnt="0"/>
      <dgm:spPr/>
    </dgm:pt>
    <dgm:pt modelId="{2E5F26DE-5046-425E-8CE5-81AABA87F06B}" type="pres">
      <dgm:prSet presAssocID="{B7F213D6-AC1C-4269-8455-91A2A9931F05}" presName="bgChev" presStyleLbl="node1" presStyleIdx="3" presStyleCnt="4"/>
      <dgm:spPr/>
    </dgm:pt>
    <dgm:pt modelId="{6A304773-9EB8-4E73-8888-D75C2036D148}" type="pres">
      <dgm:prSet presAssocID="{B7F213D6-AC1C-4269-8455-91A2A9931F05}" presName="txNode" presStyleLbl="fgAcc1" presStyleIdx="3" presStyleCnt="4">
        <dgm:presLayoutVars>
          <dgm:bulletEnabled val="1"/>
        </dgm:presLayoutVars>
      </dgm:prSet>
      <dgm:spPr/>
    </dgm:pt>
  </dgm:ptLst>
  <dgm:cxnLst>
    <dgm:cxn modelId="{49389629-C342-4310-974D-8F29AC80DB4A}" type="presOf" srcId="{F8FB1AE1-7950-4301-88C4-3D45B2DAEABD}" destId="{3287C711-09C1-47F4-9A59-F2DE2A83CBA5}" srcOrd="0" destOrd="0" presId="urn:microsoft.com/office/officeart/2005/8/layout/chevronAccent+Icon"/>
    <dgm:cxn modelId="{2029BA2A-2457-4A98-99FA-B61D86B6DFC0}" srcId="{4E91585B-FD9B-4FDC-940E-F16B188611DF}" destId="{B7F213D6-AC1C-4269-8455-91A2A9931F05}" srcOrd="3" destOrd="0" parTransId="{3D956855-F314-45DD-A7E4-9DA3886AB7CC}" sibTransId="{D614A336-5FF3-4391-AE65-C801E6B1982D}"/>
    <dgm:cxn modelId="{42307F2D-F814-465A-A0FC-18F165DDDF27}" type="presOf" srcId="{2B0D741D-EB87-4383-BCA6-9A64848CD872}" destId="{3287C711-09C1-47F4-9A59-F2DE2A83CBA5}" srcOrd="0" destOrd="1" presId="urn:microsoft.com/office/officeart/2005/8/layout/chevronAccent+Icon"/>
    <dgm:cxn modelId="{ACFD0A30-8F4E-4F8F-83BD-6B1071B359A6}" type="presOf" srcId="{67A02677-135E-4B0F-BC35-8E5F1E51F9A6}" destId="{6A304773-9EB8-4E73-8888-D75C2036D148}" srcOrd="0" destOrd="1" presId="urn:microsoft.com/office/officeart/2005/8/layout/chevronAccent+Icon"/>
    <dgm:cxn modelId="{8DAA4B39-AF8F-4F9A-90C7-8D44C750DA96}" srcId="{3D196BA1-8327-42F7-B9E5-87D503CB93F4}" destId="{82D8FC0B-BF2D-40D0-8601-CFE56FD67B92}" srcOrd="0" destOrd="0" parTransId="{3F6E66F8-3F0A-4E92-84F6-1A9E7ED94FBF}" sibTransId="{020A973A-613B-4F38-9A1E-085548B6DF68}"/>
    <dgm:cxn modelId="{D14BB740-54F2-4206-9DB4-DD9C51FF3ABE}" type="presOf" srcId="{4C944641-FCF5-4AD8-B261-60AA0024A79E}" destId="{A9EA7C76-27AE-4735-BCE5-63AC65591A0F}" srcOrd="0" destOrd="0" presId="urn:microsoft.com/office/officeart/2005/8/layout/chevronAccent+Icon"/>
    <dgm:cxn modelId="{3034C04C-4B99-4452-89EF-B3C28EEE5939}" srcId="{4E91585B-FD9B-4FDC-940E-F16B188611DF}" destId="{3D196BA1-8327-42F7-B9E5-87D503CB93F4}" srcOrd="0" destOrd="0" parTransId="{A2507B0B-8670-490A-A262-42446148EFC1}" sibTransId="{2F8CDDFD-859D-49A6-83DB-88370576A339}"/>
    <dgm:cxn modelId="{B20B877B-28D3-4AE4-B151-2E6BB83A2BAF}" srcId="{F8FB1AE1-7950-4301-88C4-3D45B2DAEABD}" destId="{2B0D741D-EB87-4383-BCA6-9A64848CD872}" srcOrd="0" destOrd="0" parTransId="{D7AE170C-5D08-45BE-B66C-ADCCEA2B6070}" sibTransId="{C9E91C8C-F01A-4A22-961D-58CB0B96BE74}"/>
    <dgm:cxn modelId="{71DF218E-037B-4DC0-A6DE-BE09006DC683}" srcId="{B7F213D6-AC1C-4269-8455-91A2A9931F05}" destId="{67A02677-135E-4B0F-BC35-8E5F1E51F9A6}" srcOrd="0" destOrd="0" parTransId="{ECA723FB-08BB-4F59-8B80-29F6E90B7D83}" sibTransId="{5114D3EC-BCB3-4290-900A-CD5F9605A204}"/>
    <dgm:cxn modelId="{0ED7A59D-F571-4C70-BC73-16374553CA58}" type="presOf" srcId="{E8D8B103-69EC-4511-8358-B6CC928047DB}" destId="{A9EA7C76-27AE-4735-BCE5-63AC65591A0F}" srcOrd="0" destOrd="1" presId="urn:microsoft.com/office/officeart/2005/8/layout/chevronAccent+Icon"/>
    <dgm:cxn modelId="{977E16C2-B327-4A54-873C-9FB8292020C4}" srcId="{4E91585B-FD9B-4FDC-940E-F16B188611DF}" destId="{F8FB1AE1-7950-4301-88C4-3D45B2DAEABD}" srcOrd="2" destOrd="0" parTransId="{DE3B344A-4481-4A7F-BF08-FA41E5323599}" sibTransId="{1995DAFA-2969-47AE-BAD4-7226AF43A4A9}"/>
    <dgm:cxn modelId="{E28F99C8-4840-4803-9B93-FC60632C0406}" type="presOf" srcId="{82D8FC0B-BF2D-40D0-8601-CFE56FD67B92}" destId="{73A53A56-C7DC-4AAC-A87E-DB3D1036D1EE}" srcOrd="0" destOrd="1" presId="urn:microsoft.com/office/officeart/2005/8/layout/chevronAccent+Icon"/>
    <dgm:cxn modelId="{DA278ECD-ED39-4044-9E8D-6DE29F7C3FB3}" srcId="{4E91585B-FD9B-4FDC-940E-F16B188611DF}" destId="{4C944641-FCF5-4AD8-B261-60AA0024A79E}" srcOrd="1" destOrd="0" parTransId="{8E5E79D8-FB05-4739-B0F5-8BE6ED2F29C8}" sibTransId="{FCC9CB30-198F-41E6-B00A-25E93E3DC839}"/>
    <dgm:cxn modelId="{EDABE1D7-6258-4908-B8B9-20F990FF78F7}" srcId="{4C944641-FCF5-4AD8-B261-60AA0024A79E}" destId="{E8D8B103-69EC-4511-8358-B6CC928047DB}" srcOrd="0" destOrd="0" parTransId="{1D637EAC-CE50-46EA-AF5F-9FB480601BFE}" sibTransId="{50AADD8D-53DE-40A4-9EDE-515AFE7CDEB8}"/>
    <dgm:cxn modelId="{0BC418DD-0307-45EC-AB6B-3B765E27B354}" type="presOf" srcId="{4E91585B-FD9B-4FDC-940E-F16B188611DF}" destId="{03C1E04F-85F6-40B3-A0F3-213FB8AE107E}" srcOrd="0" destOrd="0" presId="urn:microsoft.com/office/officeart/2005/8/layout/chevronAccent+Icon"/>
    <dgm:cxn modelId="{9F9815ED-458E-4413-BBD9-5AA96F00EDA8}" type="presOf" srcId="{B7F213D6-AC1C-4269-8455-91A2A9931F05}" destId="{6A304773-9EB8-4E73-8888-D75C2036D148}" srcOrd="0" destOrd="0" presId="urn:microsoft.com/office/officeart/2005/8/layout/chevronAccent+Icon"/>
    <dgm:cxn modelId="{71E077FD-77A0-4218-96A2-232E48796826}" type="presOf" srcId="{3D196BA1-8327-42F7-B9E5-87D503CB93F4}" destId="{73A53A56-C7DC-4AAC-A87E-DB3D1036D1EE}" srcOrd="0" destOrd="0" presId="urn:microsoft.com/office/officeart/2005/8/layout/chevronAccent+Icon"/>
    <dgm:cxn modelId="{7681925B-DCA2-4235-8C1F-A2F47F135D4F}" type="presParOf" srcId="{03C1E04F-85F6-40B3-A0F3-213FB8AE107E}" destId="{A5DD43A9-1DAF-4AF8-B93F-002231B340F4}" srcOrd="0" destOrd="0" presId="urn:microsoft.com/office/officeart/2005/8/layout/chevronAccent+Icon"/>
    <dgm:cxn modelId="{453433A2-52BB-45E6-865E-7A9A56B82E23}" type="presParOf" srcId="{A5DD43A9-1DAF-4AF8-B93F-002231B340F4}" destId="{F1B29D40-6158-4812-B2C1-953BF9959822}" srcOrd="0" destOrd="0" presId="urn:microsoft.com/office/officeart/2005/8/layout/chevronAccent+Icon"/>
    <dgm:cxn modelId="{F180A7DD-2C03-41A3-A5C5-5C481A8399EF}" type="presParOf" srcId="{A5DD43A9-1DAF-4AF8-B93F-002231B340F4}" destId="{73A53A56-C7DC-4AAC-A87E-DB3D1036D1EE}" srcOrd="1" destOrd="0" presId="urn:microsoft.com/office/officeart/2005/8/layout/chevronAccent+Icon"/>
    <dgm:cxn modelId="{0DA8E18B-F11E-4A77-82F2-C0F1F4C03787}" type="presParOf" srcId="{03C1E04F-85F6-40B3-A0F3-213FB8AE107E}" destId="{8B17F3B4-600A-4CE5-A22F-67422DEA3775}" srcOrd="1" destOrd="0" presId="urn:microsoft.com/office/officeart/2005/8/layout/chevronAccent+Icon"/>
    <dgm:cxn modelId="{C21E9893-34E4-4D6D-98A5-8EC0F1967E97}" type="presParOf" srcId="{03C1E04F-85F6-40B3-A0F3-213FB8AE107E}" destId="{269B63CB-5ED7-42FC-B24E-49B9E6479AD2}" srcOrd="2" destOrd="0" presId="urn:microsoft.com/office/officeart/2005/8/layout/chevronAccent+Icon"/>
    <dgm:cxn modelId="{30FF3382-49D7-4ED7-9ED2-5AA086A4D125}" type="presParOf" srcId="{269B63CB-5ED7-42FC-B24E-49B9E6479AD2}" destId="{A33B6407-611A-47C1-8F11-11F4B43E3BA6}" srcOrd="0" destOrd="0" presId="urn:microsoft.com/office/officeart/2005/8/layout/chevronAccent+Icon"/>
    <dgm:cxn modelId="{FA6AB1F2-32EA-4966-BA56-E149FDFA4FE3}" type="presParOf" srcId="{269B63CB-5ED7-42FC-B24E-49B9E6479AD2}" destId="{A9EA7C76-27AE-4735-BCE5-63AC65591A0F}" srcOrd="1" destOrd="0" presId="urn:microsoft.com/office/officeart/2005/8/layout/chevronAccent+Icon"/>
    <dgm:cxn modelId="{86199E1D-32B0-4545-8D32-9FAA17A74BB6}" type="presParOf" srcId="{03C1E04F-85F6-40B3-A0F3-213FB8AE107E}" destId="{295420C1-1D20-4824-A2A2-917C15D92A2B}" srcOrd="3" destOrd="0" presId="urn:microsoft.com/office/officeart/2005/8/layout/chevronAccent+Icon"/>
    <dgm:cxn modelId="{5D7D548E-6BAA-4483-B4C1-0EF5273CDE10}" type="presParOf" srcId="{03C1E04F-85F6-40B3-A0F3-213FB8AE107E}" destId="{48E6F5D5-9146-43D5-BB44-65B9F611FA24}" srcOrd="4" destOrd="0" presId="urn:microsoft.com/office/officeart/2005/8/layout/chevronAccent+Icon"/>
    <dgm:cxn modelId="{C6CF56B4-6F63-478A-8B0A-DA7D61232231}" type="presParOf" srcId="{48E6F5D5-9146-43D5-BB44-65B9F611FA24}" destId="{8A97269C-C120-4B0D-8241-794015A53C15}" srcOrd="0" destOrd="0" presId="urn:microsoft.com/office/officeart/2005/8/layout/chevronAccent+Icon"/>
    <dgm:cxn modelId="{59C2EC51-7D1E-4035-9D89-FAD0AD345D67}" type="presParOf" srcId="{48E6F5D5-9146-43D5-BB44-65B9F611FA24}" destId="{3287C711-09C1-47F4-9A59-F2DE2A83CBA5}" srcOrd="1" destOrd="0" presId="urn:microsoft.com/office/officeart/2005/8/layout/chevronAccent+Icon"/>
    <dgm:cxn modelId="{6B85A956-80B8-4A01-8D80-01295DC3CAD2}" type="presParOf" srcId="{03C1E04F-85F6-40B3-A0F3-213FB8AE107E}" destId="{7662593A-0DBA-4DD1-9B80-A9CDE3EEA36F}" srcOrd="5" destOrd="0" presId="urn:microsoft.com/office/officeart/2005/8/layout/chevronAccent+Icon"/>
    <dgm:cxn modelId="{6F2A5FD8-6E1B-40FA-9282-17028E4FE322}" type="presParOf" srcId="{03C1E04F-85F6-40B3-A0F3-213FB8AE107E}" destId="{8EC6BC53-5DB8-4769-9D7D-706542416C7F}" srcOrd="6" destOrd="0" presId="urn:microsoft.com/office/officeart/2005/8/layout/chevronAccent+Icon"/>
    <dgm:cxn modelId="{DEAE862E-9917-429F-B265-F75A3161E95A}" type="presParOf" srcId="{8EC6BC53-5DB8-4769-9D7D-706542416C7F}" destId="{2E5F26DE-5046-425E-8CE5-81AABA87F06B}" srcOrd="0" destOrd="0" presId="urn:microsoft.com/office/officeart/2005/8/layout/chevronAccent+Icon"/>
    <dgm:cxn modelId="{DB84F00F-B337-457B-B919-2F8BC8676F97}" type="presParOf" srcId="{8EC6BC53-5DB8-4769-9D7D-706542416C7F}" destId="{6A304773-9EB8-4E73-8888-D75C2036D148}"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C5DAD-B50F-467D-BE7C-A8B7464578F3}">
      <dsp:nvSpPr>
        <dsp:cNvPr id="0" name=""/>
        <dsp:cNvSpPr/>
      </dsp:nvSpPr>
      <dsp:spPr>
        <a:xfrm>
          <a:off x="4994219" y="1136218"/>
          <a:ext cx="415980" cy="2534939"/>
        </a:xfrm>
        <a:custGeom>
          <a:avLst/>
          <a:gdLst/>
          <a:ahLst/>
          <a:cxnLst/>
          <a:rect l="0" t="0" r="0" b="0"/>
          <a:pathLst>
            <a:path>
              <a:moveTo>
                <a:pt x="415980" y="0"/>
              </a:moveTo>
              <a:lnTo>
                <a:pt x="415980" y="2534939"/>
              </a:lnTo>
              <a:lnTo>
                <a:pt x="0" y="2534939"/>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E611135-6485-40D6-87E3-EE957FD71C4A}">
      <dsp:nvSpPr>
        <dsp:cNvPr id="0" name=""/>
        <dsp:cNvSpPr/>
      </dsp:nvSpPr>
      <dsp:spPr>
        <a:xfrm>
          <a:off x="4639813" y="1136218"/>
          <a:ext cx="770386" cy="982653"/>
        </a:xfrm>
        <a:custGeom>
          <a:avLst/>
          <a:gdLst/>
          <a:ahLst/>
          <a:cxnLst/>
          <a:rect l="0" t="0" r="0" b="0"/>
          <a:pathLst>
            <a:path>
              <a:moveTo>
                <a:pt x="770386" y="0"/>
              </a:moveTo>
              <a:lnTo>
                <a:pt x="770386" y="982653"/>
              </a:lnTo>
              <a:lnTo>
                <a:pt x="0" y="98265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8C4EFF2-445F-4267-8276-3476572E2322}">
      <dsp:nvSpPr>
        <dsp:cNvPr id="0" name=""/>
        <dsp:cNvSpPr/>
      </dsp:nvSpPr>
      <dsp:spPr>
        <a:xfrm>
          <a:off x="5410200" y="1136218"/>
          <a:ext cx="692832" cy="978843"/>
        </a:xfrm>
        <a:custGeom>
          <a:avLst/>
          <a:gdLst/>
          <a:ahLst/>
          <a:cxnLst/>
          <a:rect l="0" t="0" r="0" b="0"/>
          <a:pathLst>
            <a:path>
              <a:moveTo>
                <a:pt x="0" y="0"/>
              </a:moveTo>
              <a:lnTo>
                <a:pt x="0" y="978843"/>
              </a:lnTo>
              <a:lnTo>
                <a:pt x="692832" y="978843"/>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E0B701E-731A-4119-97E9-BE8C6970B14F}">
      <dsp:nvSpPr>
        <dsp:cNvPr id="0" name=""/>
        <dsp:cNvSpPr/>
      </dsp:nvSpPr>
      <dsp:spPr>
        <a:xfrm>
          <a:off x="5410200" y="1136218"/>
          <a:ext cx="3470726" cy="3374187"/>
        </a:xfrm>
        <a:custGeom>
          <a:avLst/>
          <a:gdLst/>
          <a:ahLst/>
          <a:cxnLst/>
          <a:rect l="0" t="0" r="0" b="0"/>
          <a:pathLst>
            <a:path>
              <a:moveTo>
                <a:pt x="0" y="0"/>
              </a:moveTo>
              <a:lnTo>
                <a:pt x="0" y="3228044"/>
              </a:lnTo>
              <a:lnTo>
                <a:pt x="3470726" y="3228044"/>
              </a:lnTo>
              <a:lnTo>
                <a:pt x="3470726" y="33741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CB14CF-3AAB-49BF-A348-8C10128F63F4}">
      <dsp:nvSpPr>
        <dsp:cNvPr id="0" name=""/>
        <dsp:cNvSpPr/>
      </dsp:nvSpPr>
      <dsp:spPr>
        <a:xfrm>
          <a:off x="5410200" y="1136218"/>
          <a:ext cx="1414789" cy="3374187"/>
        </a:xfrm>
        <a:custGeom>
          <a:avLst/>
          <a:gdLst/>
          <a:ahLst/>
          <a:cxnLst/>
          <a:rect l="0" t="0" r="0" b="0"/>
          <a:pathLst>
            <a:path>
              <a:moveTo>
                <a:pt x="0" y="0"/>
              </a:moveTo>
              <a:lnTo>
                <a:pt x="0" y="3228044"/>
              </a:lnTo>
              <a:lnTo>
                <a:pt x="1414789" y="3228044"/>
              </a:lnTo>
              <a:lnTo>
                <a:pt x="1414789" y="33741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F27310-186D-41EB-B0D9-B311379F2447}">
      <dsp:nvSpPr>
        <dsp:cNvPr id="0" name=""/>
        <dsp:cNvSpPr/>
      </dsp:nvSpPr>
      <dsp:spPr>
        <a:xfrm>
          <a:off x="4487357" y="1136218"/>
          <a:ext cx="922842" cy="3375697"/>
        </a:xfrm>
        <a:custGeom>
          <a:avLst/>
          <a:gdLst/>
          <a:ahLst/>
          <a:cxnLst/>
          <a:rect l="0" t="0" r="0" b="0"/>
          <a:pathLst>
            <a:path>
              <a:moveTo>
                <a:pt x="922842" y="0"/>
              </a:moveTo>
              <a:lnTo>
                <a:pt x="922842" y="3229554"/>
              </a:lnTo>
              <a:lnTo>
                <a:pt x="0" y="3229554"/>
              </a:lnTo>
              <a:lnTo>
                <a:pt x="0" y="337569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D86A04F-8E18-4C09-847D-FF6943170D74}">
      <dsp:nvSpPr>
        <dsp:cNvPr id="0" name=""/>
        <dsp:cNvSpPr/>
      </dsp:nvSpPr>
      <dsp:spPr>
        <a:xfrm>
          <a:off x="2064280" y="1136218"/>
          <a:ext cx="3345919" cy="3374187"/>
        </a:xfrm>
        <a:custGeom>
          <a:avLst/>
          <a:gdLst/>
          <a:ahLst/>
          <a:cxnLst/>
          <a:rect l="0" t="0" r="0" b="0"/>
          <a:pathLst>
            <a:path>
              <a:moveTo>
                <a:pt x="3345919" y="0"/>
              </a:moveTo>
              <a:lnTo>
                <a:pt x="3345919" y="3228044"/>
              </a:lnTo>
              <a:lnTo>
                <a:pt x="0" y="3228044"/>
              </a:lnTo>
              <a:lnTo>
                <a:pt x="0" y="3374187"/>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4F9536A-212F-4EE6-8E36-1F7330E5587D}">
      <dsp:nvSpPr>
        <dsp:cNvPr id="0" name=""/>
        <dsp:cNvSpPr/>
      </dsp:nvSpPr>
      <dsp:spPr>
        <a:xfrm>
          <a:off x="4138721" y="1510"/>
          <a:ext cx="2542956" cy="113470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Nicholas O. Walker or Assigns</a:t>
          </a:r>
        </a:p>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Oversight</a:t>
          </a:r>
        </a:p>
      </dsp:txBody>
      <dsp:txXfrm>
        <a:off x="4138721" y="1510"/>
        <a:ext cx="2542956" cy="1134708"/>
      </dsp:txXfrm>
    </dsp:sp>
    <dsp:sp modelId="{7174A553-29A2-4360-80CF-40A80BE1E5E1}">
      <dsp:nvSpPr>
        <dsp:cNvPr id="0" name=""/>
        <dsp:cNvSpPr/>
      </dsp:nvSpPr>
      <dsp:spPr>
        <a:xfrm>
          <a:off x="1096440" y="4510406"/>
          <a:ext cx="1935680" cy="1009999"/>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Yet Unnamed </a:t>
          </a:r>
        </a:p>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AR  Personal Representative</a:t>
          </a:r>
        </a:p>
      </dsp:txBody>
      <dsp:txXfrm>
        <a:off x="1096440" y="4510406"/>
        <a:ext cx="1935680" cy="1009999"/>
      </dsp:txXfrm>
    </dsp:sp>
    <dsp:sp modelId="{08335018-97AA-460E-A117-81DBA3DD3BA6}">
      <dsp:nvSpPr>
        <dsp:cNvPr id="0" name=""/>
        <dsp:cNvSpPr/>
      </dsp:nvSpPr>
      <dsp:spPr>
        <a:xfrm>
          <a:off x="3343518" y="4511916"/>
          <a:ext cx="2287678" cy="120308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n-lt"/>
            </a:rPr>
            <a:t>CO</a:t>
          </a:r>
        </a:p>
        <a:p>
          <a:pPr marL="0" lvl="0" indent="0" algn="ctr" defTabSz="977900">
            <a:lnSpc>
              <a:spcPct val="90000"/>
            </a:lnSpc>
            <a:spcBef>
              <a:spcPct val="0"/>
            </a:spcBef>
            <a:spcAft>
              <a:spcPct val="35000"/>
            </a:spcAft>
            <a:buNone/>
          </a:pPr>
          <a:r>
            <a:rPr lang="en-US" sz="2000" kern="1200" dirty="0">
              <a:latin typeface="+mn-lt"/>
            </a:rPr>
            <a:t>New Horizons FCU</a:t>
          </a:r>
        </a:p>
        <a:p>
          <a:pPr marL="0" lvl="0" indent="0" algn="ctr" defTabSz="977900">
            <a:lnSpc>
              <a:spcPct val="90000"/>
            </a:lnSpc>
            <a:spcBef>
              <a:spcPct val="0"/>
            </a:spcBef>
            <a:spcAft>
              <a:spcPct val="35000"/>
            </a:spcAft>
            <a:buNone/>
          </a:pPr>
          <a:r>
            <a:rPr lang="en-US" sz="2000" kern="1200" dirty="0">
              <a:latin typeface="+mn-lt"/>
            </a:rPr>
            <a:t>Vet. Group Home</a:t>
          </a:r>
        </a:p>
      </dsp:txBody>
      <dsp:txXfrm>
        <a:off x="3343518" y="4511916"/>
        <a:ext cx="2287678" cy="1203083"/>
      </dsp:txXfrm>
    </dsp:sp>
    <dsp:sp modelId="{57DA3771-BFCF-450F-AC08-0C13953670E4}">
      <dsp:nvSpPr>
        <dsp:cNvPr id="0" name=""/>
        <dsp:cNvSpPr/>
      </dsp:nvSpPr>
      <dsp:spPr>
        <a:xfrm>
          <a:off x="5904374" y="4510406"/>
          <a:ext cx="1841230" cy="913168"/>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Yet Unnamed </a:t>
          </a:r>
        </a:p>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TX  Personal Representative</a:t>
          </a:r>
        </a:p>
      </dsp:txBody>
      <dsp:txXfrm>
        <a:off x="5904374" y="4510406"/>
        <a:ext cx="1841230" cy="913168"/>
      </dsp:txXfrm>
    </dsp:sp>
    <dsp:sp modelId="{95F76DE9-F993-4C08-8EB9-2BBE7C2B73FA}">
      <dsp:nvSpPr>
        <dsp:cNvPr id="0" name=""/>
        <dsp:cNvSpPr/>
      </dsp:nvSpPr>
      <dsp:spPr>
        <a:xfrm>
          <a:off x="8037892" y="4510406"/>
          <a:ext cx="1686067" cy="8994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mn-lt"/>
            </a:rPr>
            <a:t>Expansion</a:t>
          </a:r>
        </a:p>
      </dsp:txBody>
      <dsp:txXfrm>
        <a:off x="8037892" y="4510406"/>
        <a:ext cx="1686067" cy="899445"/>
      </dsp:txXfrm>
    </dsp:sp>
    <dsp:sp modelId="{940E95D1-7142-4E02-A0BE-B91C30369A64}">
      <dsp:nvSpPr>
        <dsp:cNvPr id="0" name=""/>
        <dsp:cNvSpPr/>
      </dsp:nvSpPr>
      <dsp:spPr>
        <a:xfrm>
          <a:off x="6103032" y="1688628"/>
          <a:ext cx="2727418" cy="85286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Administrative Assistance</a:t>
          </a:r>
        </a:p>
      </dsp:txBody>
      <dsp:txXfrm>
        <a:off x="6103032" y="1688628"/>
        <a:ext cx="2727418" cy="852867"/>
      </dsp:txXfrm>
    </dsp:sp>
    <dsp:sp modelId="{F742D5CB-40A2-41A1-8DCD-2A74C6C21C25}">
      <dsp:nvSpPr>
        <dsp:cNvPr id="0" name=""/>
        <dsp:cNvSpPr/>
      </dsp:nvSpPr>
      <dsp:spPr>
        <a:xfrm>
          <a:off x="2338467" y="1416390"/>
          <a:ext cx="2301346" cy="1404963"/>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Technical / Professional Consultants</a:t>
          </a:r>
        </a:p>
      </dsp:txBody>
      <dsp:txXfrm>
        <a:off x="2338467" y="1416390"/>
        <a:ext cx="2301346" cy="1404963"/>
      </dsp:txXfrm>
    </dsp:sp>
    <dsp:sp modelId="{714B82E0-6A5C-468D-AD76-6008DD1081BE}">
      <dsp:nvSpPr>
        <dsp:cNvPr id="0" name=""/>
        <dsp:cNvSpPr/>
      </dsp:nvSpPr>
      <dsp:spPr>
        <a:xfrm>
          <a:off x="1338676" y="3124977"/>
          <a:ext cx="3655542" cy="109236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en-US" sz="2200" kern="1200" dirty="0">
              <a:latin typeface="Calibri" panose="020F0502020204030204" pitchFamily="34" charset="0"/>
              <a:cs typeface="Calibri" panose="020F0502020204030204" pitchFamily="34" charset="0"/>
            </a:rPr>
            <a:t>Government Liaison – Federal, State, County, Local</a:t>
          </a:r>
        </a:p>
      </dsp:txBody>
      <dsp:txXfrm>
        <a:off x="1338676" y="3124977"/>
        <a:ext cx="3655542" cy="109236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46789A-6150-4534-817A-88A1F11F0BDA}">
      <dsp:nvSpPr>
        <dsp:cNvPr id="0" name=""/>
        <dsp:cNvSpPr/>
      </dsp:nvSpPr>
      <dsp:spPr>
        <a:xfrm>
          <a:off x="7637" y="0"/>
          <a:ext cx="1409439"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People – AR</a:t>
          </a:r>
        </a:p>
      </dsp:txBody>
      <dsp:txXfrm>
        <a:off x="7637" y="0"/>
        <a:ext cx="1409439" cy="1305401"/>
      </dsp:txXfrm>
    </dsp:sp>
    <dsp:sp modelId="{F0729891-B039-4C1D-9427-D21F28F9602A}">
      <dsp:nvSpPr>
        <dsp:cNvPr id="0" name=""/>
        <dsp:cNvSpPr/>
      </dsp:nvSpPr>
      <dsp:spPr>
        <a:xfrm>
          <a:off x="148581" y="1306676"/>
          <a:ext cx="1127551"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t>AR Land Development Group (ALDG) – 4 Ames Families</a:t>
          </a:r>
        </a:p>
      </dsp:txBody>
      <dsp:txXfrm>
        <a:off x="181606" y="1339701"/>
        <a:ext cx="1061501" cy="1245937"/>
      </dsp:txXfrm>
    </dsp:sp>
    <dsp:sp modelId="{BA267D9D-B56A-4800-A224-16135CA6870D}">
      <dsp:nvSpPr>
        <dsp:cNvPr id="0" name=""/>
        <dsp:cNvSpPr/>
      </dsp:nvSpPr>
      <dsp:spPr>
        <a:xfrm>
          <a:off x="148581" y="2820508"/>
          <a:ext cx="1127551"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t>VetVest Group</a:t>
          </a:r>
        </a:p>
      </dsp:txBody>
      <dsp:txXfrm>
        <a:off x="181606" y="2853533"/>
        <a:ext cx="1061501" cy="1245937"/>
      </dsp:txXfrm>
    </dsp:sp>
    <dsp:sp modelId="{CC0E2350-C34E-427F-83E3-72D58952CD94}">
      <dsp:nvSpPr>
        <dsp:cNvPr id="0" name=""/>
        <dsp:cNvSpPr/>
      </dsp:nvSpPr>
      <dsp:spPr>
        <a:xfrm>
          <a:off x="1522785" y="0"/>
          <a:ext cx="1409439"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Outside Services</a:t>
          </a:r>
        </a:p>
      </dsp:txBody>
      <dsp:txXfrm>
        <a:off x="1522785" y="0"/>
        <a:ext cx="1409439" cy="1305401"/>
      </dsp:txXfrm>
    </dsp:sp>
    <dsp:sp modelId="{7FFABB62-7C45-4184-91E1-E540DC01B1FA}">
      <dsp:nvSpPr>
        <dsp:cNvPr id="0" name=""/>
        <dsp:cNvSpPr/>
      </dsp:nvSpPr>
      <dsp:spPr>
        <a:xfrm>
          <a:off x="1663729" y="1305401"/>
          <a:ext cx="1127551" cy="282836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t>City of Pine Bluff</a:t>
          </a:r>
        </a:p>
      </dsp:txBody>
      <dsp:txXfrm>
        <a:off x="1696754" y="1338426"/>
        <a:ext cx="1061501" cy="2762319"/>
      </dsp:txXfrm>
    </dsp:sp>
    <dsp:sp modelId="{D0ED4042-A086-46BA-A4C8-A29E3561AEAA}">
      <dsp:nvSpPr>
        <dsp:cNvPr id="0" name=""/>
        <dsp:cNvSpPr/>
      </dsp:nvSpPr>
      <dsp:spPr>
        <a:xfrm>
          <a:off x="3037932" y="0"/>
          <a:ext cx="1409439"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People - CO</a:t>
          </a:r>
        </a:p>
      </dsp:txBody>
      <dsp:txXfrm>
        <a:off x="3037932" y="0"/>
        <a:ext cx="1409439" cy="1305401"/>
      </dsp:txXfrm>
    </dsp:sp>
    <dsp:sp modelId="{42400DFE-FF5A-4451-ACA9-FFE1564C7994}">
      <dsp:nvSpPr>
        <dsp:cNvPr id="0" name=""/>
        <dsp:cNvSpPr/>
      </dsp:nvSpPr>
      <dsp:spPr>
        <a:xfrm>
          <a:off x="3178876" y="1306676"/>
          <a:ext cx="1127551"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Font typeface="Arial" panose="020B0604020202020204" pitchFamily="34" charset="0"/>
            <a:buNone/>
          </a:pPr>
          <a:r>
            <a:rPr lang="en-US" sz="700" kern="1200" dirty="0"/>
            <a:t>Nicholas O. Walker Family</a:t>
          </a:r>
          <a:br>
            <a:rPr lang="en-US" sz="700" kern="1200" dirty="0"/>
          </a:br>
          <a:r>
            <a:rPr lang="en-US" sz="700" kern="1200" dirty="0"/>
            <a:t>ABCD Core Group</a:t>
          </a:r>
          <a:br>
            <a:rPr lang="en-US" sz="700" kern="1200" dirty="0"/>
          </a:br>
          <a:r>
            <a:rPr lang="en-US" sz="700" kern="1200" dirty="0"/>
            <a:t>Resource 3</a:t>
          </a:r>
          <a:br>
            <a:rPr lang="en-US" sz="700" kern="1200" dirty="0"/>
          </a:br>
          <a:r>
            <a:rPr lang="en-US" sz="700" kern="1200" dirty="0"/>
            <a:t>Resource  4</a:t>
          </a:r>
        </a:p>
      </dsp:txBody>
      <dsp:txXfrm>
        <a:off x="3211901" y="1339701"/>
        <a:ext cx="1061501" cy="1245937"/>
      </dsp:txXfrm>
    </dsp:sp>
    <dsp:sp modelId="{C878BFDC-0796-4919-BEEE-536753D28BE3}">
      <dsp:nvSpPr>
        <dsp:cNvPr id="0" name=""/>
        <dsp:cNvSpPr/>
      </dsp:nvSpPr>
      <dsp:spPr>
        <a:xfrm>
          <a:off x="3178876" y="2820508"/>
          <a:ext cx="1127551"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Font typeface="Arial" panose="020B0604020202020204" pitchFamily="34" charset="0"/>
            <a:buNone/>
          </a:pPr>
          <a:r>
            <a:rPr lang="en-US" sz="700" kern="1200" dirty="0"/>
            <a:t>Resource Notes</a:t>
          </a:r>
        </a:p>
      </dsp:txBody>
      <dsp:txXfrm>
        <a:off x="3211901" y="2853533"/>
        <a:ext cx="1061501" cy="1245937"/>
      </dsp:txXfrm>
    </dsp:sp>
    <dsp:sp modelId="{6E5A89BC-14D8-4DAA-BBC1-B070DD5BD626}">
      <dsp:nvSpPr>
        <dsp:cNvPr id="0" name=""/>
        <dsp:cNvSpPr/>
      </dsp:nvSpPr>
      <dsp:spPr>
        <a:xfrm>
          <a:off x="4553080" y="0"/>
          <a:ext cx="1409439"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People - TX</a:t>
          </a:r>
        </a:p>
      </dsp:txBody>
      <dsp:txXfrm>
        <a:off x="4553080" y="0"/>
        <a:ext cx="1409439" cy="1305401"/>
      </dsp:txXfrm>
    </dsp:sp>
    <dsp:sp modelId="{85B657F5-5C9C-42F8-A245-10BA7A824404}">
      <dsp:nvSpPr>
        <dsp:cNvPr id="0" name=""/>
        <dsp:cNvSpPr/>
      </dsp:nvSpPr>
      <dsp:spPr>
        <a:xfrm>
          <a:off x="4694024" y="1305401"/>
          <a:ext cx="1127551" cy="282836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t" anchorCtr="0">
          <a:noAutofit/>
        </a:bodyPr>
        <a:lstStyle/>
        <a:p>
          <a:pPr marL="0" lvl="0" indent="0" algn="l" defTabSz="311150">
            <a:lnSpc>
              <a:spcPct val="90000"/>
            </a:lnSpc>
            <a:spcBef>
              <a:spcPct val="0"/>
            </a:spcBef>
            <a:spcAft>
              <a:spcPct val="35000"/>
            </a:spcAft>
            <a:buNone/>
          </a:pPr>
          <a:r>
            <a:rPr lang="en-US" sz="700" kern="1200" dirty="0"/>
            <a:t>Nicholas O. Walker Family</a:t>
          </a:r>
        </a:p>
        <a:p>
          <a:pPr marL="57150" lvl="1" indent="-57150" algn="l" defTabSz="222250">
            <a:lnSpc>
              <a:spcPct val="90000"/>
            </a:lnSpc>
            <a:spcBef>
              <a:spcPct val="0"/>
            </a:spcBef>
            <a:spcAft>
              <a:spcPct val="15000"/>
            </a:spcAft>
            <a:buChar char="•"/>
          </a:pPr>
          <a:r>
            <a:rPr lang="en-US" sz="500" kern="1200" dirty="0"/>
            <a:t>GRAnderson Wealth Management Group. Inc.</a:t>
          </a:r>
        </a:p>
        <a:p>
          <a:pPr marL="57150" lvl="1" indent="-57150" algn="l" defTabSz="222250">
            <a:lnSpc>
              <a:spcPct val="90000"/>
            </a:lnSpc>
            <a:spcBef>
              <a:spcPct val="0"/>
            </a:spcBef>
            <a:spcAft>
              <a:spcPct val="15000"/>
            </a:spcAft>
            <a:buChar char="•"/>
          </a:pPr>
          <a:r>
            <a:rPr lang="en-US" sz="500" kern="1200" dirty="0"/>
            <a:t>Michael Johnson, CPA</a:t>
          </a:r>
        </a:p>
        <a:p>
          <a:pPr marL="57150" lvl="1" indent="-57150" algn="l" defTabSz="222250">
            <a:lnSpc>
              <a:spcPct val="90000"/>
            </a:lnSpc>
            <a:spcBef>
              <a:spcPct val="0"/>
            </a:spcBef>
            <a:spcAft>
              <a:spcPct val="15000"/>
            </a:spcAft>
            <a:buChar char="•"/>
          </a:pPr>
          <a:r>
            <a:rPr lang="en-US" sz="500" kern="1200" dirty="0"/>
            <a:t>VetVest Group, LLC Partners </a:t>
          </a:r>
        </a:p>
      </dsp:txBody>
      <dsp:txXfrm>
        <a:off x="4727049" y="1338426"/>
        <a:ext cx="1061501" cy="2762319"/>
      </dsp:txXfrm>
    </dsp:sp>
    <dsp:sp modelId="{DFC8EC82-A76D-41CD-A597-E02C5F5CBEEE}">
      <dsp:nvSpPr>
        <dsp:cNvPr id="0" name=""/>
        <dsp:cNvSpPr/>
      </dsp:nvSpPr>
      <dsp:spPr>
        <a:xfrm>
          <a:off x="6068227" y="0"/>
          <a:ext cx="1409439"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Outside Services – Forming</a:t>
          </a:r>
        </a:p>
      </dsp:txBody>
      <dsp:txXfrm>
        <a:off x="6068227" y="0"/>
        <a:ext cx="1409439" cy="1305401"/>
      </dsp:txXfrm>
    </dsp:sp>
    <dsp:sp modelId="{7F7C3FBB-DB09-436A-8FF2-93DD30ABDA68}">
      <dsp:nvSpPr>
        <dsp:cNvPr id="0" name=""/>
        <dsp:cNvSpPr/>
      </dsp:nvSpPr>
      <dsp:spPr>
        <a:xfrm>
          <a:off x="6209171" y="1306224"/>
          <a:ext cx="1127551"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t>WFCC / SBDC</a:t>
          </a:r>
        </a:p>
      </dsp:txBody>
      <dsp:txXfrm>
        <a:off x="6223915" y="1320968"/>
        <a:ext cx="1098063" cy="473901"/>
      </dsp:txXfrm>
    </dsp:sp>
    <dsp:sp modelId="{6AC9A6B5-30BD-4CFB-BB0C-96FA62698825}">
      <dsp:nvSpPr>
        <dsp:cNvPr id="0" name=""/>
        <dsp:cNvSpPr/>
      </dsp:nvSpPr>
      <dsp:spPr>
        <a:xfrm>
          <a:off x="6209171" y="1887058"/>
          <a:ext cx="1127551"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t>Architect</a:t>
          </a:r>
        </a:p>
      </dsp:txBody>
      <dsp:txXfrm>
        <a:off x="6223915" y="1901802"/>
        <a:ext cx="1098063" cy="473901"/>
      </dsp:txXfrm>
    </dsp:sp>
    <dsp:sp modelId="{E5FF6E11-0779-4905-B8A7-41C72AE156E8}">
      <dsp:nvSpPr>
        <dsp:cNvPr id="0" name=""/>
        <dsp:cNvSpPr/>
      </dsp:nvSpPr>
      <dsp:spPr>
        <a:xfrm>
          <a:off x="6209171" y="2467891"/>
          <a:ext cx="1127551"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a:t>Banking</a:t>
          </a:r>
          <a:endParaRPr lang="en-US" sz="700" kern="1200" dirty="0"/>
        </a:p>
      </dsp:txBody>
      <dsp:txXfrm>
        <a:off x="6223915" y="2482635"/>
        <a:ext cx="1098063" cy="473901"/>
      </dsp:txXfrm>
    </dsp:sp>
    <dsp:sp modelId="{B5CFECF3-2924-48CE-AB79-5297D673E6EC}">
      <dsp:nvSpPr>
        <dsp:cNvPr id="0" name=""/>
        <dsp:cNvSpPr/>
      </dsp:nvSpPr>
      <dsp:spPr>
        <a:xfrm>
          <a:off x="6209171" y="3048725"/>
          <a:ext cx="1127551"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t>Developer &amp; Independent Contractors</a:t>
          </a:r>
          <a:br>
            <a:rPr lang="en-US" sz="700" kern="1200" dirty="0"/>
          </a:br>
          <a:r>
            <a:rPr lang="en-US" sz="700" kern="1200" dirty="0"/>
            <a:t>Resource 3</a:t>
          </a:r>
          <a:br>
            <a:rPr lang="en-US" sz="700" kern="1200" dirty="0"/>
          </a:br>
          <a:r>
            <a:rPr lang="en-US" sz="700" kern="1200" dirty="0"/>
            <a:t>Resource 4</a:t>
          </a:r>
        </a:p>
      </dsp:txBody>
      <dsp:txXfrm>
        <a:off x="6223915" y="3063469"/>
        <a:ext cx="1098063" cy="473901"/>
      </dsp:txXfrm>
    </dsp:sp>
    <dsp:sp modelId="{60B6E648-ADB0-4695-B9EA-290DF28C1E3A}">
      <dsp:nvSpPr>
        <dsp:cNvPr id="0" name=""/>
        <dsp:cNvSpPr/>
      </dsp:nvSpPr>
      <dsp:spPr>
        <a:xfrm>
          <a:off x="6209171" y="3629558"/>
          <a:ext cx="1127551" cy="503389"/>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t>Resources Notes</a:t>
          </a:r>
        </a:p>
      </dsp:txBody>
      <dsp:txXfrm>
        <a:off x="6223915" y="3644302"/>
        <a:ext cx="1098063" cy="473901"/>
      </dsp:txXfrm>
    </dsp:sp>
    <dsp:sp modelId="{B7745507-FF48-4A3D-94B6-C22B44E66409}">
      <dsp:nvSpPr>
        <dsp:cNvPr id="0" name=""/>
        <dsp:cNvSpPr/>
      </dsp:nvSpPr>
      <dsp:spPr>
        <a:xfrm>
          <a:off x="7583375" y="0"/>
          <a:ext cx="1409439"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Other</a:t>
          </a:r>
        </a:p>
      </dsp:txBody>
      <dsp:txXfrm>
        <a:off x="7583375" y="0"/>
        <a:ext cx="1409439" cy="1305401"/>
      </dsp:txXfrm>
    </dsp:sp>
    <dsp:sp modelId="{E9562205-A509-4BB9-93FE-4A2A129662F8}">
      <dsp:nvSpPr>
        <dsp:cNvPr id="0" name=""/>
        <dsp:cNvSpPr/>
      </dsp:nvSpPr>
      <dsp:spPr>
        <a:xfrm>
          <a:off x="7724319" y="1306676"/>
          <a:ext cx="1127551"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t" anchorCtr="0">
          <a:noAutofit/>
        </a:bodyPr>
        <a:lstStyle/>
        <a:p>
          <a:pPr marL="0" lvl="0" indent="0" algn="l" defTabSz="311150">
            <a:lnSpc>
              <a:spcPct val="90000"/>
            </a:lnSpc>
            <a:spcBef>
              <a:spcPct val="0"/>
            </a:spcBef>
            <a:spcAft>
              <a:spcPct val="35000"/>
            </a:spcAft>
            <a:buNone/>
          </a:pPr>
          <a:r>
            <a:rPr lang="en-US" sz="700" kern="1200" dirty="0"/>
            <a:t>Government</a:t>
          </a:r>
        </a:p>
        <a:p>
          <a:pPr marL="57150" lvl="1" indent="-57150" algn="l" defTabSz="222250">
            <a:lnSpc>
              <a:spcPct val="90000"/>
            </a:lnSpc>
            <a:spcBef>
              <a:spcPct val="0"/>
            </a:spcBef>
            <a:spcAft>
              <a:spcPct val="15000"/>
            </a:spcAft>
            <a:buChar char="•"/>
          </a:pPr>
          <a:r>
            <a:rPr lang="en-US" sz="500" kern="1200" dirty="0"/>
            <a:t>City WF</a:t>
          </a:r>
        </a:p>
        <a:p>
          <a:pPr marL="57150" lvl="1" indent="-57150" algn="l" defTabSz="222250">
            <a:lnSpc>
              <a:spcPct val="90000"/>
            </a:lnSpc>
            <a:spcBef>
              <a:spcPct val="0"/>
            </a:spcBef>
            <a:spcAft>
              <a:spcPct val="15000"/>
            </a:spcAft>
            <a:buChar char="•"/>
          </a:pPr>
          <a:r>
            <a:rPr lang="en-US" sz="500" kern="1200" dirty="0"/>
            <a:t>Federal</a:t>
          </a:r>
        </a:p>
        <a:p>
          <a:pPr marL="114300" lvl="2" indent="-57150" algn="l" defTabSz="222250">
            <a:lnSpc>
              <a:spcPct val="90000"/>
            </a:lnSpc>
            <a:spcBef>
              <a:spcPct val="0"/>
            </a:spcBef>
            <a:spcAft>
              <a:spcPct val="15000"/>
            </a:spcAft>
            <a:buChar char="•"/>
          </a:pPr>
          <a:r>
            <a:rPr lang="en-US" sz="500" kern="1200" dirty="0"/>
            <a:t>DOE (Solar/Nuclear)</a:t>
          </a:r>
        </a:p>
        <a:p>
          <a:pPr marL="114300" lvl="2" indent="-57150" algn="l" defTabSz="222250">
            <a:lnSpc>
              <a:spcPct val="90000"/>
            </a:lnSpc>
            <a:spcBef>
              <a:spcPct val="0"/>
            </a:spcBef>
            <a:spcAft>
              <a:spcPct val="15000"/>
            </a:spcAft>
            <a:buChar char="•"/>
          </a:pPr>
          <a:r>
            <a:rPr lang="en-US" sz="500" kern="1200" dirty="0"/>
            <a:t>HUD (permanent Finance)</a:t>
          </a:r>
        </a:p>
        <a:p>
          <a:pPr marL="114300" lvl="2" indent="-57150" algn="l" defTabSz="222250">
            <a:lnSpc>
              <a:spcPct val="90000"/>
            </a:lnSpc>
            <a:spcBef>
              <a:spcPct val="0"/>
            </a:spcBef>
            <a:spcAft>
              <a:spcPct val="15000"/>
            </a:spcAft>
            <a:buChar char="•"/>
          </a:pPr>
          <a:r>
            <a:rPr lang="en-US" sz="500" kern="1200" dirty="0"/>
            <a:t>SBA</a:t>
          </a:r>
        </a:p>
        <a:p>
          <a:pPr marL="171450" lvl="3" indent="-57150" algn="l" defTabSz="222250">
            <a:lnSpc>
              <a:spcPct val="90000"/>
            </a:lnSpc>
            <a:spcBef>
              <a:spcPct val="0"/>
            </a:spcBef>
            <a:spcAft>
              <a:spcPct val="15000"/>
            </a:spcAft>
            <a:buChar char="•"/>
          </a:pPr>
          <a:r>
            <a:rPr lang="en-US" sz="500" kern="1200" dirty="0"/>
            <a:t>Vet Preference</a:t>
          </a:r>
        </a:p>
        <a:p>
          <a:pPr marL="171450" lvl="3" indent="-57150" algn="l" defTabSz="222250">
            <a:lnSpc>
              <a:spcPct val="90000"/>
            </a:lnSpc>
            <a:spcBef>
              <a:spcPct val="0"/>
            </a:spcBef>
            <a:spcAft>
              <a:spcPct val="15000"/>
            </a:spcAft>
            <a:buChar char="•"/>
          </a:pPr>
          <a:r>
            <a:rPr lang="en-US" sz="500" kern="1200" dirty="0"/>
            <a:t>Mentor / Protege</a:t>
          </a:r>
          <a:br>
            <a:rPr lang="en-US" sz="500" kern="1200" dirty="0"/>
          </a:br>
          <a:r>
            <a:rPr lang="en-US" sz="500" kern="1200" dirty="0"/>
            <a:t>Resource 2</a:t>
          </a:r>
          <a:br>
            <a:rPr lang="en-US" sz="500" kern="1200" dirty="0"/>
          </a:br>
          <a:r>
            <a:rPr lang="en-US" sz="500" kern="1200" dirty="0"/>
            <a:t>Resource 3</a:t>
          </a:r>
          <a:br>
            <a:rPr lang="en-US" sz="500" kern="1200" dirty="0"/>
          </a:br>
          <a:r>
            <a:rPr lang="en-US" sz="500" kern="1200" dirty="0"/>
            <a:t>Resource 4</a:t>
          </a:r>
        </a:p>
      </dsp:txBody>
      <dsp:txXfrm>
        <a:off x="7757344" y="1339701"/>
        <a:ext cx="1061501" cy="1245937"/>
      </dsp:txXfrm>
    </dsp:sp>
    <dsp:sp modelId="{B73DEB73-79BB-4F9E-967F-68A26D38A128}">
      <dsp:nvSpPr>
        <dsp:cNvPr id="0" name=""/>
        <dsp:cNvSpPr/>
      </dsp:nvSpPr>
      <dsp:spPr>
        <a:xfrm>
          <a:off x="7724319" y="2820508"/>
          <a:ext cx="1127551"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t>Notes</a:t>
          </a:r>
        </a:p>
      </dsp:txBody>
      <dsp:txXfrm>
        <a:off x="7757344" y="2853533"/>
        <a:ext cx="1061501" cy="1245937"/>
      </dsp:txXfrm>
    </dsp:sp>
    <dsp:sp modelId="{D473E531-D125-469C-87A6-33F7D5E8F115}">
      <dsp:nvSpPr>
        <dsp:cNvPr id="0" name=""/>
        <dsp:cNvSpPr/>
      </dsp:nvSpPr>
      <dsp:spPr>
        <a:xfrm>
          <a:off x="9098522" y="0"/>
          <a:ext cx="1409439" cy="4351338"/>
        </a:xfrm>
        <a:prstGeom prst="roundRect">
          <a:avLst>
            <a:gd name="adj" fmla="val 10000"/>
          </a:avLst>
        </a:prstGeom>
        <a:solidFill>
          <a:schemeClr val="dk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Sales</a:t>
          </a:r>
        </a:p>
      </dsp:txBody>
      <dsp:txXfrm>
        <a:off x="9098522" y="0"/>
        <a:ext cx="1409439" cy="1305401"/>
      </dsp:txXfrm>
    </dsp:sp>
    <dsp:sp modelId="{F542268E-C995-45FF-9CF3-9C7C99773B2D}">
      <dsp:nvSpPr>
        <dsp:cNvPr id="0" name=""/>
        <dsp:cNvSpPr/>
      </dsp:nvSpPr>
      <dsp:spPr>
        <a:xfrm>
          <a:off x="9239466" y="1306676"/>
          <a:ext cx="1127551"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t>VetVest Group</a:t>
          </a:r>
          <a:br>
            <a:rPr lang="en-US" sz="700" kern="1200" dirty="0"/>
          </a:br>
          <a:r>
            <a:rPr lang="en-US" sz="700" kern="1200" dirty="0"/>
            <a:t>Resource 2</a:t>
          </a:r>
          <a:br>
            <a:rPr lang="en-US" sz="700" kern="1200" dirty="0"/>
          </a:br>
          <a:r>
            <a:rPr lang="en-US" sz="700" kern="1200" dirty="0"/>
            <a:t>Resource 3</a:t>
          </a:r>
          <a:br>
            <a:rPr lang="en-US" sz="700" kern="1200" dirty="0"/>
          </a:br>
          <a:r>
            <a:rPr lang="en-US" sz="700" kern="1200" dirty="0"/>
            <a:t>Resource 4</a:t>
          </a:r>
        </a:p>
      </dsp:txBody>
      <dsp:txXfrm>
        <a:off x="9272491" y="1339701"/>
        <a:ext cx="1061501" cy="1245937"/>
      </dsp:txXfrm>
    </dsp:sp>
    <dsp:sp modelId="{784606F8-6B08-4F32-B104-EEE71C2B2615}">
      <dsp:nvSpPr>
        <dsp:cNvPr id="0" name=""/>
        <dsp:cNvSpPr/>
      </dsp:nvSpPr>
      <dsp:spPr>
        <a:xfrm>
          <a:off x="9239466" y="2820508"/>
          <a:ext cx="1127551" cy="1311987"/>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3335" rIns="17780" bIns="13335" numCol="1" spcCol="1270" anchor="ctr" anchorCtr="0">
          <a:noAutofit/>
        </a:bodyPr>
        <a:lstStyle/>
        <a:p>
          <a:pPr marL="0" lvl="0" indent="0" algn="ctr" defTabSz="311150">
            <a:lnSpc>
              <a:spcPct val="90000"/>
            </a:lnSpc>
            <a:spcBef>
              <a:spcPct val="0"/>
            </a:spcBef>
            <a:spcAft>
              <a:spcPct val="35000"/>
            </a:spcAft>
            <a:buNone/>
          </a:pPr>
          <a:r>
            <a:rPr lang="en-US" sz="700" kern="1200" dirty="0"/>
            <a:t>Notes</a:t>
          </a:r>
        </a:p>
      </dsp:txBody>
      <dsp:txXfrm>
        <a:off x="9272491" y="2853533"/>
        <a:ext cx="1061501" cy="124593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B29D40-6158-4812-B2C1-953BF9959822}">
      <dsp:nvSpPr>
        <dsp:cNvPr id="0" name=""/>
        <dsp:cNvSpPr/>
      </dsp:nvSpPr>
      <dsp:spPr>
        <a:xfrm>
          <a:off x="4918" y="1617132"/>
          <a:ext cx="2315177" cy="893658"/>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3A53A56-C7DC-4AAC-A87E-DB3D1036D1EE}">
      <dsp:nvSpPr>
        <dsp:cNvPr id="0" name=""/>
        <dsp:cNvSpPr/>
      </dsp:nvSpPr>
      <dsp:spPr>
        <a:xfrm>
          <a:off x="622299" y="1840547"/>
          <a:ext cx="1955038" cy="89365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Milestone 1</a:t>
          </a:r>
        </a:p>
        <a:p>
          <a:pPr marL="114300" lvl="1" indent="-114300" algn="l" defTabSz="622300">
            <a:lnSpc>
              <a:spcPct val="90000"/>
            </a:lnSpc>
            <a:spcBef>
              <a:spcPct val="0"/>
            </a:spcBef>
            <a:spcAft>
              <a:spcPct val="15000"/>
            </a:spcAft>
            <a:buChar char="•"/>
          </a:pPr>
          <a:r>
            <a:rPr lang="en-US" sz="1400" kern="1200" dirty="0"/>
            <a:t>Date</a:t>
          </a:r>
        </a:p>
      </dsp:txBody>
      <dsp:txXfrm>
        <a:off x="648473" y="1866721"/>
        <a:ext cx="1902690" cy="841310"/>
      </dsp:txXfrm>
    </dsp:sp>
    <dsp:sp modelId="{A33B6407-611A-47C1-8F11-11F4B43E3BA6}">
      <dsp:nvSpPr>
        <dsp:cNvPr id="0" name=""/>
        <dsp:cNvSpPr/>
      </dsp:nvSpPr>
      <dsp:spPr>
        <a:xfrm>
          <a:off x="2649366" y="1617132"/>
          <a:ext cx="2315177" cy="893658"/>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9EA7C76-27AE-4735-BCE5-63AC65591A0F}">
      <dsp:nvSpPr>
        <dsp:cNvPr id="0" name=""/>
        <dsp:cNvSpPr/>
      </dsp:nvSpPr>
      <dsp:spPr>
        <a:xfrm>
          <a:off x="3266747" y="1840547"/>
          <a:ext cx="1955038" cy="89365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Milestone 2</a:t>
          </a:r>
        </a:p>
        <a:p>
          <a:pPr marL="114300" lvl="1" indent="-114300" algn="l" defTabSz="622300">
            <a:lnSpc>
              <a:spcPct val="90000"/>
            </a:lnSpc>
            <a:spcBef>
              <a:spcPct val="0"/>
            </a:spcBef>
            <a:spcAft>
              <a:spcPct val="15000"/>
            </a:spcAft>
            <a:buChar char="•"/>
          </a:pPr>
          <a:r>
            <a:rPr lang="en-US" sz="1400" kern="1200" dirty="0"/>
            <a:t>Date</a:t>
          </a:r>
        </a:p>
      </dsp:txBody>
      <dsp:txXfrm>
        <a:off x="3292921" y="1866721"/>
        <a:ext cx="1902690" cy="841310"/>
      </dsp:txXfrm>
    </dsp:sp>
    <dsp:sp modelId="{8A97269C-C120-4B0D-8241-794015A53C15}">
      <dsp:nvSpPr>
        <dsp:cNvPr id="0" name=""/>
        <dsp:cNvSpPr/>
      </dsp:nvSpPr>
      <dsp:spPr>
        <a:xfrm>
          <a:off x="5293813" y="1617132"/>
          <a:ext cx="2315177" cy="893658"/>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287C711-09C1-47F4-9A59-F2DE2A83CBA5}">
      <dsp:nvSpPr>
        <dsp:cNvPr id="0" name=""/>
        <dsp:cNvSpPr/>
      </dsp:nvSpPr>
      <dsp:spPr>
        <a:xfrm>
          <a:off x="5911194" y="1840547"/>
          <a:ext cx="1955038" cy="89365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Milestone 3</a:t>
          </a:r>
        </a:p>
        <a:p>
          <a:pPr marL="114300" lvl="1" indent="-114300" algn="l" defTabSz="622300">
            <a:lnSpc>
              <a:spcPct val="90000"/>
            </a:lnSpc>
            <a:spcBef>
              <a:spcPct val="0"/>
            </a:spcBef>
            <a:spcAft>
              <a:spcPct val="15000"/>
            </a:spcAft>
            <a:buChar char="•"/>
          </a:pPr>
          <a:r>
            <a:rPr lang="en-US" sz="1400" kern="1200" dirty="0"/>
            <a:t>Date</a:t>
          </a:r>
        </a:p>
      </dsp:txBody>
      <dsp:txXfrm>
        <a:off x="5937368" y="1866721"/>
        <a:ext cx="1902690" cy="841310"/>
      </dsp:txXfrm>
    </dsp:sp>
    <dsp:sp modelId="{2E5F26DE-5046-425E-8CE5-81AABA87F06B}">
      <dsp:nvSpPr>
        <dsp:cNvPr id="0" name=""/>
        <dsp:cNvSpPr/>
      </dsp:nvSpPr>
      <dsp:spPr>
        <a:xfrm>
          <a:off x="7938261" y="1617132"/>
          <a:ext cx="2315177" cy="893658"/>
        </a:xfrm>
        <a:prstGeom prst="chevron">
          <a:avLst>
            <a:gd name="adj" fmla="val 4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A304773-9EB8-4E73-8888-D75C2036D148}">
      <dsp:nvSpPr>
        <dsp:cNvPr id="0" name=""/>
        <dsp:cNvSpPr/>
      </dsp:nvSpPr>
      <dsp:spPr>
        <a:xfrm>
          <a:off x="8555642" y="1840547"/>
          <a:ext cx="1955038" cy="893658"/>
        </a:xfrm>
        <a:prstGeom prst="roundRect">
          <a:avLst>
            <a:gd name="adj" fmla="val 10000"/>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kern="1200" dirty="0"/>
            <a:t>Milestone 4</a:t>
          </a:r>
        </a:p>
        <a:p>
          <a:pPr marL="114300" lvl="1" indent="-114300" algn="l" defTabSz="622300">
            <a:lnSpc>
              <a:spcPct val="90000"/>
            </a:lnSpc>
            <a:spcBef>
              <a:spcPct val="0"/>
            </a:spcBef>
            <a:spcAft>
              <a:spcPct val="15000"/>
            </a:spcAft>
            <a:buChar char="•"/>
          </a:pPr>
          <a:r>
            <a:rPr lang="en-US" sz="1400" kern="1200" dirty="0"/>
            <a:t>Date</a:t>
          </a:r>
        </a:p>
      </dsp:txBody>
      <dsp:txXfrm>
        <a:off x="8581816" y="1866721"/>
        <a:ext cx="1902690" cy="841310"/>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5" tIns="47107" rIns="94215" bIns="47107" rtlCol="0"/>
          <a:lstStyle>
            <a:lvl1pPr algn="l">
              <a:defRPr sz="1200"/>
            </a:lvl1pPr>
          </a:lstStyle>
          <a:p>
            <a:endParaRPr dirty="0"/>
          </a:p>
        </p:txBody>
      </p:sp>
      <p:sp>
        <p:nvSpPr>
          <p:cNvPr id="3" name="Date Placeholder 2"/>
          <p:cNvSpPr>
            <a:spLocks noGrp="1"/>
          </p:cNvSpPr>
          <p:nvPr>
            <p:ph type="dt" sz="quarter" idx="1"/>
          </p:nvPr>
        </p:nvSpPr>
        <p:spPr>
          <a:xfrm>
            <a:off x="4023092" y="0"/>
            <a:ext cx="3077739" cy="471054"/>
          </a:xfrm>
          <a:prstGeom prst="rect">
            <a:avLst/>
          </a:prstGeom>
        </p:spPr>
        <p:txBody>
          <a:bodyPr vert="horz" lIns="94215" tIns="47107" rIns="94215" bIns="47107" rtlCol="0"/>
          <a:lstStyle>
            <a:lvl1pPr algn="r">
              <a:defRPr sz="1200"/>
            </a:lvl1pPr>
          </a:lstStyle>
          <a:p>
            <a:fld id="{20EA5F0D-C1DC-412F-A146-DDB3A74B588F}" type="datetimeFigureOut">
              <a:rPr lang="en-US"/>
              <a:t>9/4/2021</a:t>
            </a:fld>
            <a:endParaRPr dirty="0"/>
          </a:p>
        </p:txBody>
      </p:sp>
      <p:sp>
        <p:nvSpPr>
          <p:cNvPr id="4" name="Footer Placeholder 3"/>
          <p:cNvSpPr>
            <a:spLocks noGrp="1"/>
          </p:cNvSpPr>
          <p:nvPr>
            <p:ph type="ftr" sz="quarter" idx="2"/>
          </p:nvPr>
        </p:nvSpPr>
        <p:spPr>
          <a:xfrm>
            <a:off x="0" y="8917422"/>
            <a:ext cx="3077739" cy="471053"/>
          </a:xfrm>
          <a:prstGeom prst="rect">
            <a:avLst/>
          </a:prstGeom>
        </p:spPr>
        <p:txBody>
          <a:bodyPr vert="horz" lIns="94215" tIns="47107" rIns="94215" bIns="47107" rtlCol="0" anchor="b"/>
          <a:lstStyle>
            <a:lvl1pPr algn="l">
              <a:defRPr sz="1200"/>
            </a:lvl1pPr>
          </a:lstStyle>
          <a:p>
            <a:endParaRPr dirty="0"/>
          </a:p>
        </p:txBody>
      </p:sp>
      <p:sp>
        <p:nvSpPr>
          <p:cNvPr id="5" name="Slide Number Placeholder 4"/>
          <p:cNvSpPr>
            <a:spLocks noGrp="1"/>
          </p:cNvSpPr>
          <p:nvPr>
            <p:ph type="sldNum" sz="quarter" idx="3"/>
          </p:nvPr>
        </p:nvSpPr>
        <p:spPr>
          <a:xfrm>
            <a:off x="4023092" y="8917422"/>
            <a:ext cx="3077739" cy="471053"/>
          </a:xfrm>
          <a:prstGeom prst="rect">
            <a:avLst/>
          </a:prstGeom>
        </p:spPr>
        <p:txBody>
          <a:bodyPr vert="horz" lIns="94215" tIns="47107" rIns="94215" bIns="47107" rtlCol="0" anchor="b"/>
          <a:lstStyle>
            <a:lvl1pPr algn="r">
              <a:defRPr sz="1200"/>
            </a:lvl1pPr>
          </a:lstStyle>
          <a:p>
            <a:fld id="{7BAE14B8-3CC9-472D-9BC5-A84D80684DE2}" type="slidenum">
              <a:rPr/>
              <a:t>‹#›</a:t>
            </a:fld>
            <a:endParaRPr dirty="0"/>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15" tIns="47107" rIns="94215" bIns="47107" rtlCol="0"/>
          <a:lstStyle>
            <a:lvl1pPr algn="l">
              <a:defRPr sz="1200"/>
            </a:lvl1pPr>
          </a:lstStyle>
          <a:p>
            <a:endParaRPr dirty="0"/>
          </a:p>
        </p:txBody>
      </p:sp>
      <p:sp>
        <p:nvSpPr>
          <p:cNvPr id="3" name="Date Placeholder 2"/>
          <p:cNvSpPr>
            <a:spLocks noGrp="1"/>
          </p:cNvSpPr>
          <p:nvPr>
            <p:ph type="dt" idx="1"/>
          </p:nvPr>
        </p:nvSpPr>
        <p:spPr>
          <a:xfrm>
            <a:off x="4023092" y="0"/>
            <a:ext cx="3077739" cy="471054"/>
          </a:xfrm>
          <a:prstGeom prst="rect">
            <a:avLst/>
          </a:prstGeom>
        </p:spPr>
        <p:txBody>
          <a:bodyPr vert="horz" lIns="94215" tIns="47107" rIns="94215" bIns="47107" rtlCol="0"/>
          <a:lstStyle>
            <a:lvl1pPr algn="r">
              <a:defRPr sz="1200"/>
            </a:lvl1pPr>
          </a:lstStyle>
          <a:p>
            <a:fld id="{A8CDE508-72C8-4AB5-AA9C-1584D31690E0}" type="datetimeFigureOut">
              <a:rPr lang="en-US"/>
              <a:t>9/4/2021</a:t>
            </a:fld>
            <a:endParaRPr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15" tIns="47107" rIns="94215" bIns="47107" rtlCol="0" anchor="ctr"/>
          <a:lstStyle/>
          <a:p>
            <a:endParaRPr dirty="0"/>
          </a:p>
        </p:txBody>
      </p:sp>
      <p:sp>
        <p:nvSpPr>
          <p:cNvPr id="5" name="Notes Placeholder 4"/>
          <p:cNvSpPr>
            <a:spLocks noGrp="1"/>
          </p:cNvSpPr>
          <p:nvPr>
            <p:ph type="body" sz="quarter" idx="3"/>
          </p:nvPr>
        </p:nvSpPr>
        <p:spPr>
          <a:xfrm>
            <a:off x="710248" y="4518205"/>
            <a:ext cx="5681980" cy="3168610"/>
          </a:xfrm>
          <a:prstGeom prst="rect">
            <a:avLst/>
          </a:prstGeom>
        </p:spPr>
        <p:txBody>
          <a:bodyPr vert="horz" lIns="94215" tIns="47107" rIns="94215" bIns="47107"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15" tIns="47107" rIns="94215" bIns="47107" rtlCol="0" anchor="b"/>
          <a:lstStyle>
            <a:lvl1pPr algn="l">
              <a:defRPr sz="1200"/>
            </a:lvl1pPr>
          </a:lstStyle>
          <a:p>
            <a:endParaRPr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15" tIns="47107" rIns="94215" bIns="47107" rtlCol="0" anchor="b"/>
          <a:lstStyle>
            <a:lvl1pPr algn="r">
              <a:defRPr sz="1200"/>
            </a:lvl1pPr>
          </a:lstStyle>
          <a:p>
            <a:fld id="{7FB667E1-E601-4AAF-B95C-B25720D70A60}" type="slidenum">
              <a:rPr/>
              <a:t>‹#›</a:t>
            </a:fld>
            <a:endParaRPr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endParaRPr lang="en-US" i="1" dirty="0"/>
          </a:p>
        </p:txBody>
      </p:sp>
      <p:sp>
        <p:nvSpPr>
          <p:cNvPr id="4" name="Slide Number Placeholder 3"/>
          <p:cNvSpPr>
            <a:spLocks noGrp="1"/>
          </p:cNvSpPr>
          <p:nvPr>
            <p:ph type="sldNum" sz="quarter" idx="10"/>
          </p:nvPr>
        </p:nvSpPr>
        <p:spPr/>
        <p:txBody>
          <a:bodyPr/>
          <a:lstStyle/>
          <a:p>
            <a:fld id="{7FB667E1-E601-4AAF-B95C-B25720D70A60}" type="slidenum">
              <a:rPr lang="en-US" smtClean="0"/>
              <a:t>3</a:t>
            </a:fld>
            <a:endParaRPr lang="en-US" dirty="0"/>
          </a:p>
        </p:txBody>
      </p:sp>
    </p:spTree>
    <p:extLst>
      <p:ext uri="{BB962C8B-B14F-4D97-AF65-F5344CB8AC3E}">
        <p14:creationId xmlns:p14="http://schemas.microsoft.com/office/powerpoint/2010/main" val="2909310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7FB667E1-E601-4AAF-B95C-B25720D70A60}" type="slidenum">
              <a:rPr lang="en-US" smtClean="0"/>
              <a:t>7</a:t>
            </a:fld>
            <a:endParaRPr lang="en-US" dirty="0"/>
          </a:p>
        </p:txBody>
      </p:sp>
    </p:spTree>
    <p:extLst>
      <p:ext uri="{BB962C8B-B14F-4D97-AF65-F5344CB8AC3E}">
        <p14:creationId xmlns:p14="http://schemas.microsoft.com/office/powerpoint/2010/main" val="1977041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FB667E1-E601-4AAF-B95C-B25720D70A60}" type="slidenum">
              <a:rPr lang="en-US" smtClean="0"/>
              <a:t>8</a:t>
            </a:fld>
            <a:endParaRPr lang="en-US" dirty="0"/>
          </a:p>
        </p:txBody>
      </p:sp>
    </p:spTree>
    <p:extLst>
      <p:ext uri="{BB962C8B-B14F-4D97-AF65-F5344CB8AC3E}">
        <p14:creationId xmlns:p14="http://schemas.microsoft.com/office/powerpoint/2010/main" val="42238144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FB667E1-E601-4AAF-B95C-B25720D70A60}" type="slidenum">
              <a:rPr lang="en-US" smtClean="0"/>
              <a:t>14</a:t>
            </a:fld>
            <a:endParaRPr lang="en-US" dirty="0"/>
          </a:p>
        </p:txBody>
      </p:sp>
    </p:spTree>
    <p:extLst>
      <p:ext uri="{BB962C8B-B14F-4D97-AF65-F5344CB8AC3E}">
        <p14:creationId xmlns:p14="http://schemas.microsoft.com/office/powerpoint/2010/main" val="5784147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7FB667E1-E601-4AAF-B95C-B25720D70A60}" type="slidenum">
              <a:rPr lang="en-US" smtClean="0"/>
              <a:t>18</a:t>
            </a:fld>
            <a:endParaRPr lang="en-US" dirty="0"/>
          </a:p>
        </p:txBody>
      </p:sp>
    </p:spTree>
    <p:extLst>
      <p:ext uri="{BB962C8B-B14F-4D97-AF65-F5344CB8AC3E}">
        <p14:creationId xmlns:p14="http://schemas.microsoft.com/office/powerpoint/2010/main" val="3393622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require more than one slide</a:t>
            </a:r>
          </a:p>
        </p:txBody>
      </p:sp>
      <p:sp>
        <p:nvSpPr>
          <p:cNvPr id="4" name="Slide Number Placeholder 3"/>
          <p:cNvSpPr>
            <a:spLocks noGrp="1"/>
          </p:cNvSpPr>
          <p:nvPr>
            <p:ph type="sldNum" sz="quarter" idx="10"/>
          </p:nvPr>
        </p:nvSpPr>
        <p:spPr/>
        <p:txBody>
          <a:bodyPr/>
          <a:lstStyle/>
          <a:p>
            <a:fld id="{7FB667E1-E601-4AAF-B95C-B25720D70A60}" type="slidenum">
              <a:rPr lang="en-US" smtClean="0"/>
              <a:t>32</a:t>
            </a:fld>
            <a:endParaRPr lang="en-US" dirty="0"/>
          </a:p>
        </p:txBody>
      </p:sp>
    </p:spTree>
    <p:extLst>
      <p:ext uri="{BB962C8B-B14F-4D97-AF65-F5344CB8AC3E}">
        <p14:creationId xmlns:p14="http://schemas.microsoft.com/office/powerpoint/2010/main" val="12149569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FAE2C-4183-4E32-95FB-C2D80EDCA0B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BFF188F-7C8D-4446-B7CE-3524985A1A4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4D0D3FE-2488-4F27-8C25-882D0C52AEEB}"/>
              </a:ext>
            </a:extLst>
          </p:cNvPr>
          <p:cNvSpPr>
            <a:spLocks noGrp="1"/>
          </p:cNvSpPr>
          <p:nvPr>
            <p:ph type="dt" sz="half" idx="10"/>
          </p:nvPr>
        </p:nvSpPr>
        <p:spPr/>
        <p:txBody>
          <a:bodyPr/>
          <a:lstStyle/>
          <a:p>
            <a:fld id="{88D38747-4367-4BD2-8D51-C97E202738E2}" type="datetime1">
              <a:rPr lang="en-US" smtClean="0"/>
              <a:t>9/4/2021</a:t>
            </a:fld>
            <a:endParaRPr lang="en-US" dirty="0"/>
          </a:p>
        </p:txBody>
      </p:sp>
      <p:sp>
        <p:nvSpPr>
          <p:cNvPr id="5" name="Footer Placeholder 4">
            <a:extLst>
              <a:ext uri="{FF2B5EF4-FFF2-40B4-BE49-F238E27FC236}">
                <a16:creationId xmlns:a16="http://schemas.microsoft.com/office/drawing/2014/main" id="{4DDB2E47-9B5D-470A-B3E2-99B99763819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F5C5D37-0BD1-4E7E-8794-454721880568}"/>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37534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439F5-DFBD-44BF-ADDF-411C2E509B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E6683C0-FC77-4442-BC96-DA7026D13D5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B422B3-E6BD-4DFB-A363-508D302A3AB8}"/>
              </a:ext>
            </a:extLst>
          </p:cNvPr>
          <p:cNvSpPr>
            <a:spLocks noGrp="1"/>
          </p:cNvSpPr>
          <p:nvPr>
            <p:ph type="dt" sz="half" idx="10"/>
          </p:nvPr>
        </p:nvSpPr>
        <p:spPr/>
        <p:txBody>
          <a:bodyPr/>
          <a:lstStyle/>
          <a:p>
            <a:fld id="{217E833E-1B6D-415F-AD29-75AE8C43BD0D}" type="datetime1">
              <a:rPr lang="en-US" smtClean="0"/>
              <a:t>9/4/2021</a:t>
            </a:fld>
            <a:endParaRPr lang="en-US" dirty="0"/>
          </a:p>
        </p:txBody>
      </p:sp>
      <p:sp>
        <p:nvSpPr>
          <p:cNvPr id="5" name="Footer Placeholder 4">
            <a:extLst>
              <a:ext uri="{FF2B5EF4-FFF2-40B4-BE49-F238E27FC236}">
                <a16:creationId xmlns:a16="http://schemas.microsoft.com/office/drawing/2014/main" id="{32A92D4C-21BC-4563-A729-E0E7986D2D30}"/>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B9C7857-D8E6-469E-9D42-B143186EA0EB}"/>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94198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9AEE54-2720-440F-9BBB-D3BB9618710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4E4EC0-210E-4B41-9B3D-84C943927DA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407E93-9B23-4D49-B2F1-DEB5ED866348}"/>
              </a:ext>
            </a:extLst>
          </p:cNvPr>
          <p:cNvSpPr>
            <a:spLocks noGrp="1"/>
          </p:cNvSpPr>
          <p:nvPr>
            <p:ph type="dt" sz="half" idx="10"/>
          </p:nvPr>
        </p:nvSpPr>
        <p:spPr/>
        <p:txBody>
          <a:bodyPr/>
          <a:lstStyle/>
          <a:p>
            <a:fld id="{8452596F-08A7-4B70-989A-F2B1CF31E66B}" type="datetime1">
              <a:rPr lang="en-US" smtClean="0"/>
              <a:t>9/4/2021</a:t>
            </a:fld>
            <a:endParaRPr lang="en-US" dirty="0"/>
          </a:p>
        </p:txBody>
      </p:sp>
      <p:sp>
        <p:nvSpPr>
          <p:cNvPr id="5" name="Footer Placeholder 4">
            <a:extLst>
              <a:ext uri="{FF2B5EF4-FFF2-40B4-BE49-F238E27FC236}">
                <a16:creationId xmlns:a16="http://schemas.microsoft.com/office/drawing/2014/main" id="{6DC0F8F3-DF9B-47E9-B4FE-BC4761EE46D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650F9AC-C9E5-4FF6-AA99-38F3D53BD8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379961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8FA8C9-53E6-4C4B-8ED4-1596C67232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EFC09C-3944-4C76-B554-D4B3000B016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439D44-8620-4696-A36D-FC5180D8DFAE}"/>
              </a:ext>
            </a:extLst>
          </p:cNvPr>
          <p:cNvSpPr>
            <a:spLocks noGrp="1"/>
          </p:cNvSpPr>
          <p:nvPr>
            <p:ph type="dt" sz="half" idx="10"/>
          </p:nvPr>
        </p:nvSpPr>
        <p:spPr/>
        <p:txBody>
          <a:bodyPr/>
          <a:lstStyle/>
          <a:p>
            <a:fld id="{73C55A3C-5767-4844-A0A3-83778C2E5409}" type="datetime1">
              <a:rPr lang="en-US" smtClean="0"/>
              <a:t>9/4/2021</a:t>
            </a:fld>
            <a:endParaRPr lang="en-US" dirty="0"/>
          </a:p>
        </p:txBody>
      </p:sp>
      <p:sp>
        <p:nvSpPr>
          <p:cNvPr id="5" name="Footer Placeholder 4">
            <a:extLst>
              <a:ext uri="{FF2B5EF4-FFF2-40B4-BE49-F238E27FC236}">
                <a16:creationId xmlns:a16="http://schemas.microsoft.com/office/drawing/2014/main" id="{D94E9073-E67E-4210-BA49-4DD008F460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3CF838A-2D48-4B19-88A5-5838D13BAF2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16609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33A40-EA7C-4070-AFFB-85538CEB2A3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445386D-FD0C-4124-A531-7B097D4161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75D13F-9E68-4970-BDC0-D8795E4DABD0}"/>
              </a:ext>
            </a:extLst>
          </p:cNvPr>
          <p:cNvSpPr>
            <a:spLocks noGrp="1"/>
          </p:cNvSpPr>
          <p:nvPr>
            <p:ph type="dt" sz="half" idx="10"/>
          </p:nvPr>
        </p:nvSpPr>
        <p:spPr/>
        <p:txBody>
          <a:bodyPr/>
          <a:lstStyle/>
          <a:p>
            <a:fld id="{CAE507A8-A5CF-4D38-AB86-7EDDA87A85D4}" type="datetime1">
              <a:rPr lang="en-US" smtClean="0"/>
              <a:t>9/4/2021</a:t>
            </a:fld>
            <a:endParaRPr lang="en-US" dirty="0"/>
          </a:p>
        </p:txBody>
      </p:sp>
      <p:sp>
        <p:nvSpPr>
          <p:cNvPr id="5" name="Footer Placeholder 4">
            <a:extLst>
              <a:ext uri="{FF2B5EF4-FFF2-40B4-BE49-F238E27FC236}">
                <a16:creationId xmlns:a16="http://schemas.microsoft.com/office/drawing/2014/main" id="{2299E57F-1FA1-4ED4-9742-A2AA363857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65BBC0D8-89D2-45A3-B3C3-25C683D922B4}"/>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068054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BF2D8-D9F6-448B-85B2-FECC0D74CF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1E343A-75D1-4D06-9A8A-AF9E87377C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3EA6FE9-EA1D-426F-800F-95011E1F423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C614661-8687-499B-BEE9-A288FACBDEB8}"/>
              </a:ext>
            </a:extLst>
          </p:cNvPr>
          <p:cNvSpPr>
            <a:spLocks noGrp="1"/>
          </p:cNvSpPr>
          <p:nvPr>
            <p:ph type="dt" sz="half" idx="10"/>
          </p:nvPr>
        </p:nvSpPr>
        <p:spPr/>
        <p:txBody>
          <a:bodyPr/>
          <a:lstStyle/>
          <a:p>
            <a:fld id="{BDFCD27C-8599-43EF-BA1D-14DDC1946E06}" type="datetime1">
              <a:rPr lang="en-US" smtClean="0"/>
              <a:t>9/4/2021</a:t>
            </a:fld>
            <a:endParaRPr lang="en-US" dirty="0"/>
          </a:p>
        </p:txBody>
      </p:sp>
      <p:sp>
        <p:nvSpPr>
          <p:cNvPr id="6" name="Footer Placeholder 5">
            <a:extLst>
              <a:ext uri="{FF2B5EF4-FFF2-40B4-BE49-F238E27FC236}">
                <a16:creationId xmlns:a16="http://schemas.microsoft.com/office/drawing/2014/main" id="{139A44B9-6B37-40D8-A173-E92252A424C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91A5741-B34C-459A-A442-D8ED919AE3E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87767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32641-0DDF-4354-9BBF-C73EA4379F1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2644BD2-1DDF-48CA-B6E8-35957FB322D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AE27A1C-AD99-4550-86A9-D9C9555400F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EFEF2DA-6BFC-45D3-95B6-74EC60D7DC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1014B84-DB22-48B1-BA6D-F0EFC0E556B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B9D20AB-B8CA-46A4-83DB-8C017B32E123}"/>
              </a:ext>
            </a:extLst>
          </p:cNvPr>
          <p:cNvSpPr>
            <a:spLocks noGrp="1"/>
          </p:cNvSpPr>
          <p:nvPr>
            <p:ph type="dt" sz="half" idx="10"/>
          </p:nvPr>
        </p:nvSpPr>
        <p:spPr/>
        <p:txBody>
          <a:bodyPr/>
          <a:lstStyle/>
          <a:p>
            <a:fld id="{49343D99-809A-49C0-96E5-4250D0B498EE}" type="datetime1">
              <a:rPr lang="en-US" smtClean="0"/>
              <a:t>9/4/2021</a:t>
            </a:fld>
            <a:endParaRPr lang="en-US" dirty="0"/>
          </a:p>
        </p:txBody>
      </p:sp>
      <p:sp>
        <p:nvSpPr>
          <p:cNvPr id="8" name="Footer Placeholder 7">
            <a:extLst>
              <a:ext uri="{FF2B5EF4-FFF2-40B4-BE49-F238E27FC236}">
                <a16:creationId xmlns:a16="http://schemas.microsoft.com/office/drawing/2014/main" id="{AA601E2F-587E-4310-A4BE-66735D0F9E8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497FEC4-99B6-4948-BFA3-AA5BFFD744A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91276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AB35C-E570-4B2E-BCDD-3B7BFC8E82D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4A761A5-5CC9-4752-A526-68B207C9E926}"/>
              </a:ext>
            </a:extLst>
          </p:cNvPr>
          <p:cNvSpPr>
            <a:spLocks noGrp="1"/>
          </p:cNvSpPr>
          <p:nvPr>
            <p:ph type="dt" sz="half" idx="10"/>
          </p:nvPr>
        </p:nvSpPr>
        <p:spPr/>
        <p:txBody>
          <a:bodyPr/>
          <a:lstStyle/>
          <a:p>
            <a:fld id="{A143DE9B-B678-4EFB-BB7D-A4370204A0B0}" type="datetime1">
              <a:rPr lang="en-US" smtClean="0"/>
              <a:t>9/4/2021</a:t>
            </a:fld>
            <a:endParaRPr lang="en-US" dirty="0"/>
          </a:p>
        </p:txBody>
      </p:sp>
      <p:sp>
        <p:nvSpPr>
          <p:cNvPr id="4" name="Footer Placeholder 3">
            <a:extLst>
              <a:ext uri="{FF2B5EF4-FFF2-40B4-BE49-F238E27FC236}">
                <a16:creationId xmlns:a16="http://schemas.microsoft.com/office/drawing/2014/main" id="{2CDD301E-5926-4BEB-B6C5-920ED6D7E518}"/>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3E5BA384-D208-40F0-ACF7-BDE0AD9D86B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9298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8885B40-6263-4C70-BF6D-5F31C69E3DA3}"/>
              </a:ext>
            </a:extLst>
          </p:cNvPr>
          <p:cNvSpPr>
            <a:spLocks noGrp="1"/>
          </p:cNvSpPr>
          <p:nvPr>
            <p:ph type="dt" sz="half" idx="10"/>
          </p:nvPr>
        </p:nvSpPr>
        <p:spPr/>
        <p:txBody>
          <a:bodyPr/>
          <a:lstStyle/>
          <a:p>
            <a:fld id="{E68812DA-F765-4142-A6A3-A8ED7235E082}" type="datetime1">
              <a:rPr lang="en-US" smtClean="0"/>
              <a:t>9/4/2021</a:t>
            </a:fld>
            <a:endParaRPr lang="en-US" dirty="0"/>
          </a:p>
        </p:txBody>
      </p:sp>
      <p:sp>
        <p:nvSpPr>
          <p:cNvPr id="3" name="Footer Placeholder 2">
            <a:extLst>
              <a:ext uri="{FF2B5EF4-FFF2-40B4-BE49-F238E27FC236}">
                <a16:creationId xmlns:a16="http://schemas.microsoft.com/office/drawing/2014/main" id="{013A896E-63FB-4294-8E36-6F6CC503173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6EF10406-E432-4E9C-9C79-3391DE8665C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1603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88F12-B555-4454-BCCB-1E14AE0F2DC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747B264-8329-45C0-8697-8881EFFE00F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35A180E-FF96-4B28-B96F-2BAFE00445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1E138FC-68E8-4252-A51C-7C9E5989906A}"/>
              </a:ext>
            </a:extLst>
          </p:cNvPr>
          <p:cNvSpPr>
            <a:spLocks noGrp="1"/>
          </p:cNvSpPr>
          <p:nvPr>
            <p:ph type="dt" sz="half" idx="10"/>
          </p:nvPr>
        </p:nvSpPr>
        <p:spPr/>
        <p:txBody>
          <a:bodyPr/>
          <a:lstStyle/>
          <a:p>
            <a:fld id="{3E0277FD-7DE6-41D4-930D-AC99F5AFE54E}" type="datetime1">
              <a:rPr lang="en-US" smtClean="0"/>
              <a:t>9/4/2021</a:t>
            </a:fld>
            <a:endParaRPr lang="en-US" dirty="0"/>
          </a:p>
        </p:txBody>
      </p:sp>
      <p:sp>
        <p:nvSpPr>
          <p:cNvPr id="6" name="Footer Placeholder 5">
            <a:extLst>
              <a:ext uri="{FF2B5EF4-FFF2-40B4-BE49-F238E27FC236}">
                <a16:creationId xmlns:a16="http://schemas.microsoft.com/office/drawing/2014/main" id="{5BB8EDE4-1FD2-4B0C-A232-F8D93D35AB8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664DA88-0A8C-4A41-A6D1-343DADEE7AFA}"/>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319008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30E504-C374-4214-9FE2-02B85E145D8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49D1EBA-1F31-4F22-95B4-F19F739A2E1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E1485EAC-9348-44B7-A8CB-8EA5A7A5C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95C7C42-2922-4B44-8898-4E622927F8A9}"/>
              </a:ext>
            </a:extLst>
          </p:cNvPr>
          <p:cNvSpPr>
            <a:spLocks noGrp="1"/>
          </p:cNvSpPr>
          <p:nvPr>
            <p:ph type="dt" sz="half" idx="10"/>
          </p:nvPr>
        </p:nvSpPr>
        <p:spPr/>
        <p:txBody>
          <a:bodyPr/>
          <a:lstStyle/>
          <a:p>
            <a:fld id="{9EA15526-7079-4B7B-987C-1B5FAE11A0FF}" type="datetime1">
              <a:rPr lang="en-US" smtClean="0"/>
              <a:t>9/4/2021</a:t>
            </a:fld>
            <a:endParaRPr lang="en-US" dirty="0"/>
          </a:p>
        </p:txBody>
      </p:sp>
      <p:sp>
        <p:nvSpPr>
          <p:cNvPr id="6" name="Footer Placeholder 5">
            <a:extLst>
              <a:ext uri="{FF2B5EF4-FFF2-40B4-BE49-F238E27FC236}">
                <a16:creationId xmlns:a16="http://schemas.microsoft.com/office/drawing/2014/main" id="{5A2D3485-88DB-46A7-96AA-BB6A9230BB61}"/>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FB0C9F0C-544B-41BB-A7F6-010A092AABE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5894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B4FD143-2061-48B1-A2B0-611501BEF6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98765AF-D61D-4630-98A3-908E3A40BA8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9BB3CF-1B5C-41E1-8CF9-5D1D9B7F40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583DDF-CA54-461A-A486-592D2374C532}" type="datetimeFigureOut">
              <a:rPr lang="en-US" smtClean="0"/>
              <a:pPr/>
              <a:t>9/4/2021</a:t>
            </a:fld>
            <a:endParaRPr lang="en-US" dirty="0"/>
          </a:p>
        </p:txBody>
      </p:sp>
      <p:sp>
        <p:nvSpPr>
          <p:cNvPr id="5" name="Footer Placeholder 4">
            <a:extLst>
              <a:ext uri="{FF2B5EF4-FFF2-40B4-BE49-F238E27FC236}">
                <a16:creationId xmlns:a16="http://schemas.microsoft.com/office/drawing/2014/main" id="{3358B437-87DD-4E3E-8F1B-66B1983F009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46A3C106-B831-408B-B48E-6CEFD30A70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val="2604413314"/>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eg"/><Relationship Id="rId1" Type="http://schemas.openxmlformats.org/officeDocument/2006/relationships/slideLayout" Target="../slideLayouts/slideLayout5.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7.xml"/><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em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5555856-9970-4BC3-9AA9-6A917F53AF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0"/>
            <a:ext cx="6421721"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7F487851-BFAF-46D8-A1ED-50CAD6E46F5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63AD7182-4D9A-46F5-A71F-0FA596497604}"/>
              </a:ext>
            </a:extLst>
          </p:cNvPr>
          <p:cNvSpPr>
            <a:spLocks noGrp="1"/>
          </p:cNvSpPr>
          <p:nvPr>
            <p:ph type="ctrTitle"/>
          </p:nvPr>
        </p:nvSpPr>
        <p:spPr>
          <a:xfrm>
            <a:off x="6590662" y="4267832"/>
            <a:ext cx="4805996" cy="1297115"/>
          </a:xfrm>
        </p:spPr>
        <p:txBody>
          <a:bodyPr anchor="t">
            <a:normAutofit/>
          </a:bodyPr>
          <a:lstStyle/>
          <a:p>
            <a:pPr algn="l"/>
            <a:r>
              <a:rPr kumimoji="0" lang="en-US" sz="4400" b="1" i="0" u="none" strike="noStrike" kern="1200" cap="none" spc="0" normalizeH="0" baseline="0" noProof="0" dirty="0">
                <a:ln>
                  <a:noFill/>
                </a:ln>
                <a:solidFill>
                  <a:srgbClr val="000000"/>
                </a:solidFill>
                <a:effectLst/>
                <a:uLnTx/>
                <a:uFillTx/>
                <a:latin typeface="Calibri Light" panose="020F0302020204030204"/>
                <a:ea typeface="+mj-ea"/>
                <a:cs typeface="+mj-cs"/>
              </a:rPr>
              <a:t>Vision Plan 2020</a:t>
            </a:r>
            <a:endParaRPr lang="en-US" sz="4400" dirty="0">
              <a:solidFill>
                <a:srgbClr val="000000"/>
              </a:solidFill>
            </a:endParaRPr>
          </a:p>
        </p:txBody>
      </p:sp>
      <p:sp>
        <p:nvSpPr>
          <p:cNvPr id="3" name="Subtitle 2">
            <a:extLst>
              <a:ext uri="{FF2B5EF4-FFF2-40B4-BE49-F238E27FC236}">
                <a16:creationId xmlns:a16="http://schemas.microsoft.com/office/drawing/2014/main" id="{E5E5A24F-B1B3-42B6-AD28-063CCC45CFC7}"/>
              </a:ext>
            </a:extLst>
          </p:cNvPr>
          <p:cNvSpPr>
            <a:spLocks noGrp="1"/>
          </p:cNvSpPr>
          <p:nvPr>
            <p:ph type="subTitle" idx="1"/>
          </p:nvPr>
        </p:nvSpPr>
        <p:spPr>
          <a:xfrm>
            <a:off x="6590966" y="3428999"/>
            <a:ext cx="4805691" cy="838831"/>
          </a:xfrm>
        </p:spPr>
        <p:txBody>
          <a:bodyPr anchor="b">
            <a:normAutofit/>
          </a:bodyPr>
          <a:lstStyle/>
          <a:p>
            <a:pPr algn="l"/>
            <a:endParaRPr lang="en-US" sz="1800" dirty="0">
              <a:solidFill>
                <a:srgbClr val="000000"/>
              </a:solidFill>
            </a:endParaRPr>
          </a:p>
        </p:txBody>
      </p:sp>
      <p:sp>
        <p:nvSpPr>
          <p:cNvPr id="14" name="Freeform 50">
            <a:extLst>
              <a:ext uri="{FF2B5EF4-FFF2-40B4-BE49-F238E27FC236}">
                <a16:creationId xmlns:a16="http://schemas.microsoft.com/office/drawing/2014/main" id="{13722DD7-BA73-4776-93A3-94491FEF72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81159"/>
            <a:ext cx="5464879" cy="6276841"/>
          </a:xfrm>
          <a:custGeom>
            <a:avLst/>
            <a:gdLst>
              <a:gd name="connsiteX0" fmla="*/ 3299930 w 5464879"/>
              <a:gd name="connsiteY0" fmla="*/ 0 h 6276841"/>
              <a:gd name="connsiteX1" fmla="*/ 5398992 w 5464879"/>
              <a:gd name="connsiteY1" fmla="*/ 753544 h 6276841"/>
              <a:gd name="connsiteX2" fmla="*/ 5464879 w 5464879"/>
              <a:gd name="connsiteY2" fmla="*/ 813426 h 6276841"/>
              <a:gd name="connsiteX3" fmla="*/ 5464879 w 5464879"/>
              <a:gd name="connsiteY3" fmla="*/ 5786434 h 6276841"/>
              <a:gd name="connsiteX4" fmla="*/ 5398992 w 5464879"/>
              <a:gd name="connsiteY4" fmla="*/ 5846317 h 6276841"/>
              <a:gd name="connsiteX5" fmla="*/ 4872873 w 5464879"/>
              <a:gd name="connsiteY5" fmla="*/ 6201577 h 6276841"/>
              <a:gd name="connsiteX6" fmla="*/ 4716632 w 5464879"/>
              <a:gd name="connsiteY6" fmla="*/ 6276841 h 6276841"/>
              <a:gd name="connsiteX7" fmla="*/ 1883227 w 5464879"/>
              <a:gd name="connsiteY7" fmla="*/ 6276841 h 6276841"/>
              <a:gd name="connsiteX8" fmla="*/ 1726987 w 5464879"/>
              <a:gd name="connsiteY8" fmla="*/ 6201577 h 6276841"/>
              <a:gd name="connsiteX9" fmla="*/ 0 w 5464879"/>
              <a:gd name="connsiteY9" fmla="*/ 3299930 h 6276841"/>
              <a:gd name="connsiteX10" fmla="*/ 3299930 w 5464879"/>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64879" h="6276841">
                <a:moveTo>
                  <a:pt x="3299930" y="0"/>
                </a:moveTo>
                <a:cubicBezTo>
                  <a:pt x="4097274" y="0"/>
                  <a:pt x="4828569" y="282789"/>
                  <a:pt x="5398992" y="753544"/>
                </a:cubicBezTo>
                <a:lnTo>
                  <a:pt x="5464879" y="813426"/>
                </a:lnTo>
                <a:lnTo>
                  <a:pt x="5464879" y="5786434"/>
                </a:lnTo>
                <a:lnTo>
                  <a:pt x="5398992" y="5846317"/>
                </a:lnTo>
                <a:cubicBezTo>
                  <a:pt x="5236014" y="5980818"/>
                  <a:pt x="5059904" y="6099975"/>
                  <a:pt x="4872873" y="6201577"/>
                </a:cubicBezTo>
                <a:lnTo>
                  <a:pt x="4716632" y="6276841"/>
                </a:lnTo>
                <a:lnTo>
                  <a:pt x="1883227" y="6276841"/>
                </a:lnTo>
                <a:lnTo>
                  <a:pt x="1726987" y="6201577"/>
                </a:lnTo>
                <a:cubicBezTo>
                  <a:pt x="698316" y="5642769"/>
                  <a:pt x="0" y="4552900"/>
                  <a:pt x="0" y="3299930"/>
                </a:cubicBezTo>
                <a:cubicBezTo>
                  <a:pt x="0" y="1477429"/>
                  <a:pt x="1477429" y="0"/>
                  <a:pt x="3299930"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bg2">
                    <a:lumMod val="75000"/>
                  </a:schemeClr>
                </a:gs>
                <a:gs pos="100000">
                  <a:schemeClr val="bg2">
                    <a:lumMod val="75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 name="Picture 4" descr="Diagram&#10;&#10;Description automatically generated">
            <a:extLst>
              <a:ext uri="{FF2B5EF4-FFF2-40B4-BE49-F238E27FC236}">
                <a16:creationId xmlns:a16="http://schemas.microsoft.com/office/drawing/2014/main" id="{BD077925-7705-45CC-AF94-7D1E04448E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470" y="3078557"/>
            <a:ext cx="4141760" cy="1615286"/>
          </a:xfrm>
          <a:custGeom>
            <a:avLst/>
            <a:gdLst/>
            <a:ahLst/>
            <a:cxnLst/>
            <a:rect l="l" t="t" r="r" b="b"/>
            <a:pathLst>
              <a:path w="4141760" h="4377846">
                <a:moveTo>
                  <a:pt x="0" y="0"/>
                </a:moveTo>
                <a:lnTo>
                  <a:pt x="4141760" y="0"/>
                </a:lnTo>
                <a:lnTo>
                  <a:pt x="4141760" y="4377846"/>
                </a:lnTo>
                <a:lnTo>
                  <a:pt x="0" y="4377846"/>
                </a:lnTo>
                <a:close/>
              </a:path>
            </a:pathLst>
          </a:custGeom>
        </p:spPr>
      </p:pic>
    </p:spTree>
    <p:extLst>
      <p:ext uri="{BB962C8B-B14F-4D97-AF65-F5344CB8AC3E}">
        <p14:creationId xmlns:p14="http://schemas.microsoft.com/office/powerpoint/2010/main" val="18088683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2D173-8E19-4C16-89ED-CEA394E56F1D}"/>
              </a:ext>
            </a:extLst>
          </p:cNvPr>
          <p:cNvSpPr>
            <a:spLocks noGrp="1"/>
          </p:cNvSpPr>
          <p:nvPr>
            <p:ph type="title"/>
          </p:nvPr>
        </p:nvSpPr>
        <p:spPr>
          <a:xfrm>
            <a:off x="838200" y="55562"/>
            <a:ext cx="10515600" cy="625475"/>
          </a:xfrm>
        </p:spPr>
        <p:txBody>
          <a:bodyPr>
            <a:noAutofit/>
          </a:bodyPr>
          <a:lstStyle/>
          <a:p>
            <a:pPr marL="0" marR="0" lvl="0" indent="0" defTabSz="914400" rtl="0" eaLnBrk="1" fontAlgn="auto" latinLnBrk="0" hangingPunct="1">
              <a:lnSpc>
                <a:spcPct val="90000"/>
              </a:lnSpc>
              <a:spcBef>
                <a:spcPts val="1000"/>
              </a:spcBef>
              <a:spcAft>
                <a:spcPts val="0"/>
              </a:spcAft>
              <a:tabLst/>
              <a:defRPr/>
            </a:pPr>
            <a:r>
              <a:rPr kumimoji="0" lang="en-US" b="1" i="0" u="sng"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Implementation Plan</a:t>
            </a:r>
            <a:endParaRPr lang="en-US" dirty="0"/>
          </a:p>
        </p:txBody>
      </p:sp>
      <p:sp>
        <p:nvSpPr>
          <p:cNvPr id="3" name="Content Placeholder 2">
            <a:extLst>
              <a:ext uri="{FF2B5EF4-FFF2-40B4-BE49-F238E27FC236}">
                <a16:creationId xmlns:a16="http://schemas.microsoft.com/office/drawing/2014/main" id="{65969370-4033-40FF-9B1D-8D867DD1FC51}"/>
              </a:ext>
            </a:extLst>
          </p:cNvPr>
          <p:cNvSpPr>
            <a:spLocks noGrp="1"/>
          </p:cNvSpPr>
          <p:nvPr>
            <p:ph idx="1"/>
          </p:nvPr>
        </p:nvSpPr>
        <p:spPr>
          <a:xfrm>
            <a:off x="31376" y="914400"/>
            <a:ext cx="11887060" cy="5181600"/>
          </a:xfrm>
        </p:spPr>
        <p:txBody>
          <a:bodyPr>
            <a:normAutofit fontScale="25000" lnSpcReduction="20000"/>
          </a:bodyPr>
          <a:lstStyle/>
          <a:p>
            <a:pPr>
              <a:buFont typeface="Wingdings" panose="05000000000000000000" pitchFamily="2" charset="2"/>
              <a:buChar char="Ø"/>
            </a:pPr>
            <a:r>
              <a:rPr lang="en-US" sz="8000" b="1" dirty="0">
                <a:solidFill>
                  <a:prstClr val="black"/>
                </a:solidFill>
                <a:latin typeface="Calibri" panose="020F0502020204030204" pitchFamily="34" charset="0"/>
                <a:ea typeface="+mj-ea"/>
                <a:cs typeface="Calibri" panose="020F0502020204030204" pitchFamily="34" charset="0"/>
              </a:rPr>
              <a:t>Arkansas</a:t>
            </a:r>
            <a:r>
              <a:rPr lang="en-US" sz="9800" dirty="0">
                <a:solidFill>
                  <a:prstClr val="black"/>
                </a:solidFill>
                <a:latin typeface="Calibri" panose="020F0502020204030204" pitchFamily="34" charset="0"/>
                <a:ea typeface="+mj-ea"/>
                <a:cs typeface="Calibri" panose="020F0502020204030204" pitchFamily="34" charset="0"/>
              </a:rPr>
              <a:t> </a:t>
            </a:r>
            <a:r>
              <a:rPr lang="en-US" sz="7200" dirty="0">
                <a:solidFill>
                  <a:prstClr val="black"/>
                </a:solidFill>
                <a:latin typeface="Calibri" panose="020F0502020204030204" pitchFamily="34" charset="0"/>
                <a:ea typeface="+mj-ea"/>
                <a:cs typeface="Calibri" panose="020F0502020204030204" pitchFamily="34" charset="0"/>
              </a:rPr>
              <a:t>– </a:t>
            </a:r>
            <a:r>
              <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1/4 Ames Family Shareholder (</a:t>
            </a:r>
            <a:r>
              <a:rPr kumimoji="0" lang="en-US" sz="7200" b="1"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AR Land Development Group, LLP (ALDG)</a:t>
            </a:r>
            <a:r>
              <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 of the </a:t>
            </a:r>
          </a:p>
          <a:p>
            <a:pPr marL="0" indent="0">
              <a:buNone/>
            </a:pPr>
            <a:r>
              <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Altschul-Carson Family Heirship consisting of 20 acres of Agricultural Zoned, raw land. </a:t>
            </a:r>
          </a:p>
          <a:p>
            <a:pPr marL="0" indent="0">
              <a:buNone/>
            </a:pPr>
            <a:r>
              <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Currently the land is forestry and ground bush with NO known encroaching utilities- </a:t>
            </a:r>
          </a:p>
          <a:p>
            <a:pPr marL="0" indent="0">
              <a:buNone/>
            </a:pPr>
            <a:r>
              <a:rPr kumimoji="0" lang="en-US" sz="72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above or below ground.   Area is generally Small Industrial and Commercial. Major Transportation</a:t>
            </a:r>
          </a:p>
          <a:p>
            <a:pPr marL="0" indent="0">
              <a:buNone/>
            </a:pPr>
            <a:r>
              <a:rPr lang="en-US" sz="7200" dirty="0">
                <a:solidFill>
                  <a:prstClr val="black"/>
                </a:solidFill>
                <a:latin typeface="Calibri" panose="020F0502020204030204" pitchFamily="34" charset="0"/>
                <a:ea typeface="+mj-ea"/>
                <a:cs typeface="Calibri" panose="020F0502020204030204" pitchFamily="34" charset="0"/>
              </a:rPr>
              <a:t>access points easily adjacent to the property. </a:t>
            </a:r>
            <a:br>
              <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br>
            <a:endParaRPr kumimoji="0" lang="en-US" sz="3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endParaRPr>
          </a:p>
          <a:p>
            <a:pPr marL="0" indent="0">
              <a:buNone/>
            </a:pPr>
            <a:r>
              <a:rPr kumimoji="0" lang="en-US" sz="72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Tasks/Activities Required:</a:t>
            </a:r>
            <a:endParaRPr lang="en-US" sz="7200" dirty="0">
              <a:solidFill>
                <a:prstClr val="black"/>
              </a:solidFill>
              <a:latin typeface="Calibri" panose="020F0502020204030204" pitchFamily="34" charset="0"/>
              <a:cs typeface="Calibri" panose="020F0502020204030204" pitchFamily="34" charset="0"/>
            </a:endParaRPr>
          </a:p>
          <a:p>
            <a:pPr lvl="1">
              <a:buFont typeface="Wingdings" panose="05000000000000000000" pitchFamily="2" charset="2"/>
              <a:buChar char="v"/>
            </a:pP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Retain, Schedule, Certified Surveyor and ensure certified results are recorded.  </a:t>
            </a:r>
            <a:r>
              <a:rPr lang="en-US" sz="6400" dirty="0">
                <a:solidFill>
                  <a:prstClr val="black"/>
                </a:solidFill>
                <a:latin typeface="Calibri" panose="020F0502020204030204" pitchFamily="34" charset="0"/>
                <a:ea typeface="Calibri" panose="020F0502020204030204" pitchFamily="34" charset="0"/>
                <a:cs typeface="Calibri" panose="020F0502020204030204" pitchFamily="34" charset="0"/>
              </a:rPr>
              <a:t>Replace wooden flag markers with </a:t>
            </a: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metal </a:t>
            </a:r>
            <a:r>
              <a:rPr lang="en-US" sz="6400" dirty="0">
                <a:solidFill>
                  <a:prstClr val="black"/>
                </a:solidFill>
                <a:latin typeface="Calibri" panose="020F0502020204030204" pitchFamily="34" charset="0"/>
                <a:ea typeface="Calibri" panose="020F0502020204030204" pitchFamily="34" charset="0"/>
                <a:cs typeface="Calibri" panose="020F0502020204030204" pitchFamily="34" charset="0"/>
              </a:rPr>
              <a:t>m</a:t>
            </a: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markers as survey is </a:t>
            </a:r>
            <a:r>
              <a:rPr lang="en-US" sz="6400" dirty="0">
                <a:solidFill>
                  <a:prstClr val="black"/>
                </a:solidFill>
                <a:latin typeface="Calibri" panose="020F0502020204030204" pitchFamily="34" charset="0"/>
                <a:ea typeface="Calibri" panose="020F0502020204030204" pitchFamily="34" charset="0"/>
                <a:cs typeface="Calibri" panose="020F0502020204030204" pitchFamily="34" charset="0"/>
              </a:rPr>
              <a:t>b</a:t>
            </a: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being conducted.</a:t>
            </a:r>
            <a:endParaRPr lang="en-US" sz="6400" dirty="0">
              <a:solidFill>
                <a:prstClr val="black"/>
              </a:solidFill>
              <a:latin typeface="Calibri" panose="020F0502020204030204" pitchFamily="34" charset="0"/>
              <a:ea typeface="Calibri" panose="020F0502020204030204" pitchFamily="34" charset="0"/>
              <a:cs typeface="Calibri" panose="020F0502020204030204" pitchFamily="34" charset="0"/>
            </a:endParaRPr>
          </a:p>
          <a:p>
            <a:pPr lvl="1">
              <a:buFont typeface="Wingdings" panose="05000000000000000000" pitchFamily="2" charset="2"/>
              <a:buChar char="v"/>
            </a:pP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Set aside % for </a:t>
            </a:r>
            <a:r>
              <a:rPr kumimoji="0" lang="en-US" sz="6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University of AR at Pine Bluff </a:t>
            </a: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Dr. Henry English </a:t>
            </a: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6400" b="1"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On Hold</a:t>
            </a:r>
            <a:endParaRPr lang="en-US" sz="6400" dirty="0">
              <a:solidFill>
                <a:prstClr val="black"/>
              </a:solidFill>
              <a:latin typeface="Calibri" panose="020F0502020204030204" pitchFamily="34" charset="0"/>
              <a:cs typeface="Calibri" panose="020F0502020204030204" pitchFamily="34" charset="0"/>
            </a:endParaRPr>
          </a:p>
          <a:p>
            <a:pPr lvl="1">
              <a:buFont typeface="Wingdings" panose="05000000000000000000" pitchFamily="2" charset="2"/>
              <a:buChar char="v"/>
            </a:pP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Obtain a Forestry Plan – </a:t>
            </a:r>
            <a:r>
              <a:rPr kumimoji="0" lang="en-US" sz="6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Mr. Joseph Friend</a:t>
            </a:r>
          </a:p>
          <a:p>
            <a:pPr lvl="1">
              <a:buFont typeface="Wingdings" panose="05000000000000000000" pitchFamily="2" charset="2"/>
              <a:buChar char="v"/>
            </a:pP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Land Use Vision Plan submitted to Metro. Planning Org. (MPO) and Zoning for Industrial, Memorial Park, and small footprint Financial Services building (Office or ATM)</a:t>
            </a:r>
          </a:p>
          <a:p>
            <a:pPr lvl="1">
              <a:buFont typeface="Wingdings" panose="05000000000000000000" pitchFamily="2" charset="2"/>
              <a:buChar char="v"/>
            </a:pP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Capture Altschul-Carson legacy information and prepare for Memorial Park and local, and national, designation as a Historical site. </a:t>
            </a:r>
            <a:r>
              <a:rPr kumimoji="0" lang="en-US" sz="6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 JeffCO Public Library – Atlas-Genealogy)</a:t>
            </a: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p>
          <a:p>
            <a:pPr lvl="1">
              <a:buFont typeface="Wingdings" panose="05000000000000000000" pitchFamily="2" charset="2"/>
              <a:buChar char="v"/>
            </a:pP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Identify/Align with major CommUNITY/political leadership.</a:t>
            </a:r>
            <a:r>
              <a:rPr kumimoji="0" lang="en-US" sz="6400" b="1" i="0" u="sng"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 </a:t>
            </a:r>
            <a:r>
              <a:rPr lang="en-US" sz="6400" b="1" u="sng" dirty="0">
                <a:solidFill>
                  <a:srgbClr val="FF0000"/>
                </a:solidFill>
                <a:latin typeface="Calibri" panose="020F0502020204030204" pitchFamily="34" charset="0"/>
                <a:ea typeface="Calibri" panose="020F0502020204030204" pitchFamily="34" charset="0"/>
                <a:cs typeface="Calibri" panose="020F0502020204030204" pitchFamily="34" charset="0"/>
              </a:rPr>
              <a:t>Established and Working </a:t>
            </a: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with </a:t>
            </a:r>
          </a:p>
          <a:p>
            <a:pPr lvl="1">
              <a:buFont typeface="Wingdings" panose="05000000000000000000" pitchFamily="2" charset="2"/>
              <a:buChar char="v"/>
            </a:pP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city (CoS, Cynthia Anderson; </a:t>
            </a:r>
            <a:r>
              <a:rPr kumimoji="0" lang="en-US" sz="64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Aldermen Lockett &amp; Mays</a:t>
            </a:r>
            <a:r>
              <a:rPr kumimoji="0" lang="en-US" sz="640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D4</a:t>
            </a:r>
            <a:r>
              <a:rPr kumimoji="0" lang="en-US" sz="6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county, and state officials concerning community/economic development.</a:t>
            </a:r>
          </a:p>
          <a:p>
            <a:pPr lvl="1">
              <a:buFont typeface="Wingdings" panose="05000000000000000000" pitchFamily="2" charset="2"/>
              <a:buChar char="v"/>
            </a:pPr>
            <a:r>
              <a:rPr lang="en-US" sz="6400" dirty="0">
                <a:solidFill>
                  <a:prstClr val="black"/>
                </a:solidFill>
                <a:latin typeface="Calibri" panose="020F0502020204030204" pitchFamily="34" charset="0"/>
                <a:cs typeface="Calibri" panose="020F0502020204030204" pitchFamily="34" charset="0"/>
              </a:rPr>
              <a:t>Title Search/Recapture Lost 19 or 20 acres </a:t>
            </a:r>
            <a:r>
              <a:rPr lang="en-US" sz="6400" b="1" dirty="0">
                <a:solidFill>
                  <a:prstClr val="black"/>
                </a:solidFill>
                <a:latin typeface="Calibri" panose="020F0502020204030204" pitchFamily="34" charset="0"/>
                <a:cs typeface="Calibri" panose="020F0502020204030204" pitchFamily="34" charset="0"/>
              </a:rPr>
              <a:t>– ( </a:t>
            </a:r>
            <a:r>
              <a:rPr lang="en-US" sz="6400" b="1" dirty="0">
                <a:solidFill>
                  <a:srgbClr val="C00000"/>
                </a:solidFill>
                <a:latin typeface="Calibri" panose="020F0502020204030204" pitchFamily="34" charset="0"/>
                <a:cs typeface="Calibri" panose="020F0502020204030204" pitchFamily="34" charset="0"/>
              </a:rPr>
              <a:t>Scheduled for December +, 2021; PB Title</a:t>
            </a:r>
            <a:r>
              <a:rPr lang="en-US" sz="6400" b="1" dirty="0">
                <a:latin typeface="Calibri" panose="020F0502020204030204" pitchFamily="34" charset="0"/>
                <a:cs typeface="Calibri" panose="020F0502020204030204" pitchFamily="34" charset="0"/>
              </a:rPr>
              <a:t>)</a:t>
            </a:r>
            <a:endParaRPr lang="en-US" sz="6400" b="1" dirty="0">
              <a:solidFill>
                <a:prstClr val="black"/>
              </a:solidFill>
              <a:latin typeface="Calibri" panose="020F0502020204030204" pitchFamily="34" charset="0"/>
              <a:cs typeface="Calibri" panose="020F0502020204030204" pitchFamily="34" charset="0"/>
            </a:endParaRPr>
          </a:p>
          <a:p>
            <a:pPr marL="0" indent="0">
              <a:buNone/>
            </a:pPr>
            <a:r>
              <a:rPr kumimoji="0" lang="en-US"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Timeline: </a:t>
            </a:r>
            <a:r>
              <a:rPr kumimoji="0" lang="en-US" sz="7200" b="1" i="0" u="none" strike="noStrike" kern="1200" cap="none" spc="0" normalizeH="0" baseline="0" noProof="0" dirty="0">
                <a:ln>
                  <a:noFill/>
                </a:ln>
                <a:solidFill>
                  <a:srgbClr val="C00000"/>
                </a:solidFill>
                <a:effectLst/>
                <a:uLnTx/>
                <a:uFillTx/>
                <a:latin typeface="Calibri" panose="020F0502020204030204"/>
                <a:ea typeface="+mn-ea"/>
                <a:cs typeface="+mn-cs"/>
              </a:rPr>
              <a:t>1886;</a:t>
            </a:r>
            <a:r>
              <a:rPr kumimoji="0" lang="en-US" sz="7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7200" b="1" i="0" u="none" strike="noStrike" kern="1200" cap="none" spc="0" normalizeH="0" baseline="0" noProof="0" dirty="0">
                <a:ln>
                  <a:noFill/>
                </a:ln>
                <a:solidFill>
                  <a:srgbClr val="C00000"/>
                </a:solidFill>
                <a:effectLst/>
                <a:uLnTx/>
                <a:uFillTx/>
                <a:latin typeface="Calibri" panose="020F0502020204030204"/>
                <a:ea typeface="+mn-ea"/>
                <a:cs typeface="+mn-cs"/>
              </a:rPr>
              <a:t>1972 to Present</a:t>
            </a:r>
            <a:endParaRPr kumimoji="0" lang="en-US" sz="7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685800" marR="0" lvl="1" indent="-228600" algn="l" defTabSz="914400" rtl="0" eaLnBrk="1" fontAlgn="auto" latinLnBrk="0" hangingPunct="1">
              <a:lnSpc>
                <a:spcPct val="90000"/>
              </a:lnSpc>
              <a:spcBef>
                <a:spcPts val="500"/>
              </a:spcBef>
              <a:spcAft>
                <a:spcPts val="0"/>
              </a:spcAft>
              <a:buClrTx/>
              <a:buSzTx/>
              <a:buFont typeface="Wingdings" panose="05000000000000000000" pitchFamily="2" charset="2"/>
              <a:buChar char="ü"/>
              <a:tabLst/>
              <a:defRPr/>
            </a:pPr>
            <a:endPar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457200" lvl="1" indent="0">
              <a:buNone/>
            </a:pPr>
            <a:r>
              <a:rPr lang="en-US" sz="1600" dirty="0">
                <a:solidFill>
                  <a:prstClr val="black"/>
                </a:solidFill>
                <a:latin typeface="Calibri" panose="020F0502020204030204" pitchFamily="34" charset="0"/>
                <a:cs typeface="Calibri" panose="020F0502020204030204" pitchFamily="34" charset="0"/>
              </a:rPr>
              <a:t>		</a:t>
            </a:r>
          </a:p>
        </p:txBody>
      </p:sp>
      <p:pic>
        <p:nvPicPr>
          <p:cNvPr id="6" name="Picture 5" descr="Logo&#10;&#10;Description automatically generated">
            <a:extLst>
              <a:ext uri="{FF2B5EF4-FFF2-40B4-BE49-F238E27FC236}">
                <a16:creationId xmlns:a16="http://schemas.microsoft.com/office/drawing/2014/main" id="{D7A4716F-AFA6-43E3-A129-D88F5BD8D6F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408024" y="539464"/>
            <a:ext cx="1752600" cy="2150351"/>
          </a:xfrm>
          <a:prstGeom prst="rect">
            <a:avLst/>
          </a:prstGeom>
        </p:spPr>
      </p:pic>
      <p:pic>
        <p:nvPicPr>
          <p:cNvPr id="8" name="Picture 7">
            <a:extLst>
              <a:ext uri="{FF2B5EF4-FFF2-40B4-BE49-F238E27FC236}">
                <a16:creationId xmlns:a16="http://schemas.microsoft.com/office/drawing/2014/main" id="{83E291D7-A804-4472-9AC9-9704468B0B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0529966" y="5122475"/>
            <a:ext cx="2150352" cy="1209573"/>
          </a:xfrm>
          <a:prstGeom prst="rect">
            <a:avLst/>
          </a:prstGeom>
        </p:spPr>
      </p:pic>
    </p:spTree>
    <p:extLst>
      <p:ext uri="{BB962C8B-B14F-4D97-AF65-F5344CB8AC3E}">
        <p14:creationId xmlns:p14="http://schemas.microsoft.com/office/powerpoint/2010/main" val="3534069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EA698-0C16-49D3-96FF-5C67BAE1C303}"/>
              </a:ext>
            </a:extLst>
          </p:cNvPr>
          <p:cNvSpPr>
            <a:spLocks noGrp="1"/>
          </p:cNvSpPr>
          <p:nvPr>
            <p:ph type="title"/>
          </p:nvPr>
        </p:nvSpPr>
        <p:spPr/>
        <p:txBody>
          <a:bodyPr/>
          <a:lstStyle/>
          <a:p>
            <a:r>
              <a:rPr lang="en-US" b="1" dirty="0">
                <a:solidFill>
                  <a:srgbClr val="00B050"/>
                </a:solidFill>
                <a:latin typeface="+mn-lt"/>
              </a:rPr>
              <a:t>Implementation Plan</a:t>
            </a:r>
          </a:p>
        </p:txBody>
      </p:sp>
      <p:sp>
        <p:nvSpPr>
          <p:cNvPr id="3" name="TextBox 2">
            <a:extLst>
              <a:ext uri="{FF2B5EF4-FFF2-40B4-BE49-F238E27FC236}">
                <a16:creationId xmlns:a16="http://schemas.microsoft.com/office/drawing/2014/main" id="{B77AE7DC-E38B-40A2-ADDB-61AE7EDF9151}"/>
              </a:ext>
            </a:extLst>
          </p:cNvPr>
          <p:cNvSpPr txBox="1"/>
          <p:nvPr/>
        </p:nvSpPr>
        <p:spPr>
          <a:xfrm>
            <a:off x="0" y="1690688"/>
            <a:ext cx="11963400" cy="3742563"/>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Colorado</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Two Projects:</a:t>
            </a:r>
          </a:p>
          <a:p>
            <a:pPr marR="0" lvl="0" algn="l" defTabSz="914400" rtl="0" eaLnBrk="1" fontAlgn="auto" latinLnBrk="0" hangingPunct="1">
              <a:lnSpc>
                <a:spcPct val="90000"/>
              </a:lnSpc>
              <a:spcBef>
                <a:spcPts val="1000"/>
              </a:spcBef>
              <a:spcAft>
                <a:spcPts val="0"/>
              </a:spcAft>
              <a:buClrTx/>
              <a:buSzTx/>
              <a:tabLst/>
              <a:defRPr/>
            </a:pPr>
            <a:r>
              <a:rPr kumimoji="0" lang="en-US"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Walker Family Trust</a:t>
            </a:r>
            <a:r>
              <a:rPr kumimoji="0" lang="en-US"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Controls two residential properties:  331 Ursula St., Aurora and, ½ interest in 3070 Birch St., Denver.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Aurora Property:</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VetVest Group, LLC i</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 contracted to serves as Chair for the Asset-Baes Community Development Group, Inc.’s Initiative – a Steering Committee researching and developing a Low-Income Community Development Financial Institution (LI-CDFI).</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8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Tasks/Activities Required:</a:t>
            </a: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Maintain all residential properties to the highest level of Quality Standards. </a:t>
            </a:r>
            <a:r>
              <a:rPr kumimoji="0" lang="en-US" sz="1600" b="0" i="0" u="sng"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Aurora Property</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Begin improvements to open basement by adding bedroom and common area space </a:t>
            </a:r>
            <a:r>
              <a:rPr lang="en-US" sz="1600" dirty="0">
                <a:solidFill>
                  <a:prstClr val="black"/>
                </a:solidFill>
                <a:latin typeface="Calibri" panose="020F0502020204030204" pitchFamily="34" charset="0"/>
                <a:ea typeface="Calibri" panose="020F0502020204030204" pitchFamily="34" charset="0"/>
                <a:cs typeface="Calibri" panose="020F0502020204030204" pitchFamily="34" charset="0"/>
              </a:rPr>
              <a:t>in a </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single-family home converting to a certified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Veterans Group Home</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Obtain an application for an inspection from </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AUR Housing Authority</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according to instructions from </a:t>
            </a:r>
            <a:r>
              <a:rPr kumimoji="0" lang="en-US" sz="16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Dept. of Veteran Affairs</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 </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Identify/Align with major CommUNITY/political leadership.</a:t>
            </a:r>
          </a:p>
          <a:p>
            <a:pPr marL="228600" marR="0" lvl="0" indent="-228600" algn="l"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Identify/Align with city, county, and state officials concerning community/economic development..</a:t>
            </a:r>
            <a:b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Times New Roman" panose="02020603050405020304" pitchFamily="18" charset="0"/>
                <a:cs typeface="Calibri" panose="020F0502020204030204" pitchFamily="34" charset="0"/>
              </a:rPr>
              <a:t> </a:t>
            </a:r>
            <a:endParaRPr lang="en-US" dirty="0"/>
          </a:p>
        </p:txBody>
      </p:sp>
    </p:spTree>
    <p:extLst>
      <p:ext uri="{BB962C8B-B14F-4D97-AF65-F5344CB8AC3E}">
        <p14:creationId xmlns:p14="http://schemas.microsoft.com/office/powerpoint/2010/main" val="2330362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28805-99E7-4297-B065-A6964B08DC1E}"/>
              </a:ext>
            </a:extLst>
          </p:cNvPr>
          <p:cNvSpPr>
            <a:spLocks noGrp="1"/>
          </p:cNvSpPr>
          <p:nvPr>
            <p:ph type="title"/>
          </p:nvPr>
        </p:nvSpPr>
        <p:spPr/>
        <p:txBody>
          <a:bodyPr>
            <a:normAutofit/>
          </a:bodyPr>
          <a:lstStyle/>
          <a:p>
            <a:r>
              <a:rPr kumimoji="0" lang="en-US" b="1" i="0" u="sng" strike="noStrike" kern="1200" cap="none" spc="0" normalizeH="0" baseline="0" noProof="0" dirty="0">
                <a:ln>
                  <a:noFill/>
                </a:ln>
                <a:solidFill>
                  <a:srgbClr val="00B050"/>
                </a:solidFill>
                <a:effectLst/>
                <a:uLnTx/>
                <a:uFillTx/>
                <a:latin typeface="Calibri" panose="020F0502020204030204" pitchFamily="34" charset="0"/>
                <a:ea typeface="+mj-ea"/>
                <a:cs typeface="Calibri" panose="020F0502020204030204" pitchFamily="34" charset="0"/>
              </a:rPr>
              <a:t>Implementation Plan</a:t>
            </a:r>
            <a:endParaRPr lang="en-US" dirty="0"/>
          </a:p>
        </p:txBody>
      </p:sp>
      <p:sp>
        <p:nvSpPr>
          <p:cNvPr id="3" name="TextBox 2">
            <a:extLst>
              <a:ext uri="{FF2B5EF4-FFF2-40B4-BE49-F238E27FC236}">
                <a16:creationId xmlns:a16="http://schemas.microsoft.com/office/drawing/2014/main" id="{8B98E979-DC95-4B14-AD10-5FD3EBE73E5A}"/>
              </a:ext>
            </a:extLst>
          </p:cNvPr>
          <p:cNvSpPr txBox="1"/>
          <p:nvPr/>
        </p:nvSpPr>
        <p:spPr>
          <a:xfrm>
            <a:off x="228600" y="2667000"/>
            <a:ext cx="11734800" cy="2675604"/>
          </a:xfrm>
          <a:prstGeom prst="rect">
            <a:avLst/>
          </a:prstGeom>
          <a:noFill/>
        </p:spPr>
        <p:txBody>
          <a:bodyPr wrap="square" rtlCol="0">
            <a:spAutoFit/>
          </a:bodyPr>
          <a:lstStyle/>
          <a:p>
            <a:pPr marL="342900" marR="0" lvl="0" indent="-34290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Texas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3 parcels - 100% owner: </a:t>
            </a:r>
            <a:r>
              <a:rPr kumimoji="0" lang="en-US" sz="18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107 North Rosewood </a:t>
            </a: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THE Creek at ML ; .9 acres/4 Shareholder of the Altschul-Carson Family Heirship consists of 20 acres of Agricultural Zoned raw land. Currently the land is forestry and ground bush with NO known encroaching utilities.- above or below ground</a:t>
            </a: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b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16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Tasks/activities Required:</a:t>
            </a: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Planning &amp; Engineering meeting 9-8-21</a:t>
            </a:r>
          </a:p>
          <a:p>
            <a:pPr marL="742950" marR="0" lvl="1" indent="-285750" algn="l" defTabSz="914400" rtl="0" eaLnBrk="1" fontAlgn="auto" latinLnBrk="0" hangingPunct="1">
              <a:lnSpc>
                <a:spcPct val="90000"/>
              </a:lnSpc>
              <a:spcBef>
                <a:spcPts val="500"/>
              </a:spcBef>
              <a:spcAft>
                <a:spcPts val="0"/>
              </a:spcAft>
              <a:buClrTx/>
              <a:buSzTx/>
              <a:buFont typeface="Wingdings" panose="05000000000000000000" pitchFamily="2" charset="2"/>
              <a:buChar char="v"/>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Platting required for 107 N. Rosewood. Retain, Schedule, Certified Surveyor and ensure certified results are recorded. </a:t>
            </a:r>
          </a:p>
          <a:p>
            <a:pPr marL="285750" marR="0" lvl="0" indent="-285750" algn="l" defTabSz="914400" rtl="0" eaLnBrk="1" fontAlgn="auto" latinLnBrk="0" hangingPunct="1">
              <a:lnSpc>
                <a:spcPct val="90000"/>
              </a:lnSpc>
              <a:spcBef>
                <a:spcPts val="1000"/>
              </a:spcBef>
              <a:spcAft>
                <a:spcPts val="0"/>
              </a:spcAft>
              <a:buClrTx/>
              <a:buSzTx/>
              <a:buFont typeface="Wingdings" panose="05000000000000000000" pitchFamily="2" charset="2"/>
              <a:buChar char="Ø"/>
              <a:tabLst/>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Identify/Align with city, county, and state officials, WF Chamber and others including Small Business Development Centers (SBDC).   concerning community/economic development.</a:t>
            </a:r>
            <a:b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r>
              <a:rPr kumimoji="0" lang="en-US" sz="1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Calibri" panose="020F0502020204030204" pitchFamily="34" charset="0"/>
              </a:rPr>
              <a:t>Underway</a:t>
            </a:r>
            <a:b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br>
            <a:endPar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157156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2F8D9BB7-89E3-4F10-AAED-6F3E1E7F00E4}"/>
              </a:ext>
            </a:extLst>
          </p:cNvPr>
          <p:cNvSpPr txBox="1"/>
          <p:nvPr/>
        </p:nvSpPr>
        <p:spPr>
          <a:xfrm>
            <a:off x="228600" y="1169971"/>
            <a:ext cx="10744200" cy="4352602"/>
          </a:xfrm>
          <a:prstGeom prst="rect">
            <a:avLst/>
          </a:prstGeom>
          <a:noFill/>
        </p:spPr>
        <p:txBody>
          <a:bodyPr wrap="square">
            <a:spAutoFit/>
          </a:bodyPr>
          <a:lstStyle/>
          <a:p>
            <a:pPr marR="0" lvl="0" algn="l" defTabSz="914400" rtl="0" eaLnBrk="1" fontAlgn="auto" latinLnBrk="0" hangingPunct="1">
              <a:lnSpc>
                <a:spcPct val="107000"/>
              </a:lnSpc>
              <a:spcBef>
                <a:spcPts val="0"/>
              </a:spcBef>
              <a:spcAft>
                <a:spcPts val="800"/>
              </a:spcAft>
              <a:buClrTx/>
              <a:buSzTx/>
              <a:tabLst/>
              <a:defRPr/>
            </a:pPr>
            <a:r>
              <a:rPr kumimoji="0" lang="en-US" sz="32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AR</a:t>
            </a:r>
          </a:p>
          <a:p>
            <a:pPr marL="800100" lvl="1" indent="-342900">
              <a:lnSpc>
                <a:spcPct val="107000"/>
              </a:lnSpc>
              <a:spcAft>
                <a:spcPts val="800"/>
              </a:spcAft>
              <a:buFont typeface="Wingdings" panose="05000000000000000000" pitchFamily="2" charset="2"/>
              <a:buChar char=""/>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Assessed at this time</a:t>
            </a:r>
          </a:p>
          <a:p>
            <a:pPr>
              <a:lnSpc>
                <a:spcPct val="107000"/>
              </a:lnSpc>
              <a:spcAft>
                <a:spcPts val="800"/>
              </a:spcAft>
              <a:defRPr/>
            </a:pPr>
            <a:r>
              <a:rPr lang="en-US" sz="3200" b="1" dirty="0">
                <a:solidFill>
                  <a:prstClr val="black"/>
                </a:solidFill>
                <a:latin typeface="Calibri" panose="020F0502020204030204" pitchFamily="34" charset="0"/>
                <a:cs typeface="Calibri" panose="020F0502020204030204" pitchFamily="34" charset="0"/>
              </a:rPr>
              <a:t>CO</a:t>
            </a:r>
          </a:p>
          <a:p>
            <a:pPr marL="914400" lvl="1" indent="-457200">
              <a:lnSpc>
                <a:spcPct val="107000"/>
              </a:lnSpc>
              <a:spcAft>
                <a:spcPts val="800"/>
              </a:spcAft>
              <a:buFont typeface="Wingdings" panose="05000000000000000000" pitchFamily="2" charset="2"/>
              <a:buChar char="Ø"/>
              <a:defRPr/>
            </a:pP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New Horizons FCU R &amp; D - $100K Due 12-2022</a:t>
            </a:r>
          </a:p>
          <a:p>
            <a:pPr marL="914400" lvl="1" indent="-457200">
              <a:lnSpc>
                <a:spcPct val="107000"/>
              </a:lnSpc>
              <a:spcAft>
                <a:spcPts val="800"/>
              </a:spcAft>
              <a:buFont typeface="Wingdings" panose="05000000000000000000" pitchFamily="2" charset="2"/>
              <a:buChar char="Ø"/>
              <a:defRPr/>
            </a:pPr>
            <a:r>
              <a:rPr lang="en-US" sz="2000" b="1" dirty="0">
                <a:solidFill>
                  <a:prstClr val="black"/>
                </a:solidFill>
                <a:latin typeface="Calibri" panose="020F0502020204030204" pitchFamily="34" charset="0"/>
                <a:cs typeface="Calibri" panose="020F0502020204030204" pitchFamily="34" charset="0"/>
              </a:rPr>
              <a:t>New Horizons FCU Opening Assets – Goal:  $5M</a:t>
            </a:r>
          </a:p>
          <a:p>
            <a:pPr marL="914400" lvl="1" indent="-457200">
              <a:lnSpc>
                <a:spcPct val="107000"/>
              </a:lnSpc>
              <a:spcAft>
                <a:spcPts val="800"/>
              </a:spcAft>
              <a:buFont typeface="Wingdings" panose="05000000000000000000" pitchFamily="2" charset="2"/>
              <a:buChar char="Ø"/>
              <a:defRPr/>
            </a:pPr>
            <a:r>
              <a:rPr lang="en-US" sz="2000" b="1" dirty="0">
                <a:solidFill>
                  <a:prstClr val="black"/>
                </a:solidFill>
                <a:latin typeface="Calibri" panose="020F0502020204030204" pitchFamily="34" charset="0"/>
                <a:cs typeface="Calibri" panose="020F0502020204030204" pitchFamily="34" charset="0"/>
              </a:rPr>
              <a:t>Simulated Pro Forma Available with Non-Disclosure  </a:t>
            </a:r>
          </a:p>
          <a:p>
            <a:pPr>
              <a:lnSpc>
                <a:spcPct val="107000"/>
              </a:lnSpc>
              <a:spcAft>
                <a:spcPts val="800"/>
              </a:spcAft>
              <a:defRPr/>
            </a:pPr>
            <a:r>
              <a:rPr lang="en-US" sz="3200" b="1" dirty="0">
                <a:solidFill>
                  <a:prstClr val="black"/>
                </a:solidFill>
                <a:latin typeface="Calibri" panose="020F0502020204030204" pitchFamily="34" charset="0"/>
                <a:cs typeface="Calibri" panose="020F0502020204030204" pitchFamily="34" charset="0"/>
              </a:rPr>
              <a:t>TX</a:t>
            </a:r>
          </a:p>
          <a:p>
            <a:pPr marL="800100" marR="0" lvl="1"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lang="en-US" sz="2000" b="1" dirty="0">
                <a:solidFill>
                  <a:prstClr val="black"/>
                </a:solidFill>
                <a:latin typeface="Calibri" panose="020F0502020204030204" pitchFamily="34" charset="0"/>
                <a:cs typeface="Calibri" panose="020F0502020204030204" pitchFamily="34" charset="0"/>
              </a:rPr>
              <a:t>Land Acquisition – </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en-US" sz="20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Complete </a:t>
            </a:r>
            <a:r>
              <a:rPr lang="en-US" sz="2000" b="1" dirty="0">
                <a:solidFill>
                  <a:srgbClr val="C00000"/>
                </a:solidFill>
                <a:latin typeface="Calibri" panose="020F0502020204030204" pitchFamily="34" charset="0"/>
                <a:cs typeface="Calibri" panose="020F0502020204030204" pitchFamily="34" charset="0"/>
              </a:rPr>
              <a:t>8-2021)</a:t>
            </a:r>
          </a:p>
          <a:p>
            <a:pPr marL="914400" lvl="1" indent="-457200">
              <a:lnSpc>
                <a:spcPct val="107000"/>
              </a:lnSpc>
              <a:spcAft>
                <a:spcPts val="800"/>
              </a:spcAft>
              <a:buFont typeface="Wingdings" panose="05000000000000000000" pitchFamily="2" charset="2"/>
              <a:buChar char="Ø"/>
              <a:defRPr/>
            </a:pPr>
            <a:r>
              <a:rPr lang="en-US" sz="2000" b="1" dirty="0">
                <a:solidFill>
                  <a:prstClr val="black"/>
                </a:solidFill>
                <a:latin typeface="Calibri" panose="020F0502020204030204" pitchFamily="34" charset="0"/>
                <a:cs typeface="Calibri" panose="020F0502020204030204" pitchFamily="34" charset="0"/>
              </a:rPr>
              <a:t>Bids out for Platting, Soil Sampling et. – Released 8-2021</a:t>
            </a:r>
          </a:p>
        </p:txBody>
      </p:sp>
      <p:sp>
        <p:nvSpPr>
          <p:cNvPr id="4" name="TextBox 3">
            <a:extLst>
              <a:ext uri="{FF2B5EF4-FFF2-40B4-BE49-F238E27FC236}">
                <a16:creationId xmlns:a16="http://schemas.microsoft.com/office/drawing/2014/main" id="{60C1445E-5606-40E1-B750-5E1D3133FF4C}"/>
              </a:ext>
            </a:extLst>
          </p:cNvPr>
          <p:cNvSpPr txBox="1"/>
          <p:nvPr/>
        </p:nvSpPr>
        <p:spPr>
          <a:xfrm>
            <a:off x="990600" y="461682"/>
            <a:ext cx="9067800" cy="721736"/>
          </a:xfrm>
          <a:prstGeom prst="rect">
            <a:avLst/>
          </a:prstGeom>
          <a:noFill/>
        </p:spPr>
        <p:txBody>
          <a:bodyPr wrap="square" rtlCol="0">
            <a:sp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kumimoji="0" lang="en-US" sz="4000" b="1" i="0" u="none"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Cost Objectives – Under Construction</a:t>
            </a:r>
            <a:r>
              <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endParaRPr kumimoji="0" lang="en-US" sz="4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94856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Calibri" panose="020F0502020204030204" pitchFamily="34" charset="0"/>
                <a:cs typeface="Calibri" panose="020F0502020204030204" pitchFamily="34" charset="0"/>
              </a:rPr>
              <a:t>Project Team Roles and Responsibilities</a:t>
            </a:r>
          </a:p>
        </p:txBody>
      </p:sp>
      <p:graphicFrame>
        <p:nvGraphicFramePr>
          <p:cNvPr id="6" name="Content Placeholder 5" descr="Organization chart showing one Project Manager box at the top, one Administrative Assistant box on the second level below the first and four Member Role boxes on the third bottom level"/>
          <p:cNvGraphicFramePr>
            <a:graphicFrameLocks noGrp="1"/>
          </p:cNvGraphicFramePr>
          <p:nvPr>
            <p:ph idx="1"/>
            <p:extLst>
              <p:ext uri="{D42A27DB-BD31-4B8C-83A1-F6EECF244321}">
                <p14:modId xmlns:p14="http://schemas.microsoft.com/office/powerpoint/2010/main" val="1434334326"/>
              </p:ext>
            </p:extLst>
          </p:nvPr>
        </p:nvGraphicFramePr>
        <p:xfrm>
          <a:off x="1143000" y="1143000"/>
          <a:ext cx="10820400" cy="5715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93154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0B8D4-6B4E-45EC-84EA-A35AAC86F71C}"/>
              </a:ext>
            </a:extLst>
          </p:cNvPr>
          <p:cNvSpPr>
            <a:spLocks noGrp="1"/>
          </p:cNvSpPr>
          <p:nvPr>
            <p:ph type="title"/>
          </p:nvPr>
        </p:nvSpPr>
        <p:spPr>
          <a:xfrm>
            <a:off x="152400" y="533400"/>
            <a:ext cx="11887200" cy="1981200"/>
          </a:xfrm>
        </p:spPr>
        <p:txBody>
          <a:bodyPr>
            <a:normAutofit/>
          </a:bodyPr>
          <a:lstStyle/>
          <a:p>
            <a:pPr algn="ctr"/>
            <a:r>
              <a:rPr lang="en-US" dirty="0">
                <a:latin typeface="Calibri" panose="020F0502020204030204" pitchFamily="34" charset="0"/>
                <a:cs typeface="Calibri" panose="020F0502020204030204" pitchFamily="34" charset="0"/>
              </a:rPr>
              <a:t>Use the Community Development: A Socio-Economic Development Tool</a:t>
            </a:r>
          </a:p>
        </p:txBody>
      </p:sp>
      <p:sp>
        <p:nvSpPr>
          <p:cNvPr id="3" name="Text Placeholder 2">
            <a:extLst>
              <a:ext uri="{FF2B5EF4-FFF2-40B4-BE49-F238E27FC236}">
                <a16:creationId xmlns:a16="http://schemas.microsoft.com/office/drawing/2014/main" id="{EA5716A3-BDFA-45BE-AF4B-305485FCAA33}"/>
              </a:ext>
            </a:extLst>
          </p:cNvPr>
          <p:cNvSpPr>
            <a:spLocks noGrp="1"/>
          </p:cNvSpPr>
          <p:nvPr>
            <p:ph type="body" idx="1"/>
          </p:nvPr>
        </p:nvSpPr>
        <p:spPr>
          <a:xfrm>
            <a:off x="914400" y="29980"/>
            <a:ext cx="9144000" cy="762000"/>
          </a:xfrm>
        </p:spPr>
        <p:txBody>
          <a:bodyPr/>
          <a:lstStyle/>
          <a:p>
            <a:pPr algn="l"/>
            <a:r>
              <a:rPr lang="en-US" sz="3400" b="1" u="sng" dirty="0">
                <a:latin typeface="Calibri" panose="020F0502020204030204" pitchFamily="34" charset="0"/>
                <a:ea typeface="+mj-ea"/>
                <a:cs typeface="Calibri" panose="020F0502020204030204" pitchFamily="34" charset="0"/>
              </a:rPr>
              <a:t>Communications Strategy</a:t>
            </a:r>
            <a:endParaRPr lang="en-US" dirty="0"/>
          </a:p>
        </p:txBody>
      </p:sp>
      <p:pic>
        <p:nvPicPr>
          <p:cNvPr id="5" name="Picture 4">
            <a:extLst>
              <a:ext uri="{FF2B5EF4-FFF2-40B4-BE49-F238E27FC236}">
                <a16:creationId xmlns:a16="http://schemas.microsoft.com/office/drawing/2014/main" id="{2D80BA65-D2B7-4CA5-85A2-23C18D4E49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00935" y="2514600"/>
            <a:ext cx="6190129" cy="4114799"/>
          </a:xfrm>
          <a:prstGeom prst="rect">
            <a:avLst/>
          </a:prstGeom>
        </p:spPr>
      </p:pic>
    </p:spTree>
    <p:extLst>
      <p:ext uri="{BB962C8B-B14F-4D97-AF65-F5344CB8AC3E}">
        <p14:creationId xmlns:p14="http://schemas.microsoft.com/office/powerpoint/2010/main" val="1216432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Crest">
            <a:extLst>
              <a:ext uri="{FF2B5EF4-FFF2-40B4-BE49-F238E27FC236}">
                <a16:creationId xmlns:a16="http://schemas.microsoft.com/office/drawing/2014/main" id="{80B2EA32-FC4C-4501-BDD7-3AFED0226A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4800"/>
            <a:ext cx="2956560" cy="295656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8C06BF8-409B-49C1-B562-BAFA2FCF9E45}"/>
              </a:ext>
            </a:extLst>
          </p:cNvPr>
          <p:cNvSpPr txBox="1"/>
          <p:nvPr/>
        </p:nvSpPr>
        <p:spPr>
          <a:xfrm>
            <a:off x="2971800" y="304800"/>
            <a:ext cx="9448801" cy="2800767"/>
          </a:xfrm>
          <a:prstGeom prst="rect">
            <a:avLst/>
          </a:prstGeom>
          <a:noFill/>
        </p:spPr>
        <p:txBody>
          <a:bodyPr wrap="square" rtlCol="0">
            <a:spAutoFit/>
          </a:bodyPr>
          <a:lstStyle/>
          <a:p>
            <a:r>
              <a:rPr lang="en-US" sz="4800" b="1" u="sng" dirty="0"/>
              <a:t>Altschul-Carson Memorial Gardens</a:t>
            </a:r>
          </a:p>
          <a:p>
            <a:pPr marL="342900" indent="-342900">
              <a:buFontTx/>
              <a:buChar char="-"/>
            </a:pPr>
            <a:r>
              <a:rPr lang="en-US" sz="3600" dirty="0"/>
              <a:t>Industrial Office Park</a:t>
            </a:r>
          </a:p>
          <a:p>
            <a:pPr marL="342900" indent="-342900">
              <a:buFontTx/>
              <a:buChar char="-"/>
            </a:pPr>
            <a:r>
              <a:rPr lang="en-US" sz="3600" dirty="0"/>
              <a:t>Hemp / Marijuana Grow and Recycle Center</a:t>
            </a:r>
          </a:p>
          <a:p>
            <a:pPr marL="342900" indent="-342900">
              <a:buFontTx/>
              <a:buChar char="-"/>
            </a:pPr>
            <a:r>
              <a:rPr lang="en-US" sz="3600" dirty="0"/>
              <a:t>UAPB </a:t>
            </a:r>
            <a:r>
              <a:rPr lang="en-US" sz="2000" dirty="0"/>
              <a:t>Collaboration (Not NOW for Muscadine Berry; Substitute Forestry Plan – Mr. Joe Friend; PB D4 – Bruce Lockett 6-21) </a:t>
            </a:r>
          </a:p>
        </p:txBody>
      </p:sp>
      <p:sp>
        <p:nvSpPr>
          <p:cNvPr id="3" name="TextBox 2">
            <a:extLst>
              <a:ext uri="{FF2B5EF4-FFF2-40B4-BE49-F238E27FC236}">
                <a16:creationId xmlns:a16="http://schemas.microsoft.com/office/drawing/2014/main" id="{F742E064-B5C1-4E8A-BAC5-0AAF68AB59B8}"/>
              </a:ext>
            </a:extLst>
          </p:cNvPr>
          <p:cNvSpPr txBox="1"/>
          <p:nvPr/>
        </p:nvSpPr>
        <p:spPr>
          <a:xfrm>
            <a:off x="0" y="3505200"/>
            <a:ext cx="12192000" cy="3046988"/>
          </a:xfrm>
          <a:prstGeom prst="rect">
            <a:avLst/>
          </a:prstGeom>
          <a:noFill/>
        </p:spPr>
        <p:txBody>
          <a:bodyPr wrap="square" rtlCol="0">
            <a:spAutoFit/>
          </a:bodyPr>
          <a:lstStyle/>
          <a:p>
            <a:r>
              <a:rPr lang="en-US" sz="2400" dirty="0"/>
              <a:t>This is a multi-faceted vision.  The Altschul-Carson Family of heirs have introduced several possibilities  any of which should be considered as viable.  The City of Pine Bluff, however, has published its list of priorities some of which match the ideas of the family members..  Next, the University of AK at Pine Bluff has also expressed an interest</a:t>
            </a:r>
            <a:r>
              <a:rPr lang="en-US" sz="2400" b="1" dirty="0">
                <a:highlight>
                  <a:srgbClr val="FFFF00"/>
                </a:highlight>
              </a:rPr>
              <a:t>. (HOLD 6-21*</a:t>
            </a:r>
            <a:r>
              <a:rPr lang="en-US" sz="2400" dirty="0"/>
              <a:t>)  Together, ALL ideas can be developed in order to reach the highest and best use of the land passed down through the ages of @140 years.</a:t>
            </a:r>
          </a:p>
          <a:p>
            <a:endParaRPr lang="en-US" sz="2400" dirty="0"/>
          </a:p>
          <a:p>
            <a:r>
              <a:rPr lang="en-US" sz="2400" dirty="0"/>
              <a:t>Following is a table of those ideas as of today.</a:t>
            </a:r>
          </a:p>
        </p:txBody>
      </p:sp>
    </p:spTree>
    <p:extLst>
      <p:ext uri="{BB962C8B-B14F-4D97-AF65-F5344CB8AC3E}">
        <p14:creationId xmlns:p14="http://schemas.microsoft.com/office/powerpoint/2010/main" val="41557435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BD697-9B0F-4325-AD19-AB7FFFEB7918}"/>
              </a:ext>
            </a:extLst>
          </p:cNvPr>
          <p:cNvSpPr>
            <a:spLocks noGrp="1"/>
          </p:cNvSpPr>
          <p:nvPr>
            <p:ph type="title"/>
          </p:nvPr>
        </p:nvSpPr>
        <p:spPr/>
        <p:txBody>
          <a:bodyPr/>
          <a:lstStyle/>
          <a:p>
            <a:r>
              <a:rPr lang="en-US" dirty="0"/>
              <a:t>Highest and Best Uses Proposed</a:t>
            </a:r>
          </a:p>
        </p:txBody>
      </p:sp>
      <p:sp>
        <p:nvSpPr>
          <p:cNvPr id="3" name="Text Placeholder 2">
            <a:extLst>
              <a:ext uri="{FF2B5EF4-FFF2-40B4-BE49-F238E27FC236}">
                <a16:creationId xmlns:a16="http://schemas.microsoft.com/office/drawing/2014/main" id="{758A6647-6EF4-45DD-8846-9CB98A540ED9}"/>
              </a:ext>
            </a:extLst>
          </p:cNvPr>
          <p:cNvSpPr>
            <a:spLocks noGrp="1"/>
          </p:cNvSpPr>
          <p:nvPr>
            <p:ph type="body" idx="1"/>
          </p:nvPr>
        </p:nvSpPr>
        <p:spPr>
          <a:xfrm>
            <a:off x="0" y="1681163"/>
            <a:ext cx="7391400" cy="823912"/>
          </a:xfrm>
        </p:spPr>
        <p:txBody>
          <a:bodyPr>
            <a:normAutofit fontScale="92500"/>
          </a:bodyPr>
          <a:lstStyle/>
          <a:p>
            <a:pPr algn="ctr"/>
            <a:r>
              <a:rPr lang="en-US" sz="3600" dirty="0"/>
              <a:t>City of Pine Bluff and </a:t>
            </a:r>
            <a:r>
              <a:rPr lang="en-US" sz="3600" dirty="0">
                <a:highlight>
                  <a:srgbClr val="FFFF00"/>
                </a:highlight>
              </a:rPr>
              <a:t>UAPB (HOLD*)</a:t>
            </a:r>
            <a:r>
              <a:rPr lang="en-US" dirty="0"/>
              <a:t>	</a:t>
            </a:r>
          </a:p>
        </p:txBody>
      </p:sp>
      <p:sp>
        <p:nvSpPr>
          <p:cNvPr id="4" name="Content Placeholder 3">
            <a:extLst>
              <a:ext uri="{FF2B5EF4-FFF2-40B4-BE49-F238E27FC236}">
                <a16:creationId xmlns:a16="http://schemas.microsoft.com/office/drawing/2014/main" id="{3808EE63-35AE-4929-8A09-84078E384D51}"/>
              </a:ext>
            </a:extLst>
          </p:cNvPr>
          <p:cNvSpPr>
            <a:spLocks noGrp="1"/>
          </p:cNvSpPr>
          <p:nvPr>
            <p:ph sz="half" idx="2"/>
          </p:nvPr>
        </p:nvSpPr>
        <p:spPr>
          <a:xfrm>
            <a:off x="152400" y="2505074"/>
            <a:ext cx="6064440" cy="4334997"/>
          </a:xfrm>
        </p:spPr>
        <p:txBody>
          <a:bodyPr>
            <a:normAutofit fontScale="62500" lnSpcReduction="20000"/>
          </a:bodyPr>
          <a:lstStyle/>
          <a:p>
            <a:pPr>
              <a:buFont typeface="Wingdings" panose="05000000000000000000" pitchFamily="2" charset="2"/>
              <a:buChar char="Ø"/>
            </a:pPr>
            <a:r>
              <a:rPr lang="en-US" sz="3200" dirty="0"/>
              <a:t>Historical Memorial Park</a:t>
            </a:r>
          </a:p>
          <a:p>
            <a:pPr>
              <a:buFont typeface="Wingdings" panose="05000000000000000000" pitchFamily="2" charset="2"/>
              <a:buChar char="Ø"/>
            </a:pPr>
            <a:r>
              <a:rPr lang="en-US" sz="3200" dirty="0"/>
              <a:t>Indusial/Warehousing</a:t>
            </a:r>
          </a:p>
          <a:p>
            <a:pPr>
              <a:buFont typeface="Wingdings" panose="05000000000000000000" pitchFamily="2" charset="2"/>
              <a:buChar char="Ø"/>
            </a:pPr>
            <a:r>
              <a:rPr lang="en-US" sz="3200" dirty="0"/>
              <a:t>Agricultural\</a:t>
            </a:r>
            <a:r>
              <a:rPr lang="en-US" sz="3200" dirty="0">
                <a:highlight>
                  <a:srgbClr val="FFFF00"/>
                </a:highlight>
              </a:rPr>
              <a:t>UAPB*</a:t>
            </a:r>
            <a:r>
              <a:rPr lang="en-US" sz="3200" dirty="0"/>
              <a:t>:  Catfish and  Berry Preserve and Research Extension Facility</a:t>
            </a:r>
            <a:r>
              <a:rPr lang="en-US" sz="1800" dirty="0"/>
              <a:t>.</a:t>
            </a:r>
          </a:p>
        </p:txBody>
      </p:sp>
      <p:sp>
        <p:nvSpPr>
          <p:cNvPr id="5" name="Text Placeholder 4">
            <a:extLst>
              <a:ext uri="{FF2B5EF4-FFF2-40B4-BE49-F238E27FC236}">
                <a16:creationId xmlns:a16="http://schemas.microsoft.com/office/drawing/2014/main" id="{5C987CD3-B3A9-4E6D-A6EB-07F770BD3657}"/>
              </a:ext>
            </a:extLst>
          </p:cNvPr>
          <p:cNvSpPr>
            <a:spLocks noGrp="1"/>
          </p:cNvSpPr>
          <p:nvPr>
            <p:ph type="body" sz="quarter" idx="3"/>
          </p:nvPr>
        </p:nvSpPr>
        <p:spPr/>
        <p:txBody>
          <a:bodyPr>
            <a:normAutofit fontScale="92500"/>
          </a:bodyPr>
          <a:lstStyle/>
          <a:p>
            <a:pPr algn="ctr"/>
            <a:r>
              <a:rPr lang="en-US" sz="3200" dirty="0"/>
              <a:t>Family Proposal</a:t>
            </a:r>
          </a:p>
        </p:txBody>
      </p:sp>
      <p:sp>
        <p:nvSpPr>
          <p:cNvPr id="6" name="Content Placeholder 5">
            <a:extLst>
              <a:ext uri="{FF2B5EF4-FFF2-40B4-BE49-F238E27FC236}">
                <a16:creationId xmlns:a16="http://schemas.microsoft.com/office/drawing/2014/main" id="{65FA3903-F020-40BC-9F36-E3EF2AEED08C}"/>
              </a:ext>
            </a:extLst>
          </p:cNvPr>
          <p:cNvSpPr>
            <a:spLocks noGrp="1"/>
          </p:cNvSpPr>
          <p:nvPr>
            <p:ph sz="quarter" idx="4"/>
          </p:nvPr>
        </p:nvSpPr>
        <p:spPr>
          <a:xfrm>
            <a:off x="6172200" y="2505075"/>
            <a:ext cx="6019800" cy="3684588"/>
          </a:xfrm>
        </p:spPr>
        <p:txBody>
          <a:bodyPr>
            <a:normAutofit fontScale="62500" lnSpcReduction="20000"/>
          </a:bodyPr>
          <a:lstStyle/>
          <a:p>
            <a:pPr>
              <a:buFont typeface="Wingdings" panose="05000000000000000000" pitchFamily="2" charset="2"/>
              <a:buChar char="Ø"/>
            </a:pPr>
            <a:r>
              <a:rPr lang="en-US" sz="3400" dirty="0"/>
              <a:t>Altschul-Carson Memorial Garden on W Short 3</a:t>
            </a:r>
            <a:r>
              <a:rPr lang="en-US" sz="3400" baseline="30000" dirty="0"/>
              <a:t>rd</a:t>
            </a:r>
            <a:r>
              <a:rPr lang="en-US" sz="3400" dirty="0"/>
              <a:t> corner  )gravesite) @ 2 acres</a:t>
            </a:r>
          </a:p>
          <a:p>
            <a:pPr>
              <a:buFont typeface="Wingdings" panose="05000000000000000000" pitchFamily="2" charset="2"/>
              <a:buChar char="Ø"/>
            </a:pPr>
            <a:r>
              <a:rPr lang="en-US" sz="3400" dirty="0"/>
              <a:t>Cell Site Location</a:t>
            </a:r>
          </a:p>
          <a:p>
            <a:pPr>
              <a:buFont typeface="Wingdings" panose="05000000000000000000" pitchFamily="2" charset="2"/>
              <a:buChar char="Ø"/>
            </a:pPr>
            <a:r>
              <a:rPr lang="en-US" sz="3400" dirty="0"/>
              <a:t>Hemp/Marijuana Grow/Recycling Center </a:t>
            </a:r>
          </a:p>
          <a:p>
            <a:pPr>
              <a:buFont typeface="Wingdings" panose="05000000000000000000" pitchFamily="2" charset="2"/>
              <a:buChar char="Ø"/>
            </a:pPr>
            <a:endParaRPr lang="en-US" sz="3400" dirty="0"/>
          </a:p>
          <a:p>
            <a:pPr marL="0" indent="0">
              <a:buNone/>
            </a:pPr>
            <a:endParaRPr lang="en-US" sz="3400" dirty="0"/>
          </a:p>
          <a:p>
            <a:pPr marL="0" indent="0">
              <a:buNone/>
            </a:pPr>
            <a:endParaRPr lang="en-US" sz="3400" dirty="0"/>
          </a:p>
          <a:p>
            <a:pPr marL="0" indent="0">
              <a:buNone/>
            </a:pPr>
            <a:endParaRPr lang="en-US" sz="3400" dirty="0"/>
          </a:p>
          <a:p>
            <a:pPr marL="0" indent="0">
              <a:buNone/>
            </a:pPr>
            <a:endParaRPr lang="en-US" sz="3400" dirty="0"/>
          </a:p>
          <a:p>
            <a:pPr>
              <a:buFont typeface="Wingdings" panose="05000000000000000000" pitchFamily="2" charset="2"/>
              <a:buChar char="Ø"/>
            </a:pPr>
            <a:r>
              <a:rPr lang="en-US" sz="3400" dirty="0"/>
              <a:t>Transplant </a:t>
            </a:r>
            <a:r>
              <a:rPr lang="en-US" sz="3400" b="1" dirty="0"/>
              <a:t>New Horizons PFCU </a:t>
            </a:r>
            <a:r>
              <a:rPr lang="en-US" sz="3400" dirty="0"/>
              <a:t>Model to corner of  US 539 @  Barraque (2-Lane) County Rd</a:t>
            </a:r>
          </a:p>
          <a:p>
            <a:pPr marL="0" indent="0">
              <a:buNone/>
            </a:pPr>
            <a:endParaRPr lang="en-US" dirty="0"/>
          </a:p>
        </p:txBody>
      </p:sp>
      <p:pic>
        <p:nvPicPr>
          <p:cNvPr id="8" name="Picture 7">
            <a:extLst>
              <a:ext uri="{FF2B5EF4-FFF2-40B4-BE49-F238E27FC236}">
                <a16:creationId xmlns:a16="http://schemas.microsoft.com/office/drawing/2014/main" id="{18692290-9E14-46FB-B05B-537AC0346C4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3826507" y="4513566"/>
            <a:ext cx="3059626" cy="1721039"/>
          </a:xfrm>
          <a:prstGeom prst="rect">
            <a:avLst/>
          </a:prstGeom>
        </p:spPr>
      </p:pic>
      <p:pic>
        <p:nvPicPr>
          <p:cNvPr id="10" name="Picture 9" descr="Diagram, map&#10;&#10;Description automatically generated">
            <a:extLst>
              <a:ext uri="{FF2B5EF4-FFF2-40B4-BE49-F238E27FC236}">
                <a16:creationId xmlns:a16="http://schemas.microsoft.com/office/drawing/2014/main" id="{31C2F55A-9D83-4A88-B903-C280AF57A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27" y="3982449"/>
            <a:ext cx="3877927" cy="2857622"/>
          </a:xfrm>
          <a:prstGeom prst="rect">
            <a:avLst/>
          </a:prstGeom>
        </p:spPr>
      </p:pic>
      <p:pic>
        <p:nvPicPr>
          <p:cNvPr id="12" name="Picture 11" descr="A picture containing grass, track, outdoor, mountain&#10;&#10;Description automatically generated">
            <a:extLst>
              <a:ext uri="{FF2B5EF4-FFF2-40B4-BE49-F238E27FC236}">
                <a16:creationId xmlns:a16="http://schemas.microsoft.com/office/drawing/2014/main" id="{6460C8E0-EC8D-4306-895E-D6086C01A6F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02857" y="3782622"/>
            <a:ext cx="3249672" cy="1696146"/>
          </a:xfrm>
          <a:prstGeom prst="rect">
            <a:avLst/>
          </a:prstGeom>
        </p:spPr>
      </p:pic>
    </p:spTree>
    <p:extLst>
      <p:ext uri="{BB962C8B-B14F-4D97-AF65-F5344CB8AC3E}">
        <p14:creationId xmlns:p14="http://schemas.microsoft.com/office/powerpoint/2010/main" val="2817166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B793117-9CDF-46A7-ABC0-2E5E656E078F}"/>
              </a:ext>
            </a:extLst>
          </p:cNvPr>
          <p:cNvSpPr txBox="1"/>
          <p:nvPr/>
        </p:nvSpPr>
        <p:spPr>
          <a:xfrm>
            <a:off x="7464614" y="1783959"/>
            <a:ext cx="4270186" cy="2889114"/>
          </a:xfrm>
          <a:prstGeom prst="rect">
            <a:avLst/>
          </a:prstGeom>
        </p:spPr>
        <p:txBody>
          <a:bodyPr vert="horz" lIns="91440" tIns="45720" rIns="91440" bIns="45720" rtlCol="0" anchor="b">
            <a:normAutofit lnSpcReduction="10000"/>
          </a:bodyPr>
          <a:lstStyle/>
          <a:p>
            <a:pPr>
              <a:lnSpc>
                <a:spcPct val="90000"/>
              </a:lnSpc>
              <a:spcBef>
                <a:spcPct val="0"/>
              </a:spcBef>
              <a:spcAft>
                <a:spcPts val="600"/>
              </a:spcAft>
            </a:pPr>
            <a:r>
              <a:rPr lang="en-US" sz="5400" b="1" dirty="0">
                <a:latin typeface="+mj-lt"/>
                <a:ea typeface="+mj-ea"/>
                <a:cs typeface="+mj-cs"/>
              </a:rPr>
              <a:t>AURORA, CO </a:t>
            </a:r>
          </a:p>
          <a:p>
            <a:pPr>
              <a:lnSpc>
                <a:spcPct val="90000"/>
              </a:lnSpc>
              <a:spcBef>
                <a:spcPct val="0"/>
              </a:spcBef>
              <a:spcAft>
                <a:spcPts val="600"/>
              </a:spcAft>
            </a:pPr>
            <a:r>
              <a:rPr lang="en-US" sz="3800" b="1" dirty="0">
                <a:latin typeface="+mj-lt"/>
                <a:ea typeface="+mj-ea"/>
                <a:cs typeface="+mj-cs"/>
              </a:rPr>
              <a:t> - New Horizons FCU Initiative</a:t>
            </a:r>
          </a:p>
          <a:p>
            <a:pPr>
              <a:lnSpc>
                <a:spcPct val="90000"/>
              </a:lnSpc>
              <a:spcBef>
                <a:spcPct val="0"/>
              </a:spcBef>
              <a:spcAft>
                <a:spcPts val="600"/>
              </a:spcAft>
            </a:pPr>
            <a:r>
              <a:rPr lang="en-US" sz="3800" b="1" dirty="0">
                <a:latin typeface="+mj-lt"/>
                <a:ea typeface="+mj-ea"/>
                <a:cs typeface="+mj-cs"/>
              </a:rPr>
              <a:t> - CO Veterans Group Home</a:t>
            </a:r>
          </a:p>
        </p:txBody>
      </p:sp>
      <p:sp>
        <p:nvSpPr>
          <p:cNvPr id="2054" name="Freeform: Shape 136">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052" name="Picture 4" descr="Thumbnail image">
            <a:extLst>
              <a:ext uri="{FF2B5EF4-FFF2-40B4-BE49-F238E27FC236}">
                <a16:creationId xmlns:a16="http://schemas.microsoft.com/office/drawing/2014/main" id="{E13BFC80-6CF8-4CE3-AC21-3A22C0089CD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09" r="1" b="1882"/>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557324"/>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3BA0FCE-5BCC-4699-A8A4-492ECD0D6077}"/>
              </a:ext>
            </a:extLst>
          </p:cNvPr>
          <p:cNvSpPr txBox="1"/>
          <p:nvPr/>
        </p:nvSpPr>
        <p:spPr>
          <a:xfrm>
            <a:off x="137160" y="1490008"/>
            <a:ext cx="12161520" cy="1938992"/>
          </a:xfrm>
          <a:prstGeom prst="rect">
            <a:avLst/>
          </a:prstGeom>
          <a:noFill/>
        </p:spPr>
        <p:txBody>
          <a:bodyPr wrap="square" rtlCol="0">
            <a:spAutoFit/>
          </a:bodyPr>
          <a:lstStyle/>
          <a:p>
            <a:pPr algn="ctr"/>
            <a:r>
              <a:rPr lang="en-US" sz="4000" b="1" dirty="0"/>
              <a:t>New Horizons Proposed Federal Credit Union (PFCU): A Proposed Low-Income Community Development Financial Institution</a:t>
            </a:r>
          </a:p>
        </p:txBody>
      </p:sp>
      <p:sp>
        <p:nvSpPr>
          <p:cNvPr id="7" name="TextBox 6">
            <a:extLst>
              <a:ext uri="{FF2B5EF4-FFF2-40B4-BE49-F238E27FC236}">
                <a16:creationId xmlns:a16="http://schemas.microsoft.com/office/drawing/2014/main" id="{660F5370-6834-4498-874F-A76A841A1DDE}"/>
              </a:ext>
            </a:extLst>
          </p:cNvPr>
          <p:cNvSpPr txBox="1"/>
          <p:nvPr/>
        </p:nvSpPr>
        <p:spPr>
          <a:xfrm>
            <a:off x="274320" y="5079175"/>
            <a:ext cx="11887200" cy="1877437"/>
          </a:xfrm>
          <a:prstGeom prst="rect">
            <a:avLst/>
          </a:prstGeom>
          <a:noFill/>
        </p:spPr>
        <p:txBody>
          <a:bodyPr wrap="square" rtlCol="0">
            <a:spAutoFit/>
          </a:bodyPr>
          <a:lstStyle/>
          <a:p>
            <a:r>
              <a:rPr lang="en-US" sz="2800" dirty="0"/>
              <a:t>A Core Group is  their Given Time, Talent, and Treasury to develop a NCUA Insured Credit Union Model  having a Low-Income designation that enables better access to capital to neighborhood residents and businesses at more competitive rates and having community focused products and services</a:t>
            </a:r>
            <a:r>
              <a:rPr lang="en-US" sz="3200" dirty="0"/>
              <a:t>. </a:t>
            </a:r>
          </a:p>
        </p:txBody>
      </p:sp>
      <p:pic>
        <p:nvPicPr>
          <p:cNvPr id="8" name="Picture 7" descr="Text, letter&#10;&#10;Description automatically generated">
            <a:extLst>
              <a:ext uri="{FF2B5EF4-FFF2-40B4-BE49-F238E27FC236}">
                <a16:creationId xmlns:a16="http://schemas.microsoft.com/office/drawing/2014/main" id="{B3EAC096-B410-4289-9139-6FC4F5756A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0665" y="228600"/>
            <a:ext cx="7131388" cy="1199083"/>
          </a:xfrm>
          <a:prstGeom prst="rect">
            <a:avLst/>
          </a:prstGeom>
        </p:spPr>
      </p:pic>
      <p:pic>
        <p:nvPicPr>
          <p:cNvPr id="12" name="Picture 11" descr="A picture containing silhouette&#10;&#10;Description automatically generated">
            <a:extLst>
              <a:ext uri="{FF2B5EF4-FFF2-40B4-BE49-F238E27FC236}">
                <a16:creationId xmlns:a16="http://schemas.microsoft.com/office/drawing/2014/main" id="{747C7958-8A13-4FA3-8243-093B6599AD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1275" y="2783650"/>
            <a:ext cx="2359152" cy="2020824"/>
          </a:xfrm>
          <a:prstGeom prst="rect">
            <a:avLst/>
          </a:prstGeom>
        </p:spPr>
      </p:pic>
      <p:pic>
        <p:nvPicPr>
          <p:cNvPr id="14" name="Picture 13" descr="Diagram&#10;&#10;Description automatically generated">
            <a:extLst>
              <a:ext uri="{FF2B5EF4-FFF2-40B4-BE49-F238E27FC236}">
                <a16:creationId xmlns:a16="http://schemas.microsoft.com/office/drawing/2014/main" id="{56A76E7C-DA50-468F-9372-0AC7CF0863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34176" y="3216625"/>
            <a:ext cx="2486025" cy="1800225"/>
          </a:xfrm>
          <a:prstGeom prst="rect">
            <a:avLst/>
          </a:prstGeom>
        </p:spPr>
      </p:pic>
      <p:sp>
        <p:nvSpPr>
          <p:cNvPr id="15" name="TextBox 14">
            <a:extLst>
              <a:ext uri="{FF2B5EF4-FFF2-40B4-BE49-F238E27FC236}">
                <a16:creationId xmlns:a16="http://schemas.microsoft.com/office/drawing/2014/main" id="{77645791-FB64-42C2-A6A2-6FAB253E5779}"/>
              </a:ext>
            </a:extLst>
          </p:cNvPr>
          <p:cNvSpPr txBox="1"/>
          <p:nvPr/>
        </p:nvSpPr>
        <p:spPr>
          <a:xfrm>
            <a:off x="3420427" y="4340299"/>
            <a:ext cx="1676400" cy="377861"/>
          </a:xfrm>
          <a:prstGeom prst="rect">
            <a:avLst/>
          </a:prstGeom>
          <a:noFill/>
        </p:spPr>
        <p:txBody>
          <a:bodyPr wrap="square" rtlCol="0">
            <a:spAutoFit/>
          </a:bodyPr>
          <a:lstStyle/>
          <a:p>
            <a:r>
              <a:rPr lang="en-US" dirty="0"/>
              <a:t>Proposed Logo </a:t>
            </a:r>
          </a:p>
        </p:txBody>
      </p:sp>
      <p:sp>
        <p:nvSpPr>
          <p:cNvPr id="16" name="TextBox 15">
            <a:extLst>
              <a:ext uri="{FF2B5EF4-FFF2-40B4-BE49-F238E27FC236}">
                <a16:creationId xmlns:a16="http://schemas.microsoft.com/office/drawing/2014/main" id="{6DEA5A0C-E0FB-4B3F-A126-DE8BFE2AD6BD}"/>
              </a:ext>
            </a:extLst>
          </p:cNvPr>
          <p:cNvSpPr txBox="1"/>
          <p:nvPr/>
        </p:nvSpPr>
        <p:spPr>
          <a:xfrm>
            <a:off x="9220201" y="3703701"/>
            <a:ext cx="2941320" cy="646331"/>
          </a:xfrm>
          <a:prstGeom prst="rect">
            <a:avLst/>
          </a:prstGeom>
          <a:noFill/>
        </p:spPr>
        <p:txBody>
          <a:bodyPr wrap="square" rtlCol="0">
            <a:spAutoFit/>
          </a:bodyPr>
          <a:lstStyle/>
          <a:p>
            <a:r>
              <a:rPr lang="en-US" b="1" u="sng" dirty="0"/>
              <a:t>The Problem:  </a:t>
            </a:r>
            <a:r>
              <a:rPr lang="en-US" dirty="0"/>
              <a:t>Wealth Gap and Access to Capital</a:t>
            </a:r>
          </a:p>
        </p:txBody>
      </p:sp>
    </p:spTree>
    <p:extLst>
      <p:ext uri="{BB962C8B-B14F-4D97-AF65-F5344CB8AC3E}">
        <p14:creationId xmlns:p14="http://schemas.microsoft.com/office/powerpoint/2010/main" val="211126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DA540F-5FEA-41C3-808A-38A5137B1864}"/>
              </a:ext>
            </a:extLst>
          </p:cNvPr>
          <p:cNvSpPr>
            <a:spLocks noGrp="1"/>
          </p:cNvSpPr>
          <p:nvPr>
            <p:ph type="title"/>
          </p:nvPr>
        </p:nvSpPr>
        <p:spPr>
          <a:xfrm>
            <a:off x="685800" y="373062"/>
            <a:ext cx="10515600" cy="1895475"/>
          </a:xfrm>
        </p:spPr>
        <p:txBody>
          <a:bodyPr/>
          <a:lstStyle/>
          <a:p>
            <a:pPr algn="ctr"/>
            <a:r>
              <a:rPr lang="en-US" b="1" dirty="0"/>
              <a:t>Walker Family Trust Vision 2021 Plan via VetVest Group, LLC</a:t>
            </a:r>
          </a:p>
        </p:txBody>
      </p:sp>
      <p:pic>
        <p:nvPicPr>
          <p:cNvPr id="8" name="Picture 7">
            <a:extLst>
              <a:ext uri="{FF2B5EF4-FFF2-40B4-BE49-F238E27FC236}">
                <a16:creationId xmlns:a16="http://schemas.microsoft.com/office/drawing/2014/main" id="{4500DB3C-BD62-4F14-92B1-075C7E7C0227}"/>
              </a:ext>
            </a:extLst>
          </p:cNvPr>
          <p:cNvPicPr>
            <a:picLocks noChangeAspect="1"/>
          </p:cNvPicPr>
          <p:nvPr/>
        </p:nvPicPr>
        <p:blipFill>
          <a:blip r:embed="rId2"/>
          <a:stretch>
            <a:fillRect/>
          </a:stretch>
        </p:blipFill>
        <p:spPr>
          <a:xfrm>
            <a:off x="2984495" y="2201069"/>
            <a:ext cx="4237087" cy="1652159"/>
          </a:xfrm>
          <a:prstGeom prst="rect">
            <a:avLst/>
          </a:prstGeom>
        </p:spPr>
      </p:pic>
      <p:sp>
        <p:nvSpPr>
          <p:cNvPr id="11" name="TextBox 10">
            <a:extLst>
              <a:ext uri="{FF2B5EF4-FFF2-40B4-BE49-F238E27FC236}">
                <a16:creationId xmlns:a16="http://schemas.microsoft.com/office/drawing/2014/main" id="{D0D67D35-51CC-4D93-892B-AD2FB9CD59C1}"/>
              </a:ext>
            </a:extLst>
          </p:cNvPr>
          <p:cNvSpPr txBox="1"/>
          <p:nvPr/>
        </p:nvSpPr>
        <p:spPr>
          <a:xfrm>
            <a:off x="2514600" y="4468492"/>
            <a:ext cx="6629400" cy="5355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3200" b="1" i="0" u="sng" strike="noStrike" kern="1200" cap="none" spc="0" normalizeH="0" baseline="0" noProof="0" dirty="0">
                <a:ln>
                  <a:noFill/>
                </a:ln>
                <a:solidFill>
                  <a:prstClr val="black"/>
                </a:solidFill>
                <a:effectLst/>
                <a:uLnTx/>
                <a:uFillTx/>
                <a:latin typeface="Calibri" panose="020F0502020204030204"/>
                <a:ea typeface="+mn-ea"/>
                <a:cs typeface="+mn-cs"/>
              </a:rPr>
              <a:t>AR, CO, TX</a:t>
            </a:r>
          </a:p>
        </p:txBody>
      </p:sp>
      <p:sp>
        <p:nvSpPr>
          <p:cNvPr id="13" name="TextBox 12">
            <a:extLst>
              <a:ext uri="{FF2B5EF4-FFF2-40B4-BE49-F238E27FC236}">
                <a16:creationId xmlns:a16="http://schemas.microsoft.com/office/drawing/2014/main" id="{64FF7606-67BA-41F0-BB14-35C10A80826E}"/>
              </a:ext>
            </a:extLst>
          </p:cNvPr>
          <p:cNvSpPr txBox="1"/>
          <p:nvPr/>
        </p:nvSpPr>
        <p:spPr>
          <a:xfrm>
            <a:off x="838200" y="3785759"/>
            <a:ext cx="12192000" cy="553998"/>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Altschul-Carson     Ames-Rollerson    Nicholas O. and Rosa L. Walker</a:t>
            </a:r>
          </a:p>
        </p:txBody>
      </p:sp>
      <p:pic>
        <p:nvPicPr>
          <p:cNvPr id="16" name="Picture 15">
            <a:extLst>
              <a:ext uri="{FF2B5EF4-FFF2-40B4-BE49-F238E27FC236}">
                <a16:creationId xmlns:a16="http://schemas.microsoft.com/office/drawing/2014/main" id="{DD7C8741-0D3B-497A-B2DF-7C32CCCF4593}"/>
              </a:ext>
            </a:extLst>
          </p:cNvPr>
          <p:cNvPicPr>
            <a:picLocks noChangeAspect="1"/>
          </p:cNvPicPr>
          <p:nvPr/>
        </p:nvPicPr>
        <p:blipFill>
          <a:blip r:embed="rId3"/>
          <a:stretch>
            <a:fillRect/>
          </a:stretch>
        </p:blipFill>
        <p:spPr>
          <a:xfrm>
            <a:off x="2115482" y="6190876"/>
            <a:ext cx="8077900" cy="749873"/>
          </a:xfrm>
          <a:prstGeom prst="rect">
            <a:avLst/>
          </a:prstGeom>
        </p:spPr>
      </p:pic>
      <p:sp>
        <p:nvSpPr>
          <p:cNvPr id="18" name="TextBox 17">
            <a:extLst>
              <a:ext uri="{FF2B5EF4-FFF2-40B4-BE49-F238E27FC236}">
                <a16:creationId xmlns:a16="http://schemas.microsoft.com/office/drawing/2014/main" id="{8B7D4AC9-AC02-4F26-9ECE-B695BFDFBDC4}"/>
              </a:ext>
            </a:extLst>
          </p:cNvPr>
          <p:cNvSpPr txBox="1"/>
          <p:nvPr/>
        </p:nvSpPr>
        <p:spPr>
          <a:xfrm>
            <a:off x="3962400" y="5287995"/>
            <a:ext cx="6518364" cy="707886"/>
          </a:xfrm>
          <a:prstGeom prst="rect">
            <a:avLst/>
          </a:prstGeom>
          <a:noFill/>
        </p:spPr>
        <p:txBody>
          <a:bodyPr wrap="square">
            <a:spAutoFit/>
          </a:bodyPr>
          <a:lstStyle/>
          <a:p>
            <a:r>
              <a:rPr kumimoji="0" lang="en-US" sz="40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Time is of Essence</a:t>
            </a:r>
            <a:endParaRPr lang="en-US" dirty="0"/>
          </a:p>
        </p:txBody>
      </p:sp>
    </p:spTree>
    <p:extLst>
      <p:ext uri="{BB962C8B-B14F-4D97-AF65-F5344CB8AC3E}">
        <p14:creationId xmlns:p14="http://schemas.microsoft.com/office/powerpoint/2010/main" val="178233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A0BAD596-55BB-4792-AD20-9AC6A4DDB3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0"/>
            <a:ext cx="6805612" cy="2645777"/>
          </a:xfrm>
          <a:prstGeom prst="rect">
            <a:avLst/>
          </a:prstGeom>
        </p:spPr>
      </p:pic>
      <p:sp>
        <p:nvSpPr>
          <p:cNvPr id="4" name="TextBox 3">
            <a:extLst>
              <a:ext uri="{FF2B5EF4-FFF2-40B4-BE49-F238E27FC236}">
                <a16:creationId xmlns:a16="http://schemas.microsoft.com/office/drawing/2014/main" id="{44140AFF-8403-4456-910F-B8426AAF55A8}"/>
              </a:ext>
            </a:extLst>
          </p:cNvPr>
          <p:cNvSpPr txBox="1"/>
          <p:nvPr/>
        </p:nvSpPr>
        <p:spPr>
          <a:xfrm>
            <a:off x="5257800" y="47149"/>
            <a:ext cx="7210425" cy="1323439"/>
          </a:xfrm>
          <a:prstGeom prst="rect">
            <a:avLst/>
          </a:prstGeom>
          <a:noFill/>
        </p:spPr>
        <p:txBody>
          <a:bodyPr wrap="square" rtlCol="0">
            <a:spAutoFit/>
          </a:bodyPr>
          <a:lstStyle/>
          <a:p>
            <a:pPr algn="ctr"/>
            <a:r>
              <a:rPr lang="en-US" sz="4000" b="1" dirty="0"/>
              <a:t>CO Veterans Group Home (COVetHome)</a:t>
            </a:r>
          </a:p>
        </p:txBody>
      </p:sp>
      <p:sp>
        <p:nvSpPr>
          <p:cNvPr id="5" name="TextBox 4">
            <a:extLst>
              <a:ext uri="{FF2B5EF4-FFF2-40B4-BE49-F238E27FC236}">
                <a16:creationId xmlns:a16="http://schemas.microsoft.com/office/drawing/2014/main" id="{132F4D58-C877-4221-8878-FEA24E13E16D}"/>
              </a:ext>
            </a:extLst>
          </p:cNvPr>
          <p:cNvSpPr txBox="1"/>
          <p:nvPr/>
        </p:nvSpPr>
        <p:spPr>
          <a:xfrm>
            <a:off x="-88106" y="2895600"/>
            <a:ext cx="12280106" cy="4031873"/>
          </a:xfrm>
          <a:prstGeom prst="rect">
            <a:avLst/>
          </a:prstGeom>
          <a:noFill/>
        </p:spPr>
        <p:txBody>
          <a:bodyPr wrap="square" rtlCol="0">
            <a:spAutoFit/>
          </a:bodyPr>
          <a:lstStyle/>
          <a:p>
            <a:r>
              <a:rPr lang="en-US" sz="3200" dirty="0"/>
              <a:t>The City of Aurora permits four (4) unrelated persons to live in a private, single family zoned  residents and, the Veterans Administration maintains a program  supporting homeless individuals/families and, supporting housing for those requiring access to the nearby </a:t>
            </a:r>
            <a:r>
              <a:rPr lang="en-US" sz="3200" b="1" dirty="0"/>
              <a:t>Eastern Regional Medical Center</a:t>
            </a:r>
            <a:r>
              <a:rPr lang="en-US" sz="3200" dirty="0"/>
              <a:t>.  </a:t>
            </a:r>
            <a:r>
              <a:rPr lang="en-US" sz="3200" b="1" dirty="0"/>
              <a:t>COVetHome</a:t>
            </a:r>
            <a:r>
              <a:rPr lang="en-US" sz="3200" dirty="0"/>
              <a:t> is @ One (1) Mile away from the hospital and our Directors will provide supportive counseling services, meals, and transportation  while the veteran enjoys a clean and safe living environment with amenities.</a:t>
            </a:r>
          </a:p>
        </p:txBody>
      </p:sp>
    </p:spTree>
    <p:extLst>
      <p:ext uri="{BB962C8B-B14F-4D97-AF65-F5344CB8AC3E}">
        <p14:creationId xmlns:p14="http://schemas.microsoft.com/office/powerpoint/2010/main" val="19169940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264894A7-CC53-4063-BCD3-6A8AC6A3B49A}"/>
              </a:ext>
            </a:extLst>
          </p:cNvPr>
          <p:cNvPicPr/>
          <p:nvPr/>
        </p:nvPicPr>
        <p:blipFill>
          <a:blip r:embed="rId2"/>
          <a:stretch>
            <a:fillRect/>
          </a:stretch>
        </p:blipFill>
        <p:spPr>
          <a:xfrm>
            <a:off x="201930" y="69850"/>
            <a:ext cx="2339340" cy="1807210"/>
          </a:xfrm>
          <a:prstGeom prst="rect">
            <a:avLst/>
          </a:prstGeom>
        </p:spPr>
      </p:pic>
      <p:sp>
        <p:nvSpPr>
          <p:cNvPr id="8" name="TextBox 7">
            <a:extLst>
              <a:ext uri="{FF2B5EF4-FFF2-40B4-BE49-F238E27FC236}">
                <a16:creationId xmlns:a16="http://schemas.microsoft.com/office/drawing/2014/main" id="{46E31756-1D35-4693-9EBA-C0AFB1485B01}"/>
              </a:ext>
            </a:extLst>
          </p:cNvPr>
          <p:cNvSpPr txBox="1"/>
          <p:nvPr/>
        </p:nvSpPr>
        <p:spPr>
          <a:xfrm>
            <a:off x="5105400" y="266101"/>
            <a:ext cx="5715000" cy="923330"/>
          </a:xfrm>
          <a:prstGeom prst="rect">
            <a:avLst/>
          </a:prstGeom>
          <a:noFill/>
        </p:spPr>
        <p:txBody>
          <a:bodyPr wrap="square" rtlCol="0">
            <a:spAutoFit/>
          </a:bodyPr>
          <a:lstStyle/>
          <a:p>
            <a:r>
              <a:rPr lang="en-US" sz="5400" dirty="0"/>
              <a:t>Wichita Falls, TX</a:t>
            </a:r>
          </a:p>
        </p:txBody>
      </p:sp>
      <p:sp>
        <p:nvSpPr>
          <p:cNvPr id="9" name="TextBox 8">
            <a:extLst>
              <a:ext uri="{FF2B5EF4-FFF2-40B4-BE49-F238E27FC236}">
                <a16:creationId xmlns:a16="http://schemas.microsoft.com/office/drawing/2014/main" id="{24230557-9F98-4D08-847A-5090129B7B55}"/>
              </a:ext>
            </a:extLst>
          </p:cNvPr>
          <p:cNvSpPr txBox="1"/>
          <p:nvPr/>
        </p:nvSpPr>
        <p:spPr>
          <a:xfrm>
            <a:off x="762000" y="2667000"/>
            <a:ext cx="11430000" cy="4191000"/>
          </a:xfrm>
          <a:prstGeom prst="rect">
            <a:avLst/>
          </a:prstGeom>
          <a:noFill/>
        </p:spPr>
        <p:txBody>
          <a:bodyPr wrap="square" rtlCol="0">
            <a:spAutoFit/>
          </a:bodyPr>
          <a:lstStyle/>
          <a:p>
            <a:endParaRPr lang="en-US" dirty="0"/>
          </a:p>
        </p:txBody>
      </p:sp>
      <p:pic>
        <p:nvPicPr>
          <p:cNvPr id="18" name="Picture 17">
            <a:extLst>
              <a:ext uri="{FF2B5EF4-FFF2-40B4-BE49-F238E27FC236}">
                <a16:creationId xmlns:a16="http://schemas.microsoft.com/office/drawing/2014/main" id="{7448C91A-3FCD-4713-B3A1-F9A4C24821A1}"/>
              </a:ext>
            </a:extLst>
          </p:cNvPr>
          <p:cNvPicPr>
            <a:picLocks noChangeAspect="1"/>
          </p:cNvPicPr>
          <p:nvPr/>
        </p:nvPicPr>
        <p:blipFill>
          <a:blip r:embed="rId3"/>
          <a:stretch>
            <a:fillRect/>
          </a:stretch>
        </p:blipFill>
        <p:spPr>
          <a:xfrm>
            <a:off x="579120" y="1704814"/>
            <a:ext cx="11582400" cy="5176046"/>
          </a:xfrm>
          <a:prstGeom prst="rect">
            <a:avLst/>
          </a:prstGeom>
        </p:spPr>
      </p:pic>
    </p:spTree>
    <p:extLst>
      <p:ext uri="{BB962C8B-B14F-4D97-AF65-F5344CB8AC3E}">
        <p14:creationId xmlns:p14="http://schemas.microsoft.com/office/powerpoint/2010/main" val="41702238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36528EE-8C20-4FFF-93FB-1AABCFBD154A}"/>
              </a:ext>
            </a:extLst>
          </p:cNvPr>
          <p:cNvPicPr>
            <a:picLocks noChangeAspect="1"/>
          </p:cNvPicPr>
          <p:nvPr/>
        </p:nvPicPr>
        <p:blipFill>
          <a:blip r:embed="rId2"/>
          <a:stretch>
            <a:fillRect/>
          </a:stretch>
        </p:blipFill>
        <p:spPr>
          <a:xfrm>
            <a:off x="161192" y="2080260"/>
            <a:ext cx="11869616" cy="4800600"/>
          </a:xfrm>
          <a:prstGeom prst="rect">
            <a:avLst/>
          </a:prstGeom>
        </p:spPr>
      </p:pic>
      <p:pic>
        <p:nvPicPr>
          <p:cNvPr id="8" name="Picture 7">
            <a:extLst>
              <a:ext uri="{FF2B5EF4-FFF2-40B4-BE49-F238E27FC236}">
                <a16:creationId xmlns:a16="http://schemas.microsoft.com/office/drawing/2014/main" id="{93E8DBEE-983B-42F8-81B2-DFAD849CFF30}"/>
              </a:ext>
            </a:extLst>
          </p:cNvPr>
          <p:cNvPicPr>
            <a:picLocks noChangeAspect="1"/>
          </p:cNvPicPr>
          <p:nvPr/>
        </p:nvPicPr>
        <p:blipFill>
          <a:blip r:embed="rId3"/>
          <a:stretch>
            <a:fillRect/>
          </a:stretch>
        </p:blipFill>
        <p:spPr>
          <a:xfrm>
            <a:off x="838200" y="-58069"/>
            <a:ext cx="2341067" cy="1810669"/>
          </a:xfrm>
          <a:prstGeom prst="rect">
            <a:avLst/>
          </a:prstGeom>
        </p:spPr>
      </p:pic>
      <p:pic>
        <p:nvPicPr>
          <p:cNvPr id="9" name="Picture 8">
            <a:extLst>
              <a:ext uri="{FF2B5EF4-FFF2-40B4-BE49-F238E27FC236}">
                <a16:creationId xmlns:a16="http://schemas.microsoft.com/office/drawing/2014/main" id="{846CF2E5-D9A2-408F-8C86-B82888E03A54}"/>
              </a:ext>
            </a:extLst>
          </p:cNvPr>
          <p:cNvPicPr>
            <a:picLocks noChangeAspect="1"/>
          </p:cNvPicPr>
          <p:nvPr/>
        </p:nvPicPr>
        <p:blipFill>
          <a:blip r:embed="rId4"/>
          <a:stretch>
            <a:fillRect/>
          </a:stretch>
        </p:blipFill>
        <p:spPr>
          <a:xfrm>
            <a:off x="4953000" y="390780"/>
            <a:ext cx="6041660" cy="1457070"/>
          </a:xfrm>
          <a:prstGeom prst="rect">
            <a:avLst/>
          </a:prstGeom>
        </p:spPr>
      </p:pic>
    </p:spTree>
    <p:extLst>
      <p:ext uri="{BB962C8B-B14F-4D97-AF65-F5344CB8AC3E}">
        <p14:creationId xmlns:p14="http://schemas.microsoft.com/office/powerpoint/2010/main" val="10922095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487A3F-FB8D-4706-85AC-F519CE37350B}"/>
              </a:ext>
            </a:extLst>
          </p:cNvPr>
          <p:cNvSpPr>
            <a:spLocks noGrp="1"/>
          </p:cNvSpPr>
          <p:nvPr>
            <p:ph type="title"/>
          </p:nvPr>
        </p:nvSpPr>
        <p:spPr>
          <a:xfrm>
            <a:off x="838200" y="-533399"/>
            <a:ext cx="10515600" cy="1600200"/>
          </a:xfrm>
        </p:spPr>
        <p:txBody>
          <a:bodyPr/>
          <a:lstStyle/>
          <a:p>
            <a:r>
              <a:rPr lang="en-US" b="1" dirty="0"/>
              <a:t>Wichita Falls Senior Living &amp; Wellness Center</a:t>
            </a:r>
          </a:p>
        </p:txBody>
      </p:sp>
      <p:sp>
        <p:nvSpPr>
          <p:cNvPr id="3" name="Content Placeholder 2">
            <a:extLst>
              <a:ext uri="{FF2B5EF4-FFF2-40B4-BE49-F238E27FC236}">
                <a16:creationId xmlns:a16="http://schemas.microsoft.com/office/drawing/2014/main" id="{FFA14567-DCB7-4E29-A2CA-97C8EDA80CC1}"/>
              </a:ext>
            </a:extLst>
          </p:cNvPr>
          <p:cNvSpPr>
            <a:spLocks noGrp="1"/>
          </p:cNvSpPr>
          <p:nvPr>
            <p:ph idx="1"/>
          </p:nvPr>
        </p:nvSpPr>
        <p:spPr>
          <a:xfrm>
            <a:off x="0" y="838200"/>
            <a:ext cx="12192000" cy="6019799"/>
          </a:xfrm>
        </p:spPr>
        <p:txBody>
          <a:bodyPr>
            <a:normAutofit lnSpcReduction="10000"/>
          </a:bodyPr>
          <a:lstStyle/>
          <a:p>
            <a:pPr marL="0" indent="0">
              <a:buNone/>
            </a:pPr>
            <a:r>
              <a:rPr lang="en-US" dirty="0"/>
              <a:t>On the eastside of the City of Wichita Falls, the Walker Family proposes to build a high-quality senior retirement complex consisting of:</a:t>
            </a:r>
          </a:p>
          <a:p>
            <a:pPr>
              <a:buFont typeface="Wingdings" panose="05000000000000000000" pitchFamily="2" charset="2"/>
              <a:buChar char="Ø"/>
            </a:pPr>
            <a:r>
              <a:rPr lang="en-US" dirty="0"/>
              <a:t>Elevated L-Shaped building to 2-5 stories where Garden Level is commercial Pharmacy (corner); leading to a small community conference / office center (divisible to class &amp; exercise rooms); leading to Central Facilities Room include air condition/heating powered plant by “Cool Nuclear and solar with backup diesel generation; </a:t>
            </a:r>
            <a:r>
              <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rPr>
              <a:t>an ATM outlet; </a:t>
            </a:r>
            <a:r>
              <a:rPr lang="en-US" dirty="0"/>
              <a:t>and finally, a small community Laundry/Dryer rom.</a:t>
            </a:r>
          </a:p>
          <a:p>
            <a:pPr>
              <a:buFont typeface="Wingdings" panose="05000000000000000000" pitchFamily="2" charset="2"/>
              <a:buChar char="Ø"/>
            </a:pPr>
            <a:r>
              <a:rPr lang="en-US" dirty="0"/>
              <a:t>Major League Basketball will be proposed to develop a Basketball and other sports lot dedicated for the </a:t>
            </a:r>
            <a:r>
              <a:rPr lang="en-US" b="1" dirty="0"/>
              <a:t>Boys &amp; Girls Club </a:t>
            </a:r>
            <a:r>
              <a:rPr lang="en-US" dirty="0"/>
              <a:t>(across the street on Rosewood) that could supplement parking.  Full security and lighting system shall surround all internal an external accesses controlled by a central office monitoring system on the second floor surrounded by residential living spaces.</a:t>
            </a:r>
          </a:p>
          <a:p>
            <a:pPr>
              <a:buFont typeface="Wingdings" panose="05000000000000000000" pitchFamily="2" charset="2"/>
              <a:buChar char="Ø"/>
            </a:pPr>
            <a:r>
              <a:rPr lang="en-US" dirty="0"/>
              <a:t>Finally, project MUST have sufficient overflow, off-street parking with circular drop-off from the Marconi to Rosewood or through the alleyway between Marconi and Juarez.</a:t>
            </a:r>
          </a:p>
        </p:txBody>
      </p:sp>
    </p:spTree>
    <p:extLst>
      <p:ext uri="{BB962C8B-B14F-4D97-AF65-F5344CB8AC3E}">
        <p14:creationId xmlns:p14="http://schemas.microsoft.com/office/powerpoint/2010/main" val="394162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6" name="Picture 5" descr="A map of a city&#10;&#10;Description automatically generated with low confidence">
            <a:extLst>
              <a:ext uri="{FF2B5EF4-FFF2-40B4-BE49-F238E27FC236}">
                <a16:creationId xmlns:a16="http://schemas.microsoft.com/office/drawing/2014/main" id="{78D28311-2C76-4E5A-B0DD-A49772027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098" y="2534999"/>
            <a:ext cx="9477349" cy="4323001"/>
          </a:xfrm>
          <a:prstGeom prst="rect">
            <a:avLst/>
          </a:prstGeom>
        </p:spPr>
      </p:pic>
      <p:pic>
        <p:nvPicPr>
          <p:cNvPr id="8" name="Picture 7" descr="A picture containing text&#10;&#10;Description automatically generated">
            <a:extLst>
              <a:ext uri="{FF2B5EF4-FFF2-40B4-BE49-F238E27FC236}">
                <a16:creationId xmlns:a16="http://schemas.microsoft.com/office/drawing/2014/main" id="{FB682FC2-60A3-416F-8174-F9A6B9639F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41024" y="-58270"/>
            <a:ext cx="6303325" cy="3487270"/>
          </a:xfrm>
          <a:prstGeom prst="rect">
            <a:avLst/>
          </a:prstGeom>
        </p:spPr>
      </p:pic>
      <p:sp>
        <p:nvSpPr>
          <p:cNvPr id="9" name="TextBox 8">
            <a:extLst>
              <a:ext uri="{FF2B5EF4-FFF2-40B4-BE49-F238E27FC236}">
                <a16:creationId xmlns:a16="http://schemas.microsoft.com/office/drawing/2014/main" id="{C2BC273C-F882-40E0-B70D-152677FBCBB4}"/>
              </a:ext>
            </a:extLst>
          </p:cNvPr>
          <p:cNvSpPr txBox="1"/>
          <p:nvPr/>
        </p:nvSpPr>
        <p:spPr>
          <a:xfrm>
            <a:off x="228600" y="1600200"/>
            <a:ext cx="3657600" cy="923330"/>
          </a:xfrm>
          <a:prstGeom prst="rect">
            <a:avLst/>
          </a:prstGeom>
          <a:noFill/>
        </p:spPr>
        <p:txBody>
          <a:bodyPr wrap="square" rtlCol="0">
            <a:spAutoFit/>
          </a:bodyPr>
          <a:lstStyle/>
          <a:p>
            <a:r>
              <a:rPr lang="en-US" dirty="0"/>
              <a:t>Boy and Girls Club undergoing @ $6.5 M Redevelopment to premier Sports/Community Center – 2021-22</a:t>
            </a:r>
          </a:p>
        </p:txBody>
      </p:sp>
    </p:spTree>
    <p:extLst>
      <p:ext uri="{BB962C8B-B14F-4D97-AF65-F5344CB8AC3E}">
        <p14:creationId xmlns:p14="http://schemas.microsoft.com/office/powerpoint/2010/main" val="1466853640"/>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0B07E-80A3-4D30-9ABB-F783F8F52CD3}"/>
              </a:ext>
            </a:extLst>
          </p:cNvPr>
          <p:cNvSpPr>
            <a:spLocks noGrp="1"/>
          </p:cNvSpPr>
          <p:nvPr>
            <p:ph type="title"/>
          </p:nvPr>
        </p:nvSpPr>
        <p:spPr/>
        <p:txBody>
          <a:bodyPr/>
          <a:lstStyle/>
          <a:p>
            <a:r>
              <a:rPr lang="en-US" b="1" dirty="0"/>
              <a:t>107 N. Rosewood</a:t>
            </a:r>
          </a:p>
        </p:txBody>
      </p:sp>
      <p:sp>
        <p:nvSpPr>
          <p:cNvPr id="3" name="Content Placeholder 2">
            <a:extLst>
              <a:ext uri="{FF2B5EF4-FFF2-40B4-BE49-F238E27FC236}">
                <a16:creationId xmlns:a16="http://schemas.microsoft.com/office/drawing/2014/main" id="{ADE66552-F773-42F0-A0CC-B051F62E08F0}"/>
              </a:ext>
            </a:extLst>
          </p:cNvPr>
          <p:cNvSpPr>
            <a:spLocks noGrp="1"/>
          </p:cNvSpPr>
          <p:nvPr>
            <p:ph idx="1"/>
          </p:nvPr>
        </p:nvSpPr>
        <p:spPr>
          <a:xfrm>
            <a:off x="654424" y="1253331"/>
            <a:ext cx="10515600" cy="4351338"/>
          </a:xfrm>
        </p:spPr>
        <p:txBody>
          <a:bodyPr/>
          <a:lstStyle/>
          <a:p>
            <a:r>
              <a:rPr lang="en-US" dirty="0"/>
              <a:t>The latest acquisition at the intersections of MLK Blvd. @ Rosewood and Harding Streets.</a:t>
            </a:r>
          </a:p>
        </p:txBody>
      </p:sp>
      <p:pic>
        <p:nvPicPr>
          <p:cNvPr id="11" name="Picture 10">
            <a:extLst>
              <a:ext uri="{FF2B5EF4-FFF2-40B4-BE49-F238E27FC236}">
                <a16:creationId xmlns:a16="http://schemas.microsoft.com/office/drawing/2014/main" id="{00EED9EE-B148-45FC-AC13-A61B658370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22184" y="2188419"/>
            <a:ext cx="5867400" cy="4717563"/>
          </a:xfrm>
          <a:prstGeom prst="rect">
            <a:avLst/>
          </a:prstGeom>
        </p:spPr>
      </p:pic>
      <p:pic>
        <p:nvPicPr>
          <p:cNvPr id="13" name="Picture 12" descr="A grassy area with trees in the background&#10;&#10;Description automatically generated with medium confidence">
            <a:extLst>
              <a:ext uri="{FF2B5EF4-FFF2-40B4-BE49-F238E27FC236}">
                <a16:creationId xmlns:a16="http://schemas.microsoft.com/office/drawing/2014/main" id="{484AAE58-CC85-4AF4-BD11-07748F7C2F6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1" y="3733800"/>
            <a:ext cx="4075019" cy="3172182"/>
          </a:xfrm>
          <a:prstGeom prst="rect">
            <a:avLst/>
          </a:prstGeom>
        </p:spPr>
      </p:pic>
      <p:sp>
        <p:nvSpPr>
          <p:cNvPr id="14" name="TextBox 13">
            <a:extLst>
              <a:ext uri="{FF2B5EF4-FFF2-40B4-BE49-F238E27FC236}">
                <a16:creationId xmlns:a16="http://schemas.microsoft.com/office/drawing/2014/main" id="{8B5F3DA1-78DA-411B-9EF8-7087B7B06CE5}"/>
              </a:ext>
            </a:extLst>
          </p:cNvPr>
          <p:cNvSpPr txBox="1"/>
          <p:nvPr/>
        </p:nvSpPr>
        <p:spPr>
          <a:xfrm>
            <a:off x="199465" y="2275125"/>
            <a:ext cx="4572000" cy="1477328"/>
          </a:xfrm>
          <a:prstGeom prst="rect">
            <a:avLst/>
          </a:prstGeom>
          <a:noFill/>
        </p:spPr>
        <p:txBody>
          <a:bodyPr wrap="square" rtlCol="0">
            <a:spAutoFit/>
          </a:bodyPr>
          <a:lstStyle/>
          <a:p>
            <a:r>
              <a:rPr lang="en-US" dirty="0"/>
              <a:t>Aerial and Frontal Views.   Not visible here and to the top left side of the property is a Free-flowing contributory </a:t>
            </a:r>
            <a:r>
              <a:rPr lang="en-US" dirty="0" err="1"/>
              <a:t>yo</a:t>
            </a:r>
            <a:r>
              <a:rPr lang="en-US" dirty="0"/>
              <a:t> the Wichita River called, Holliday Creek.  A Biking, Walking, and Running track accompanies that river side.</a:t>
            </a:r>
          </a:p>
        </p:txBody>
      </p:sp>
      <p:sp>
        <p:nvSpPr>
          <p:cNvPr id="15" name="TextBox 14">
            <a:extLst>
              <a:ext uri="{FF2B5EF4-FFF2-40B4-BE49-F238E27FC236}">
                <a16:creationId xmlns:a16="http://schemas.microsoft.com/office/drawing/2014/main" id="{D05B8932-E488-46B7-8817-7057B896EF5E}"/>
              </a:ext>
            </a:extLst>
          </p:cNvPr>
          <p:cNvSpPr txBox="1"/>
          <p:nvPr/>
        </p:nvSpPr>
        <p:spPr>
          <a:xfrm>
            <a:off x="5486400" y="4481289"/>
            <a:ext cx="2362200" cy="646331"/>
          </a:xfrm>
          <a:prstGeom prst="rect">
            <a:avLst/>
          </a:prstGeom>
          <a:noFill/>
        </p:spPr>
        <p:txBody>
          <a:bodyPr wrap="square" rtlCol="0">
            <a:spAutoFit/>
          </a:bodyPr>
          <a:lstStyle/>
          <a:p>
            <a:r>
              <a:rPr lang="en-US" dirty="0"/>
              <a:t>City-owned </a:t>
            </a:r>
            <a:r>
              <a:rPr lang="en-US" dirty="0" err="1"/>
              <a:t>Deainage</a:t>
            </a:r>
            <a:r>
              <a:rPr lang="en-US" dirty="0"/>
              <a:t> Detention Pond</a:t>
            </a:r>
          </a:p>
        </p:txBody>
      </p:sp>
      <p:sp>
        <p:nvSpPr>
          <p:cNvPr id="16" name="TextBox 15">
            <a:extLst>
              <a:ext uri="{FF2B5EF4-FFF2-40B4-BE49-F238E27FC236}">
                <a16:creationId xmlns:a16="http://schemas.microsoft.com/office/drawing/2014/main" id="{514BC72A-DDF7-4DB1-BCA7-426C23646E6D}"/>
              </a:ext>
            </a:extLst>
          </p:cNvPr>
          <p:cNvSpPr txBox="1"/>
          <p:nvPr/>
        </p:nvSpPr>
        <p:spPr>
          <a:xfrm>
            <a:off x="9188824" y="3836424"/>
            <a:ext cx="2483784" cy="646331"/>
          </a:xfrm>
          <a:prstGeom prst="rect">
            <a:avLst/>
          </a:prstGeom>
          <a:noFill/>
        </p:spPr>
        <p:txBody>
          <a:bodyPr wrap="square" rtlCol="0">
            <a:spAutoFit/>
          </a:bodyPr>
          <a:lstStyle/>
          <a:p>
            <a:r>
              <a:rPr lang="en-US" dirty="0"/>
              <a:t>Holliday Creek/Wichita River</a:t>
            </a:r>
          </a:p>
        </p:txBody>
      </p:sp>
    </p:spTree>
    <p:extLst>
      <p:ext uri="{BB962C8B-B14F-4D97-AF65-F5344CB8AC3E}">
        <p14:creationId xmlns:p14="http://schemas.microsoft.com/office/powerpoint/2010/main" val="10301089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Calibri" panose="020F0502020204030204" pitchFamily="34" charset="0"/>
                <a:cs typeface="Calibri" panose="020F0502020204030204" pitchFamily="34" charset="0"/>
              </a:rPr>
              <a:t>Resources</a:t>
            </a:r>
          </a:p>
        </p:txBody>
      </p:sp>
      <p:graphicFrame>
        <p:nvGraphicFramePr>
          <p:cNvPr id="4" name="Content Placeholder 3" descr="Grouped List diagram showing six groups from left to right: People, Equipment, Locations, Outside Services, Manufacturing and Sales. Under each group are boxes for 4 resources and under those, a box for Notes."/>
          <p:cNvGraphicFramePr>
            <a:graphicFrameLocks noGrp="1"/>
          </p:cNvGraphicFramePr>
          <p:nvPr>
            <p:ph idx="1"/>
            <p:extLst>
              <p:ext uri="{D42A27DB-BD31-4B8C-83A1-F6EECF244321}">
                <p14:modId xmlns:p14="http://schemas.microsoft.com/office/powerpoint/2010/main" val="16788408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186430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FD4FBB2-1715-406C-AD5B-05D3FAAFA16F}"/>
              </a:ext>
            </a:extLst>
          </p:cNvPr>
          <p:cNvSpPr txBox="1"/>
          <p:nvPr/>
        </p:nvSpPr>
        <p:spPr>
          <a:xfrm>
            <a:off x="1071562" y="4549676"/>
            <a:ext cx="9729787" cy="2308324"/>
          </a:xfrm>
          <a:prstGeom prst="rect">
            <a:avLst/>
          </a:prstGeom>
          <a:noFill/>
        </p:spPr>
        <p:txBody>
          <a:bodyPr wrap="square" rtlCol="0">
            <a:spAutoFit/>
          </a:bodyPr>
          <a:lstStyle/>
          <a:p>
            <a:r>
              <a:rPr lang="en-US" sz="4800" b="1" dirty="0">
                <a:latin typeface="Bookman Old Style" panose="02050604050505020204" pitchFamily="18" charset="0"/>
              </a:rPr>
              <a:t>Thank You for Your Support by the Giving of Your Given Time, Talent, and Treasury !!</a:t>
            </a:r>
            <a:endParaRPr lang="en-US" sz="4800" dirty="0"/>
          </a:p>
        </p:txBody>
      </p:sp>
      <p:pic>
        <p:nvPicPr>
          <p:cNvPr id="5" name="Picture 4">
            <a:extLst>
              <a:ext uri="{FF2B5EF4-FFF2-40B4-BE49-F238E27FC236}">
                <a16:creationId xmlns:a16="http://schemas.microsoft.com/office/drawing/2014/main" id="{90A59A1A-48C5-4411-8592-2F4DD55F44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6381" y="2140528"/>
            <a:ext cx="2534004" cy="2124371"/>
          </a:xfrm>
          <a:prstGeom prst="rect">
            <a:avLst/>
          </a:prstGeom>
        </p:spPr>
      </p:pic>
      <p:sp>
        <p:nvSpPr>
          <p:cNvPr id="2" name="TextBox 1">
            <a:extLst>
              <a:ext uri="{FF2B5EF4-FFF2-40B4-BE49-F238E27FC236}">
                <a16:creationId xmlns:a16="http://schemas.microsoft.com/office/drawing/2014/main" id="{CE5E6B72-9540-48D3-894C-D3CC04C6FA5F}"/>
              </a:ext>
            </a:extLst>
          </p:cNvPr>
          <p:cNvSpPr txBox="1"/>
          <p:nvPr/>
        </p:nvSpPr>
        <p:spPr>
          <a:xfrm>
            <a:off x="1513282" y="797810"/>
            <a:ext cx="8846345" cy="2308324"/>
          </a:xfrm>
          <a:prstGeom prst="rect">
            <a:avLst/>
          </a:prstGeom>
          <a:noFill/>
        </p:spPr>
        <p:txBody>
          <a:bodyPr wrap="square" rtlCol="0">
            <a:spAutoFit/>
          </a:bodyPr>
          <a:lstStyle/>
          <a:p>
            <a:pPr algn="ctr"/>
            <a:r>
              <a:rPr lang="en-US" sz="3600" b="1" dirty="0"/>
              <a:t>Walker Family Trust – </a:t>
            </a:r>
          </a:p>
          <a:p>
            <a:pPr algn="ctr"/>
            <a:r>
              <a:rPr lang="en-US" sz="3600" b="1" dirty="0"/>
              <a:t>AR Land Development Group </a:t>
            </a:r>
          </a:p>
          <a:p>
            <a:pPr algn="ctr"/>
            <a:r>
              <a:rPr lang="en-US" sz="3600" b="1" dirty="0"/>
              <a:t>Dba</a:t>
            </a:r>
          </a:p>
          <a:p>
            <a:pPr algn="ctr"/>
            <a:r>
              <a:rPr lang="en-US" sz="3600" b="1" dirty="0"/>
              <a:t>VetVest Group, LLC</a:t>
            </a:r>
          </a:p>
        </p:txBody>
      </p:sp>
    </p:spTree>
    <p:extLst>
      <p:ext uri="{BB962C8B-B14F-4D97-AF65-F5344CB8AC3E}">
        <p14:creationId xmlns:p14="http://schemas.microsoft.com/office/powerpoint/2010/main" val="4518780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1F6E56-E117-47CA-895F-665558627AC9}"/>
              </a:ext>
            </a:extLst>
          </p:cNvPr>
          <p:cNvSpPr>
            <a:spLocks noGrp="1"/>
          </p:cNvSpPr>
          <p:nvPr>
            <p:ph type="ctrTitle"/>
          </p:nvPr>
        </p:nvSpPr>
        <p:spPr/>
        <p:txBody>
          <a:bodyPr/>
          <a:lstStyle/>
          <a:p>
            <a:r>
              <a:rPr lang="en-US" b="1" dirty="0"/>
              <a:t>Section 2: Business Plan </a:t>
            </a:r>
            <a:r>
              <a:rPr lang="en-US" dirty="0"/>
              <a:t>– Under Construction</a:t>
            </a:r>
          </a:p>
        </p:txBody>
      </p:sp>
      <p:sp>
        <p:nvSpPr>
          <p:cNvPr id="3" name="Subtitle 2">
            <a:extLst>
              <a:ext uri="{FF2B5EF4-FFF2-40B4-BE49-F238E27FC236}">
                <a16:creationId xmlns:a16="http://schemas.microsoft.com/office/drawing/2014/main" id="{84CF97C4-F0B0-4FAB-A09F-0E2E2A03A546}"/>
              </a:ext>
            </a:extLst>
          </p:cNvPr>
          <p:cNvSpPr>
            <a:spLocks noGrp="1"/>
          </p:cNvSpPr>
          <p:nvPr>
            <p:ph type="subTitle" idx="1"/>
          </p:nvPr>
        </p:nvSpPr>
        <p:spPr>
          <a:xfrm>
            <a:off x="533400" y="3602038"/>
            <a:ext cx="10134600" cy="3255962"/>
          </a:xfrm>
        </p:spPr>
        <p:txBody>
          <a:bodyPr/>
          <a:lstStyle/>
          <a:p>
            <a:endParaRPr lang="en-US" dirty="0"/>
          </a:p>
        </p:txBody>
      </p:sp>
      <p:pic>
        <p:nvPicPr>
          <p:cNvPr id="5" name="Picture 4" descr="Diagram&#10;&#10;Description automatically generated">
            <a:extLst>
              <a:ext uri="{FF2B5EF4-FFF2-40B4-BE49-F238E27FC236}">
                <a16:creationId xmlns:a16="http://schemas.microsoft.com/office/drawing/2014/main" id="{409B1D5A-CD99-4569-9C38-C6591F2A6A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8950" y="4072649"/>
            <a:ext cx="5954100" cy="2314740"/>
          </a:xfrm>
          <a:prstGeom prst="rect">
            <a:avLst/>
          </a:prstGeom>
        </p:spPr>
      </p:pic>
    </p:spTree>
    <p:extLst>
      <p:ext uri="{BB962C8B-B14F-4D97-AF65-F5344CB8AC3E}">
        <p14:creationId xmlns:p14="http://schemas.microsoft.com/office/powerpoint/2010/main" val="35528043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Analysis</a:t>
            </a:r>
          </a:p>
        </p:txBody>
      </p:sp>
      <p:graphicFrame>
        <p:nvGraphicFramePr>
          <p:cNvPr id="6" name="Content Placeholder 5" descr="Bar chart shows cost analysis, with y-axis displaying expenditure in currency and x-axis indicating the respective category in which the amount was spent"/>
          <p:cNvGraphicFramePr>
            <a:graphicFrameLocks noGrp="1"/>
          </p:cNvGraphicFramePr>
          <p:nvPr>
            <p:ph idx="1"/>
            <p:extLst>
              <p:ext uri="{D42A27DB-BD31-4B8C-83A1-F6EECF244321}">
                <p14:modId xmlns:p14="http://schemas.microsoft.com/office/powerpoint/2010/main" val="3649031955"/>
              </p:ext>
            </p:extLst>
          </p:nvPr>
        </p:nvGraphicFramePr>
        <p:xfrm>
          <a:off x="1341755" y="1905000"/>
          <a:ext cx="9509125" cy="41275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99785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855"/>
            <a:ext cx="9144000" cy="699655"/>
          </a:xfrm>
        </p:spPr>
        <p:txBody>
          <a:bodyPr>
            <a:normAutofit/>
          </a:bodyPr>
          <a:lstStyle/>
          <a:p>
            <a:pPr algn="ctr"/>
            <a:r>
              <a:rPr lang="en-US" sz="4000" b="1" dirty="0">
                <a:solidFill>
                  <a:srgbClr val="00B050"/>
                </a:solidFill>
              </a:rPr>
              <a:t>Walker Family Trust – VetVest Group, LLC</a:t>
            </a:r>
          </a:p>
        </p:txBody>
      </p:sp>
      <p:sp>
        <p:nvSpPr>
          <p:cNvPr id="3" name="Content Placeholder 2"/>
          <p:cNvSpPr>
            <a:spLocks noGrp="1"/>
          </p:cNvSpPr>
          <p:nvPr>
            <p:ph type="body" idx="1"/>
          </p:nvPr>
        </p:nvSpPr>
        <p:spPr>
          <a:xfrm>
            <a:off x="609600" y="595745"/>
            <a:ext cx="10666413" cy="6248400"/>
          </a:xfrm>
        </p:spPr>
        <p:txBody>
          <a:bodyPr>
            <a:normAutofit/>
          </a:bodyPr>
          <a:lstStyle/>
          <a:p>
            <a:pPr algn="l"/>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Today, and into the future, the Walker Family Trust, has </a:t>
            </a:r>
          </a:p>
          <a:p>
            <a:pPr marL="509587" lvl="0" indent="-342900" algn="l">
              <a:buFont typeface="Wingdings" panose="05000000000000000000" pitchFamily="2" charset="2"/>
              <a:buChar char="Ø"/>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1/4 shareholder of family-heir owned raw agricultural land in Pine Bluff, ARK @ 20 acres.</a:t>
            </a:r>
          </a:p>
          <a:p>
            <a:pPr marL="509587" lvl="0" indent="-342900" algn="l">
              <a:buFont typeface="Wingdings" panose="05000000000000000000" pitchFamily="2" charset="2"/>
              <a:buChar char="Ø"/>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Owners of improved and raw land in CO and in TX respectively.</a:t>
            </a:r>
          </a:p>
          <a:p>
            <a:pPr marL="454025" lvl="0" indent="-342900" algn="l">
              <a:buFont typeface="Wingdings" panose="05000000000000000000" pitchFamily="2" charset="2"/>
              <a:buChar char="Ø"/>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VetVest Group members shall be a funding, development, and management source for funding the ARK and TX projects.  Government and private grant private  grants and OZ Investors round-out</a:t>
            </a:r>
          </a:p>
          <a:p>
            <a:pPr marL="454025" lvl="0" indent="-342900" algn="l">
              <a:buFont typeface="Wingdings" panose="05000000000000000000" pitchFamily="2" charset="2"/>
              <a:buChar char="Ø"/>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The Walker Family shall be 100% owner of ALL land and have controlling I interest improvements in CO and TX and own any shares (1/4) promulgated by the ALDG Board o of Directors.</a:t>
            </a:r>
          </a:p>
          <a:p>
            <a:pPr marL="454025" lvl="0" indent="-342900" algn="l">
              <a:buFont typeface="Wingdings" panose="05000000000000000000" pitchFamily="2" charset="2"/>
              <a:buChar char="Ø"/>
            </a:pP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742950" marR="0" lvl="1" indent="-285750">
              <a:spcBef>
                <a:spcPts val="0"/>
              </a:spcBef>
              <a:spcAft>
                <a:spcPts val="0"/>
              </a:spcAft>
              <a:buFont typeface="Wingdings" panose="05000000000000000000" pitchFamily="2" charset="2"/>
              <a:buChar char="v"/>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VetVest is currently  registered in CO and (in TX…???) since 2018</a:t>
            </a:r>
          </a:p>
          <a:p>
            <a:pPr marL="742950" marR="0" lvl="1" indent="-285750">
              <a:spcBef>
                <a:spcPts val="0"/>
              </a:spcBef>
              <a:spcAft>
                <a:spcPts val="0"/>
              </a:spcAft>
              <a:buFont typeface="Wingdings" panose="05000000000000000000" pitchFamily="2" charset="2"/>
              <a:buChar char="v"/>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Registered member  of the Wichita Falls Chamber of Commerce in January, 2020</a:t>
            </a:r>
          </a:p>
          <a:p>
            <a:pPr marL="742950" marR="0" lvl="1" indent="-285750">
              <a:spcBef>
                <a:spcPts val="0"/>
              </a:spcBef>
              <a:spcAft>
                <a:spcPts val="0"/>
              </a:spcAft>
              <a:buFont typeface="Wingdings" panose="05000000000000000000" pitchFamily="2" charset="2"/>
              <a:buChar char="v"/>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Planning for the AR project  is ongoing since 1979 (Heir property)</a:t>
            </a:r>
          </a:p>
          <a:p>
            <a:pPr marL="742950" marR="0" lvl="1" indent="-285750">
              <a:spcBef>
                <a:spcPts val="0"/>
              </a:spcBef>
              <a:spcAft>
                <a:spcPts val="0"/>
              </a:spcAft>
              <a:buFont typeface="Wingdings" panose="05000000000000000000" pitchFamily="2" charset="2"/>
              <a:buChar char="v"/>
            </a:pP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Identified and potential construction advisors: Gilmore Construction (Local) and Planning for it first TX project began in in 2019 including our Joint Venture Partners, Mr./ Pastor, </a:t>
            </a:r>
          </a:p>
          <a:p>
            <a:pPr marL="742950" marR="0" lvl="1" indent="-285750">
              <a:spcBef>
                <a:spcPts val="0"/>
              </a:spcBef>
              <a:spcAft>
                <a:spcPts val="0"/>
              </a:spcAft>
              <a:buFont typeface="Wingdings" panose="05000000000000000000" pitchFamily="2" charset="2"/>
              <a:buChar char="v"/>
            </a:pPr>
            <a:r>
              <a:rPr lang="en-US" sz="1800" b="1" u="sng" dirty="0">
                <a:solidFill>
                  <a:schemeClr val="tx1"/>
                </a:solidFill>
                <a:latin typeface="Calibri" panose="020F0502020204030204" pitchFamily="34" charset="0"/>
                <a:ea typeface="Calibri" panose="020F0502020204030204" pitchFamily="34" charset="0"/>
                <a:cs typeface="Calibri" panose="020F0502020204030204" pitchFamily="34" charset="0"/>
              </a:rPr>
              <a:t>POTENTIAL</a:t>
            </a:r>
            <a:r>
              <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rPr>
              <a:t>: Larry Nelson, CM and Mr. Phillip Townsend, RA, and other CO and TX entities yet to be defined.</a:t>
            </a:r>
          </a:p>
          <a:p>
            <a:pPr marL="742950" marR="0" lvl="1" indent="-285750">
              <a:spcBef>
                <a:spcPts val="0"/>
              </a:spcBef>
              <a:spcAft>
                <a:spcPts val="0"/>
              </a:spcAft>
              <a:buFont typeface="Wingdings" panose="05000000000000000000" pitchFamily="2" charset="2"/>
              <a:buChar char="Ø"/>
            </a:pPr>
            <a:endParaRPr lang="en-US" sz="1800" b="1" dirty="0">
              <a:solidFill>
                <a:schemeClr val="tx1"/>
              </a:solidFill>
              <a:latin typeface="Calibri" panose="020F0502020204030204" pitchFamily="34" charset="0"/>
              <a:ea typeface="Calibri" panose="020F0502020204030204" pitchFamily="34" charset="0"/>
              <a:cs typeface="Calibri" panose="020F0502020204030204" pitchFamily="34" charset="0"/>
            </a:endParaRPr>
          </a:p>
          <a:p>
            <a:pPr marL="342900" lvl="0" indent="-342900" algn="l">
              <a:buFont typeface="Wingdings" panose="05000000000000000000" pitchFamily="2" charset="2"/>
              <a:buChar char="Ø"/>
            </a:pPr>
            <a:r>
              <a:rPr lang="en-US" sz="1800" b="1" dirty="0">
                <a:solidFill>
                  <a:schemeClr val="tx1"/>
                </a:solidFill>
                <a:latin typeface="Calibri" panose="020F0502020204030204" pitchFamily="34" charset="0"/>
                <a:ea typeface="Calibri" panose="020F0502020204030204" pitchFamily="34" charset="0"/>
                <a:cs typeface="Times New Roman" panose="02020603050405020304" pitchFamily="18" charset="0"/>
              </a:rPr>
              <a:t>VetVest Group, LLC shall share all expenses and income from all investor and JV partners according to the time, talent., or treasury lent to the success of ALL projects NOW, and into the future.</a:t>
            </a:r>
          </a:p>
          <a:p>
            <a:pPr marL="342900" lvl="0" indent="-342900" algn="l">
              <a:buFont typeface="Wingdings" panose="05000000000000000000" pitchFamily="2" charset="2"/>
              <a:buChar char="Ø"/>
            </a:pPr>
            <a:r>
              <a:rPr lang="en-US" sz="1800" b="1" dirty="0">
                <a:solidFill>
                  <a:schemeClr val="tx1"/>
                </a:solidFill>
                <a:latin typeface="Calibri" panose="020F0502020204030204" pitchFamily="34" charset="0"/>
                <a:ea typeface="Calibri" panose="020F0502020204030204" pitchFamily="34" charset="0"/>
              </a:rPr>
              <a:t>VetVest Group  shall be a funding conduit for financing Opportunity Zone projects in ARK and TX.  It will secure Opportunity Zone Investors or other grants  (via a Fiscal Agency alignment with a 501 c(3) organization) funding from federal, state/local governments, and private sectors granting agencies/entities.</a:t>
            </a:r>
            <a:endParaRPr lang="en-US" sz="1800" b="1" dirty="0">
              <a:solidFill>
                <a:schemeClr val="tx1"/>
              </a:solidFill>
            </a:endParaRPr>
          </a:p>
        </p:txBody>
      </p:sp>
    </p:spTree>
    <p:extLst>
      <p:ext uri="{BB962C8B-B14F-4D97-AF65-F5344CB8AC3E}">
        <p14:creationId xmlns:p14="http://schemas.microsoft.com/office/powerpoint/2010/main" val="33328173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a:latin typeface="Calibri" panose="020F0502020204030204" pitchFamily="34" charset="0"/>
                <a:cs typeface="Calibri" panose="020F0502020204030204" pitchFamily="34" charset="0"/>
              </a:rPr>
              <a:t>Project Schedule and Milestones</a:t>
            </a:r>
          </a:p>
        </p:txBody>
      </p:sp>
      <p:graphicFrame>
        <p:nvGraphicFramePr>
          <p:cNvPr id="4" name="Content Placeholder 3" descr="Chevron Access Process diagram showing 4 milestones from left to right with bullet points inside each milestone box."/>
          <p:cNvGraphicFramePr>
            <a:graphicFrameLocks noGrp="1"/>
          </p:cNvGraphicFramePr>
          <p:nvPr>
            <p:ph idx="1"/>
            <p:extLst>
              <p:ext uri="{D42A27DB-BD31-4B8C-83A1-F6EECF244321}">
                <p14:modId xmlns:p14="http://schemas.microsoft.com/office/powerpoint/2010/main" val="291140505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477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Risk Management Plan</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02890314"/>
              </p:ext>
            </p:extLst>
          </p:nvPr>
        </p:nvGraphicFramePr>
        <p:xfrm>
          <a:off x="838200" y="1825625"/>
          <a:ext cx="10515595" cy="3248025"/>
        </p:xfrm>
        <a:graphic>
          <a:graphicData uri="http://schemas.openxmlformats.org/drawingml/2006/table">
            <a:tbl>
              <a:tblPr firstRow="1" bandRow="1">
                <a:tableStyleId>{793D81CF-94F2-401A-BA57-92F5A7B2D0C5}</a:tableStyleId>
              </a:tblPr>
              <a:tblGrid>
                <a:gridCol w="2645576">
                  <a:extLst>
                    <a:ext uri="{9D8B030D-6E8A-4147-A177-3AD203B41FA5}">
                      <a16:colId xmlns:a16="http://schemas.microsoft.com/office/drawing/2014/main" val="20000"/>
                    </a:ext>
                  </a:extLst>
                </a:gridCol>
                <a:gridCol w="1769569">
                  <a:extLst>
                    <a:ext uri="{9D8B030D-6E8A-4147-A177-3AD203B41FA5}">
                      <a16:colId xmlns:a16="http://schemas.microsoft.com/office/drawing/2014/main" val="20001"/>
                    </a:ext>
                  </a:extLst>
                </a:gridCol>
                <a:gridCol w="1432508">
                  <a:extLst>
                    <a:ext uri="{9D8B030D-6E8A-4147-A177-3AD203B41FA5}">
                      <a16:colId xmlns:a16="http://schemas.microsoft.com/office/drawing/2014/main" val="20002"/>
                    </a:ext>
                  </a:extLst>
                </a:gridCol>
                <a:gridCol w="1601039">
                  <a:extLst>
                    <a:ext uri="{9D8B030D-6E8A-4147-A177-3AD203B41FA5}">
                      <a16:colId xmlns:a16="http://schemas.microsoft.com/office/drawing/2014/main" val="20003"/>
                    </a:ext>
                  </a:extLst>
                </a:gridCol>
                <a:gridCol w="3066903">
                  <a:extLst>
                    <a:ext uri="{9D8B030D-6E8A-4147-A177-3AD203B41FA5}">
                      <a16:colId xmlns:a16="http://schemas.microsoft.com/office/drawing/2014/main" val="20004"/>
                    </a:ext>
                  </a:extLst>
                </a:gridCol>
              </a:tblGrid>
              <a:tr h="777875">
                <a:tc>
                  <a:txBody>
                    <a:bodyPr/>
                    <a:lstStyle/>
                    <a:p>
                      <a:pPr algn="l"/>
                      <a:r>
                        <a:rPr lang="en-US" dirty="0"/>
                        <a:t>Risk</a:t>
                      </a:r>
                    </a:p>
                  </a:txBody>
                  <a:tcPr marL="101118" marR="101118" anchor="ctr"/>
                </a:tc>
                <a:tc>
                  <a:txBody>
                    <a:bodyPr/>
                    <a:lstStyle/>
                    <a:p>
                      <a:pPr algn="ctr"/>
                      <a:r>
                        <a:rPr lang="en-US" dirty="0"/>
                        <a:t>Probability</a:t>
                      </a:r>
                    </a:p>
                  </a:txBody>
                  <a:tcPr marL="101118" marR="101118" anchor="ctr"/>
                </a:tc>
                <a:tc>
                  <a:txBody>
                    <a:bodyPr/>
                    <a:lstStyle/>
                    <a:p>
                      <a:pPr algn="ctr"/>
                      <a:r>
                        <a:rPr lang="en-US" dirty="0"/>
                        <a:t>Impact</a:t>
                      </a:r>
                    </a:p>
                  </a:txBody>
                  <a:tcPr marL="101118" marR="101118" anchor="ctr"/>
                </a:tc>
                <a:tc>
                  <a:txBody>
                    <a:bodyPr/>
                    <a:lstStyle/>
                    <a:p>
                      <a:pPr algn="ctr"/>
                      <a:r>
                        <a:rPr lang="en-US" dirty="0"/>
                        <a:t>Owner</a:t>
                      </a:r>
                    </a:p>
                  </a:txBody>
                  <a:tcPr marL="101118" marR="101118" anchor="ctr"/>
                </a:tc>
                <a:tc>
                  <a:txBody>
                    <a:bodyPr/>
                    <a:lstStyle/>
                    <a:p>
                      <a:pPr algn="ctr"/>
                      <a:r>
                        <a:rPr lang="en-US" dirty="0"/>
                        <a:t>Mitigation</a:t>
                      </a:r>
                      <a:r>
                        <a:rPr lang="en-US" baseline="0" dirty="0"/>
                        <a:t> Plan</a:t>
                      </a:r>
                      <a:endParaRPr lang="en-US" dirty="0"/>
                    </a:p>
                  </a:txBody>
                  <a:tcPr marL="101118" marR="101118" anchor="ctr"/>
                </a:tc>
                <a:extLst>
                  <a:ext uri="{0D108BD9-81ED-4DB2-BD59-A6C34878D82A}">
                    <a16:rowId xmlns:a16="http://schemas.microsoft.com/office/drawing/2014/main" val="10000"/>
                  </a:ext>
                </a:extLst>
              </a:tr>
              <a:tr h="777875">
                <a:tc>
                  <a:txBody>
                    <a:bodyPr/>
                    <a:lstStyle/>
                    <a:p>
                      <a:pPr algn="l"/>
                      <a:r>
                        <a:rPr lang="en-US" dirty="0"/>
                        <a:t>Budget cuts</a:t>
                      </a:r>
                      <a:r>
                        <a:rPr lang="en-US" baseline="0" dirty="0"/>
                        <a:t> may reduce staff, affecting project scope and schedule</a:t>
                      </a:r>
                      <a:endParaRPr lang="en-US" dirty="0"/>
                    </a:p>
                  </a:txBody>
                  <a:tcPr marL="101118" marR="101118" anchor="ctr"/>
                </a:tc>
                <a:tc>
                  <a:txBody>
                    <a:bodyPr/>
                    <a:lstStyle/>
                    <a:p>
                      <a:pPr algn="ctr"/>
                      <a:r>
                        <a:rPr lang="en-US" dirty="0"/>
                        <a:t>Medium</a:t>
                      </a:r>
                    </a:p>
                  </a:txBody>
                  <a:tcPr marL="101118" marR="101118" anchor="ctr"/>
                </a:tc>
                <a:tc>
                  <a:txBody>
                    <a:bodyPr/>
                    <a:lstStyle/>
                    <a:p>
                      <a:pPr algn="ctr"/>
                      <a:r>
                        <a:rPr lang="en-US" dirty="0"/>
                        <a:t>High</a:t>
                      </a:r>
                    </a:p>
                  </a:txBody>
                  <a:tcPr marL="101118" marR="101118" anchor="ctr"/>
                </a:tc>
                <a:tc>
                  <a:txBody>
                    <a:bodyPr/>
                    <a:lstStyle/>
                    <a:p>
                      <a:pPr algn="ctr"/>
                      <a:r>
                        <a:rPr lang="en-US" dirty="0"/>
                        <a:t>Project Manager</a:t>
                      </a:r>
                    </a:p>
                  </a:txBody>
                  <a:tcPr marL="101118" marR="101118" anchor="ctr"/>
                </a:tc>
                <a:tc>
                  <a:txBody>
                    <a:bodyPr/>
                    <a:lstStyle/>
                    <a:p>
                      <a:pPr algn="l"/>
                      <a:r>
                        <a:rPr lang="en-US" dirty="0"/>
                        <a:t>See appendix</a:t>
                      </a:r>
                      <a:r>
                        <a:rPr lang="en-US" baseline="0" dirty="0"/>
                        <a:t> for a phased implementation plan</a:t>
                      </a:r>
                      <a:endParaRPr lang="en-US" dirty="0"/>
                    </a:p>
                  </a:txBody>
                  <a:tcPr marL="101118" marR="101118" anchor="ctr"/>
                </a:tc>
                <a:extLst>
                  <a:ext uri="{0D108BD9-81ED-4DB2-BD59-A6C34878D82A}">
                    <a16:rowId xmlns:a16="http://schemas.microsoft.com/office/drawing/2014/main" val="10001"/>
                  </a:ext>
                </a:extLst>
              </a:tr>
              <a:tr h="777875">
                <a:tc>
                  <a:txBody>
                    <a:bodyPr/>
                    <a:lstStyle/>
                    <a:p>
                      <a:pPr algn="l"/>
                      <a:endParaRPr lang="en-US" dirty="0"/>
                    </a:p>
                  </a:txBody>
                  <a:tcPr marL="101118" marR="101118" anchor="ctr"/>
                </a:tc>
                <a:tc>
                  <a:txBody>
                    <a:bodyPr/>
                    <a:lstStyle/>
                    <a:p>
                      <a:pPr algn="ctr"/>
                      <a:endParaRPr lang="en-US" dirty="0"/>
                    </a:p>
                  </a:txBody>
                  <a:tcPr marL="101118" marR="101118" anchor="ctr"/>
                </a:tc>
                <a:tc>
                  <a:txBody>
                    <a:bodyPr/>
                    <a:lstStyle/>
                    <a:p>
                      <a:pPr algn="ctr"/>
                      <a:endParaRPr lang="en-US" dirty="0"/>
                    </a:p>
                  </a:txBody>
                  <a:tcPr marL="101118" marR="101118" anchor="ctr"/>
                </a:tc>
                <a:tc>
                  <a:txBody>
                    <a:bodyPr/>
                    <a:lstStyle/>
                    <a:p>
                      <a:pPr algn="ctr"/>
                      <a:endParaRPr lang="en-US" dirty="0"/>
                    </a:p>
                  </a:txBody>
                  <a:tcPr marL="101118" marR="101118" anchor="ctr"/>
                </a:tc>
                <a:tc>
                  <a:txBody>
                    <a:bodyPr/>
                    <a:lstStyle/>
                    <a:p>
                      <a:pPr algn="l"/>
                      <a:endParaRPr lang="en-US" dirty="0"/>
                    </a:p>
                  </a:txBody>
                  <a:tcPr marL="101118" marR="101118" anchor="ctr"/>
                </a:tc>
                <a:extLst>
                  <a:ext uri="{0D108BD9-81ED-4DB2-BD59-A6C34878D82A}">
                    <a16:rowId xmlns:a16="http://schemas.microsoft.com/office/drawing/2014/main" val="10002"/>
                  </a:ext>
                </a:extLst>
              </a:tr>
              <a:tr h="777875">
                <a:tc>
                  <a:txBody>
                    <a:bodyPr/>
                    <a:lstStyle/>
                    <a:p>
                      <a:pPr algn="l"/>
                      <a:endParaRPr lang="en-US" dirty="0"/>
                    </a:p>
                  </a:txBody>
                  <a:tcPr marL="101118" marR="101118" anchor="ctr"/>
                </a:tc>
                <a:tc>
                  <a:txBody>
                    <a:bodyPr/>
                    <a:lstStyle/>
                    <a:p>
                      <a:pPr algn="ctr"/>
                      <a:endParaRPr lang="en-US" dirty="0"/>
                    </a:p>
                  </a:txBody>
                  <a:tcPr marL="101118" marR="101118" anchor="ctr"/>
                </a:tc>
                <a:tc>
                  <a:txBody>
                    <a:bodyPr/>
                    <a:lstStyle/>
                    <a:p>
                      <a:pPr algn="ctr"/>
                      <a:endParaRPr lang="en-US" dirty="0"/>
                    </a:p>
                  </a:txBody>
                  <a:tcPr marL="101118" marR="101118" anchor="ctr"/>
                </a:tc>
                <a:tc>
                  <a:txBody>
                    <a:bodyPr/>
                    <a:lstStyle/>
                    <a:p>
                      <a:pPr algn="ctr"/>
                      <a:endParaRPr lang="en-US" dirty="0"/>
                    </a:p>
                  </a:txBody>
                  <a:tcPr marL="101118" marR="101118" anchor="ctr"/>
                </a:tc>
                <a:tc>
                  <a:txBody>
                    <a:bodyPr/>
                    <a:lstStyle/>
                    <a:p>
                      <a:pPr algn="l"/>
                      <a:endParaRPr lang="en-US" dirty="0"/>
                    </a:p>
                  </a:txBody>
                  <a:tcPr marL="101118" marR="101118"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918453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Quality Management and Performance Measures</a:t>
            </a:r>
          </a:p>
        </p:txBody>
      </p:sp>
      <p:sp>
        <p:nvSpPr>
          <p:cNvPr id="3" name="Content Placeholder 2"/>
          <p:cNvSpPr>
            <a:spLocks noGrp="1"/>
          </p:cNvSpPr>
          <p:nvPr>
            <p:ph idx="1"/>
          </p:nvPr>
        </p:nvSpPr>
        <p:spPr/>
        <p:txBody>
          <a:bodyPr/>
          <a:lstStyle/>
          <a:p>
            <a:r>
              <a:rPr lang="en-US" dirty="0"/>
              <a:t>Define quality management plans </a:t>
            </a:r>
          </a:p>
          <a:p>
            <a:r>
              <a:rPr lang="en-US" dirty="0"/>
              <a:t>How will you monitor and control costs?</a:t>
            </a:r>
          </a:p>
          <a:p>
            <a:r>
              <a:rPr lang="en-US" dirty="0"/>
              <a:t>How will you monitor and control schedule?</a:t>
            </a:r>
          </a:p>
        </p:txBody>
      </p:sp>
    </p:spTree>
    <p:extLst>
      <p:ext uri="{BB962C8B-B14F-4D97-AF65-F5344CB8AC3E}">
        <p14:creationId xmlns:p14="http://schemas.microsoft.com/office/powerpoint/2010/main" val="15855428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Content Placeholder 2"/>
          <p:cNvSpPr>
            <a:spLocks noGrp="1"/>
          </p:cNvSpPr>
          <p:nvPr>
            <p:ph sz="half" idx="1"/>
          </p:nvPr>
        </p:nvSpPr>
        <p:spPr/>
        <p:txBody>
          <a:bodyPr/>
          <a:lstStyle/>
          <a:p>
            <a:r>
              <a:rPr lang="en-US" dirty="0"/>
              <a:t>Reference supplementary materials and resources</a:t>
            </a:r>
          </a:p>
        </p:txBody>
      </p:sp>
      <p:sp>
        <p:nvSpPr>
          <p:cNvPr id="4" name="Content Placeholder 3"/>
          <p:cNvSpPr>
            <a:spLocks noGrp="1"/>
          </p:cNvSpPr>
          <p:nvPr>
            <p:ph sz="half" idx="2"/>
          </p:nvPr>
        </p:nvSpPr>
        <p:spPr/>
        <p:txBody>
          <a:bodyPr/>
          <a:lstStyle/>
          <a:p>
            <a:endParaRPr lang="en-US" dirty="0"/>
          </a:p>
        </p:txBody>
      </p:sp>
    </p:spTree>
    <p:extLst>
      <p:ext uri="{BB962C8B-B14F-4D97-AF65-F5344CB8AC3E}">
        <p14:creationId xmlns:p14="http://schemas.microsoft.com/office/powerpoint/2010/main" val="34044124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CB6E00-FDBA-4A9C-8895-965708CD4705}"/>
              </a:ext>
            </a:extLst>
          </p:cNvPr>
          <p:cNvSpPr>
            <a:spLocks noGrp="1"/>
          </p:cNvSpPr>
          <p:nvPr>
            <p:ph type="title"/>
          </p:nvPr>
        </p:nvSpPr>
        <p:spPr>
          <a:xfrm>
            <a:off x="1752600" y="609600"/>
            <a:ext cx="9144000" cy="914400"/>
          </a:xfrm>
        </p:spPr>
        <p:txBody>
          <a:bodyPr/>
          <a:lstStyle/>
          <a:p>
            <a:r>
              <a:rPr lang="en-US" b="1" u="sng" dirty="0">
                <a:latin typeface="Calibri" panose="020F0502020204030204" pitchFamily="34" charset="0"/>
                <a:cs typeface="Calibri" panose="020F0502020204030204" pitchFamily="34" charset="0"/>
              </a:rPr>
              <a:t>A Family Affair</a:t>
            </a:r>
          </a:p>
        </p:txBody>
      </p:sp>
      <p:sp>
        <p:nvSpPr>
          <p:cNvPr id="3" name="Text Placeholder 2">
            <a:extLst>
              <a:ext uri="{FF2B5EF4-FFF2-40B4-BE49-F238E27FC236}">
                <a16:creationId xmlns:a16="http://schemas.microsoft.com/office/drawing/2014/main" id="{91183496-C99E-453F-8176-E8A94C06F8DF}"/>
              </a:ext>
            </a:extLst>
          </p:cNvPr>
          <p:cNvSpPr>
            <a:spLocks noGrp="1"/>
          </p:cNvSpPr>
          <p:nvPr>
            <p:ph type="body" idx="1"/>
          </p:nvPr>
        </p:nvSpPr>
        <p:spPr>
          <a:xfrm>
            <a:off x="1524000" y="1752600"/>
            <a:ext cx="10363200" cy="5029200"/>
          </a:xfrm>
        </p:spPr>
        <p:txBody>
          <a:bodyPr/>
          <a:lstStyle/>
          <a:p>
            <a:endParaRPr lang="en-US" dirty="0"/>
          </a:p>
        </p:txBody>
      </p:sp>
      <p:pic>
        <p:nvPicPr>
          <p:cNvPr id="4" name="Picture 3">
            <a:extLst>
              <a:ext uri="{FF2B5EF4-FFF2-40B4-BE49-F238E27FC236}">
                <a16:creationId xmlns:a16="http://schemas.microsoft.com/office/drawing/2014/main" id="{B0B1F339-E5D4-4293-AB0A-7827AB8FD87C}"/>
              </a:ext>
            </a:extLst>
          </p:cNvPr>
          <p:cNvPicPr/>
          <p:nvPr/>
        </p:nvPicPr>
        <p:blipFill>
          <a:blip r:embed="rId2">
            <a:extLst>
              <a:ext uri="{28A0092B-C50C-407E-A947-70E740481C1C}">
                <a14:useLocalDpi xmlns:a14="http://schemas.microsoft.com/office/drawing/2010/main" val="0"/>
              </a:ext>
            </a:extLst>
          </a:blip>
          <a:stretch>
            <a:fillRect/>
          </a:stretch>
        </p:blipFill>
        <p:spPr>
          <a:xfrm>
            <a:off x="1731364" y="1866899"/>
            <a:ext cx="8534400" cy="4800601"/>
          </a:xfrm>
          <a:prstGeom prst="rect">
            <a:avLst/>
          </a:prstGeom>
        </p:spPr>
      </p:pic>
    </p:spTree>
    <p:extLst>
      <p:ext uri="{BB962C8B-B14F-4D97-AF65-F5344CB8AC3E}">
        <p14:creationId xmlns:p14="http://schemas.microsoft.com/office/powerpoint/2010/main" val="567894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DC6FFC-D9A1-4188-820E-71E0F659C54F}"/>
              </a:ext>
            </a:extLst>
          </p:cNvPr>
          <p:cNvSpPr txBox="1"/>
          <p:nvPr/>
        </p:nvSpPr>
        <p:spPr>
          <a:xfrm>
            <a:off x="381000" y="970624"/>
            <a:ext cx="8839200" cy="1569660"/>
          </a:xfrm>
          <a:prstGeom prst="rect">
            <a:avLst/>
          </a:prstGeom>
          <a:noFill/>
        </p:spPr>
        <p:txBody>
          <a:bodyPr wrap="square" rtlCol="0">
            <a:spAutoFit/>
          </a:bodyPr>
          <a:lstStyle/>
          <a:p>
            <a:r>
              <a:rPr lang="en-US" sz="2400" dirty="0">
                <a:latin typeface="Calibri" panose="020F0502020204030204" pitchFamily="34" charset="0"/>
                <a:ea typeface="+mj-ea"/>
                <a:cs typeface="Calibri" panose="020F0502020204030204" pitchFamily="34" charset="0"/>
              </a:rPr>
              <a:t>The Purposes of this multi-state Real Estate Development Venture is driven by Holy mandates, the 1886 Last Will and Testament of Adolf Altschul, who “Illegally Loved and married” his slave-wife, Sarah.  This purpose drives this servant to:</a:t>
            </a:r>
            <a:endParaRPr lang="en-US" dirty="0"/>
          </a:p>
        </p:txBody>
      </p:sp>
      <p:sp>
        <p:nvSpPr>
          <p:cNvPr id="7" name="TextBox 6">
            <a:extLst>
              <a:ext uri="{FF2B5EF4-FFF2-40B4-BE49-F238E27FC236}">
                <a16:creationId xmlns:a16="http://schemas.microsoft.com/office/drawing/2014/main" id="{949EB3E9-70DA-468F-A95A-45EB43B48B31}"/>
              </a:ext>
            </a:extLst>
          </p:cNvPr>
          <p:cNvSpPr txBox="1"/>
          <p:nvPr/>
        </p:nvSpPr>
        <p:spPr>
          <a:xfrm>
            <a:off x="318052" y="2785915"/>
            <a:ext cx="11887200" cy="3785652"/>
          </a:xfrm>
          <a:prstGeom prst="rect">
            <a:avLst/>
          </a:prstGeom>
          <a:noFill/>
        </p:spPr>
        <p:txBody>
          <a:bodyPr wrap="square" rtlCol="0">
            <a:spAutoFit/>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Preserve, </a:t>
            </a:r>
            <a:r>
              <a:rPr lang="en-US" sz="2000" dirty="0">
                <a:solidFill>
                  <a:prstClr val="black"/>
                </a:solidFill>
                <a:latin typeface="Calibri" panose="020F0502020204030204" pitchFamily="34" charset="0"/>
                <a:cs typeface="Calibri" panose="020F0502020204030204" pitchFamily="34" charset="0"/>
              </a:rPr>
              <a:t>Protect, and Grow the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Walker Family Legacy</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and continue the legacies given through the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Altschul-Carson, Ames, and Rollerson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heritages.</a:t>
            </a:r>
            <a:endParaRPr lang="en-US" sz="2000" dirty="0">
              <a:latin typeface="Calibri" panose="020F0502020204030204" pitchFamily="34" charset="0"/>
              <a:cs typeface="Calibri" panose="020F0502020204030204" pitchFamily="34" charset="0"/>
            </a:endParaRPr>
          </a:p>
          <a:p>
            <a:pPr marL="457200" lvl="0" indent="-457200">
              <a:buFont typeface="Wingdings" panose="05000000000000000000" pitchFamily="2" charset="2"/>
              <a:buChar char="Ø"/>
            </a:pPr>
            <a:r>
              <a:rPr lang="en-US" sz="2000" dirty="0">
                <a:latin typeface="Calibri" panose="020F0502020204030204" pitchFamily="34" charset="0"/>
                <a:cs typeface="Calibri" panose="020F0502020204030204" pitchFamily="34" charset="0"/>
              </a:rPr>
              <a:t>Provide the local workforce with</a:t>
            </a:r>
            <a:r>
              <a:rPr lang="en-US" sz="2000" dirty="0">
                <a:solidFill>
                  <a:prstClr val="white"/>
                </a:solidFill>
                <a:latin typeface="Calibri" panose="020F0502020204030204" pitchFamily="34" charset="0"/>
                <a:cs typeface="Calibri" panose="020F0502020204030204" pitchFamily="34" charset="0"/>
              </a:rPr>
              <a:t> </a:t>
            </a:r>
            <a:r>
              <a:rPr lang="en-US" sz="2000" dirty="0">
                <a:latin typeface="Calibri" panose="020F0502020204030204" pitchFamily="34" charset="0"/>
                <a:cs typeface="Calibri" panose="020F0502020204030204" pitchFamily="34" charset="0"/>
              </a:rPr>
              <a:t>living wages (Minimum $15.00 per hour) and benefits such that people have pathways to excel in their individual/family lives.</a:t>
            </a:r>
          </a:p>
          <a:p>
            <a:pPr marL="457200" lvl="0" indent="-457200">
              <a:buFont typeface="Wingdings" panose="05000000000000000000" pitchFamily="2" charset="2"/>
              <a:buChar char="Ø"/>
            </a:pPr>
            <a:r>
              <a:rPr lang="en-US" sz="2000" dirty="0">
                <a:latin typeface="Calibri" panose="020F0502020204030204" pitchFamily="34" charset="0"/>
                <a:cs typeface="Calibri" panose="020F0502020204030204" pitchFamily="34" charset="0"/>
              </a:rPr>
              <a:t>Provide residents, contractors and, employees with a  safe and environmentally sound living and working spaces.</a:t>
            </a:r>
          </a:p>
          <a:p>
            <a:pPr marL="457200" lvl="0" indent="-457200">
              <a:buFont typeface="Wingdings" panose="05000000000000000000" pitchFamily="2" charset="2"/>
              <a:buChar char="Ø"/>
            </a:pPr>
            <a:r>
              <a:rPr lang="en-US" sz="2000" dirty="0">
                <a:latin typeface="Calibri" panose="020F0502020204030204" pitchFamily="34" charset="0"/>
                <a:cs typeface="Calibri" panose="020F0502020204030204" pitchFamily="34" charset="0"/>
              </a:rPr>
              <a:t>Provide the commUNITY with environmentally friendly assets focused on meeting the living and services requirements of the neighborhood where </a:t>
            </a:r>
            <a:r>
              <a:rPr lang="en-US" sz="2000" b="1" dirty="0">
                <a:latin typeface="Calibri" panose="020F0502020204030204" pitchFamily="34" charset="0"/>
                <a:cs typeface="Calibri" panose="020F0502020204030204" pitchFamily="34" charset="0"/>
              </a:rPr>
              <a:t>VetVest Group </a:t>
            </a:r>
            <a:r>
              <a:rPr lang="en-US" sz="2000" dirty="0">
                <a:latin typeface="Calibri" panose="020F0502020204030204" pitchFamily="34" charset="0"/>
                <a:cs typeface="Calibri" panose="020F0502020204030204" pitchFamily="34" charset="0"/>
              </a:rPr>
              <a:t>projects are undertaken.</a:t>
            </a:r>
          </a:p>
          <a:p>
            <a:pPr marL="457200" lvl="0" indent="-457200">
              <a:buFont typeface="Wingdings" panose="05000000000000000000" pitchFamily="2" charset="2"/>
              <a:buChar char="Ø"/>
            </a:pPr>
            <a:r>
              <a:rPr lang="en-US" sz="2000" dirty="0">
                <a:latin typeface="Calibri" panose="020F0502020204030204" pitchFamily="34" charset="0"/>
                <a:cs typeface="Calibri" panose="020F0502020204030204" pitchFamily="34" charset="0"/>
              </a:rPr>
              <a:t>Provide governing bodies with a stable tax base with which it shall support the governing laws, statutes, and rules promulgated to ensure the safety and well-being of the people it serves.</a:t>
            </a:r>
          </a:p>
          <a:p>
            <a:pPr marL="457200" lvl="0" indent="-457200">
              <a:buFont typeface="Wingdings" panose="05000000000000000000" pitchFamily="2" charset="2"/>
              <a:buChar char="Ø"/>
            </a:pPr>
            <a:endParaRPr lang="en-US" sz="2000" dirty="0">
              <a:latin typeface="Calibri" panose="020F0502020204030204" pitchFamily="34" charset="0"/>
              <a:cs typeface="Calibri" panose="020F0502020204030204" pitchFamily="34" charset="0"/>
            </a:endParaRPr>
          </a:p>
          <a:p>
            <a:pPr lvl="0"/>
            <a:r>
              <a:rPr lang="en-US" sz="2000" dirty="0">
                <a:latin typeface="Calibri" panose="020F0502020204030204" pitchFamily="34" charset="0"/>
                <a:cs typeface="Calibri" panose="020F0502020204030204" pitchFamily="34" charset="0"/>
              </a:rPr>
              <a:t>Together, we provide the Quality of Life demanded by the Wichita Falls citizens and our neighbors.</a:t>
            </a:r>
          </a:p>
        </p:txBody>
      </p:sp>
      <p:sp>
        <p:nvSpPr>
          <p:cNvPr id="8" name="Title 7">
            <a:extLst>
              <a:ext uri="{FF2B5EF4-FFF2-40B4-BE49-F238E27FC236}">
                <a16:creationId xmlns:a16="http://schemas.microsoft.com/office/drawing/2014/main" id="{BAF49D9E-4CE5-40DA-A8EA-4AE2C565FDC5}"/>
              </a:ext>
            </a:extLst>
          </p:cNvPr>
          <p:cNvSpPr>
            <a:spLocks noGrp="1"/>
          </p:cNvSpPr>
          <p:nvPr>
            <p:ph type="title"/>
          </p:nvPr>
        </p:nvSpPr>
        <p:spPr>
          <a:xfrm>
            <a:off x="513586" y="-2147621"/>
            <a:ext cx="10515600" cy="2852737"/>
          </a:xfrm>
        </p:spPr>
        <p:txBody>
          <a:bodyPr>
            <a:normAutofit/>
          </a:bodyPr>
          <a:lstStyle/>
          <a:p>
            <a:pPr marL="0" marR="0" lvl="0" indent="0" defTabSz="914400" rtl="0" eaLnBrk="1" fontAlgn="auto" latinLnBrk="0" hangingPunct="1">
              <a:lnSpc>
                <a:spcPct val="90000"/>
              </a:lnSpc>
              <a:spcBef>
                <a:spcPts val="1000"/>
              </a:spcBef>
              <a:spcAft>
                <a:spcPts val="0"/>
              </a:spcAft>
              <a:tabLst/>
              <a:defRPr/>
            </a:pPr>
            <a:r>
              <a:rPr kumimoji="0" lang="en-US" sz="4000" b="1" i="0" u="sng" strike="noStrike" kern="1200" cap="none" spc="0" normalizeH="0" baseline="0" noProof="0" dirty="0">
                <a:ln>
                  <a:noFill/>
                </a:ln>
                <a:solidFill>
                  <a:srgbClr val="00B050"/>
                </a:solidFill>
                <a:effectLst/>
                <a:uLnTx/>
                <a:uFillTx/>
                <a:latin typeface="Calibri" panose="020F0502020204030204" pitchFamily="34" charset="0"/>
                <a:ea typeface="+mn-ea"/>
                <a:cs typeface="Calibri" panose="020F0502020204030204" pitchFamily="34" charset="0"/>
              </a:rPr>
              <a:t>Project Purposes and Scopes</a:t>
            </a:r>
            <a:endParaRPr lang="en-US" sz="4000" dirty="0">
              <a:solidFill>
                <a:srgbClr val="00B050"/>
              </a:solidFill>
            </a:endParaRPr>
          </a:p>
        </p:txBody>
      </p:sp>
    </p:spTree>
    <p:extLst>
      <p:ext uri="{BB962C8B-B14F-4D97-AF65-F5344CB8AC3E}">
        <p14:creationId xmlns:p14="http://schemas.microsoft.com/office/powerpoint/2010/main" val="752189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5716A3-BDFA-45BE-AF4B-305485FCAA33}"/>
              </a:ext>
            </a:extLst>
          </p:cNvPr>
          <p:cNvSpPr>
            <a:spLocks noGrp="1"/>
          </p:cNvSpPr>
          <p:nvPr>
            <p:ph type="body" idx="1"/>
          </p:nvPr>
        </p:nvSpPr>
        <p:spPr>
          <a:xfrm>
            <a:off x="685800" y="82005"/>
            <a:ext cx="4953000" cy="603795"/>
          </a:xfrm>
        </p:spPr>
        <p:txBody>
          <a:bodyPr>
            <a:normAutofit lnSpcReduction="10000"/>
          </a:bodyPr>
          <a:lstStyle/>
          <a:p>
            <a:pPr algn="l"/>
            <a:r>
              <a:rPr lang="en-US" sz="4000" b="1" u="sng" dirty="0">
                <a:solidFill>
                  <a:srgbClr val="00B050"/>
                </a:solidFill>
                <a:latin typeface="Calibri" panose="020F0502020204030204" pitchFamily="34" charset="0"/>
                <a:ea typeface="+mj-ea"/>
                <a:cs typeface="Calibri" panose="020F0502020204030204" pitchFamily="34" charset="0"/>
              </a:rPr>
              <a:t>Project Scope</a:t>
            </a:r>
            <a:endParaRPr lang="en-US" sz="4000" dirty="0">
              <a:solidFill>
                <a:srgbClr val="00B050"/>
              </a:solidFill>
            </a:endParaRPr>
          </a:p>
        </p:txBody>
      </p:sp>
      <p:sp>
        <p:nvSpPr>
          <p:cNvPr id="4" name="TextBox 3">
            <a:extLst>
              <a:ext uri="{FF2B5EF4-FFF2-40B4-BE49-F238E27FC236}">
                <a16:creationId xmlns:a16="http://schemas.microsoft.com/office/drawing/2014/main" id="{7D638AFE-873B-40A3-83BB-F4CB8C412857}"/>
              </a:ext>
            </a:extLst>
          </p:cNvPr>
          <p:cNvSpPr txBox="1"/>
          <p:nvPr/>
        </p:nvSpPr>
        <p:spPr>
          <a:xfrm>
            <a:off x="685800" y="1461010"/>
            <a:ext cx="5715000" cy="400110"/>
          </a:xfrm>
          <a:prstGeom prst="rect">
            <a:avLst/>
          </a:prstGeom>
          <a:noFill/>
        </p:spPr>
        <p:txBody>
          <a:bodyPr wrap="square" rtlCol="0">
            <a:spAutoFit/>
          </a:bodyPr>
          <a:lstStyle/>
          <a:p>
            <a:r>
              <a:rPr lang="en-US" sz="2000" dirty="0">
                <a:solidFill>
                  <a:prstClr val="white"/>
                </a:solidFill>
                <a:latin typeface="Calibri" panose="020F0502020204030204" pitchFamily="34" charset="0"/>
                <a:ea typeface="+mj-ea"/>
                <a:cs typeface="Calibri" panose="020F0502020204030204" pitchFamily="34" charset="0"/>
              </a:rPr>
              <a:t>Here are the overall project objective</a:t>
            </a:r>
            <a:endParaRPr lang="en-US" sz="2000" dirty="0"/>
          </a:p>
        </p:txBody>
      </p:sp>
      <p:sp>
        <p:nvSpPr>
          <p:cNvPr id="5" name="TextBox 4">
            <a:extLst>
              <a:ext uri="{FF2B5EF4-FFF2-40B4-BE49-F238E27FC236}">
                <a16:creationId xmlns:a16="http://schemas.microsoft.com/office/drawing/2014/main" id="{236DAE2E-1827-4FF6-B47D-3C36804A080D}"/>
              </a:ext>
            </a:extLst>
          </p:cNvPr>
          <p:cNvSpPr txBox="1"/>
          <p:nvPr/>
        </p:nvSpPr>
        <p:spPr>
          <a:xfrm>
            <a:off x="228600" y="1457697"/>
            <a:ext cx="11811000" cy="4758226"/>
          </a:xfrm>
          <a:prstGeom prst="rect">
            <a:avLst/>
          </a:prstGeom>
          <a:noFill/>
        </p:spPr>
        <p:txBody>
          <a:bodyPr wrap="square" rtlCol="0">
            <a:spAutoFit/>
          </a:bodyPr>
          <a:lstStyle/>
          <a:p>
            <a:pPr marL="342900" marR="0" lvl="0" indent="-342900">
              <a:lnSpc>
                <a:spcPct val="107000"/>
              </a:lnSpc>
              <a:spcBef>
                <a:spcPts val="0"/>
              </a:spcBef>
              <a:spcAft>
                <a:spcPts val="0"/>
              </a:spcAft>
              <a:buFont typeface="Wingdings" panose="05000000000000000000" pitchFamily="2" charset="2"/>
              <a:buChar char=""/>
            </a:pPr>
            <a:r>
              <a:rPr lang="en-US" sz="2000" dirty="0">
                <a:latin typeface="Calibri" panose="020F0502020204030204" pitchFamily="34" charset="0"/>
                <a:ea typeface="Calibri" panose="020F0502020204030204" pitchFamily="34" charset="0"/>
                <a:cs typeface="Calibri" panose="020F0502020204030204" pitchFamily="34" charset="0"/>
              </a:rPr>
              <a:t>Fully comply with the stated By-Laws and any authorized projects share-owned (AR) By-Laws (unless noted otherwise), of the </a:t>
            </a:r>
            <a:r>
              <a:rPr lang="en-US" sz="2000" b="1" dirty="0">
                <a:latin typeface="Calibri" panose="020F0502020204030204" pitchFamily="34" charset="0"/>
                <a:ea typeface="Calibri" panose="020F0502020204030204" pitchFamily="34" charset="0"/>
                <a:cs typeface="Calibri" panose="020F0502020204030204" pitchFamily="34" charset="0"/>
              </a:rPr>
              <a:t>VetVest Group, LLC</a:t>
            </a:r>
            <a:r>
              <a:rPr lang="en-US" sz="2000" dirty="0">
                <a:latin typeface="Calibri" panose="020F0502020204030204" pitchFamily="34" charset="0"/>
                <a:ea typeface="Calibri" panose="020F0502020204030204" pitchFamily="34" charset="0"/>
                <a:cs typeface="Calibri" panose="020F0502020204030204" pitchFamily="34" charset="0"/>
              </a:rPr>
              <a:t> (VetVest).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2000" dirty="0">
                <a:latin typeface="Calibri" panose="020F0502020204030204" pitchFamily="34" charset="0"/>
                <a:ea typeface="+mj-ea"/>
                <a:cs typeface="Calibri" panose="020F0502020204030204" pitchFamily="34" charset="0"/>
              </a:rPr>
              <a:t>Align with necessary collaborative LLC/LLP Members/Joint Ventures in order to successfully start and complete all project including follow-on maintenance/management.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b="1" u="sng" dirty="0">
                <a:latin typeface="Calibri" panose="020F0502020204030204" pitchFamily="34" charset="0"/>
                <a:ea typeface="+mj-ea"/>
                <a:cs typeface="Calibri" panose="020F0502020204030204" pitchFamily="34" charset="0"/>
              </a:rPr>
              <a:t>Building Standards</a:t>
            </a:r>
          </a:p>
          <a:p>
            <a:pPr marL="342900" indent="-342900">
              <a:lnSpc>
                <a:spcPct val="107000"/>
              </a:lnSpc>
              <a:spcAft>
                <a:spcPts val="800"/>
              </a:spcAft>
              <a:buFont typeface="Wingdings" panose="05000000000000000000" pitchFamily="2" charset="2"/>
              <a:buChar char="Ø"/>
            </a:pPr>
            <a:r>
              <a:rPr lang="en-US" sz="2000" b="1" dirty="0">
                <a:latin typeface="Calibri" panose="020F0502020204030204" pitchFamily="34" charset="0"/>
                <a:ea typeface="+mj-ea"/>
                <a:cs typeface="Calibri" panose="020F0502020204030204" pitchFamily="34" charset="0"/>
              </a:rPr>
              <a:t>ALL Construction/Conversions </a:t>
            </a:r>
            <a:r>
              <a:rPr lang="en-US" sz="2000" dirty="0">
                <a:latin typeface="Calibri" panose="020F0502020204030204" pitchFamily="34" charset="0"/>
                <a:ea typeface="+mj-ea"/>
                <a:cs typeface="Calibri" panose="020F0502020204030204" pitchFamily="34" charset="0"/>
              </a:rPr>
              <a:t>shall comply with the highest standards of environmental conscious and respect for the people and the resources given by mother earth, air, and water.  As such, materials and technologies known today include:</a:t>
            </a:r>
          </a:p>
          <a:p>
            <a:pPr marL="800100" lvl="1" indent="-342900">
              <a:spcAft>
                <a:spcPts val="800"/>
              </a:spcAft>
              <a:buFont typeface="Wingdings" panose="05000000000000000000" pitchFamily="2" charset="2"/>
              <a:buChar char="v"/>
            </a:pPr>
            <a:r>
              <a:rPr lang="en-US" b="1" dirty="0">
                <a:latin typeface="Calibri" panose="020F0502020204030204" pitchFamily="34" charset="0"/>
                <a:ea typeface="+mj-ea"/>
                <a:cs typeface="Calibri" panose="020F0502020204030204" pitchFamily="34" charset="0"/>
              </a:rPr>
              <a:t>“Cool” nuclear power plant with back0up generators.</a:t>
            </a:r>
          </a:p>
          <a:p>
            <a:pPr marL="800100" lvl="1" indent="-342900">
              <a:spcAft>
                <a:spcPts val="800"/>
              </a:spcAft>
              <a:buFont typeface="Wingdings" panose="05000000000000000000" pitchFamily="2" charset="2"/>
              <a:buChar char="v"/>
            </a:pPr>
            <a:r>
              <a:rPr lang="en-US" b="1" dirty="0">
                <a:latin typeface="Calibri" panose="020F0502020204030204" pitchFamily="34" charset="0"/>
                <a:ea typeface="+mj-ea"/>
                <a:cs typeface="Calibri" panose="020F0502020204030204" pitchFamily="34" charset="0"/>
              </a:rPr>
              <a:t>Fire/Storm resistant roofing with mounted solar capture panels</a:t>
            </a:r>
          </a:p>
          <a:p>
            <a:pPr marL="800100" lvl="1" indent="-342900">
              <a:spcAft>
                <a:spcPts val="800"/>
              </a:spcAft>
              <a:buFont typeface="Wingdings" panose="05000000000000000000" pitchFamily="2" charset="2"/>
              <a:buChar char="v"/>
            </a:pPr>
            <a:r>
              <a:rPr lang="en-US" b="1" dirty="0">
                <a:latin typeface="Calibri" panose="020F0502020204030204" pitchFamily="34" charset="0"/>
                <a:ea typeface="+mj-ea"/>
                <a:cs typeface="Calibri" panose="020F0502020204030204" pitchFamily="34" charset="0"/>
              </a:rPr>
              <a:t>Compressed Earth Blocks (CEB) Wall construction materials insulated with high-quality fire/noise reduction materials</a:t>
            </a:r>
          </a:p>
          <a:p>
            <a:pPr marL="800100" lvl="1" indent="-342900">
              <a:spcAft>
                <a:spcPts val="800"/>
              </a:spcAft>
              <a:buFont typeface="Wingdings" panose="05000000000000000000" pitchFamily="2" charset="2"/>
              <a:buChar char="v"/>
            </a:pPr>
            <a:r>
              <a:rPr lang="en-US" sz="2000" b="1" dirty="0">
                <a:latin typeface="Calibri" panose="020F0502020204030204" pitchFamily="34" charset="0"/>
                <a:ea typeface="+mj-ea"/>
                <a:cs typeface="Calibri" panose="020F0502020204030204" pitchFamily="34" charset="0"/>
              </a:rPr>
              <a:t>Green</a:t>
            </a:r>
            <a:r>
              <a:rPr lang="en-US" b="1" dirty="0">
                <a:latin typeface="Calibri" panose="020F0502020204030204" pitchFamily="34" charset="0"/>
                <a:ea typeface="+mj-ea"/>
                <a:cs typeface="Calibri" panose="020F0502020204030204" pitchFamily="34" charset="0"/>
              </a:rPr>
              <a:t> and </a:t>
            </a:r>
            <a:r>
              <a:rPr lang="en-US" sz="2000" b="1" dirty="0">
                <a:latin typeface="Calibri" panose="020F0502020204030204" pitchFamily="34" charset="0"/>
                <a:ea typeface="+mj-ea"/>
                <a:cs typeface="Calibri" panose="020F0502020204030204" pitchFamily="34" charset="0"/>
              </a:rPr>
              <a:t>Well Certified </a:t>
            </a:r>
            <a:r>
              <a:rPr lang="en-US" b="1" dirty="0">
                <a:latin typeface="Calibri" panose="020F0502020204030204" pitchFamily="34" charset="0"/>
                <a:ea typeface="+mj-ea"/>
                <a:cs typeface="Calibri" panose="020F0502020204030204" pitchFamily="34" charset="0"/>
              </a:rPr>
              <a:t>Standards </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Schedule objectives</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67084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84781B-D152-4894-90D7-788DAE2F949F}"/>
              </a:ext>
            </a:extLst>
          </p:cNvPr>
          <p:cNvSpPr>
            <a:spLocks noGrp="1"/>
          </p:cNvSpPr>
          <p:nvPr>
            <p:ph type="title"/>
          </p:nvPr>
        </p:nvSpPr>
        <p:spPr>
          <a:xfrm>
            <a:off x="457200" y="304800"/>
            <a:ext cx="4876800" cy="473075"/>
          </a:xfrm>
        </p:spPr>
        <p:txBody>
          <a:bodyPr>
            <a:normAutofit fontScale="90000"/>
          </a:bodyPr>
          <a:lstStyle/>
          <a:p>
            <a:pPr marL="0" marR="0" lvl="0" indent="0" defTabSz="914400" rtl="0" eaLnBrk="1" fontAlgn="auto" latinLnBrk="0" hangingPunct="1">
              <a:lnSpc>
                <a:spcPct val="90000"/>
              </a:lnSpc>
              <a:spcBef>
                <a:spcPts val="1000"/>
              </a:spcBef>
              <a:spcAft>
                <a:spcPts val="0"/>
              </a:spcAft>
              <a:tabLst/>
              <a:defRPr/>
            </a:pPr>
            <a:r>
              <a:rPr kumimoji="0" lang="en-US" b="1" i="0" u="sng" strike="noStrike" kern="1200" cap="none" spc="0" normalizeH="0" baseline="0" noProof="0">
                <a:ln>
                  <a:noFill/>
                </a:ln>
                <a:solidFill>
                  <a:srgbClr val="00B050"/>
                </a:solidFill>
                <a:effectLst/>
                <a:uLnTx/>
                <a:uFillTx/>
                <a:latin typeface="Calibri" panose="020F0502020204030204" pitchFamily="34" charset="0"/>
                <a:ea typeface="+mn-ea"/>
                <a:cs typeface="Calibri" panose="020F0502020204030204" pitchFamily="34" charset="0"/>
              </a:rPr>
              <a:t>Project Stakeholders</a:t>
            </a:r>
            <a:br>
              <a:rPr kumimoji="0" lang="en-US" sz="24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br>
            <a:endParaRPr lang="en-US" dirty="0"/>
          </a:p>
        </p:txBody>
      </p:sp>
      <p:sp>
        <p:nvSpPr>
          <p:cNvPr id="3" name="TextBox 2">
            <a:extLst>
              <a:ext uri="{FF2B5EF4-FFF2-40B4-BE49-F238E27FC236}">
                <a16:creationId xmlns:a16="http://schemas.microsoft.com/office/drawing/2014/main" id="{362B7BC9-E629-4B46-98E5-C37EE08F64D9}"/>
              </a:ext>
            </a:extLst>
          </p:cNvPr>
          <p:cNvSpPr txBox="1"/>
          <p:nvPr/>
        </p:nvSpPr>
        <p:spPr>
          <a:xfrm>
            <a:off x="438150" y="1028343"/>
            <a:ext cx="9791700" cy="5909310"/>
          </a:xfrm>
          <a:prstGeom prst="rect">
            <a:avLst/>
          </a:prstGeom>
          <a:noFill/>
        </p:spPr>
        <p:txBody>
          <a:bodyPr wrap="square" rtlCol="0">
            <a:spAutoFit/>
          </a:bodyPr>
          <a:lstStyle/>
          <a:p>
            <a:r>
              <a:rPr lang="en-US" sz="2400" dirty="0"/>
              <a:t>As property owners, ALL acquired land and property SHALL remain in the control and ownership of the Walker Family Trust in perpetuity.</a:t>
            </a:r>
          </a:p>
          <a:p>
            <a:r>
              <a:rPr lang="en-US" sz="2400" dirty="0"/>
              <a:t>In order to successfully develop those properties, it may a requirement that certain stakeholder require a position of ownership or compensation in a lump sum or as in an annuity.  These instances of collaboration shall be tied to the development and</a:t>
            </a:r>
            <a:r>
              <a:rPr lang="en-US" sz="2400" b="1" u="sng" dirty="0"/>
              <a:t> NOT </a:t>
            </a:r>
            <a:r>
              <a:rPr lang="en-US" sz="2400" b="1" dirty="0"/>
              <a:t> t</a:t>
            </a:r>
            <a:r>
              <a:rPr lang="en-US" sz="2400" dirty="0"/>
              <a:t>o the land.</a:t>
            </a:r>
          </a:p>
          <a:p>
            <a:endParaRPr lang="en-US" sz="2400" dirty="0"/>
          </a:p>
          <a:p>
            <a:r>
              <a:rPr lang="en-US" sz="2400" dirty="0"/>
              <a:t>Potential Stakeholders may include:</a:t>
            </a:r>
          </a:p>
          <a:p>
            <a:pPr marL="342900" indent="-342900">
              <a:buFont typeface="Wingdings" panose="05000000000000000000" pitchFamily="2" charset="2"/>
              <a:buChar char="Ø"/>
            </a:pPr>
            <a:r>
              <a:rPr lang="en-US" sz="2400" dirty="0"/>
              <a:t>Subsequent generations as specified in</a:t>
            </a:r>
          </a:p>
          <a:p>
            <a:r>
              <a:rPr lang="en-US" sz="2400" dirty="0"/>
              <a:t>	the Walker Family Trust.</a:t>
            </a:r>
          </a:p>
          <a:p>
            <a:pPr marL="342900" indent="-342900">
              <a:buFont typeface="Wingdings" panose="05000000000000000000" pitchFamily="2" charset="2"/>
              <a:buChar char="Ø"/>
            </a:pPr>
            <a:r>
              <a:rPr lang="en-US" sz="2400" dirty="0"/>
              <a:t>All vested LLC Members and Joint </a:t>
            </a:r>
          </a:p>
          <a:p>
            <a:r>
              <a:rPr lang="en-US" sz="2400" dirty="0"/>
              <a:t>	Venture</a:t>
            </a:r>
          </a:p>
          <a:p>
            <a:r>
              <a:rPr lang="en-US" sz="2400" dirty="0"/>
              <a:t>	 Partners and Fiduciary Owner(s)/</a:t>
            </a:r>
          </a:p>
          <a:p>
            <a:r>
              <a:rPr lang="en-US" sz="2400" dirty="0"/>
              <a:t>	Operators</a:t>
            </a:r>
          </a:p>
          <a:p>
            <a:pPr marL="342900" indent="-342900">
              <a:buFont typeface="Wingdings" panose="05000000000000000000" pitchFamily="2" charset="2"/>
              <a:buChar char="Ø"/>
            </a:pPr>
            <a:r>
              <a:rPr lang="en-US" sz="2400" dirty="0"/>
              <a:t>All taxing entities</a:t>
            </a:r>
            <a:endParaRPr lang="en-US" dirty="0"/>
          </a:p>
          <a:p>
            <a:pPr lvl="1"/>
            <a:endParaRPr lang="en-US" dirty="0"/>
          </a:p>
        </p:txBody>
      </p:sp>
      <p:pic>
        <p:nvPicPr>
          <p:cNvPr id="5" name="Picture 4" descr="A picture containing text, newspaper, screenshot&#10;&#10;Description automatically generated">
            <a:extLst>
              <a:ext uri="{FF2B5EF4-FFF2-40B4-BE49-F238E27FC236}">
                <a16:creationId xmlns:a16="http://schemas.microsoft.com/office/drawing/2014/main" id="{EF73281D-9EB8-4210-A557-AEED53969E9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91200" y="3613666"/>
            <a:ext cx="6665246" cy="3429000"/>
          </a:xfrm>
          <a:prstGeom prst="rect">
            <a:avLst/>
          </a:prstGeom>
        </p:spPr>
      </p:pic>
    </p:spTree>
    <p:extLst>
      <p:ext uri="{BB962C8B-B14F-4D97-AF65-F5344CB8AC3E}">
        <p14:creationId xmlns:p14="http://schemas.microsoft.com/office/powerpoint/2010/main" val="27507337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5716A3-BDFA-45BE-AF4B-305485FCAA33}"/>
              </a:ext>
            </a:extLst>
          </p:cNvPr>
          <p:cNvSpPr>
            <a:spLocks noGrp="1"/>
          </p:cNvSpPr>
          <p:nvPr>
            <p:ph type="body" idx="1"/>
          </p:nvPr>
        </p:nvSpPr>
        <p:spPr>
          <a:xfrm>
            <a:off x="1495425" y="838200"/>
            <a:ext cx="9144000" cy="762000"/>
          </a:xfrm>
        </p:spPr>
        <p:txBody>
          <a:bodyPr>
            <a:normAutofit/>
          </a:bodyPr>
          <a:lstStyle/>
          <a:p>
            <a:pPr algn="l"/>
            <a:r>
              <a:rPr lang="en-US" sz="4000" b="1" dirty="0">
                <a:solidFill>
                  <a:srgbClr val="00B050"/>
                </a:solidFill>
                <a:latin typeface="Calibri" panose="020F0502020204030204" pitchFamily="34" charset="0"/>
                <a:ea typeface="+mj-ea"/>
                <a:cs typeface="Calibri" panose="020F0502020204030204" pitchFamily="34" charset="0"/>
              </a:rPr>
              <a:t>Success Factors</a:t>
            </a:r>
            <a:endParaRPr lang="en-US" sz="4000" dirty="0">
              <a:solidFill>
                <a:srgbClr val="00B050"/>
              </a:solidFill>
            </a:endParaRPr>
          </a:p>
        </p:txBody>
      </p:sp>
      <p:sp>
        <p:nvSpPr>
          <p:cNvPr id="4" name="TextBox 3">
            <a:extLst>
              <a:ext uri="{FF2B5EF4-FFF2-40B4-BE49-F238E27FC236}">
                <a16:creationId xmlns:a16="http://schemas.microsoft.com/office/drawing/2014/main" id="{A370B508-4655-4EC6-8B95-E266C8C39C1E}"/>
              </a:ext>
            </a:extLst>
          </p:cNvPr>
          <p:cNvSpPr txBox="1"/>
          <p:nvPr/>
        </p:nvSpPr>
        <p:spPr>
          <a:xfrm>
            <a:off x="13252" y="1313904"/>
            <a:ext cx="6858000" cy="5643212"/>
          </a:xfrm>
          <a:prstGeom prst="rect">
            <a:avLst/>
          </a:prstGeom>
          <a:noFill/>
        </p:spPr>
        <p:txBody>
          <a:bodyPr wrap="square" rtlCol="0">
            <a:spAutoFit/>
          </a:bodyPr>
          <a:lstStyle/>
          <a:p>
            <a:pPr marR="0" lvl="0">
              <a:lnSpc>
                <a:spcPct val="107000"/>
              </a:lnSpc>
              <a:spcBef>
                <a:spcPts val="0"/>
              </a:spcBef>
              <a:spcAft>
                <a:spcPts val="0"/>
              </a:spcAft>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Here are elements that are keys to the success of each project:</a:t>
            </a:r>
            <a:b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b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Fulfill</a:t>
            </a:r>
            <a:r>
              <a:rPr lang="en-US" sz="2000" dirty="0">
                <a:latin typeface="Calibri" panose="020F0502020204030204" pitchFamily="34" charset="0"/>
                <a:ea typeface="+mj-ea"/>
                <a:cs typeface="Calibri" panose="020F0502020204030204" pitchFamily="34" charset="0"/>
              </a:rPr>
              <a:t> Walker Family Legacy, Ministry/Mission/ Objectives of this Ames Baby Boomer Generation and, the goals and </a:t>
            </a:r>
          </a:p>
          <a:p>
            <a:pPr marR="0" lvl="0">
              <a:lnSpc>
                <a:spcPct val="107000"/>
              </a:lnSpc>
              <a:spcBef>
                <a:spcPts val="0"/>
              </a:spcBef>
              <a:spcAft>
                <a:spcPts val="0"/>
              </a:spcAft>
            </a:pPr>
            <a:r>
              <a:rPr lang="en-US" sz="2000" dirty="0">
                <a:latin typeface="Calibri" panose="020F0502020204030204" pitchFamily="34" charset="0"/>
                <a:ea typeface="+mj-ea"/>
                <a:cs typeface="Calibri" panose="020F0502020204030204" pitchFamily="34" charset="0"/>
              </a:rPr>
              <a:t>objectives of our clients or stakeholders and neighbors.</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latin typeface="Calibri" panose="020F0502020204030204" pitchFamily="34" charset="0"/>
                <a:ea typeface="+mj-ea"/>
                <a:cs typeface="Calibri" panose="020F0502020204030204" pitchFamily="34" charset="0"/>
              </a:rPr>
              <a:t>Provide a full-scale demonstration of environmentally </a:t>
            </a:r>
          </a:p>
          <a:p>
            <a:pPr marR="0" lvl="0">
              <a:lnSpc>
                <a:spcPct val="107000"/>
              </a:lnSpc>
              <a:spcBef>
                <a:spcPts val="0"/>
              </a:spcBef>
              <a:spcAft>
                <a:spcPts val="0"/>
              </a:spcAft>
            </a:pPr>
            <a:r>
              <a:rPr lang="en-US" sz="2000" dirty="0">
                <a:latin typeface="Calibri" panose="020F0502020204030204" pitchFamily="34" charset="0"/>
                <a:ea typeface="+mj-ea"/>
                <a:cs typeface="Calibri" panose="020F0502020204030204" pitchFamily="34" charset="0"/>
              </a:rPr>
              <a:t>efficient/friendly development from construction to </a:t>
            </a:r>
          </a:p>
          <a:p>
            <a:pPr marR="0" lvl="0">
              <a:lnSpc>
                <a:spcPct val="107000"/>
              </a:lnSpc>
              <a:spcBef>
                <a:spcPts val="0"/>
              </a:spcBef>
              <a:spcAft>
                <a:spcPts val="0"/>
              </a:spcAft>
            </a:pPr>
            <a:r>
              <a:rPr lang="en-US" sz="2000" dirty="0">
                <a:latin typeface="Calibri" panose="020F0502020204030204" pitchFamily="34" charset="0"/>
                <a:ea typeface="+mj-ea"/>
                <a:cs typeface="Calibri" panose="020F0502020204030204" pitchFamily="34" charset="0"/>
              </a:rPr>
              <a:t>occupancy.</a:t>
            </a:r>
          </a:p>
          <a:p>
            <a:pPr marL="342900" marR="0" lvl="0" indent="-342900">
              <a:lnSpc>
                <a:spcPct val="107000"/>
              </a:lnSpc>
              <a:spcBef>
                <a:spcPts val="0"/>
              </a:spcBef>
              <a:spcAft>
                <a:spcPts val="0"/>
              </a:spcAft>
              <a:buFont typeface="Wingdings" panose="05000000000000000000" pitchFamily="2" charset="2"/>
              <a:buChar char=""/>
            </a:pPr>
            <a:r>
              <a:rPr lang="en-US" sz="2000" dirty="0">
                <a:latin typeface="Calibri" panose="020F0502020204030204" pitchFamily="34" charset="0"/>
                <a:ea typeface="+mj-ea"/>
                <a:cs typeface="Calibri" panose="020F0502020204030204" pitchFamily="34" charset="0"/>
              </a:rPr>
              <a:t>Identify and Retain Critical Team Members</a:t>
            </a:r>
          </a:p>
          <a:p>
            <a:pPr marL="800100" lvl="1" indent="-342900">
              <a:lnSpc>
                <a:spcPct val="107000"/>
              </a:lnSpc>
              <a:buFont typeface="Wingdings" panose="05000000000000000000" pitchFamily="2" charset="2"/>
              <a:buChar char="v"/>
            </a:pPr>
            <a:r>
              <a:rPr lang="en-US" sz="2000" dirty="0">
                <a:latin typeface="Calibri" panose="020F0502020204030204" pitchFamily="34" charset="0"/>
                <a:ea typeface="+mj-ea"/>
                <a:cs typeface="Calibri" panose="020F0502020204030204" pitchFamily="34" charset="0"/>
              </a:rPr>
              <a:t>TX Attorney (1</a:t>
            </a:r>
            <a:r>
              <a:rPr lang="en-US" sz="2000" baseline="30000" dirty="0">
                <a:latin typeface="Calibri" panose="020F0502020204030204" pitchFamily="34" charset="0"/>
                <a:ea typeface="+mj-ea"/>
                <a:cs typeface="Calibri" panose="020F0502020204030204" pitchFamily="34" charset="0"/>
              </a:rPr>
              <a:t>st</a:t>
            </a:r>
            <a:r>
              <a:rPr lang="en-US" sz="2000" dirty="0">
                <a:latin typeface="Calibri" panose="020F0502020204030204" pitchFamily="34" charset="0"/>
                <a:ea typeface="+mj-ea"/>
                <a:cs typeface="Calibri" panose="020F0502020204030204" pitchFamily="34" charset="0"/>
              </a:rPr>
              <a:t> Priority)  </a:t>
            </a:r>
            <a:r>
              <a:rPr lang="en-US" sz="2000" dirty="0">
                <a:solidFill>
                  <a:srgbClr val="FF0000"/>
                </a:solidFill>
                <a:latin typeface="Calibri" panose="020F0502020204030204" pitchFamily="34" charset="0"/>
                <a:ea typeface="+mj-ea"/>
                <a:cs typeface="Calibri" panose="020F0502020204030204" pitchFamily="34" charset="0"/>
              </a:rPr>
              <a:t>(Complete)</a:t>
            </a:r>
            <a:endParaRPr lang="en-US" sz="2000" dirty="0">
              <a:latin typeface="Calibri" panose="020F0502020204030204" pitchFamily="34" charset="0"/>
              <a:ea typeface="+mj-ea"/>
              <a:cs typeface="Calibri" panose="020F0502020204030204" pitchFamily="34" charset="0"/>
            </a:endParaRPr>
          </a:p>
          <a:p>
            <a:pPr marL="800100" lvl="1" indent="-342900">
              <a:lnSpc>
                <a:spcPct val="107000"/>
              </a:lnSpc>
              <a:buFont typeface="Wingdings" panose="05000000000000000000" pitchFamily="2" charset="2"/>
              <a:buChar char="v"/>
            </a:pPr>
            <a:r>
              <a:rPr lang="en-US" sz="2000" dirty="0">
                <a:latin typeface="Calibri" panose="020F0502020204030204" pitchFamily="34" charset="0"/>
                <a:ea typeface="+mj-ea"/>
                <a:cs typeface="Calibri" panose="020F0502020204030204" pitchFamily="34" charset="0"/>
              </a:rPr>
              <a:t>Architect </a:t>
            </a:r>
            <a:r>
              <a:rPr lang="en-US" sz="2000" dirty="0">
                <a:solidFill>
                  <a:srgbClr val="FF0000"/>
                </a:solidFill>
                <a:latin typeface="Calibri" panose="020F0502020204030204" pitchFamily="34" charset="0"/>
                <a:ea typeface="+mj-ea"/>
                <a:cs typeface="Calibri" panose="020F0502020204030204" pitchFamily="34" charset="0"/>
              </a:rPr>
              <a:t>(Pending – 9-21)</a:t>
            </a:r>
          </a:p>
          <a:p>
            <a:pPr marL="800100" marR="0" lvl="1"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v"/>
              <a:tabLst/>
              <a:defRPr/>
            </a:pPr>
            <a:r>
              <a:rPr lang="en-US" sz="2000" dirty="0">
                <a:latin typeface="Calibri" panose="020F0502020204030204" pitchFamily="34" charset="0"/>
                <a:ea typeface="+mj-ea"/>
                <a:cs typeface="Calibri" panose="020F0502020204030204" pitchFamily="34" charset="0"/>
              </a:rPr>
              <a:t>City Liaison(s) </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(Complete)</a:t>
            </a:r>
            <a:endParaRPr lang="en-US" sz="2000" dirty="0">
              <a:latin typeface="Calibri" panose="020F0502020204030204" pitchFamily="34" charset="0"/>
              <a:ea typeface="+mj-ea"/>
              <a:cs typeface="Calibri" panose="020F0502020204030204" pitchFamily="34" charset="0"/>
            </a:endParaRPr>
          </a:p>
          <a:p>
            <a:pPr marL="800100" lvl="1" indent="-342900">
              <a:lnSpc>
                <a:spcPct val="107000"/>
              </a:lnSpc>
              <a:buFont typeface="Wingdings" panose="05000000000000000000" pitchFamily="2" charset="2"/>
              <a:buChar char="v"/>
            </a:pPr>
            <a:r>
              <a:rPr lang="en-US" sz="2000" dirty="0">
                <a:latin typeface="Calibri" panose="020F0502020204030204" pitchFamily="34" charset="0"/>
                <a:ea typeface="+mj-ea"/>
                <a:cs typeface="Calibri" panose="020F0502020204030204" pitchFamily="34" charset="0"/>
              </a:rPr>
              <a:t>Developer </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(Pending – 9-21; Consider Fiduciary Owner/Operator)</a:t>
            </a:r>
            <a:endParaRPr lang="en-US" sz="2000" dirty="0">
              <a:latin typeface="Calibri" panose="020F0502020204030204" pitchFamily="34" charset="0"/>
              <a:ea typeface="+mj-ea"/>
              <a:cs typeface="Calibri" panose="020F0502020204030204" pitchFamily="34" charset="0"/>
            </a:endParaRPr>
          </a:p>
          <a:p>
            <a:pPr marL="800100" lvl="1" indent="-342900">
              <a:lnSpc>
                <a:spcPct val="107000"/>
              </a:lnSpc>
              <a:buFont typeface="Wingdings" panose="05000000000000000000" pitchFamily="2" charset="2"/>
              <a:buChar char="v"/>
            </a:pPr>
            <a:r>
              <a:rPr lang="en-US" sz="2000" dirty="0">
                <a:latin typeface="Calibri" panose="020F0502020204030204" pitchFamily="34" charset="0"/>
                <a:ea typeface="+mj-ea"/>
                <a:cs typeface="Calibri" panose="020F0502020204030204" pitchFamily="34" charset="0"/>
              </a:rPr>
              <a:t>Construction Manager </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(Pending – 9-21)</a:t>
            </a:r>
            <a:endParaRPr lang="en-US" sz="2000" dirty="0">
              <a:latin typeface="Calibri" panose="020F0502020204030204" pitchFamily="34" charset="0"/>
              <a:ea typeface="+mj-ea"/>
              <a:cs typeface="Calibri" panose="020F0502020204030204" pitchFamily="34" charset="0"/>
            </a:endParaRPr>
          </a:p>
          <a:p>
            <a:pPr marL="800100" lvl="1" indent="-342900">
              <a:lnSpc>
                <a:spcPct val="107000"/>
              </a:lnSpc>
              <a:buFont typeface="Wingdings" panose="05000000000000000000" pitchFamily="2" charset="2"/>
              <a:buChar char="v"/>
            </a:pPr>
            <a:r>
              <a:rPr lang="en-US" sz="2000" dirty="0">
                <a:latin typeface="Calibri" panose="020F0502020204030204" pitchFamily="34" charset="0"/>
                <a:ea typeface="+mj-ea"/>
                <a:cs typeface="Calibri" panose="020F0502020204030204" pitchFamily="34" charset="0"/>
              </a:rPr>
              <a:t>General Contractor </a:t>
            </a:r>
            <a:r>
              <a:rPr kumimoji="0" lang="en-US" sz="2000" b="0"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(Pending – 9-21</a:t>
            </a:r>
            <a:endParaRPr lang="en-US" sz="2000" dirty="0">
              <a:latin typeface="Calibri" panose="020F0502020204030204" pitchFamily="34" charset="0"/>
              <a:ea typeface="+mj-ea"/>
              <a:cs typeface="Calibri" panose="020F0502020204030204" pitchFamily="34" charset="0"/>
            </a:endParaRPr>
          </a:p>
          <a:p>
            <a:pPr marL="342900" marR="0" lvl="0" indent="-342900">
              <a:lnSpc>
                <a:spcPct val="107000"/>
              </a:lnSpc>
              <a:spcBef>
                <a:spcPts val="0"/>
              </a:spcBef>
              <a:spcAft>
                <a:spcPts val="0"/>
              </a:spcAft>
              <a:buFont typeface="Wingdings" panose="05000000000000000000" pitchFamily="2" charset="2"/>
              <a:buChar char=""/>
            </a:pPr>
            <a:r>
              <a:rPr lang="en-US" sz="2000" dirty="0">
                <a:latin typeface="Calibri" panose="020F0502020204030204" pitchFamily="34" charset="0"/>
                <a:ea typeface="+mj-ea"/>
                <a:cs typeface="Calibri" panose="020F0502020204030204" pitchFamily="34" charset="0"/>
              </a:rPr>
              <a:t>Complete within budget</a:t>
            </a:r>
            <a:endParaRPr lang="en-US" sz="20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Wingdings" panose="05000000000000000000" pitchFamily="2" charset="2"/>
              <a:buChar char=""/>
            </a:pPr>
            <a:r>
              <a:rPr lang="en-US" sz="2000" dirty="0">
                <a:latin typeface="Calibri" panose="020F0502020204030204" pitchFamily="34" charset="0"/>
                <a:ea typeface="+mj-ea"/>
                <a:cs typeface="Calibri" panose="020F0502020204030204" pitchFamily="34" charset="0"/>
              </a:rPr>
              <a:t>Deliver ALL projects on-time and within Budget.</a:t>
            </a:r>
            <a:endParaRPr lang="en-US" sz="20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electronics&#10;&#10;Description automatically generated">
            <a:extLst>
              <a:ext uri="{FF2B5EF4-FFF2-40B4-BE49-F238E27FC236}">
                <a16:creationId xmlns:a16="http://schemas.microsoft.com/office/drawing/2014/main" id="{3DFA5616-C14F-4910-B8E7-C47285B545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67400" y="2212575"/>
            <a:ext cx="6324599" cy="3845871"/>
          </a:xfrm>
          <a:prstGeom prst="rect">
            <a:avLst/>
          </a:prstGeom>
        </p:spPr>
      </p:pic>
    </p:spTree>
    <p:extLst>
      <p:ext uri="{BB962C8B-B14F-4D97-AF65-F5344CB8AC3E}">
        <p14:creationId xmlns:p14="http://schemas.microsoft.com/office/powerpoint/2010/main" val="28497648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A5716A3-BDFA-45BE-AF4B-305485FCAA33}"/>
              </a:ext>
            </a:extLst>
          </p:cNvPr>
          <p:cNvSpPr>
            <a:spLocks noGrp="1"/>
          </p:cNvSpPr>
          <p:nvPr>
            <p:ph type="body" idx="1"/>
          </p:nvPr>
        </p:nvSpPr>
        <p:spPr>
          <a:xfrm>
            <a:off x="1267097" y="-76200"/>
            <a:ext cx="9144000" cy="762000"/>
          </a:xfrm>
        </p:spPr>
        <p:txBody>
          <a:bodyPr>
            <a:normAutofit/>
          </a:bodyPr>
          <a:lstStyle/>
          <a:p>
            <a:pPr algn="l"/>
            <a:r>
              <a:rPr lang="en-US" sz="4000" b="1" u="sng" dirty="0">
                <a:solidFill>
                  <a:srgbClr val="00B050"/>
                </a:solidFill>
                <a:latin typeface="Calibri" panose="020F0502020204030204" pitchFamily="34" charset="0"/>
                <a:ea typeface="+mj-ea"/>
                <a:cs typeface="Calibri" panose="020F0502020204030204" pitchFamily="34" charset="0"/>
              </a:rPr>
              <a:t>Implementation Plan – An Overview</a:t>
            </a:r>
            <a:endParaRPr lang="en-US" sz="4000" dirty="0">
              <a:solidFill>
                <a:srgbClr val="00B050"/>
              </a:solidFill>
            </a:endParaRPr>
          </a:p>
        </p:txBody>
      </p:sp>
      <p:sp>
        <p:nvSpPr>
          <p:cNvPr id="2" name="TextBox 1">
            <a:extLst>
              <a:ext uri="{FF2B5EF4-FFF2-40B4-BE49-F238E27FC236}">
                <a16:creationId xmlns:a16="http://schemas.microsoft.com/office/drawing/2014/main" id="{344DCE64-3F48-4CDE-8E9C-A7452CFEFC79}"/>
              </a:ext>
            </a:extLst>
          </p:cNvPr>
          <p:cNvSpPr txBox="1"/>
          <p:nvPr/>
        </p:nvSpPr>
        <p:spPr>
          <a:xfrm>
            <a:off x="0" y="327991"/>
            <a:ext cx="12192000" cy="6617581"/>
          </a:xfrm>
          <a:prstGeom prst="rect">
            <a:avLst/>
          </a:prstGeom>
          <a:noFill/>
        </p:spPr>
        <p:txBody>
          <a:bodyPr wrap="square" rtlCol="0">
            <a:spAutoFit/>
          </a:bodyPr>
          <a:lstStyle/>
          <a:p>
            <a:pPr marR="0" lvl="0" algn="l" defTabSz="914400" rtl="0" eaLnBrk="1" fontAlgn="auto" latinLnBrk="0" hangingPunct="1">
              <a:lnSpc>
                <a:spcPct val="107000"/>
              </a:lnSpc>
              <a:spcBef>
                <a:spcPts val="0"/>
              </a:spcBef>
              <a:spcAft>
                <a:spcPts val="800"/>
              </a:spcAft>
              <a:buClrTx/>
              <a:buSzTx/>
              <a:tabLst/>
              <a:defRPr/>
            </a:pPr>
            <a:r>
              <a:rPr lang="en-US" sz="2000" dirty="0">
                <a:solidFill>
                  <a:prstClr val="black"/>
                </a:solidFill>
                <a:latin typeface="Calibri" panose="020F0502020204030204" pitchFamily="34" charset="0"/>
                <a:cs typeface="Calibri" panose="020F0502020204030204" pitchFamily="34" charset="0"/>
              </a:rPr>
              <a:t>This is a faith-based initiative. Funding shall be in-place and ready as needed.</a:t>
            </a:r>
          </a:p>
          <a:p>
            <a:pPr marR="0" lvl="0" algn="l" defTabSz="914400" rtl="0" eaLnBrk="1" fontAlgn="auto" latinLnBrk="0" hangingPunct="1">
              <a:lnSpc>
                <a:spcPct val="107000"/>
              </a:lnSpc>
              <a:spcBef>
                <a:spcPts val="0"/>
              </a:spcBef>
              <a:spcAft>
                <a:spcPts val="800"/>
              </a:spcAft>
              <a:buClrTx/>
              <a:buSzTx/>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After complete Due Diligence work, including all pre-construction legal issues by 2021, begin assembling Wichita Falls project principals, prepare land, assemble all component materials and sources required for building  and then, begin construction in, or before, 2022</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b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rPr>
              <a:t>The future vision is to develop a multi-use CommUNITY consisting of agriculture, light industrial/warehousing, and a tourism site.</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kumimoji="0" lang="en-US" sz="2000" b="1" i="0" u="sng"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Arkansas</a:t>
            </a:r>
            <a:r>
              <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 Pine Bluff </a:t>
            </a: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is ongoing</a:t>
            </a:r>
            <a:endParaRPr kumimoji="0" 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800100" lvl="1" indent="-342900">
              <a:lnSpc>
                <a:spcPct val="107000"/>
              </a:lnSpc>
              <a:spcAft>
                <a:spcPts val="800"/>
              </a:spcAft>
              <a:buFont typeface="Wingdings" panose="05000000000000000000" pitchFamily="2" charset="2"/>
              <a:buChar char="v"/>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Survey and Platting ( </a:t>
            </a: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Clay – Guest Family to Finish </a:t>
            </a:r>
            <a:r>
              <a:rPr kumimoji="0" lang="en-US" sz="14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endPar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800100" marR="0" lvl="1"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v"/>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Begin structuring/positioning for Regional Marijuana/Hemp Recycling (</a:t>
            </a:r>
            <a:r>
              <a:rPr kumimoji="0" lang="en-US" sz="14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Begun 8-21 </a:t>
            </a: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a:p>
            <a:pPr marL="800100" lvl="1" indent="-342900">
              <a:lnSpc>
                <a:spcPct val="107000"/>
              </a:lnSpc>
              <a:spcAft>
                <a:spcPts val="800"/>
              </a:spcAft>
              <a:buFont typeface="Wingdings" panose="05000000000000000000" pitchFamily="2" charset="2"/>
              <a:buChar char="v"/>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Establish Industry growers, producers, and packagers.</a:t>
            </a:r>
          </a:p>
          <a:p>
            <a:pPr marL="800100" lvl="1" indent="-342900">
              <a:lnSpc>
                <a:spcPct val="107000"/>
              </a:lnSpc>
              <a:spcAft>
                <a:spcPts val="800"/>
              </a:spcAft>
              <a:buFont typeface="Wingdings" panose="05000000000000000000" pitchFamily="2" charset="2"/>
              <a:buChar char="v"/>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Not Fully Assessed at this time.</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2000" b="1" dirty="0">
                <a:solidFill>
                  <a:prstClr val="black"/>
                </a:solidFill>
                <a:latin typeface="Calibri" panose="020F0502020204030204" pitchFamily="34" charset="0"/>
                <a:cs typeface="Calibri" panose="020F0502020204030204" pitchFamily="34" charset="0"/>
              </a:rPr>
              <a:t>Colorado </a:t>
            </a:r>
            <a:r>
              <a:rPr lang="en-US" sz="2000" dirty="0">
                <a:solidFill>
                  <a:prstClr val="black"/>
                </a:solidFill>
                <a:latin typeface="Calibri" panose="020F0502020204030204" pitchFamily="34" charset="0"/>
                <a:cs typeface="Calibri" panose="020F0502020204030204" pitchFamily="34" charset="0"/>
              </a:rPr>
              <a:t>is ongoing. The latest activity is converting single family space to qualify as a </a:t>
            </a:r>
            <a:r>
              <a:rPr lang="en-US" sz="2000" b="1" dirty="0">
                <a:solidFill>
                  <a:prstClr val="black"/>
                </a:solidFill>
                <a:latin typeface="Calibri" panose="020F0502020204030204" pitchFamily="34" charset="0"/>
                <a:cs typeface="Calibri" panose="020F0502020204030204" pitchFamily="34" charset="0"/>
              </a:rPr>
              <a:t>Veterans Group Home.</a:t>
            </a:r>
          </a:p>
          <a:p>
            <a:pPr marL="342900" marR="0" lvl="0" indent="-342900" algn="l" defTabSz="914400" rtl="0" eaLnBrk="1" fontAlgn="auto" latinLnBrk="0" hangingPunct="1">
              <a:lnSpc>
                <a:spcPct val="107000"/>
              </a:lnSpc>
              <a:spcBef>
                <a:spcPts val="0"/>
              </a:spcBef>
              <a:spcAft>
                <a:spcPts val="800"/>
              </a:spcAft>
              <a:buClrTx/>
              <a:buSzTx/>
              <a:buFont typeface="Wingdings" panose="05000000000000000000" pitchFamily="2" charset="2"/>
              <a:buChar char=""/>
              <a:tabLst/>
              <a:defRPr/>
            </a:pPr>
            <a:r>
              <a:rPr lang="en-US" sz="2000" b="1" dirty="0">
                <a:solidFill>
                  <a:prstClr val="black"/>
                </a:solidFill>
                <a:latin typeface="Calibri" panose="020F0502020204030204" pitchFamily="34" charset="0"/>
                <a:cs typeface="Calibri" panose="020F0502020204030204" pitchFamily="34" charset="0"/>
              </a:rPr>
              <a:t>Wichita Falls, TX </a:t>
            </a:r>
            <a:r>
              <a:rPr lang="en-US" sz="2000" dirty="0">
                <a:solidFill>
                  <a:prstClr val="black"/>
                </a:solidFill>
                <a:latin typeface="Calibri" panose="020F0502020204030204" pitchFamily="34" charset="0"/>
                <a:cs typeface="Calibri" panose="020F0502020204030204" pitchFamily="34" charset="0"/>
              </a:rPr>
              <a:t>is first up for development:</a:t>
            </a:r>
          </a:p>
          <a:p>
            <a:pPr marL="800100" lvl="1" indent="-342900">
              <a:lnSpc>
                <a:spcPct val="107000"/>
              </a:lnSpc>
              <a:spcAft>
                <a:spcPts val="800"/>
              </a:spcAft>
              <a:buFont typeface="Wingdings" panose="05000000000000000000" pitchFamily="2" charset="2"/>
              <a:buChar char="v"/>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Land acquisition (</a:t>
            </a:r>
            <a:r>
              <a:rPr kumimoji="0" lang="en-US" sz="1600" b="0" i="0" u="none" strike="noStrike" kern="1200" cap="none" spc="0" normalizeH="0" baseline="0" noProof="0" dirty="0">
                <a:ln>
                  <a:noFill/>
                </a:ln>
                <a:solidFill>
                  <a:srgbClr val="C00000"/>
                </a:solidFill>
                <a:effectLst/>
                <a:uLnTx/>
                <a:uFillTx/>
                <a:latin typeface="Calibri" panose="020F0502020204030204" pitchFamily="34" charset="0"/>
                <a:ea typeface="+mn-ea"/>
                <a:cs typeface="Calibri" panose="020F0502020204030204" pitchFamily="34" charset="0"/>
              </a:rPr>
              <a:t>completed 8-21</a:t>
            </a:r>
            <a:r>
              <a:rPr kumimoji="0" lang="en-US" sz="1600" b="0" i="0" u="none" strike="noStrike" kern="1200" cap="none" spc="0" normalizeH="0" baseline="0" noProof="0" dirty="0">
                <a:ln>
                  <a:noFill/>
                </a:ln>
                <a:effectLst/>
                <a:uLnTx/>
                <a:uFillTx/>
                <a:latin typeface="Calibri" panose="020F0502020204030204" pitchFamily="34" charset="0"/>
                <a:ea typeface="+mn-ea"/>
                <a:cs typeface="Calibri" panose="020F0502020204030204" pitchFamily="34" charset="0"/>
              </a:rPr>
              <a:t>)</a:t>
            </a:r>
          </a:p>
          <a:p>
            <a:pPr marL="800100" lvl="1" indent="-342900">
              <a:lnSpc>
                <a:spcPct val="107000"/>
              </a:lnSpc>
              <a:spcAft>
                <a:spcPts val="800"/>
              </a:spcAft>
              <a:buFont typeface="Wingdings" panose="05000000000000000000" pitchFamily="2" charset="2"/>
              <a:buChar char="v"/>
              <a:defRPr/>
            </a:pPr>
            <a:r>
              <a:rPr lang="en-US" sz="1600" dirty="0">
                <a:solidFill>
                  <a:prstClr val="black"/>
                </a:solidFill>
                <a:latin typeface="Calibri" panose="020F0502020204030204" pitchFamily="34" charset="0"/>
                <a:cs typeface="Calibri" panose="020F0502020204030204" pitchFamily="34" charset="0"/>
              </a:rPr>
              <a:t>Retain Financial and Technical Team (</a:t>
            </a:r>
            <a:r>
              <a:rPr lang="en-US" sz="1600" dirty="0">
                <a:solidFill>
                  <a:srgbClr val="C00000"/>
                </a:solidFill>
                <a:latin typeface="Calibri" panose="020F0502020204030204" pitchFamily="34" charset="0"/>
                <a:cs typeface="Calibri" panose="020F0502020204030204" pitchFamily="34" charset="0"/>
              </a:rPr>
              <a:t>Begun 8-21 </a:t>
            </a:r>
            <a:r>
              <a:rPr lang="en-US" sz="1600" dirty="0">
                <a:solidFill>
                  <a:prstClr val="black"/>
                </a:solidFill>
                <a:latin typeface="Calibri" panose="020F0502020204030204" pitchFamily="34" charset="0"/>
                <a:cs typeface="Calibri" panose="020F0502020204030204" pitchFamily="34" charset="0"/>
              </a:rPr>
              <a:t>)</a:t>
            </a:r>
          </a:p>
          <a:p>
            <a:pPr marL="1257300" lvl="2" indent="-342900">
              <a:lnSpc>
                <a:spcPct val="107000"/>
              </a:lnSpc>
              <a:spcAft>
                <a:spcPts val="800"/>
              </a:spcAft>
              <a:buFont typeface="Wingdings" panose="05000000000000000000" pitchFamily="2" charset="2"/>
              <a:buChar char="q"/>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Banking – Line of Credit, Bridge Loan, Permanent</a:t>
            </a:r>
          </a:p>
          <a:p>
            <a:pPr marL="1257300" lvl="2" indent="-342900">
              <a:lnSpc>
                <a:spcPct val="107000"/>
              </a:lnSpc>
              <a:spcAft>
                <a:spcPts val="800"/>
              </a:spcAft>
              <a:buFont typeface="Wingdings" panose="05000000000000000000" pitchFamily="2" charset="2"/>
              <a:buChar char="q"/>
              <a:defRPr/>
            </a:pPr>
            <a:r>
              <a:rPr lang="en-US" sz="1600" dirty="0">
                <a:solidFill>
                  <a:prstClr val="black"/>
                </a:solidFill>
                <a:latin typeface="Calibri" panose="020F0502020204030204" pitchFamily="34" charset="0"/>
                <a:cs typeface="Calibri" panose="020F0502020204030204" pitchFamily="34" charset="0"/>
              </a:rPr>
              <a:t>Identify/Commit LLC  Members  (Maximum 38-TX)/ Partners</a:t>
            </a:r>
          </a:p>
          <a:p>
            <a:pPr marL="1257300" lvl="2" indent="-342900">
              <a:lnSpc>
                <a:spcPct val="107000"/>
              </a:lnSpc>
              <a:spcAft>
                <a:spcPts val="800"/>
              </a:spcAft>
              <a:buFont typeface="Wingdings" panose="05000000000000000000" pitchFamily="2" charset="2"/>
              <a:buChar char="q"/>
              <a:defRPr/>
            </a:pPr>
            <a:r>
              <a:rPr kumimoji="0" lang="en-US" sz="1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Complete Business Plan with Feasibility and Pro Fora statements</a:t>
            </a:r>
          </a:p>
        </p:txBody>
      </p:sp>
    </p:spTree>
    <p:extLst>
      <p:ext uri="{BB962C8B-B14F-4D97-AF65-F5344CB8AC3E}">
        <p14:creationId xmlns:p14="http://schemas.microsoft.com/office/powerpoint/2010/main" val="7979877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8892</TotalTime>
  <Words>2767</Words>
  <Application>Microsoft Office PowerPoint</Application>
  <PresentationFormat>Widescreen</PresentationFormat>
  <Paragraphs>257</Paragraphs>
  <Slides>33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Bookman Old Style</vt:lpstr>
      <vt:lpstr>Calibri</vt:lpstr>
      <vt:lpstr>Calibri Light</vt:lpstr>
      <vt:lpstr>Corbel</vt:lpstr>
      <vt:lpstr>Wingdings</vt:lpstr>
      <vt:lpstr>Office Theme</vt:lpstr>
      <vt:lpstr>Vision Plan 2020</vt:lpstr>
      <vt:lpstr>Walker Family Trust Vision 2021 Plan via VetVest Group, LLC</vt:lpstr>
      <vt:lpstr>Walker Family Trust – VetVest Group, LLC</vt:lpstr>
      <vt:lpstr>A Family Affair</vt:lpstr>
      <vt:lpstr>Project Purposes and Scopes</vt:lpstr>
      <vt:lpstr>PowerPoint Presentation</vt:lpstr>
      <vt:lpstr>Project Stakeholders </vt:lpstr>
      <vt:lpstr>PowerPoint Presentation</vt:lpstr>
      <vt:lpstr>PowerPoint Presentation</vt:lpstr>
      <vt:lpstr>Implementation Plan</vt:lpstr>
      <vt:lpstr>Implementation Plan</vt:lpstr>
      <vt:lpstr>Implementation Plan</vt:lpstr>
      <vt:lpstr>PowerPoint Presentation</vt:lpstr>
      <vt:lpstr>Project Team Roles and Responsibilities</vt:lpstr>
      <vt:lpstr>Use the Community Development: A Socio-Economic Development Tool</vt:lpstr>
      <vt:lpstr>PowerPoint Presentation</vt:lpstr>
      <vt:lpstr>Highest and Best Uses Proposed</vt:lpstr>
      <vt:lpstr>PowerPoint Presentation</vt:lpstr>
      <vt:lpstr>PowerPoint Presentation</vt:lpstr>
      <vt:lpstr>PowerPoint Presentation</vt:lpstr>
      <vt:lpstr>PowerPoint Presentation</vt:lpstr>
      <vt:lpstr>PowerPoint Presentation</vt:lpstr>
      <vt:lpstr>Wichita Falls Senior Living &amp; Wellness Center</vt:lpstr>
      <vt:lpstr>PowerPoint Presentation</vt:lpstr>
      <vt:lpstr>107 N. Rosewood</vt:lpstr>
      <vt:lpstr>Resources</vt:lpstr>
      <vt:lpstr>PowerPoint Presentation</vt:lpstr>
      <vt:lpstr>Section 2: Business Plan – Under Construction</vt:lpstr>
      <vt:lpstr>Cost Analysis</vt:lpstr>
      <vt:lpstr>Project Schedule and Milestones</vt:lpstr>
      <vt:lpstr>Risk Management Plan</vt:lpstr>
      <vt:lpstr>Quality Management and Performance Measures</vt:lpstr>
      <vt:lpstr>Appendix</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VetVest Group, LLC</dc:title>
  <dc:creator>Nicholas Walker</dc:creator>
  <cp:lastModifiedBy>Nicholas Walker</cp:lastModifiedBy>
  <cp:revision>143</cp:revision>
  <cp:lastPrinted>2021-09-04T18:10:46Z</cp:lastPrinted>
  <dcterms:created xsi:type="dcterms:W3CDTF">2020-07-19T11:15:48Z</dcterms:created>
  <dcterms:modified xsi:type="dcterms:W3CDTF">2021-09-07T13:18:26Z</dcterms:modified>
</cp:coreProperties>
</file>