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9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70"/>
    <p:restoredTop sz="94649"/>
  </p:normalViewPr>
  <p:slideViewPr>
    <p:cSldViewPr snapToGrid="0" snapToObjects="1">
      <p:cViewPr varScale="1">
        <p:scale>
          <a:sx n="62" d="100"/>
          <a:sy n="62" d="100"/>
        </p:scale>
        <p:origin x="-2400" y="-90"/>
      </p:cViewPr>
      <p:guideLst>
        <p:guide orient="horz" pos="3168"/>
        <p:guide pos="244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C76DF-3A2D-C34C-A536-5FE52515D85E}" type="datetimeFigureOut">
              <a:rPr lang="en-US" smtClean="0"/>
              <a:pPr/>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C76DF-3A2D-C34C-A536-5FE52515D85E}" type="datetimeFigureOut">
              <a:rPr lang="en-US" smtClean="0"/>
              <a:pPr/>
              <a:t>6/29/2021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5C76DF-3A2D-C34C-A536-5FE52515D85E}" type="datetimeFigureOut">
              <a:rPr lang="en-US" smtClean="0"/>
              <a:pPr/>
              <a:t>6/29/2021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5C76DF-3A2D-C34C-A536-5FE52515D85E}" type="datetimeFigureOut">
              <a:rPr lang="en-US" smtClean="0"/>
              <a:pPr/>
              <a:t>6/29/2021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5C76DF-3A2D-C34C-A536-5FE52515D85E}" type="datetimeFigureOut">
              <a:rPr lang="en-US" smtClean="0"/>
              <a:pPr/>
              <a:t>6/29/2021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C76DF-3A2D-C34C-A536-5FE52515D85E}" type="datetimeFigureOut">
              <a:rPr lang="en-US" smtClean="0"/>
              <a:pPr/>
              <a:t>6/29/2021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B5C76DF-3A2D-C34C-A536-5FE52515D85E}" type="datetimeFigureOut">
              <a:rPr lang="en-US" smtClean="0"/>
              <a:pPr/>
              <a:t>6/29/2021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B5C76DF-3A2D-C34C-A536-5FE52515D85E}" type="datetimeFigureOut">
              <a:rPr lang="en-US" smtClean="0"/>
              <a:pPr/>
              <a:t>6/29/2021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D44E62-30C7-134B-9888-B49C1FFBCC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B5C76DF-3A2D-C34C-A536-5FE52515D85E}" type="datetimeFigureOut">
              <a:rPr lang="en-US" smtClean="0"/>
              <a:pPr/>
              <a:t>6/29/2021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5D44E62-30C7-134B-9888-B49C1FFBCC35}" type="slidenum">
              <a:rPr lang="en-US" smtClean="0"/>
              <a:pPr/>
              <a:t>‹#›</a:t>
            </a:fld>
            <a:endParaRPr lang="en-US"/>
          </a:p>
        </p:txBody>
      </p:sp>
    </p:spTree>
    <p:extLst>
      <p:ext uri="{BB962C8B-B14F-4D97-AF65-F5344CB8AC3E}">
        <p14:creationId xmlns:p14="http://schemas.microsoft.com/office/powerpoint/2010/main" xmlns="" val="91489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8" descr="A screenshot of a cell phone&#10;&#10;Description automatically generated">
            <a:extLst>
              <a:ext uri="{FF2B5EF4-FFF2-40B4-BE49-F238E27FC236}">
                <a16:creationId xmlns:a16="http://schemas.microsoft.com/office/drawing/2014/main" xmlns="" id="{B9123259-6D46-BA4E-9EBF-FCC486D68CD3}"/>
              </a:ext>
            </a:extLst>
          </p:cNvPr>
          <p:cNvPicPr>
            <a:picLocks noChangeAspect="1"/>
          </p:cNvPicPr>
          <p:nvPr/>
        </p:nvPicPr>
        <p:blipFill>
          <a:blip r:embed="rId3"/>
          <a:stretch>
            <a:fillRect/>
          </a:stretch>
        </p:blipFill>
        <p:spPr>
          <a:xfrm>
            <a:off x="0" y="1864"/>
            <a:ext cx="7772400" cy="10054671"/>
          </a:xfrm>
          <a:prstGeom prst="rect">
            <a:avLst/>
          </a:prstGeom>
        </p:spPr>
      </p:pic>
      <p:sp>
        <p:nvSpPr>
          <p:cNvPr id="3" name="TextBox 2">
            <a:extLst>
              <a:ext uri="{FF2B5EF4-FFF2-40B4-BE49-F238E27FC236}">
                <a16:creationId xmlns:a16="http://schemas.microsoft.com/office/drawing/2014/main" xmlns="" id="{E33E477C-E375-5740-BEA6-F194203CC298}"/>
              </a:ext>
            </a:extLst>
          </p:cNvPr>
          <p:cNvSpPr txBox="1"/>
          <p:nvPr/>
        </p:nvSpPr>
        <p:spPr>
          <a:xfrm>
            <a:off x="209956" y="4154977"/>
            <a:ext cx="3646979" cy="3347070"/>
          </a:xfrm>
          <a:prstGeom prst="rect">
            <a:avLst/>
          </a:prstGeom>
          <a:noFill/>
        </p:spPr>
        <p:txBody>
          <a:bodyPr wrap="square" rtlCol="0">
            <a:spAutoFit/>
          </a:bodyPr>
          <a:lstStyle/>
          <a:p>
            <a:pPr algn="ctr">
              <a:lnSpc>
                <a:spcPct val="90000"/>
              </a:lnSpc>
            </a:pPr>
            <a:endParaRPr lang="en-US" sz="2500" u="sng" dirty="0" smtClean="0">
              <a:latin typeface="+mj-lt"/>
              <a:ea typeface="PBCaffeinateThenDominate Medium" charset="0"/>
              <a:cs typeface="PBCaffeinateThenDominate Medium" charset="0"/>
            </a:endParaRPr>
          </a:p>
          <a:p>
            <a:pPr algn="ctr">
              <a:lnSpc>
                <a:spcPct val="90000"/>
              </a:lnSpc>
            </a:pPr>
            <a:r>
              <a:rPr lang="en-US" sz="2500" u="sng" dirty="0" smtClean="0">
                <a:latin typeface="+mj-lt"/>
                <a:ea typeface="PBCaffeinateThenDominate Medium" charset="0"/>
                <a:cs typeface="PBCaffeinateThenDominate Medium" charset="0"/>
              </a:rPr>
              <a:t>Reminders</a:t>
            </a:r>
          </a:p>
          <a:p>
            <a:pPr algn="ctr">
              <a:lnSpc>
                <a:spcPct val="90000"/>
              </a:lnSpc>
            </a:pPr>
            <a:endParaRPr lang="en-US" sz="2500" u="sng" dirty="0" smtClean="0">
              <a:latin typeface="+mj-lt"/>
              <a:ea typeface="PBCaffeinateThenDominate Medium" charset="0"/>
              <a:cs typeface="PBCaffeinateThenDominate Medium" charset="0"/>
            </a:endParaRPr>
          </a:p>
          <a:p>
            <a:pPr algn="ctr">
              <a:lnSpc>
                <a:spcPct val="90000"/>
              </a:lnSpc>
              <a:buFont typeface="Arial" pitchFamily="34" charset="0"/>
              <a:buChar char="•"/>
            </a:pPr>
            <a:r>
              <a:rPr lang="en-US" sz="1600" dirty="0" smtClean="0">
                <a:latin typeface="+mj-lt"/>
                <a:ea typeface="PBCaffeinateThenDominate Medium" charset="0"/>
                <a:cs typeface="PBCaffeinateThenDominate Medium" charset="0"/>
              </a:rPr>
              <a:t>Please remember to sign your child in and out each day!</a:t>
            </a:r>
          </a:p>
          <a:p>
            <a:pPr algn="ctr">
              <a:lnSpc>
                <a:spcPct val="90000"/>
              </a:lnSpc>
              <a:buFont typeface="Arial" pitchFamily="34" charset="0"/>
              <a:buChar char="•"/>
            </a:pPr>
            <a:r>
              <a:rPr lang="en-US" sz="1600" dirty="0" smtClean="0">
                <a:latin typeface="+mj-lt"/>
                <a:ea typeface="PBCaffeinateThenDominate Medium" charset="0"/>
                <a:cs typeface="PBCaffeinateThenDominate Medium" charset="0"/>
              </a:rPr>
              <a:t>Please be </a:t>
            </a:r>
            <a:r>
              <a:rPr lang="en-US" sz="1600" dirty="0" err="1" smtClean="0">
                <a:latin typeface="+mj-lt"/>
                <a:ea typeface="PBCaffeinateThenDominate Medium" charset="0"/>
                <a:cs typeface="PBCaffeinateThenDominate Medium" charset="0"/>
              </a:rPr>
              <a:t>curtious</a:t>
            </a:r>
            <a:r>
              <a:rPr lang="en-US" sz="1600" dirty="0" smtClean="0">
                <a:latin typeface="+mj-lt"/>
                <a:ea typeface="PBCaffeinateThenDominate Medium" charset="0"/>
                <a:cs typeface="PBCaffeinateThenDominate Medium" charset="0"/>
              </a:rPr>
              <a:t>, if your child is sick (running a fever of 100 or more, throwing up, etc.) please keep your child at home!</a:t>
            </a:r>
          </a:p>
          <a:p>
            <a:pPr algn="ctr">
              <a:lnSpc>
                <a:spcPct val="90000"/>
              </a:lnSpc>
              <a:buFont typeface="Arial" pitchFamily="34" charset="0"/>
              <a:buChar char="•"/>
            </a:pPr>
            <a:r>
              <a:rPr lang="en-US" sz="1600" dirty="0" smtClean="0">
                <a:latin typeface="+mj-lt"/>
                <a:ea typeface="PBCaffeinateThenDominate Medium" charset="0"/>
                <a:cs typeface="PBCaffeinateThenDominate Medium" charset="0"/>
              </a:rPr>
              <a:t>Please check your email for important information, updates, and events from Chassidy. If you need to update your email please see Chassidy or Sharon.</a:t>
            </a:r>
          </a:p>
          <a:p>
            <a:pPr algn="ctr">
              <a:lnSpc>
                <a:spcPct val="90000"/>
              </a:lnSpc>
            </a:pPr>
            <a:r>
              <a:rPr lang="en-US" sz="1600" dirty="0" smtClean="0">
                <a:latin typeface="+mj-lt"/>
                <a:ea typeface="PBCaffeinateThenDominate Medium" charset="0"/>
                <a:cs typeface="PBCaffeinateThenDominate Medium" charset="0"/>
              </a:rPr>
              <a:t> </a:t>
            </a:r>
            <a:endParaRPr lang="en-US" sz="1600" dirty="0">
              <a:latin typeface="+mj-lt"/>
              <a:ea typeface="PBCaffeinateThenDominate Medium" charset="0"/>
              <a:cs typeface="PBCaffeinateThenDominate Medium" charset="0"/>
            </a:endParaRPr>
          </a:p>
        </p:txBody>
      </p:sp>
      <p:sp>
        <p:nvSpPr>
          <p:cNvPr id="4" name="TextBox 3">
            <a:extLst>
              <a:ext uri="{FF2B5EF4-FFF2-40B4-BE49-F238E27FC236}">
                <a16:creationId xmlns:a16="http://schemas.microsoft.com/office/drawing/2014/main" xmlns="" id="{2CE3CDCF-6328-5149-82A8-ABE5EB625A5C}"/>
              </a:ext>
            </a:extLst>
          </p:cNvPr>
          <p:cNvSpPr txBox="1"/>
          <p:nvPr/>
        </p:nvSpPr>
        <p:spPr>
          <a:xfrm>
            <a:off x="3904844" y="4108810"/>
            <a:ext cx="3695531" cy="2600712"/>
          </a:xfrm>
          <a:prstGeom prst="rect">
            <a:avLst/>
          </a:prstGeom>
          <a:noFill/>
        </p:spPr>
        <p:txBody>
          <a:bodyPr wrap="square" rtlCol="0">
            <a:spAutoFit/>
          </a:bodyPr>
          <a:lstStyle/>
          <a:p>
            <a:pPr algn="ctr"/>
            <a:r>
              <a:rPr lang="en-US" sz="2500" u="sng" dirty="0" smtClean="0">
                <a:latin typeface="+mj-lt"/>
                <a:ea typeface="PBCaffeinateThenDominate Medium" charset="0"/>
                <a:cs typeface="PBCaffeinateThenDominate Medium" charset="0"/>
              </a:rPr>
              <a:t>Birthdays</a:t>
            </a:r>
          </a:p>
          <a:p>
            <a:pPr algn="ctr"/>
            <a:r>
              <a:rPr lang="en-US" sz="1400" dirty="0" smtClean="0">
                <a:latin typeface="+mj-lt"/>
                <a:ea typeface="PBCaffeinateThenDominate Medium" charset="0"/>
                <a:cs typeface="PBCaffeinateThenDominate Medium" charset="0"/>
              </a:rPr>
              <a:t>Ethan 	7.07</a:t>
            </a:r>
          </a:p>
          <a:p>
            <a:pPr algn="ctr"/>
            <a:r>
              <a:rPr lang="en-US" sz="1400" dirty="0" smtClean="0">
                <a:latin typeface="+mj-lt"/>
                <a:ea typeface="PBCaffeinateThenDominate Medium" charset="0"/>
                <a:cs typeface="PBCaffeinateThenDominate Medium" charset="0"/>
              </a:rPr>
              <a:t>Hunter S.	7.10</a:t>
            </a:r>
          </a:p>
          <a:p>
            <a:pPr algn="ctr"/>
            <a:r>
              <a:rPr lang="en-US" sz="1400" dirty="0" smtClean="0">
                <a:latin typeface="+mj-lt"/>
                <a:ea typeface="PBCaffeinateThenDominate Medium" charset="0"/>
                <a:cs typeface="PBCaffeinateThenDominate Medium" charset="0"/>
              </a:rPr>
              <a:t>Gavin	7.10</a:t>
            </a:r>
          </a:p>
          <a:p>
            <a:pPr algn="ctr"/>
            <a:r>
              <a:rPr lang="en-US" sz="1400" dirty="0" err="1" smtClean="0">
                <a:latin typeface="+mj-lt"/>
                <a:ea typeface="PBCaffeinateThenDominate Medium" charset="0"/>
                <a:cs typeface="PBCaffeinateThenDominate Medium" charset="0"/>
              </a:rPr>
              <a:t>Braelee</a:t>
            </a:r>
            <a:r>
              <a:rPr lang="en-US" sz="1400" dirty="0" smtClean="0">
                <a:latin typeface="+mj-lt"/>
                <a:ea typeface="PBCaffeinateThenDominate Medium" charset="0"/>
                <a:cs typeface="PBCaffeinateThenDominate Medium" charset="0"/>
              </a:rPr>
              <a:t>	7.11</a:t>
            </a:r>
          </a:p>
          <a:p>
            <a:pPr algn="ctr"/>
            <a:r>
              <a:rPr lang="en-US" sz="1400" dirty="0" smtClean="0">
                <a:latin typeface="+mj-lt"/>
                <a:ea typeface="PBCaffeinateThenDominate Medium" charset="0"/>
                <a:cs typeface="PBCaffeinateThenDominate Medium" charset="0"/>
              </a:rPr>
              <a:t>Jackson D. 	7.12</a:t>
            </a:r>
          </a:p>
          <a:p>
            <a:pPr algn="ctr"/>
            <a:r>
              <a:rPr lang="en-US" sz="1400" dirty="0" smtClean="0">
                <a:latin typeface="+mj-lt"/>
                <a:ea typeface="PBCaffeinateThenDominate Medium" charset="0"/>
                <a:cs typeface="PBCaffeinateThenDominate Medium" charset="0"/>
              </a:rPr>
              <a:t>Theo	7.17</a:t>
            </a:r>
          </a:p>
          <a:p>
            <a:pPr algn="ctr"/>
            <a:r>
              <a:rPr lang="en-US" sz="1400" dirty="0" smtClean="0">
                <a:latin typeface="+mj-lt"/>
                <a:ea typeface="PBCaffeinateThenDominate Medium" charset="0"/>
                <a:cs typeface="PBCaffeinateThenDominate Medium" charset="0"/>
              </a:rPr>
              <a:t>Eleanor	7.23</a:t>
            </a:r>
          </a:p>
          <a:p>
            <a:pPr algn="ctr"/>
            <a:r>
              <a:rPr lang="en-US" sz="1400" dirty="0" smtClean="0">
                <a:latin typeface="+mj-lt"/>
                <a:ea typeface="PBCaffeinateThenDominate Medium" charset="0"/>
                <a:cs typeface="PBCaffeinateThenDominate Medium" charset="0"/>
              </a:rPr>
              <a:t>Henry S. 	7.24</a:t>
            </a:r>
          </a:p>
          <a:p>
            <a:pPr algn="ctr"/>
            <a:r>
              <a:rPr lang="en-US" sz="1400" dirty="0" smtClean="0">
                <a:latin typeface="+mj-lt"/>
                <a:ea typeface="PBCaffeinateThenDominate Medium" charset="0"/>
                <a:cs typeface="PBCaffeinateThenDominate Medium" charset="0"/>
              </a:rPr>
              <a:t>Caroline M.	7.24</a:t>
            </a:r>
          </a:p>
          <a:p>
            <a:pPr algn="ctr"/>
            <a:endParaRPr lang="en-US" sz="1200" dirty="0">
              <a:latin typeface="+mj-lt"/>
              <a:ea typeface="PBCaffeinateThenDominate Medium" charset="0"/>
              <a:cs typeface="PBCaffeinateThenDominate Medium" charset="0"/>
            </a:endParaRPr>
          </a:p>
        </p:txBody>
      </p:sp>
      <p:sp>
        <p:nvSpPr>
          <p:cNvPr id="5" name="TextBox 4">
            <a:extLst>
              <a:ext uri="{FF2B5EF4-FFF2-40B4-BE49-F238E27FC236}">
                <a16:creationId xmlns:a16="http://schemas.microsoft.com/office/drawing/2014/main" xmlns="" id="{9FFEB2AB-7283-8142-B262-F0B3B22239FE}"/>
              </a:ext>
            </a:extLst>
          </p:cNvPr>
          <p:cNvSpPr txBox="1"/>
          <p:nvPr/>
        </p:nvSpPr>
        <p:spPr>
          <a:xfrm>
            <a:off x="4076869" y="6638179"/>
            <a:ext cx="3695531" cy="1123384"/>
          </a:xfrm>
          <a:prstGeom prst="rect">
            <a:avLst/>
          </a:prstGeom>
          <a:noFill/>
        </p:spPr>
        <p:txBody>
          <a:bodyPr wrap="square" rtlCol="0">
            <a:spAutoFit/>
          </a:bodyPr>
          <a:lstStyle/>
          <a:p>
            <a:pPr algn="ctr"/>
            <a:r>
              <a:rPr lang="en-US" sz="2500" u="sng" dirty="0" smtClean="0">
                <a:latin typeface="+mj-lt"/>
                <a:ea typeface="PBCaffeinateThenDominate Medium" charset="0"/>
                <a:cs typeface="PBCaffeinateThenDominate Medium" charset="0"/>
              </a:rPr>
              <a:t>Dates to Remember</a:t>
            </a:r>
          </a:p>
          <a:p>
            <a:pPr algn="ctr">
              <a:buFont typeface="Arial" pitchFamily="34" charset="0"/>
              <a:buChar char="•"/>
            </a:pPr>
            <a:r>
              <a:rPr lang="en-US" sz="1400" i="1" dirty="0" smtClean="0">
                <a:latin typeface="+mj-lt"/>
                <a:ea typeface="PBCaffeinateThenDominate Medium" charset="0"/>
                <a:cs typeface="PBCaffeinateThenDominate Medium" charset="0"/>
              </a:rPr>
              <a:t>7/5 ACEC closed to observe 4</a:t>
            </a:r>
            <a:r>
              <a:rPr lang="en-US" sz="1400" i="1" baseline="30000" dirty="0" smtClean="0">
                <a:latin typeface="+mj-lt"/>
                <a:ea typeface="PBCaffeinateThenDominate Medium" charset="0"/>
                <a:cs typeface="PBCaffeinateThenDominate Medium" charset="0"/>
              </a:rPr>
              <a:t>th</a:t>
            </a:r>
            <a:r>
              <a:rPr lang="en-US" sz="1400" i="1" dirty="0" smtClean="0">
                <a:latin typeface="+mj-lt"/>
                <a:ea typeface="PBCaffeinateThenDominate Medium" charset="0"/>
                <a:cs typeface="PBCaffeinateThenDominate Medium" charset="0"/>
              </a:rPr>
              <a:t> of July</a:t>
            </a:r>
          </a:p>
          <a:p>
            <a:pPr algn="ctr">
              <a:buFont typeface="Arial" pitchFamily="34" charset="0"/>
              <a:buChar char="•"/>
            </a:pPr>
            <a:endParaRPr lang="en-US" sz="1400" i="1" dirty="0" smtClean="0">
              <a:latin typeface="+mj-lt"/>
              <a:ea typeface="PBCaffeinateThenDominate Medium" charset="0"/>
              <a:cs typeface="PBCaffeinateThenDominate Medium" charset="0"/>
            </a:endParaRPr>
          </a:p>
          <a:p>
            <a:pPr algn="ctr">
              <a:buFont typeface="Arial" pitchFamily="34" charset="0"/>
              <a:buChar char="•"/>
            </a:pPr>
            <a:r>
              <a:rPr lang="en-US" sz="1400" i="1" dirty="0" smtClean="0">
                <a:latin typeface="+mj-lt"/>
                <a:ea typeface="PBCaffeinateThenDominate Medium" charset="0"/>
                <a:cs typeface="PBCaffeinateThenDominate Medium" charset="0"/>
              </a:rPr>
              <a:t>7/9 ACEC Closed for Staff In-service Day</a:t>
            </a:r>
            <a:endParaRPr lang="en-US" sz="1400" i="1" dirty="0">
              <a:latin typeface="+mj-lt"/>
              <a:ea typeface="PBCaffeinateThenDominate Medium" charset="0"/>
              <a:cs typeface="PBCaffeinateThenDominate Medium" charset="0"/>
            </a:endParaRPr>
          </a:p>
        </p:txBody>
      </p:sp>
      <p:sp>
        <p:nvSpPr>
          <p:cNvPr id="6" name="TextBox 5">
            <a:extLst>
              <a:ext uri="{FF2B5EF4-FFF2-40B4-BE49-F238E27FC236}">
                <a16:creationId xmlns:a16="http://schemas.microsoft.com/office/drawing/2014/main" xmlns="" id="{D2240D78-99A9-3B4A-8797-1394B3854D02}"/>
              </a:ext>
            </a:extLst>
          </p:cNvPr>
          <p:cNvSpPr txBox="1"/>
          <p:nvPr/>
        </p:nvSpPr>
        <p:spPr>
          <a:xfrm>
            <a:off x="280171" y="1277273"/>
            <a:ext cx="4859783" cy="1546577"/>
          </a:xfrm>
          <a:prstGeom prst="rect">
            <a:avLst/>
          </a:prstGeom>
          <a:noFill/>
        </p:spPr>
        <p:txBody>
          <a:bodyPr wrap="square" rtlCol="0">
            <a:spAutoFit/>
          </a:bodyPr>
          <a:lstStyle/>
          <a:p>
            <a:pPr algn="ctr">
              <a:lnSpc>
                <a:spcPct val="90000"/>
              </a:lnSpc>
            </a:pPr>
            <a:r>
              <a:rPr lang="en-US" sz="3500" dirty="0" smtClean="0">
                <a:latin typeface="+mj-lt"/>
                <a:ea typeface="PBCaffeinateThenDominate Medium" charset="0"/>
                <a:cs typeface="PBCaffeinateThenDominate Medium" charset="0"/>
              </a:rPr>
              <a:t>ACEC </a:t>
            </a:r>
          </a:p>
          <a:p>
            <a:pPr algn="ctr">
              <a:lnSpc>
                <a:spcPct val="90000"/>
              </a:lnSpc>
            </a:pPr>
            <a:r>
              <a:rPr lang="en-US" sz="3500" dirty="0" smtClean="0">
                <a:latin typeface="+mj-lt"/>
                <a:ea typeface="PBCaffeinateThenDominate Medium" charset="0"/>
                <a:cs typeface="PBCaffeinateThenDominate Medium" charset="0"/>
              </a:rPr>
              <a:t>Monthly</a:t>
            </a:r>
          </a:p>
          <a:p>
            <a:pPr algn="ctr">
              <a:lnSpc>
                <a:spcPct val="90000"/>
              </a:lnSpc>
            </a:pPr>
            <a:r>
              <a:rPr lang="en-US" sz="3500" dirty="0" smtClean="0">
                <a:latin typeface="+mj-lt"/>
                <a:ea typeface="PBCaffeinateThenDominate Medium" charset="0"/>
                <a:cs typeface="PBCaffeinateThenDominate Medium" charset="0"/>
              </a:rPr>
              <a:t> Newsletter</a:t>
            </a:r>
            <a:endParaRPr lang="en-US" sz="3500" dirty="0">
              <a:latin typeface="+mj-lt"/>
              <a:ea typeface="PBCaffeinateThenDominate Medium" charset="0"/>
              <a:cs typeface="PBCaffeinateThenDominate Medium" charset="0"/>
            </a:endParaRPr>
          </a:p>
        </p:txBody>
      </p:sp>
      <p:sp>
        <p:nvSpPr>
          <p:cNvPr id="10" name="TextBox 9"/>
          <p:cNvSpPr txBox="1"/>
          <p:nvPr/>
        </p:nvSpPr>
        <p:spPr>
          <a:xfrm>
            <a:off x="280171" y="2823850"/>
            <a:ext cx="7259645" cy="1231106"/>
          </a:xfrm>
          <a:prstGeom prst="rect">
            <a:avLst/>
          </a:prstGeom>
          <a:noFill/>
        </p:spPr>
        <p:txBody>
          <a:bodyPr wrap="square" rtlCol="0">
            <a:spAutoFit/>
          </a:bodyPr>
          <a:lstStyle/>
          <a:p>
            <a:pPr algn="ctr"/>
            <a:r>
              <a:rPr lang="en-US" u="sng" dirty="0" smtClean="0"/>
              <a:t>How To Wash Your Hands</a:t>
            </a:r>
          </a:p>
          <a:p>
            <a:pPr algn="ctr"/>
            <a:r>
              <a:rPr lang="en-US" sz="1400" dirty="0" smtClean="0"/>
              <a:t>Hand washing is the single most important means of preventing the spread of germs in a child care setting. The Centers for Disease Control estimate that up to 80% of infections are spread by hands. In addition, improper and insufficient hand washing can stand in the way of higher quality ratings.</a:t>
            </a:r>
            <a:endParaRPr lang="en-US" sz="1400" u="sng" dirty="0"/>
          </a:p>
        </p:txBody>
      </p:sp>
      <p:sp>
        <p:nvSpPr>
          <p:cNvPr id="11" name="TextBox 10"/>
          <p:cNvSpPr txBox="1"/>
          <p:nvPr/>
        </p:nvSpPr>
        <p:spPr>
          <a:xfrm>
            <a:off x="280171" y="8486874"/>
            <a:ext cx="7259646" cy="1477328"/>
          </a:xfrm>
          <a:prstGeom prst="rect">
            <a:avLst/>
          </a:prstGeom>
          <a:noFill/>
        </p:spPr>
        <p:txBody>
          <a:bodyPr wrap="square" rtlCol="0">
            <a:spAutoFit/>
          </a:bodyPr>
          <a:lstStyle/>
          <a:p>
            <a:r>
              <a:rPr lang="en-US" dirty="0" smtClean="0"/>
              <a:t>	</a:t>
            </a:r>
            <a:r>
              <a:rPr lang="en-US" dirty="0" smtClean="0"/>
              <a:t>		</a:t>
            </a:r>
            <a:r>
              <a:rPr lang="en-US" u="sng" dirty="0" smtClean="0"/>
              <a:t>RSV</a:t>
            </a:r>
          </a:p>
          <a:p>
            <a:pPr fontAlgn="base"/>
            <a:r>
              <a:rPr lang="en-US" sz="1200" dirty="0" smtClean="0"/>
              <a:t>Respiratory </a:t>
            </a:r>
            <a:r>
              <a:rPr lang="en-US" sz="1200" dirty="0" err="1" smtClean="0"/>
              <a:t>syncytial</a:t>
            </a:r>
            <a:r>
              <a:rPr lang="en-US" sz="1200" dirty="0" smtClean="0"/>
              <a:t> virus is highly contagious. It spreads through droplets containing the virus when someone coughs or sneezes. It also can live on surfaces (like counters or doorknobs) and on hands and clothing. So people can get it if they touch something that's contaminated.</a:t>
            </a:r>
          </a:p>
          <a:p>
            <a:pPr fontAlgn="base"/>
            <a:r>
              <a:rPr lang="en-US" sz="1200" dirty="0" smtClean="0"/>
              <a:t>RSV can spread quickly through schools and childcare centers. Babies often get it when older kids carry the virus home from school and pass it to them. Almost all kids have had RSV at least once by the time they're 2 years old.</a:t>
            </a:r>
          </a:p>
          <a:p>
            <a:pPr algn="ctr"/>
            <a:endParaRPr lang="en-US" sz="1200" u="sng" dirty="0"/>
          </a:p>
        </p:txBody>
      </p:sp>
    </p:spTree>
    <p:extLst>
      <p:ext uri="{BB962C8B-B14F-4D97-AF65-F5344CB8AC3E}">
        <p14:creationId xmlns:p14="http://schemas.microsoft.com/office/powerpoint/2010/main" xmlns="" val="1314542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157</Words>
  <Application>Microsoft Office PowerPoint</Application>
  <PresentationFormat>Custom</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Alleah Rostohar</dc:creator>
  <cp:lastModifiedBy>lhouse</cp:lastModifiedBy>
  <cp:revision>17</cp:revision>
  <dcterms:created xsi:type="dcterms:W3CDTF">2018-08-21T19:22:42Z</dcterms:created>
  <dcterms:modified xsi:type="dcterms:W3CDTF">2021-06-29T15:40:03Z</dcterms:modified>
</cp:coreProperties>
</file>