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256" r:id="rId5"/>
    <p:sldId id="359" r:id="rId6"/>
    <p:sldId id="358" r:id="rId7"/>
    <p:sldId id="360" r:id="rId8"/>
    <p:sldId id="260" r:id="rId9"/>
    <p:sldId id="271" r:id="rId10"/>
    <p:sldId id="259" r:id="rId11"/>
    <p:sldId id="361" r:id="rId12"/>
    <p:sldId id="362" r:id="rId13"/>
    <p:sldId id="286" r:id="rId14"/>
    <p:sldId id="364" r:id="rId15"/>
    <p:sldId id="366" r:id="rId16"/>
    <p:sldId id="363" r:id="rId17"/>
    <p:sldId id="367" r:id="rId18"/>
    <p:sldId id="370" r:id="rId19"/>
    <p:sldId id="371" r:id="rId20"/>
    <p:sldId id="372" r:id="rId21"/>
    <p:sldId id="373" r:id="rId22"/>
    <p:sldId id="374" r:id="rId23"/>
    <p:sldId id="375" r:id="rId24"/>
    <p:sldId id="376" r:id="rId25"/>
    <p:sldId id="263" r:id="rId26"/>
    <p:sldId id="377" r:id="rId27"/>
    <p:sldId id="266" r:id="rId28"/>
    <p:sldId id="353" r:id="rId29"/>
    <p:sldId id="295" r:id="rId30"/>
    <p:sldId id="292" r:id="rId31"/>
    <p:sldId id="378" r:id="rId32"/>
    <p:sldId id="382" r:id="rId33"/>
    <p:sldId id="381" r:id="rId34"/>
    <p:sldId id="383" r:id="rId35"/>
    <p:sldId id="384" r:id="rId36"/>
    <p:sldId id="379" r:id="rId37"/>
    <p:sldId id="385" r:id="rId38"/>
    <p:sldId id="386" r:id="rId39"/>
    <p:sldId id="387" r:id="rId40"/>
    <p:sldId id="388" r:id="rId41"/>
    <p:sldId id="380" r:id="rId42"/>
    <p:sldId id="389" r:id="rId43"/>
    <p:sldId id="390" r:id="rId44"/>
    <p:sldId id="391" r:id="rId45"/>
    <p:sldId id="392" r:id="rId46"/>
    <p:sldId id="294" r:id="rId47"/>
    <p:sldId id="394" r:id="rId48"/>
    <p:sldId id="341" r:id="rId49"/>
    <p:sldId id="342" r:id="rId50"/>
    <p:sldId id="343" r:id="rId51"/>
    <p:sldId id="344" r:id="rId52"/>
    <p:sldId id="288" r:id="rId53"/>
    <p:sldId id="257" r:id="rId54"/>
    <p:sldId id="313" r:id="rId55"/>
    <p:sldId id="310" r:id="rId56"/>
    <p:sldId id="311" r:id="rId57"/>
    <p:sldId id="312" r:id="rId58"/>
    <p:sldId id="315" r:id="rId59"/>
    <p:sldId id="314" r:id="rId60"/>
    <p:sldId id="318" r:id="rId61"/>
    <p:sldId id="317" r:id="rId62"/>
    <p:sldId id="321" r:id="rId63"/>
    <p:sldId id="316" r:id="rId64"/>
    <p:sldId id="320" r:id="rId65"/>
    <p:sldId id="319" r:id="rId66"/>
    <p:sldId id="323" r:id="rId67"/>
    <p:sldId id="322"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ani Akin" initials="IA" lastIdx="1" clrIdx="0">
    <p:extLst>
      <p:ext uri="{19B8F6BF-5375-455C-9EA6-DF929625EA0E}">
        <p15:presenceInfo xmlns:p15="http://schemas.microsoft.com/office/powerpoint/2012/main" userId="S::imani.akin@ace.edu::b5f4f8e7-fd8f-419b-98d3-f7d89bd48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1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32640"/>
  </p:normalViewPr>
  <p:slideViewPr>
    <p:cSldViewPr snapToGrid="0">
      <p:cViewPr varScale="1">
        <p:scale>
          <a:sx n="30" d="100"/>
          <a:sy n="30" d="100"/>
        </p:scale>
        <p:origin x="2616" y="18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20" d="100"/>
          <a:sy n="120" d="100"/>
        </p:scale>
        <p:origin x="3184" y="-9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Mention of Themes Regarding Students' GPAs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Mention of Themes Regarding Course Rigor</c:v>
                </c:pt>
              </c:strCache>
            </c:strRef>
          </c:tx>
          <c:spPr>
            <a:solidFill>
              <a:schemeClr val="accent1"/>
            </a:solidFill>
            <a:ln>
              <a:noFill/>
            </a:ln>
            <a:effectLst/>
          </c:spPr>
          <c:invertIfNegative val="0"/>
          <c:dPt>
            <c:idx val="0"/>
            <c:invertIfNegative val="0"/>
            <c:bubble3D val="0"/>
            <c:spPr>
              <a:solidFill>
                <a:srgbClr val="7030A0"/>
              </a:solidFill>
              <a:ln>
                <a:solidFill>
                  <a:srgbClr val="7030A0"/>
                </a:solidFill>
              </a:ln>
              <a:effectLst/>
            </c:spPr>
            <c:extLst>
              <c:ext xmlns:c16="http://schemas.microsoft.com/office/drawing/2014/chart" uri="{C3380CC4-5D6E-409C-BE32-E72D297353CC}">
                <c16:uniqueId val="{00000001-F85A-B94D-8FFD-805FD6CD4100}"/>
              </c:ext>
            </c:extLst>
          </c:dPt>
          <c:dPt>
            <c:idx val="1"/>
            <c:invertIfNegative val="0"/>
            <c:bubble3D val="0"/>
            <c:spPr>
              <a:solidFill>
                <a:srgbClr val="D000B3"/>
              </a:solidFill>
              <a:ln>
                <a:noFill/>
              </a:ln>
              <a:effectLst/>
            </c:spPr>
            <c:extLst>
              <c:ext xmlns:c16="http://schemas.microsoft.com/office/drawing/2014/chart" uri="{C3380CC4-5D6E-409C-BE32-E72D297353CC}">
                <c16:uniqueId val="{00000003-F85A-B94D-8FFD-805FD6CD4100}"/>
              </c:ext>
            </c:extLst>
          </c:dPt>
          <c:dPt>
            <c:idx val="2"/>
            <c:invertIfNegative val="0"/>
            <c:bubble3D val="0"/>
            <c:spPr>
              <a:solidFill>
                <a:srgbClr val="D0004F"/>
              </a:solidFill>
              <a:ln>
                <a:noFill/>
              </a:ln>
              <a:effectLst/>
            </c:spPr>
            <c:extLst>
              <c:ext xmlns:c16="http://schemas.microsoft.com/office/drawing/2014/chart" uri="{C3380CC4-5D6E-409C-BE32-E72D297353CC}">
                <c16:uniqueId val="{00000005-F85A-B94D-8FFD-805FD6CD4100}"/>
              </c:ext>
            </c:extLst>
          </c:dPt>
          <c:cat>
            <c:strRef>
              <c:f>Sheet1!$B$1:$D$1</c:f>
              <c:strCache>
                <c:ptCount val="2"/>
                <c:pt idx="0">
                  <c:v>Engagment</c:v>
                </c:pt>
                <c:pt idx="1">
                  <c:v>Student Involvement and 	Integration</c:v>
                </c:pt>
              </c:strCache>
            </c:strRef>
          </c:cat>
          <c:val>
            <c:numRef>
              <c:f>Sheet1!$B$2:$D$2</c:f>
              <c:numCache>
                <c:formatCode>General</c:formatCode>
                <c:ptCount val="3"/>
                <c:pt idx="0">
                  <c:v>18</c:v>
                </c:pt>
                <c:pt idx="1">
                  <c:v>10</c:v>
                </c:pt>
              </c:numCache>
            </c:numRef>
          </c:val>
          <c:extLst>
            <c:ext xmlns:c16="http://schemas.microsoft.com/office/drawing/2014/chart" uri="{C3380CC4-5D6E-409C-BE32-E72D297353CC}">
              <c16:uniqueId val="{00000006-F85A-B94D-8FFD-805FD6CD4100}"/>
            </c:ext>
          </c:extLst>
        </c:ser>
        <c:dLbls>
          <c:showLegendKey val="0"/>
          <c:showVal val="0"/>
          <c:showCatName val="0"/>
          <c:showSerName val="0"/>
          <c:showPercent val="0"/>
          <c:showBubbleSize val="0"/>
        </c:dLbls>
        <c:gapWidth val="219"/>
        <c:overlap val="-27"/>
        <c:axId val="2081140703"/>
        <c:axId val="2080705183"/>
      </c:barChart>
      <c:catAx>
        <c:axId val="208114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080705183"/>
        <c:crosses val="autoZero"/>
        <c:auto val="1"/>
        <c:lblAlgn val="ctr"/>
        <c:lblOffset val="100"/>
        <c:noMultiLvlLbl val="0"/>
      </c:catAx>
      <c:valAx>
        <c:axId val="20807051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1140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50800"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905FC-F75F-5946-BAD9-07A9ACD03153}"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E1D0000A-B2D8-7445-93BB-CDF968CC637A}">
      <dgm:prSet phldrT="[Text]"/>
      <dgm:spPr>
        <a:solidFill>
          <a:schemeClr val="accent4"/>
        </a:solidFill>
      </dgm:spPr>
      <dgm:t>
        <a:bodyPr/>
        <a:lstStyle/>
        <a:p>
          <a:r>
            <a:rPr lang="en-US" dirty="0">
              <a:solidFill>
                <a:schemeClr val="tx1"/>
              </a:solidFill>
            </a:rPr>
            <a:t>IRB Approval</a:t>
          </a:r>
        </a:p>
      </dgm:t>
    </dgm:pt>
    <dgm:pt modelId="{3143B33D-7FE8-BB47-97DA-25781371254E}" type="parTrans" cxnId="{BA177727-6DE3-CE46-B24E-49D0A84047D4}">
      <dgm:prSet/>
      <dgm:spPr/>
      <dgm:t>
        <a:bodyPr/>
        <a:lstStyle/>
        <a:p>
          <a:endParaRPr lang="en-US"/>
        </a:p>
      </dgm:t>
    </dgm:pt>
    <dgm:pt modelId="{B85387AE-9C8E-B342-81C3-2A07BBE048B7}" type="sibTrans" cxnId="{BA177727-6DE3-CE46-B24E-49D0A84047D4}">
      <dgm:prSet/>
      <dgm:spPr/>
      <dgm:t>
        <a:bodyPr/>
        <a:lstStyle/>
        <a:p>
          <a:endParaRPr lang="en-US"/>
        </a:p>
      </dgm:t>
    </dgm:pt>
    <dgm:pt modelId="{8507F703-8862-094B-BBBE-F27921F09A0E}">
      <dgm:prSet phldrT="[Text]"/>
      <dgm:spPr>
        <a:solidFill>
          <a:schemeClr val="tx2"/>
        </a:solidFill>
      </dgm:spPr>
      <dgm:t>
        <a:bodyPr/>
        <a:lstStyle/>
        <a:p>
          <a:pPr>
            <a:buSzPts val="1000"/>
            <a:buFont typeface="Symbol" pitchFamily="2" charset="2"/>
            <a:buChar char=""/>
          </a:pPr>
          <a:r>
            <a:rPr lang="en-US" b="1" dirty="0"/>
            <a:t>Recruitment Strategies</a:t>
          </a:r>
          <a:endParaRPr lang="en-US" dirty="0"/>
        </a:p>
      </dgm:t>
    </dgm:pt>
    <dgm:pt modelId="{D13AA49A-3272-1F4C-AA93-705F79E43206}" type="parTrans" cxnId="{F8D948D7-AF02-BC44-A054-52E34E877829}">
      <dgm:prSet/>
      <dgm:spPr/>
      <dgm:t>
        <a:bodyPr/>
        <a:lstStyle/>
        <a:p>
          <a:endParaRPr lang="en-US"/>
        </a:p>
      </dgm:t>
    </dgm:pt>
    <dgm:pt modelId="{B4459008-C898-5B40-A329-E2CC5E3ED70A}" type="sibTrans" cxnId="{F8D948D7-AF02-BC44-A054-52E34E877829}">
      <dgm:prSet/>
      <dgm:spPr/>
      <dgm:t>
        <a:bodyPr/>
        <a:lstStyle/>
        <a:p>
          <a:endParaRPr lang="en-US"/>
        </a:p>
      </dgm:t>
    </dgm:pt>
    <dgm:pt modelId="{B81032DA-984D-A248-B650-2EC919DAB870}">
      <dgm:prSet phldrT="[Text]"/>
      <dgm:spPr/>
      <dgm:t>
        <a:bodyPr/>
        <a:lstStyle/>
        <a:p>
          <a:pPr>
            <a:buSzPts val="1000"/>
            <a:buFont typeface="Symbol" pitchFamily="2" charset="2"/>
            <a:buChar char=""/>
          </a:pPr>
          <a:r>
            <a:rPr lang="en-US" b="1" dirty="0"/>
            <a:t>Consent and Questionnaire Distribution</a:t>
          </a:r>
          <a:endParaRPr lang="en-US" dirty="0"/>
        </a:p>
      </dgm:t>
    </dgm:pt>
    <dgm:pt modelId="{292A076C-465F-8442-944F-2FDC2DFDB231}" type="parTrans" cxnId="{A735FB2A-510E-2948-A592-74152DE6C280}">
      <dgm:prSet/>
      <dgm:spPr/>
      <dgm:t>
        <a:bodyPr/>
        <a:lstStyle/>
        <a:p>
          <a:endParaRPr lang="en-US"/>
        </a:p>
      </dgm:t>
    </dgm:pt>
    <dgm:pt modelId="{7DB71FF5-4164-FE42-A133-4C91DFD32BC9}" type="sibTrans" cxnId="{A735FB2A-510E-2948-A592-74152DE6C280}">
      <dgm:prSet/>
      <dgm:spPr/>
      <dgm:t>
        <a:bodyPr/>
        <a:lstStyle/>
        <a:p>
          <a:endParaRPr lang="en-US"/>
        </a:p>
      </dgm:t>
    </dgm:pt>
    <dgm:pt modelId="{5183A11F-DF97-1C44-9DB7-86739F65A867}">
      <dgm:prSet phldrT="[Text]"/>
      <dgm:spPr>
        <a:solidFill>
          <a:schemeClr val="accent2"/>
        </a:solidFill>
      </dgm:spPr>
      <dgm:t>
        <a:bodyPr/>
        <a:lstStyle/>
        <a:p>
          <a:pPr>
            <a:buSzPts val="1000"/>
            <a:buFont typeface="Symbol" pitchFamily="2" charset="2"/>
            <a:buChar char=""/>
          </a:pPr>
          <a:r>
            <a:rPr lang="en-US" b="1" dirty="0"/>
            <a:t>Participant Compensation</a:t>
          </a:r>
          <a:endParaRPr lang="en-US" dirty="0"/>
        </a:p>
      </dgm:t>
    </dgm:pt>
    <dgm:pt modelId="{EFC51954-2CC6-1E4D-B6E3-19208AA62050}" type="parTrans" cxnId="{A9644873-62BC-5F4A-93C6-34D5F932B59D}">
      <dgm:prSet/>
      <dgm:spPr/>
      <dgm:t>
        <a:bodyPr/>
        <a:lstStyle/>
        <a:p>
          <a:endParaRPr lang="en-US"/>
        </a:p>
      </dgm:t>
    </dgm:pt>
    <dgm:pt modelId="{58E5CA5D-4227-E040-AD16-24F5519E3430}" type="sibTrans" cxnId="{A9644873-62BC-5F4A-93C6-34D5F932B59D}">
      <dgm:prSet/>
      <dgm:spPr/>
      <dgm:t>
        <a:bodyPr/>
        <a:lstStyle/>
        <a:p>
          <a:endParaRPr lang="en-US"/>
        </a:p>
      </dgm:t>
    </dgm:pt>
    <dgm:pt modelId="{1EE438C9-6BBE-0E4D-8588-C81A5C9D0492}">
      <dgm:prSet phldrT="[Text]"/>
      <dgm:spPr>
        <a:solidFill>
          <a:schemeClr val="accent4"/>
        </a:solidFill>
      </dgm:spPr>
      <dgm:t>
        <a:bodyPr/>
        <a:lstStyle/>
        <a:p>
          <a:pPr>
            <a:buSzPts val="1000"/>
            <a:buFont typeface="Symbol" pitchFamily="2" charset="2"/>
            <a:buChar char=""/>
          </a:pPr>
          <a:r>
            <a:rPr lang="en-US" b="1" dirty="0">
              <a:solidFill>
                <a:schemeClr val="tx1"/>
              </a:solidFill>
            </a:rPr>
            <a:t>Interviews Conducted</a:t>
          </a:r>
          <a:endParaRPr lang="en-US" dirty="0">
            <a:solidFill>
              <a:schemeClr val="tx1"/>
            </a:solidFill>
          </a:endParaRPr>
        </a:p>
      </dgm:t>
    </dgm:pt>
    <dgm:pt modelId="{513F2F8E-2D58-2144-8606-D56431028DBA}" type="parTrans" cxnId="{624BEB19-5E0B-7C4C-A130-17080B72B76F}">
      <dgm:prSet/>
      <dgm:spPr/>
      <dgm:t>
        <a:bodyPr/>
        <a:lstStyle/>
        <a:p>
          <a:endParaRPr lang="en-US"/>
        </a:p>
      </dgm:t>
    </dgm:pt>
    <dgm:pt modelId="{2695D716-9D68-034D-A295-A1E0D6A8B5F1}" type="sibTrans" cxnId="{624BEB19-5E0B-7C4C-A130-17080B72B76F}">
      <dgm:prSet/>
      <dgm:spPr/>
      <dgm:t>
        <a:bodyPr/>
        <a:lstStyle/>
        <a:p>
          <a:endParaRPr lang="en-US"/>
        </a:p>
      </dgm:t>
    </dgm:pt>
    <dgm:pt modelId="{D02E5B1C-6C36-D549-B361-E570FBD1DD70}">
      <dgm:prSet phldrT="[Text]"/>
      <dgm:spPr>
        <a:solidFill>
          <a:schemeClr val="tx2"/>
        </a:solidFill>
      </dgm:spPr>
      <dgm:t>
        <a:bodyPr/>
        <a:lstStyle/>
        <a:p>
          <a:pPr>
            <a:buSzPts val="1000"/>
            <a:buFont typeface="Symbol" pitchFamily="2" charset="2"/>
            <a:buChar char=""/>
          </a:pPr>
          <a:r>
            <a:rPr lang="en-US" b="1" dirty="0"/>
            <a:t>Data Security</a:t>
          </a:r>
          <a:endParaRPr lang="en-US" dirty="0"/>
        </a:p>
      </dgm:t>
    </dgm:pt>
    <dgm:pt modelId="{5FE9F324-C641-814C-A7CB-AAB7302A6E29}" type="parTrans" cxnId="{6A1C3F8B-EB66-F047-8E26-2D60378EE82C}">
      <dgm:prSet/>
      <dgm:spPr/>
      <dgm:t>
        <a:bodyPr/>
        <a:lstStyle/>
        <a:p>
          <a:endParaRPr lang="en-US"/>
        </a:p>
      </dgm:t>
    </dgm:pt>
    <dgm:pt modelId="{0725F60C-7A44-614A-AC7E-FE2E60F18212}" type="sibTrans" cxnId="{6A1C3F8B-EB66-F047-8E26-2D60378EE82C}">
      <dgm:prSet/>
      <dgm:spPr/>
      <dgm:t>
        <a:bodyPr/>
        <a:lstStyle/>
        <a:p>
          <a:endParaRPr lang="en-US"/>
        </a:p>
      </dgm:t>
    </dgm:pt>
    <dgm:pt modelId="{2997CD0A-0B02-474F-96EF-278B74CF0EA8}" type="pres">
      <dgm:prSet presAssocID="{948905FC-F75F-5946-BAD9-07A9ACD03153}" presName="Name0" presStyleCnt="0">
        <dgm:presLayoutVars>
          <dgm:dir/>
          <dgm:resizeHandles val="exact"/>
        </dgm:presLayoutVars>
      </dgm:prSet>
      <dgm:spPr/>
    </dgm:pt>
    <dgm:pt modelId="{F8A55045-89E4-7B41-BDA5-8F975EE32647}" type="pres">
      <dgm:prSet presAssocID="{E1D0000A-B2D8-7445-93BB-CDF968CC637A}" presName="parTxOnly" presStyleLbl="node1" presStyleIdx="0" presStyleCnt="6">
        <dgm:presLayoutVars>
          <dgm:bulletEnabled val="1"/>
        </dgm:presLayoutVars>
      </dgm:prSet>
      <dgm:spPr/>
    </dgm:pt>
    <dgm:pt modelId="{5B2C5978-8F9E-2F4F-9A0B-961A8E7AE486}" type="pres">
      <dgm:prSet presAssocID="{B85387AE-9C8E-B342-81C3-2A07BBE048B7}" presName="parSpace" presStyleCnt="0"/>
      <dgm:spPr/>
    </dgm:pt>
    <dgm:pt modelId="{421B0DAE-93E5-AF4B-9747-94A014B2AD77}" type="pres">
      <dgm:prSet presAssocID="{8507F703-8862-094B-BBBE-F27921F09A0E}" presName="parTxOnly" presStyleLbl="node1" presStyleIdx="1" presStyleCnt="6">
        <dgm:presLayoutVars>
          <dgm:bulletEnabled val="1"/>
        </dgm:presLayoutVars>
      </dgm:prSet>
      <dgm:spPr/>
    </dgm:pt>
    <dgm:pt modelId="{97A04A1C-10E2-334F-A910-F270CD15FAC5}" type="pres">
      <dgm:prSet presAssocID="{B4459008-C898-5B40-A329-E2CC5E3ED70A}" presName="parSpace" presStyleCnt="0"/>
      <dgm:spPr/>
    </dgm:pt>
    <dgm:pt modelId="{57B6DF24-D43E-1549-AC14-DF5A59154BBC}" type="pres">
      <dgm:prSet presAssocID="{B81032DA-984D-A248-B650-2EC919DAB870}" presName="parTxOnly" presStyleLbl="node1" presStyleIdx="2" presStyleCnt="6">
        <dgm:presLayoutVars>
          <dgm:bulletEnabled val="1"/>
        </dgm:presLayoutVars>
      </dgm:prSet>
      <dgm:spPr/>
    </dgm:pt>
    <dgm:pt modelId="{ADE84384-2058-6A47-9355-86CF2D9F126C}" type="pres">
      <dgm:prSet presAssocID="{7DB71FF5-4164-FE42-A133-4C91DFD32BC9}" presName="parSpace" presStyleCnt="0"/>
      <dgm:spPr/>
    </dgm:pt>
    <dgm:pt modelId="{7106B181-BE29-CD4D-A3C4-68EDE8C2A472}" type="pres">
      <dgm:prSet presAssocID="{5183A11F-DF97-1C44-9DB7-86739F65A867}" presName="parTxOnly" presStyleLbl="node1" presStyleIdx="3" presStyleCnt="6">
        <dgm:presLayoutVars>
          <dgm:bulletEnabled val="1"/>
        </dgm:presLayoutVars>
      </dgm:prSet>
      <dgm:spPr/>
    </dgm:pt>
    <dgm:pt modelId="{68014CFD-D593-3A46-9729-CD44E5654052}" type="pres">
      <dgm:prSet presAssocID="{58E5CA5D-4227-E040-AD16-24F5519E3430}" presName="parSpace" presStyleCnt="0"/>
      <dgm:spPr/>
    </dgm:pt>
    <dgm:pt modelId="{9623DAE7-494E-B047-96CE-A23FCCC36D2A}" type="pres">
      <dgm:prSet presAssocID="{1EE438C9-6BBE-0E4D-8588-C81A5C9D0492}" presName="parTxOnly" presStyleLbl="node1" presStyleIdx="4" presStyleCnt="6">
        <dgm:presLayoutVars>
          <dgm:bulletEnabled val="1"/>
        </dgm:presLayoutVars>
      </dgm:prSet>
      <dgm:spPr/>
    </dgm:pt>
    <dgm:pt modelId="{86756F2B-E7DF-184A-8EE6-F732D7BBDDF5}" type="pres">
      <dgm:prSet presAssocID="{2695D716-9D68-034D-A295-A1E0D6A8B5F1}" presName="parSpace" presStyleCnt="0"/>
      <dgm:spPr/>
    </dgm:pt>
    <dgm:pt modelId="{B99760EA-0441-5041-B88B-EC943496AECD}" type="pres">
      <dgm:prSet presAssocID="{D02E5B1C-6C36-D549-B361-E570FBD1DD70}" presName="parTxOnly" presStyleLbl="node1" presStyleIdx="5" presStyleCnt="6">
        <dgm:presLayoutVars>
          <dgm:bulletEnabled val="1"/>
        </dgm:presLayoutVars>
      </dgm:prSet>
      <dgm:spPr/>
    </dgm:pt>
  </dgm:ptLst>
  <dgm:cxnLst>
    <dgm:cxn modelId="{624BEB19-5E0B-7C4C-A130-17080B72B76F}" srcId="{948905FC-F75F-5946-BAD9-07A9ACD03153}" destId="{1EE438C9-6BBE-0E4D-8588-C81A5C9D0492}" srcOrd="4" destOrd="0" parTransId="{513F2F8E-2D58-2144-8606-D56431028DBA}" sibTransId="{2695D716-9D68-034D-A295-A1E0D6A8B5F1}"/>
    <dgm:cxn modelId="{BA177727-6DE3-CE46-B24E-49D0A84047D4}" srcId="{948905FC-F75F-5946-BAD9-07A9ACD03153}" destId="{E1D0000A-B2D8-7445-93BB-CDF968CC637A}" srcOrd="0" destOrd="0" parTransId="{3143B33D-7FE8-BB47-97DA-25781371254E}" sibTransId="{B85387AE-9C8E-B342-81C3-2A07BBE048B7}"/>
    <dgm:cxn modelId="{A735FB2A-510E-2948-A592-74152DE6C280}" srcId="{948905FC-F75F-5946-BAD9-07A9ACD03153}" destId="{B81032DA-984D-A248-B650-2EC919DAB870}" srcOrd="2" destOrd="0" parTransId="{292A076C-465F-8442-944F-2FDC2DFDB231}" sibTransId="{7DB71FF5-4164-FE42-A133-4C91DFD32BC9}"/>
    <dgm:cxn modelId="{44128137-B037-0040-803D-58FA88A96F71}" type="presOf" srcId="{8507F703-8862-094B-BBBE-F27921F09A0E}" destId="{421B0DAE-93E5-AF4B-9747-94A014B2AD77}" srcOrd="0" destOrd="0" presId="urn:microsoft.com/office/officeart/2005/8/layout/hChevron3"/>
    <dgm:cxn modelId="{A9644873-62BC-5F4A-93C6-34D5F932B59D}" srcId="{948905FC-F75F-5946-BAD9-07A9ACD03153}" destId="{5183A11F-DF97-1C44-9DB7-86739F65A867}" srcOrd="3" destOrd="0" parTransId="{EFC51954-2CC6-1E4D-B6E3-19208AA62050}" sibTransId="{58E5CA5D-4227-E040-AD16-24F5519E3430}"/>
    <dgm:cxn modelId="{438C4374-8392-FD45-9226-5C59827AA52D}" type="presOf" srcId="{1EE438C9-6BBE-0E4D-8588-C81A5C9D0492}" destId="{9623DAE7-494E-B047-96CE-A23FCCC36D2A}" srcOrd="0" destOrd="0" presId="urn:microsoft.com/office/officeart/2005/8/layout/hChevron3"/>
    <dgm:cxn modelId="{9C4BAC76-6ED9-4A46-860A-032561983E65}" type="presOf" srcId="{D02E5B1C-6C36-D549-B361-E570FBD1DD70}" destId="{B99760EA-0441-5041-B88B-EC943496AECD}" srcOrd="0" destOrd="0" presId="urn:microsoft.com/office/officeart/2005/8/layout/hChevron3"/>
    <dgm:cxn modelId="{6A1C3F8B-EB66-F047-8E26-2D60378EE82C}" srcId="{948905FC-F75F-5946-BAD9-07A9ACD03153}" destId="{D02E5B1C-6C36-D549-B361-E570FBD1DD70}" srcOrd="5" destOrd="0" parTransId="{5FE9F324-C641-814C-A7CB-AAB7302A6E29}" sibTransId="{0725F60C-7A44-614A-AC7E-FE2E60F18212}"/>
    <dgm:cxn modelId="{1449D6AE-109A-CC48-81E9-2DB25BE9CE5E}" type="presOf" srcId="{B81032DA-984D-A248-B650-2EC919DAB870}" destId="{57B6DF24-D43E-1549-AC14-DF5A59154BBC}" srcOrd="0" destOrd="0" presId="urn:microsoft.com/office/officeart/2005/8/layout/hChevron3"/>
    <dgm:cxn modelId="{392FACCB-6B00-954F-9B3C-3ABBD6427892}" type="presOf" srcId="{948905FC-F75F-5946-BAD9-07A9ACD03153}" destId="{2997CD0A-0B02-474F-96EF-278B74CF0EA8}" srcOrd="0" destOrd="0" presId="urn:microsoft.com/office/officeart/2005/8/layout/hChevron3"/>
    <dgm:cxn modelId="{F8D948D7-AF02-BC44-A054-52E34E877829}" srcId="{948905FC-F75F-5946-BAD9-07A9ACD03153}" destId="{8507F703-8862-094B-BBBE-F27921F09A0E}" srcOrd="1" destOrd="0" parTransId="{D13AA49A-3272-1F4C-AA93-705F79E43206}" sibTransId="{B4459008-C898-5B40-A329-E2CC5E3ED70A}"/>
    <dgm:cxn modelId="{548155D9-D168-9849-916C-A44972826F5A}" type="presOf" srcId="{5183A11F-DF97-1C44-9DB7-86739F65A867}" destId="{7106B181-BE29-CD4D-A3C4-68EDE8C2A472}" srcOrd="0" destOrd="0" presId="urn:microsoft.com/office/officeart/2005/8/layout/hChevron3"/>
    <dgm:cxn modelId="{937EE8FA-0A60-1441-8B3E-9B069F4489DD}" type="presOf" srcId="{E1D0000A-B2D8-7445-93BB-CDF968CC637A}" destId="{F8A55045-89E4-7B41-BDA5-8F975EE32647}" srcOrd="0" destOrd="0" presId="urn:microsoft.com/office/officeart/2005/8/layout/hChevron3"/>
    <dgm:cxn modelId="{41A313D1-B12D-F64A-A3D6-1CCCA04C6F6C}" type="presParOf" srcId="{2997CD0A-0B02-474F-96EF-278B74CF0EA8}" destId="{F8A55045-89E4-7B41-BDA5-8F975EE32647}" srcOrd="0" destOrd="0" presId="urn:microsoft.com/office/officeart/2005/8/layout/hChevron3"/>
    <dgm:cxn modelId="{E26BE843-DEEE-1849-9511-A6938C3241E5}" type="presParOf" srcId="{2997CD0A-0B02-474F-96EF-278B74CF0EA8}" destId="{5B2C5978-8F9E-2F4F-9A0B-961A8E7AE486}" srcOrd="1" destOrd="0" presId="urn:microsoft.com/office/officeart/2005/8/layout/hChevron3"/>
    <dgm:cxn modelId="{7DED2631-680F-BC4E-9FBC-B61881F382AF}" type="presParOf" srcId="{2997CD0A-0B02-474F-96EF-278B74CF0EA8}" destId="{421B0DAE-93E5-AF4B-9747-94A014B2AD77}" srcOrd="2" destOrd="0" presId="urn:microsoft.com/office/officeart/2005/8/layout/hChevron3"/>
    <dgm:cxn modelId="{3F2DFDB5-6D03-844A-A768-4F5B1C8ADF6C}" type="presParOf" srcId="{2997CD0A-0B02-474F-96EF-278B74CF0EA8}" destId="{97A04A1C-10E2-334F-A910-F270CD15FAC5}" srcOrd="3" destOrd="0" presId="urn:microsoft.com/office/officeart/2005/8/layout/hChevron3"/>
    <dgm:cxn modelId="{894BAE06-36EA-8446-9774-973EFA1EF4F7}" type="presParOf" srcId="{2997CD0A-0B02-474F-96EF-278B74CF0EA8}" destId="{57B6DF24-D43E-1549-AC14-DF5A59154BBC}" srcOrd="4" destOrd="0" presId="urn:microsoft.com/office/officeart/2005/8/layout/hChevron3"/>
    <dgm:cxn modelId="{DA44EE8B-E8E6-EB47-8813-A1547BC69251}" type="presParOf" srcId="{2997CD0A-0B02-474F-96EF-278B74CF0EA8}" destId="{ADE84384-2058-6A47-9355-86CF2D9F126C}" srcOrd="5" destOrd="0" presId="urn:microsoft.com/office/officeart/2005/8/layout/hChevron3"/>
    <dgm:cxn modelId="{3AB1850A-5FE2-2246-B085-4826695012E4}" type="presParOf" srcId="{2997CD0A-0B02-474F-96EF-278B74CF0EA8}" destId="{7106B181-BE29-CD4D-A3C4-68EDE8C2A472}" srcOrd="6" destOrd="0" presId="urn:microsoft.com/office/officeart/2005/8/layout/hChevron3"/>
    <dgm:cxn modelId="{B5ACCBF4-310F-684F-9C2A-DF8B2D379B00}" type="presParOf" srcId="{2997CD0A-0B02-474F-96EF-278B74CF0EA8}" destId="{68014CFD-D593-3A46-9729-CD44E5654052}" srcOrd="7" destOrd="0" presId="urn:microsoft.com/office/officeart/2005/8/layout/hChevron3"/>
    <dgm:cxn modelId="{C1C4F32E-542A-C94F-8E0A-4F55B2B4F7D8}" type="presParOf" srcId="{2997CD0A-0B02-474F-96EF-278B74CF0EA8}" destId="{9623DAE7-494E-B047-96CE-A23FCCC36D2A}" srcOrd="8" destOrd="0" presId="urn:microsoft.com/office/officeart/2005/8/layout/hChevron3"/>
    <dgm:cxn modelId="{DAA4F4EB-7179-7E42-A3C7-B8C84E99B4D8}" type="presParOf" srcId="{2997CD0A-0B02-474F-96EF-278B74CF0EA8}" destId="{86756F2B-E7DF-184A-8EE6-F732D7BBDDF5}" srcOrd="9" destOrd="0" presId="urn:microsoft.com/office/officeart/2005/8/layout/hChevron3"/>
    <dgm:cxn modelId="{6E1F0237-31AA-5846-91CB-06A152182692}" type="presParOf" srcId="{2997CD0A-0B02-474F-96EF-278B74CF0EA8}" destId="{B99760EA-0441-5041-B88B-EC943496AECD}"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69F859-95DB-4249-898E-CF73AAD7786A}"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95F49241-2008-DA4D-AA00-D07A1C242C08}">
      <dgm:prSet phldrT="[Text]" custT="1"/>
      <dgm:spPr>
        <a:solidFill>
          <a:schemeClr val="accent2">
            <a:lumMod val="75000"/>
          </a:schemeClr>
        </a:solidFill>
      </dgm:spPr>
      <dgm:t>
        <a:bodyPr/>
        <a:lstStyle/>
        <a:p>
          <a:r>
            <a:rPr lang="en-US" sz="1800" dirty="0"/>
            <a:t>"Online has a slightly better retention rate.” </a:t>
          </a:r>
        </a:p>
      </dgm:t>
    </dgm:pt>
    <dgm:pt modelId="{3169731A-907C-6B48-877A-569637FE67C7}" type="parTrans" cxnId="{308D2D13-4FBE-8041-91D7-8759017BD2C9}">
      <dgm:prSet/>
      <dgm:spPr/>
      <dgm:t>
        <a:bodyPr/>
        <a:lstStyle/>
        <a:p>
          <a:endParaRPr lang="en-US"/>
        </a:p>
      </dgm:t>
    </dgm:pt>
    <dgm:pt modelId="{C48DFEF2-1653-3E42-B475-33BCC631EF5D}" type="sibTrans" cxnId="{308D2D13-4FBE-8041-91D7-8759017BD2C9}">
      <dgm:prSet/>
      <dgm:spPr/>
      <dgm:t>
        <a:bodyPr/>
        <a:lstStyle/>
        <a:p>
          <a:endParaRPr lang="en-US"/>
        </a:p>
      </dgm:t>
    </dgm:pt>
    <dgm:pt modelId="{184B0304-62C2-7E4C-92A8-122DECD42AD4}">
      <dgm:prSet phldrT="[Text]"/>
      <dgm:spPr>
        <a:solidFill>
          <a:srgbClr val="521B93"/>
        </a:solidFill>
      </dgm:spPr>
      <dgm:t>
        <a:bodyPr/>
        <a:lstStyle/>
        <a:p>
          <a:r>
            <a:rPr lang="en-US" dirty="0"/>
            <a:t>“Online classes have higher dropout rates due to the lack of . . . institutional support.”</a:t>
          </a:r>
        </a:p>
      </dgm:t>
    </dgm:pt>
    <dgm:pt modelId="{B2ECC7DD-45AD-CA42-AA94-752F064DDCC7}" type="parTrans" cxnId="{6AB4C9C4-8F58-CB4E-9408-EB766A17D351}">
      <dgm:prSet/>
      <dgm:spPr/>
      <dgm:t>
        <a:bodyPr/>
        <a:lstStyle/>
        <a:p>
          <a:endParaRPr lang="en-US"/>
        </a:p>
      </dgm:t>
    </dgm:pt>
    <dgm:pt modelId="{3E34A2CE-F3B7-8147-888B-ABA8E9659E53}" type="sibTrans" cxnId="{6AB4C9C4-8F58-CB4E-9408-EB766A17D351}">
      <dgm:prSet/>
      <dgm:spPr/>
      <dgm:t>
        <a:bodyPr/>
        <a:lstStyle/>
        <a:p>
          <a:endParaRPr lang="en-US"/>
        </a:p>
      </dgm:t>
    </dgm:pt>
    <dgm:pt modelId="{EB9AD649-88B7-5442-A979-F991EF08447E}" type="pres">
      <dgm:prSet presAssocID="{C869F859-95DB-4249-898E-CF73AAD7786A}" presName="diagram" presStyleCnt="0">
        <dgm:presLayoutVars>
          <dgm:dir/>
          <dgm:resizeHandles val="exact"/>
        </dgm:presLayoutVars>
      </dgm:prSet>
      <dgm:spPr/>
    </dgm:pt>
    <dgm:pt modelId="{8086537A-9AA2-4644-B641-AFD133307F9D}" type="pres">
      <dgm:prSet presAssocID="{95F49241-2008-DA4D-AA00-D07A1C242C08}" presName="arrow" presStyleLbl="node1" presStyleIdx="0" presStyleCnt="2" custRadScaleRad="125126" custRadScaleInc="21184">
        <dgm:presLayoutVars>
          <dgm:bulletEnabled val="1"/>
        </dgm:presLayoutVars>
      </dgm:prSet>
      <dgm:spPr/>
    </dgm:pt>
    <dgm:pt modelId="{803D6EA0-89D3-6D4B-88F5-7CDF2DEF1B47}" type="pres">
      <dgm:prSet presAssocID="{184B0304-62C2-7E4C-92A8-122DECD42AD4}" presName="arrow" presStyleLbl="node1" presStyleIdx="1" presStyleCnt="2" custRadScaleRad="118657" custRadScaleInc="-21764">
        <dgm:presLayoutVars>
          <dgm:bulletEnabled val="1"/>
        </dgm:presLayoutVars>
      </dgm:prSet>
      <dgm:spPr/>
    </dgm:pt>
  </dgm:ptLst>
  <dgm:cxnLst>
    <dgm:cxn modelId="{AEEC4E06-BFC4-D845-ACC4-9FC0D87E1F9C}" type="presOf" srcId="{C869F859-95DB-4249-898E-CF73AAD7786A}" destId="{EB9AD649-88B7-5442-A979-F991EF08447E}" srcOrd="0" destOrd="0" presId="urn:microsoft.com/office/officeart/2005/8/layout/arrow5"/>
    <dgm:cxn modelId="{308D2D13-4FBE-8041-91D7-8759017BD2C9}" srcId="{C869F859-95DB-4249-898E-CF73AAD7786A}" destId="{95F49241-2008-DA4D-AA00-D07A1C242C08}" srcOrd="0" destOrd="0" parTransId="{3169731A-907C-6B48-877A-569637FE67C7}" sibTransId="{C48DFEF2-1653-3E42-B475-33BCC631EF5D}"/>
    <dgm:cxn modelId="{95E98B1F-966C-4D48-A4DC-CFD5B511E023}" type="presOf" srcId="{95F49241-2008-DA4D-AA00-D07A1C242C08}" destId="{8086537A-9AA2-4644-B641-AFD133307F9D}" srcOrd="0" destOrd="0" presId="urn:microsoft.com/office/officeart/2005/8/layout/arrow5"/>
    <dgm:cxn modelId="{83336D2F-A184-5546-A2B7-6C16719415E7}" type="presOf" srcId="{184B0304-62C2-7E4C-92A8-122DECD42AD4}" destId="{803D6EA0-89D3-6D4B-88F5-7CDF2DEF1B47}" srcOrd="0" destOrd="0" presId="urn:microsoft.com/office/officeart/2005/8/layout/arrow5"/>
    <dgm:cxn modelId="{6AB4C9C4-8F58-CB4E-9408-EB766A17D351}" srcId="{C869F859-95DB-4249-898E-CF73AAD7786A}" destId="{184B0304-62C2-7E4C-92A8-122DECD42AD4}" srcOrd="1" destOrd="0" parTransId="{B2ECC7DD-45AD-CA42-AA94-752F064DDCC7}" sibTransId="{3E34A2CE-F3B7-8147-888B-ABA8E9659E53}"/>
    <dgm:cxn modelId="{14C47159-00F8-AE40-AECE-0F3097986DEE}" type="presParOf" srcId="{EB9AD649-88B7-5442-A979-F991EF08447E}" destId="{8086537A-9AA2-4644-B641-AFD133307F9D}" srcOrd="0" destOrd="0" presId="urn:microsoft.com/office/officeart/2005/8/layout/arrow5"/>
    <dgm:cxn modelId="{2E84BD6C-3495-2042-9CD8-47C524E6DE2A}" type="presParOf" srcId="{EB9AD649-88B7-5442-A979-F991EF08447E}" destId="{803D6EA0-89D3-6D4B-88F5-7CDF2DEF1B47}"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55045-89E4-7B41-BDA5-8F975EE32647}">
      <dsp:nvSpPr>
        <dsp:cNvPr id="0" name=""/>
        <dsp:cNvSpPr/>
      </dsp:nvSpPr>
      <dsp:spPr>
        <a:xfrm>
          <a:off x="1305" y="3570256"/>
          <a:ext cx="2137928" cy="855171"/>
        </a:xfrm>
        <a:prstGeom prst="homePlat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IRB Approval</a:t>
          </a:r>
        </a:p>
      </dsp:txBody>
      <dsp:txXfrm>
        <a:off x="1305" y="3570256"/>
        <a:ext cx="1924135" cy="855171"/>
      </dsp:txXfrm>
    </dsp:sp>
    <dsp:sp modelId="{421B0DAE-93E5-AF4B-9747-94A014B2AD77}">
      <dsp:nvSpPr>
        <dsp:cNvPr id="0" name=""/>
        <dsp:cNvSpPr/>
      </dsp:nvSpPr>
      <dsp:spPr>
        <a:xfrm>
          <a:off x="1711648" y="3570256"/>
          <a:ext cx="2137928" cy="855171"/>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40005" rIns="20003" bIns="4000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n-US" sz="1500" b="1" kern="1200" dirty="0"/>
            <a:t>Recruitment Strategies</a:t>
          </a:r>
          <a:endParaRPr lang="en-US" sz="1500" kern="1200" dirty="0"/>
        </a:p>
      </dsp:txBody>
      <dsp:txXfrm>
        <a:off x="2139234" y="3570256"/>
        <a:ext cx="1282757" cy="855171"/>
      </dsp:txXfrm>
    </dsp:sp>
    <dsp:sp modelId="{57B6DF24-D43E-1549-AC14-DF5A59154BBC}">
      <dsp:nvSpPr>
        <dsp:cNvPr id="0" name=""/>
        <dsp:cNvSpPr/>
      </dsp:nvSpPr>
      <dsp:spPr>
        <a:xfrm>
          <a:off x="3421991" y="3570256"/>
          <a:ext cx="2137928" cy="8551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40005" rIns="20003" bIns="4000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n-US" sz="1500" b="1" kern="1200" dirty="0"/>
            <a:t>Consent and Questionnaire Distribution</a:t>
          </a:r>
          <a:endParaRPr lang="en-US" sz="1500" kern="1200" dirty="0"/>
        </a:p>
      </dsp:txBody>
      <dsp:txXfrm>
        <a:off x="3849577" y="3570256"/>
        <a:ext cx="1282757" cy="855171"/>
      </dsp:txXfrm>
    </dsp:sp>
    <dsp:sp modelId="{7106B181-BE29-CD4D-A3C4-68EDE8C2A472}">
      <dsp:nvSpPr>
        <dsp:cNvPr id="0" name=""/>
        <dsp:cNvSpPr/>
      </dsp:nvSpPr>
      <dsp:spPr>
        <a:xfrm>
          <a:off x="5132334" y="3570256"/>
          <a:ext cx="2137928" cy="855171"/>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40005" rIns="20003" bIns="4000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n-US" sz="1500" b="1" kern="1200" dirty="0"/>
            <a:t>Participant Compensation</a:t>
          </a:r>
          <a:endParaRPr lang="en-US" sz="1500" kern="1200" dirty="0"/>
        </a:p>
      </dsp:txBody>
      <dsp:txXfrm>
        <a:off x="5559920" y="3570256"/>
        <a:ext cx="1282757" cy="855171"/>
      </dsp:txXfrm>
    </dsp:sp>
    <dsp:sp modelId="{9623DAE7-494E-B047-96CE-A23FCCC36D2A}">
      <dsp:nvSpPr>
        <dsp:cNvPr id="0" name=""/>
        <dsp:cNvSpPr/>
      </dsp:nvSpPr>
      <dsp:spPr>
        <a:xfrm>
          <a:off x="6842677" y="3570256"/>
          <a:ext cx="2137928" cy="855171"/>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40005" rIns="20003" bIns="4000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n-US" sz="1500" b="1" kern="1200" dirty="0">
              <a:solidFill>
                <a:schemeClr val="tx1"/>
              </a:solidFill>
            </a:rPr>
            <a:t>Interviews Conducted</a:t>
          </a:r>
          <a:endParaRPr lang="en-US" sz="1500" kern="1200" dirty="0">
            <a:solidFill>
              <a:schemeClr val="tx1"/>
            </a:solidFill>
          </a:endParaRPr>
        </a:p>
      </dsp:txBody>
      <dsp:txXfrm>
        <a:off x="7270263" y="3570256"/>
        <a:ext cx="1282757" cy="855171"/>
      </dsp:txXfrm>
    </dsp:sp>
    <dsp:sp modelId="{B99760EA-0441-5041-B88B-EC943496AECD}">
      <dsp:nvSpPr>
        <dsp:cNvPr id="0" name=""/>
        <dsp:cNvSpPr/>
      </dsp:nvSpPr>
      <dsp:spPr>
        <a:xfrm>
          <a:off x="8553020" y="3570256"/>
          <a:ext cx="2137928" cy="855171"/>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7" tIns="40005" rIns="20003" bIns="40005" numCol="1" spcCol="1270" anchor="ctr" anchorCtr="0">
          <a:noAutofit/>
        </a:bodyPr>
        <a:lstStyle/>
        <a:p>
          <a:pPr marL="0" lvl="0" indent="0" algn="ctr" defTabSz="666750">
            <a:lnSpc>
              <a:spcPct val="90000"/>
            </a:lnSpc>
            <a:spcBef>
              <a:spcPct val="0"/>
            </a:spcBef>
            <a:spcAft>
              <a:spcPct val="35000"/>
            </a:spcAft>
            <a:buSzPts val="1000"/>
            <a:buFont typeface="Symbol" pitchFamily="2" charset="2"/>
            <a:buNone/>
          </a:pPr>
          <a:r>
            <a:rPr lang="en-US" sz="1500" b="1" kern="1200" dirty="0"/>
            <a:t>Data Security</a:t>
          </a:r>
          <a:endParaRPr lang="en-US" sz="1500" kern="1200" dirty="0"/>
        </a:p>
      </dsp:txBody>
      <dsp:txXfrm>
        <a:off x="8980606" y="3570256"/>
        <a:ext cx="1282757" cy="855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6537A-9AA2-4644-B641-AFD133307F9D}">
      <dsp:nvSpPr>
        <dsp:cNvPr id="0" name=""/>
        <dsp:cNvSpPr/>
      </dsp:nvSpPr>
      <dsp:spPr>
        <a:xfrm rot="16200000">
          <a:off x="22296" y="0"/>
          <a:ext cx="2515794" cy="2515794"/>
        </a:xfrm>
        <a:prstGeom prst="downArrow">
          <a:avLst>
            <a:gd name="adj1" fmla="val 50000"/>
            <a:gd name="adj2" fmla="val 35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"Online has a slightly better retention rate.” </a:t>
          </a:r>
        </a:p>
      </dsp:txBody>
      <dsp:txXfrm rot="5400000">
        <a:off x="22297" y="628947"/>
        <a:ext cx="2075530" cy="1257897"/>
      </dsp:txXfrm>
    </dsp:sp>
    <dsp:sp modelId="{803D6EA0-89D3-6D4B-88F5-7CDF2DEF1B47}">
      <dsp:nvSpPr>
        <dsp:cNvPr id="0" name=""/>
        <dsp:cNvSpPr/>
      </dsp:nvSpPr>
      <dsp:spPr>
        <a:xfrm rot="5400000">
          <a:off x="2590004" y="0"/>
          <a:ext cx="2515794" cy="2515794"/>
        </a:xfrm>
        <a:prstGeom prst="downArrow">
          <a:avLst>
            <a:gd name="adj1" fmla="val 50000"/>
            <a:gd name="adj2" fmla="val 35000"/>
          </a:avLst>
        </a:prstGeom>
        <a:solidFill>
          <a:srgbClr val="521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“Online classes have higher dropout rates due to the lack of . . . institutional support.”</a:t>
          </a:r>
        </a:p>
      </dsp:txBody>
      <dsp:txXfrm rot="-5400000">
        <a:off x="3030269" y="628949"/>
        <a:ext cx="2075530" cy="125789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02CD6-D052-41C2-88CB-88A2964BACB6}" type="datetimeFigureOut">
              <a:rPr lang="en-US" smtClean="0"/>
              <a:t>2/18/24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79319-AD1B-4240-AE6A-15921DFCFD52}" type="slidenum">
              <a:rPr lang="en-US" smtClean="0"/>
              <a:t>‹#›</a:t>
            </a:fld>
            <a:endParaRPr lang="en-US"/>
          </a:p>
        </p:txBody>
      </p:sp>
    </p:spTree>
    <p:extLst>
      <p:ext uri="{BB962C8B-B14F-4D97-AF65-F5344CB8AC3E}">
        <p14:creationId xmlns:p14="http://schemas.microsoft.com/office/powerpoint/2010/main" val="2650394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800" dirty="0">
                <a:effectLst/>
                <a:uFill>
                  <a:solidFill>
                    <a:srgbClr val="0000ED"/>
                  </a:solidFill>
                </a:uFill>
                <a:latin typeface="Times New Roman" panose="02020603050405020304" pitchFamily="18" charset="0"/>
                <a:ea typeface="Times New Roman" panose="02020603050405020304" pitchFamily="18" charset="0"/>
              </a:rPr>
              <a:t>California Instructors’ Perceptions of the Effect of Course Modality on the Academic Achievement of Dual-Enrolled Students: A Qualitative Exploratory Case Study</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a:t>
            </a:fld>
            <a:endParaRPr lang="en-US"/>
          </a:p>
        </p:txBody>
      </p:sp>
    </p:spTree>
    <p:extLst>
      <p:ext uri="{BB962C8B-B14F-4D97-AF65-F5344CB8AC3E}">
        <p14:creationId xmlns:p14="http://schemas.microsoft.com/office/powerpoint/2010/main" val="3994973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question of whether an online modality is as effective as an in-person one has been a subject of investigation by researchers like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Broeckelman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-Post et al. in 2019,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Faulconer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in 2018,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Gavassa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in 2018, and Liu et al. in 2020. This inquiry is the foundation of understanding academic achievement in different course delivery approaches.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Although the findings across studies were inconsistent, literature suggests that the online modality is more effective academic achievement for college students (not dual-dual enrolled students). The online modality was more effective on academic achievement, defined by grades, rigor, persistence, and retention than the in-person modality for all college students, as reported in studies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Broeckelman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-Post et al.,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Faulconer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Gavassa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and Liu et al..</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examining the grade distribution between online and in-person modalities,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Broeckelman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-Post et al. found no statistical difference, indicating that college students achieve similar academic grades regardless of the modality.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rigor experienced by college students in both online and in-person modalities was found to be similar, as discussed by Paul &amp; Jefferson in 2019. This suggests that the level of academic challenge is maintained across online and in-person delivery methods.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Online college students showed lower failure and withdrawal rates, observed in findings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Broeckelman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-Post et al.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Faulconer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This could indicate the potential benefits of online learning for college students in terms of student persistence and retention.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11</a:t>
            </a:fld>
            <a:endParaRPr lang="en-US"/>
          </a:p>
        </p:txBody>
      </p:sp>
    </p:spTree>
    <p:extLst>
      <p:ext uri="{BB962C8B-B14F-4D97-AF65-F5344CB8AC3E}">
        <p14:creationId xmlns:p14="http://schemas.microsoft.com/office/powerpoint/2010/main" val="152507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2020 Paulsen &amp; McCormick questioned whether an online modality is as effective as an in-person modality for dual-enrolled students. This comparison is important for understanding the effect of course modality on the academic achievement of dual-enrolled students.</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Although literature highlights the problem of the lack of success among online dual-enrolled students in comparison to their in-person counterparts in the United States, there is no consensus on whether the online or in-person modality is superior to the other regarding dual-enrolled students’ academic achievement, defined by grade point average, course rigor, withdrawal rates or graduation rates.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research yielded inconsistent findings. For instance, Kim et al., Liu et al.,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Westwick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observed that online dual enrollment courses offered fewer benefits and presented more challenges than in-person courses. The same studies indicated that online dual-enrolled students were less successful and faced more negative outcomes than in-person dual-enrolled students.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Alsup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Depenhart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also found that online dual enrollment courses seemed less rigorous than in-person courses.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Contrarily, studies by Paul and Jefferson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Westwick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reported that dual-enrolled students in online courses excelled more academically and performed better than those in in-person courses, highlighting a dichotomy in the findings.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gap in literature pointing to the need for further research on the effect of course modality on the academic achievement of dual enrolled students, specifically concerning instructors' perceptions on grade distribution, course rigor, withdrawal and graduation rates.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12</a:t>
            </a:fld>
            <a:endParaRPr lang="en-US"/>
          </a:p>
        </p:txBody>
      </p:sp>
    </p:spTree>
    <p:extLst>
      <p:ext uri="{BB962C8B-B14F-4D97-AF65-F5344CB8AC3E}">
        <p14:creationId xmlns:p14="http://schemas.microsoft.com/office/powerpoint/2010/main" val="98303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Qualitative Method Rationale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A qualitative research method was used to prioritize depth over breadth, capture real-life insights, and emphasize the study's human element. This approach was supported by Creswell and Denzin &amp; Lincoln in 2017, who advocated for its strength in facilitating an in-depth understanding of complex issues. A qualitative study allows for a more nuanced exploration of phenomena than a quantitative approach typically permits. The work of Cuthbertson et al. in 2020 and Creswell &amp; Clark in 2017 suggested collecting personal experiences and perspectives as they are critical for providing a detailed view of the research problem.</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Advantages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used a qualitative method because it is cost-effective and suitable for my context-specific study, where the need to capture data beyond numbers was important. According to Denzin &amp; Lincoln, this approach requires fewer resources and time than quantitative methods. Creswell emphasized the value of in-depth interviews, questionnaires, and reflective field notes in yielding detailed information that goes beyond quantitative data. The qualitative study was particularly appropriate for the context of the study, exploring effect of course modality on the academic achievement of dual-enrolled students in California and allowing for a detailed understanding of the phenomena.</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Exploratory Case Study Design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exploratory case study design used to lay the groundwork for the study through preliminary data collection, as emphasized by Saunders et al. in 2019. This design allows for idea and insight generation, and it embraces the flexibility needed to capture complex perspectives, which was necessary for exploring instructors’ perceptions of the effect of course modality on dual-enrolled students’ academic achievement. In 2014 Yin supported the use of an exploratory case study design for its adaptability and depth. The design was appropriate for my study as it is an in-depth exploration of the nuances of the effect of course modality on academic achievement, considering GPAs, rigor, withdrawal, and graduation rates among dual-enrolled students in California. Creswell and Poth and Yin suggested that such a detailed exploration is critical to understanding the phenomena under study.</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14</a:t>
            </a:fld>
            <a:endParaRPr lang="en-US"/>
          </a:p>
        </p:txBody>
      </p:sp>
    </p:spTree>
    <p:extLst>
      <p:ext uri="{BB962C8B-B14F-4D97-AF65-F5344CB8AC3E}">
        <p14:creationId xmlns:p14="http://schemas.microsoft.com/office/powerpoint/2010/main" val="85829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first assumption of the study is the ontological assumption.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study adopted the belief that reality is subjective and that there are multiple perspectives on the effects of course modality on the academic achievements of dual-enrolled students in California. Creswell &amp; Poth and Saunders et al. highlighted the importance of recognizing these diverse perspectives. The study also assumed that instructors have experience teaching both online and in-person modalities for at least one year.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second assumption is the epistemological assumption.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Aligning with the views of Creswell and Poth and Shah, the study is rooted in the idea that knowledge is constructed through experience. In the study, instructors’ perceptions were explored, some of which were shaped by their unique experiences during the COVID-19 pandemic.</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third assumption is the axiological assumption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Creswell &amp; Poth's framework, the research was conducted with an objective approach, aiming for transparency to minimize potential biases, as also suggested by Saunders et al. This commitment to objectivity ensures the credibility and reliability of findings.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fourth assumption is the methodological assumptions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study used an inductive approach, as recommended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Alharahsheh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&amp; Pius in 2020, allowing the validity of interpretations to emerge from the data. In layman's terms, this means I built my understanding from the ground up by using the data to guide conclusions rather than forcing the data to fit pre-conceived ideas.</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15</a:t>
            </a:fld>
            <a:endParaRPr lang="en-US"/>
          </a:p>
        </p:txBody>
      </p:sp>
    </p:spTree>
    <p:extLst>
      <p:ext uri="{BB962C8B-B14F-4D97-AF65-F5344CB8AC3E}">
        <p14:creationId xmlns:p14="http://schemas.microsoft.com/office/powerpoint/2010/main" val="4063447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fist limitation of the study is the small sample size</a:t>
            </a:r>
          </a:p>
          <a:p>
            <a:r>
              <a:rPr lang="en-US" dirty="0"/>
              <a:t>The study incorporated 15 participants, which may only partially represent California’s larger population of dual enrollment instructors. Recognizing this, I interpreted the findings within the context of this sample size, as the exact number of dual enrollment instructors statewide in California has not been established.</a:t>
            </a:r>
          </a:p>
          <a:p>
            <a:endParaRPr lang="en-US" dirty="0"/>
          </a:p>
          <a:p>
            <a:r>
              <a:rPr lang="en-US" b="1" dirty="0"/>
              <a:t>The fist limitation is qualitative generalizability</a:t>
            </a:r>
          </a:p>
          <a:p>
            <a:r>
              <a:rPr lang="en-US" dirty="0"/>
              <a:t>While the qualitative approach allowed for rich, in-depth data collection, it also acknowledged the limitation in the generalizability of the study’s findings. This approach excels in detailed exploration but may not be as easily applicable to broader settings or different populations.</a:t>
            </a:r>
          </a:p>
          <a:p>
            <a:endParaRPr lang="en-US" b="1" dirty="0"/>
          </a:p>
          <a:p>
            <a:r>
              <a:rPr lang="en-US" b="1" dirty="0"/>
              <a:t>The third limitation is the virtual interview </a:t>
            </a:r>
          </a:p>
          <a:p>
            <a:r>
              <a:rPr lang="en-US" dirty="0"/>
              <a:t>Conducting research online via platforms like Zoom is convenient but may miss some of the subtleties available through in-person interactions. This was factored into the study analysis, considering the potential limitations of virtual communication.</a:t>
            </a:r>
          </a:p>
          <a:p>
            <a:endParaRPr lang="en-US" dirty="0"/>
          </a:p>
          <a:p>
            <a:r>
              <a:rPr lang="en-US" b="1" dirty="0"/>
              <a:t>Acknowledging that researchers have implicit biases, I had a bias mitigation strategy.</a:t>
            </a:r>
          </a:p>
          <a:p>
            <a:r>
              <a:rPr lang="en-US" dirty="0"/>
              <a:t>To address biases inherent in nonprobability, purposeful sampling, and self-reporting, the study employed techniques of open-ended questionnaires and </a:t>
            </a:r>
            <a:r>
              <a:rPr lang="en-US" dirty="0" err="1"/>
              <a:t>semistructured</a:t>
            </a:r>
            <a:r>
              <a:rPr lang="en-US" dirty="0"/>
              <a:t> interviews. The questionnaires and interview protocol were designed to elicit comprehensive responses and reduce the risk of skewed data.</a:t>
            </a:r>
          </a:p>
          <a:p>
            <a:endParaRPr lang="en-US" dirty="0"/>
          </a:p>
          <a:p>
            <a:r>
              <a:rPr lang="en-US" dirty="0"/>
              <a:t>Subject matter experts and triangulation were also used in the study, as recommended by Hayashi et al. in 2019 and Al </a:t>
            </a:r>
            <a:r>
              <a:rPr lang="en-US" dirty="0" err="1"/>
              <a:t>Halbusi</a:t>
            </a:r>
            <a:r>
              <a:rPr lang="en-US" dirty="0"/>
              <a:t> et al. in 2021, to increase the trustworthiness of the findings.</a:t>
            </a:r>
          </a:p>
          <a:p>
            <a:endParaRPr lang="en-US" dirty="0"/>
          </a:p>
          <a:p>
            <a:r>
              <a:rPr lang="en-US" dirty="0"/>
              <a:t>Throughout the study, I remained committed to ethical practices, following guidelines that ensure the study’s integrity and ethical conduct, in line with Simon’s 2011 recommendations.</a:t>
            </a:r>
          </a:p>
        </p:txBody>
      </p:sp>
      <p:sp>
        <p:nvSpPr>
          <p:cNvPr id="4" name="Slide Number Placeholder 3"/>
          <p:cNvSpPr>
            <a:spLocks noGrp="1"/>
          </p:cNvSpPr>
          <p:nvPr>
            <p:ph type="sldNum" sz="quarter" idx="5"/>
          </p:nvPr>
        </p:nvSpPr>
        <p:spPr/>
        <p:txBody>
          <a:bodyPr/>
          <a:lstStyle/>
          <a:p>
            <a:fld id="{29D79319-AD1B-4240-AE6A-15921DFCFD52}" type="slidenum">
              <a:rPr lang="en-US" smtClean="0"/>
              <a:t>16</a:t>
            </a:fld>
            <a:endParaRPr lang="en-US"/>
          </a:p>
        </p:txBody>
      </p:sp>
    </p:spTree>
    <p:extLst>
      <p:ext uri="{BB962C8B-B14F-4D97-AF65-F5344CB8AC3E}">
        <p14:creationId xmlns:p14="http://schemas.microsoft.com/office/powerpoint/2010/main" val="276148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study’s scope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was clearly defined by parameters and limitations that framed the study’s goals, expectations, methodology, and potential biases. This structure, aligned with the 2022 guidelines from the University of Mount Olive, ensured a focused approach to exploring the perceptions of California instructors on the effect of course modality on dual-enrolled students’ academic achievement.</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exploration of California dual enrolment instructors'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perceptions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was central to the study. By exploring their experiences and viewpoints, I tried to understand how the online and in-person modalities affected dual enrolled students' academic achievement.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research delimitations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boundaries were intentionally set based on specific factors including objectives, research questions, chosen population, and theoretical frameworks as guided by Simon’s 2011 work. These delimitations helped to narrow the focus of the research.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Recruitment and data collection strategies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involved Facebook and snowballing techniques, avoiding physical sites or facilities. The participant pool was limited to 15-20 instructors with recent experience teaching dual enrollment courses online and in-person in California. Each participant engaged in a semi-structured interview lasting approximately 45 minutes and completed a 20-minute open-ended questionnaire, allowing me to gather comprehensive qualitative data.</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17</a:t>
            </a:fld>
            <a:endParaRPr lang="en-US"/>
          </a:p>
        </p:txBody>
      </p:sp>
    </p:spTree>
    <p:extLst>
      <p:ext uri="{BB962C8B-B14F-4D97-AF65-F5344CB8AC3E}">
        <p14:creationId xmlns:p14="http://schemas.microsoft.com/office/powerpoint/2010/main" val="2619268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population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of the study was certified dual enrollment instructors in California who have previously taught dual enrollment students in both online and in-person modalities for at least a year prior to this study. These instructors have the necessary experience and vested interest in the success of dual-enrollment students.</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sample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of 15 participants, from more than three institutions, was based on recommendations from Creswell &amp; Clark. Though the sample is small, it's strategically chosen to ensure a breadth of perspectives while allowing for diverse data.</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study’s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techniques and approach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sampling was twofold, incorporating nonprobability purposeful sampling and snowball sampling techniques. Nonprobability purposeful sampling was used to recruit participants who could offer detailed perceptions, while snowball sampling, as discussed by Palinkas et al. in 2015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Geana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2020, expanded the reach through participant referrals.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Recruitment was facilitated through approved Facebook sites, as identified by Darko et al. in 2022. This method is both cost-effective and efficient, tapping into a pool of instructors who are active and accessible via social media platforms.</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18</a:t>
            </a:fld>
            <a:endParaRPr lang="en-US"/>
          </a:p>
        </p:txBody>
      </p:sp>
    </p:spTree>
    <p:extLst>
      <p:ext uri="{BB962C8B-B14F-4D97-AF65-F5344CB8AC3E}">
        <p14:creationId xmlns:p14="http://schemas.microsoft.com/office/powerpoint/2010/main" val="59132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Open-ended Questionnaire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The purpose of the open-ended questionnaire was to collect nuanced perceptions from California dual enrollment instructors. Distributed electronically, these questionnaires featured open-ended questions to draw deep insights, a technique supported by Stoneman et al. in their 2013 research and </a:t>
            </a:r>
            <a:r>
              <a:rPr lang="en-US" sz="1800" kern="100" dirty="0" err="1">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Tenny</a:t>
            </a:r>
            <a:r>
              <a:rPr lang="en-US" sz="1800" kern="100" dirty="0">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 et al.’s 2022 research. The data collection method was carefully designed to minimize bias, allowing instructors to provide detailed responses, as noted by Malhotra in 2006 and Stone in1993. The questionnaire was validated with SME feedback using a Validation Rubric for Expert Panel and aligned with the study.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Semistructured</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Interviews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The </a:t>
            </a:r>
            <a:r>
              <a:rPr lang="en-US" sz="1800" kern="100" dirty="0" err="1">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semistructured</a:t>
            </a:r>
            <a:r>
              <a:rPr lang="en-US" sz="1800" kern="100" dirty="0">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 interviews aimed to gather rich, qualitative data on instructors’ perceptions, a method detailed by Creswell &amp; Poth and Merriam &amp; </a:t>
            </a:r>
            <a:r>
              <a:rPr lang="en-US" sz="1800" kern="100" dirty="0" err="1">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Tisdell</a:t>
            </a:r>
            <a:r>
              <a:rPr lang="en-US" sz="1800" kern="100" dirty="0">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 in 2016. Conducted virtually via Zoom for about 45 minutes, this format was chosen for its flexibility, allowing for specific responses while adapting to the flow of conversation, as per McNamara in 2005 and Husband in 2020. I ensured credibility and reliability through the validation processes, including SME feedback, and published rubric, and all participants' informed consent.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F0F0F"/>
                </a:solidFill>
                <a:effectLst/>
                <a:latin typeface="Segoe UI" panose="020B0502040204020203"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Reflexive Field Notes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Using reflexive field notes, I documented experiences and perspectives throughout the study, helping to acknowledge biases and assumptions, as Smith’s 1999 research and Lincoln &amp; Guba’s 1985 research highlighted. The reflexive field notes ensured the study's quality and rigor and facilitated triangulation of data, which Stake suggested in 1995 is key for qualitative research. Reflexive field notes also helped the trustworthiness of the data by ensuring that I was self-aware throughout the research process.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19</a:t>
            </a:fld>
            <a:endParaRPr lang="en-US"/>
          </a:p>
        </p:txBody>
      </p:sp>
    </p:spTree>
    <p:extLst>
      <p:ext uri="{BB962C8B-B14F-4D97-AF65-F5344CB8AC3E}">
        <p14:creationId xmlns:p14="http://schemas.microsoft.com/office/powerpoint/2010/main" val="3441012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dirty="0"/>
              <a:t>Five </a:t>
            </a:r>
            <a:r>
              <a:rPr lang="en-US" sz="2800" b="1" dirty="0"/>
              <a:t>criteria </a:t>
            </a:r>
            <a:r>
              <a:rPr lang="en-US" sz="2800" dirty="0"/>
              <a:t>were used to evaluate the </a:t>
            </a:r>
            <a:r>
              <a:rPr lang="en-US" sz="2800" b="1" dirty="0"/>
              <a:t>trustworthiness</a:t>
            </a:r>
            <a:r>
              <a:rPr lang="en-US" sz="2800" dirty="0"/>
              <a:t> of the study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Credibility, Dependability, Transferability, Conformability, and Trustworthiness. The criteria were adopted from Denzin &amp; Lincoln and Lincoln &amp; Guba to evaluate the quality and integrity of the research.</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Credibilit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 is about the believability of the study's findings. 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establish credibility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data triangulation and member checking were employed, as mentioned by Creswell and Lincoln and Guba. I used qualitative instruments such as open-ended questions, semi-structured interviews, and reflexive field notes, with member checking serving as a critical component for ensuring the credibility of the data and interpretations.</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Dependability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questions if the study's findings would be consistent in repeated applications. By using triangulation, observations, and reflexivity, as recommended by Creswell and Creswell &amp; Poth, I aimed 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ensure that the results are dependable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reproducible over time.</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Transferability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pertains to the applicability of the study's findings to other contexts. Providing a thorough description of the study's context, limitations, and sampling methods, as suggested by Creswell, allows future researchers to potentially apply these findings to other settings.</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Conformability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assesses if the research was conducted ethically and without bias, while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trustworthiness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encompasses all the criteria, reflecting the overall integrity of the study. Ethical standards including member checking, bracketing biases, and reflexivity were integrated into the study to enhance its trustworthiness, which is in line with Lincoln and Guba.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20</a:t>
            </a:fld>
            <a:endParaRPr lang="en-US"/>
          </a:p>
        </p:txBody>
      </p:sp>
    </p:spTree>
    <p:extLst>
      <p:ext uri="{BB962C8B-B14F-4D97-AF65-F5344CB8AC3E}">
        <p14:creationId xmlns:p14="http://schemas.microsoft.com/office/powerpoint/2010/main" val="88660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study's ethical approach was aligned with 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1979 Belmont Report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which advocates for respect for persons, beneficence, and justice as outlined by the Office for Human Research Protections. These principles guided my treatment of human participants.</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Informed consent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was obtained from all participants, clearly outlining the purpose of the research and potential risks. This process, as detailed by Creswell, also included the participants' right to withdraw from the study at any time, thereby respecting their autonomy and providing them with control over their involvement.</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maintain confidentiality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 used numerical aliases for all participants and ensured that all relevant data were reported, adhering to the guidelines by Denzin &amp; Lincoln. This practice not only protected the identity of the study participants but also contributed to the integrity of the data collected.</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American College of Education's Institutional Review Board (IRB) provided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institutional oversight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assessing the risks and benefits associated with the study. As per Creswell , this oversight ensured that the study maintained respect for individuals, acted beneficently, and was just, by carefully weighing the risks and benefits involved. Purposeful snowball sampling was employed to ensure an equitable participant sample without exploiting vulnerable groups.</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21</a:t>
            </a:fld>
            <a:endParaRPr lang="en-US"/>
          </a:p>
        </p:txBody>
      </p:sp>
    </p:spTree>
    <p:extLst>
      <p:ext uri="{BB962C8B-B14F-4D97-AF65-F5344CB8AC3E}">
        <p14:creationId xmlns:p14="http://schemas.microsoft.com/office/powerpoint/2010/main" val="280051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my dissertation defense. My name is Jeannie Karlitz, and I am presenting from Southern California where my husband and I are living as empty nesters with our goldendoodle.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My professional path has evolved through various sectors, including business development in technology during the first dot-com era and philanthropic fundraising with a focus on juvenile arthritis and educational attainment.</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college admission process captured my attention after navigating it with my eldest, sparking a commitment to educational reform. I pursued a Master's in Higher Education at ACE, aimed at disrupting college admissions. This pursuit led to pro-bono work assisting underrepresented students with college admissions, and subsequently to my Ed.D. in Instructional Technology.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Today, I'm presenting my dissertation titled "California Instructors’ Perceptions of the Effect of Course Modality on the Academic Achievement of Dual-Enrolled Students: A Qualitative Exploratory Case Study." This study is born from my interest in the accessibility and equity of higher education, particularly through the lens of dual enrollment as a strategy to enhance college graduation rates cost-effectively.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inspiration comes from my youngest son’s high school experience during the Covid-19 pandemic. He proactively completed nine dual enrollment courses through California Community Colleges. These courses were free, online, asynchronous, rigorous, and fully transferable, allowing him to advance into his university as a sophomore, thereby saving a year's tuition. Dual enrollment strengthened Jackson’s college application and secured him a presidential scholarship.</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was intrigued whether the online modality of these dual enrollment courses affected his grades or the rigor of the coursework. My dissertation explores these aspects, seeking to understand the broader effects of course modality on academic achievement. Thank you for joining me in exploring this educational research.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a:t>
            </a:fld>
            <a:endParaRPr lang="en-US"/>
          </a:p>
        </p:txBody>
      </p:sp>
    </p:spTree>
    <p:extLst>
      <p:ext uri="{BB962C8B-B14F-4D97-AF65-F5344CB8AC3E}">
        <p14:creationId xmlns:p14="http://schemas.microsoft.com/office/powerpoint/2010/main" val="3378223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study began with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IRB approval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stipulated by Creswell, ensuring that all research activities adhered to the necessary ethical standards and protocols before the recruitment of participants began.</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Recruitment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was conducted through social media Facebook sites and snowball sampling methods, a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strategy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suggested by Lincoln &amp; Guba. These approaches were instrumental in identifying and enrolling eligible participants for the study.</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first two weeks,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informed consent was collected, and an open-ended questionnaire was distributed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detailed by Creswell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Báez</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2020. This phase was important for obtaining the necessary permissions from the participants.</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t>Discussed by Creswell &amp; </a:t>
            </a:r>
            <a:r>
              <a:rPr lang="en-US" sz="2800" dirty="0" err="1"/>
              <a:t>Báez</a:t>
            </a:r>
            <a:r>
              <a:rPr lang="en-US" sz="2800" dirty="0"/>
              <a:t>, participants of the study received </a:t>
            </a:r>
            <a:r>
              <a:rPr lang="en-US" sz="2800" b="1" dirty="0"/>
              <a:t>financial compensation </a:t>
            </a:r>
            <a:r>
              <a:rPr lang="en-US" sz="2800" dirty="0"/>
              <a:t>upon completing the questionnaire.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compensation, suggested by California human research departments in UC Berkeley and UCLA, was for participants’ time and contribution to the research and aligned with their hourly wage as a dual enrollment instructor in California.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Approximately 45-minute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semi-structured Zoom interviews were conducted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 weeks 2-6 following a set protocol, in line with the methodology described by Creswell &amp; Poth.</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Collected data was stored securely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encrypted devices to protect the confidentiality and integrity of the information, a security measure underlined by Yang in 2020. This step was critical in maintaining the trust of participants and upholding data privacy.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22</a:t>
            </a:fld>
            <a:endParaRPr lang="en-US"/>
          </a:p>
        </p:txBody>
      </p:sp>
    </p:spTree>
    <p:extLst>
      <p:ext uri="{BB962C8B-B14F-4D97-AF65-F5344CB8AC3E}">
        <p14:creationId xmlns:p14="http://schemas.microsoft.com/office/powerpoint/2010/main" val="3837370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from interview transcripts, questionnaires, and reflexive field notes were systematically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organized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facilitate ease of access and analysis, following the procedures outlined by Creswell &amp; Poth 2018.</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ensure 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confidentiality of participants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all identifiers were removed, and unique participant numbers were assigned, as per the 2022 guidelines by Khan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MacEachen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This step was critical for maintaining participant privacy, anonymization, and ethical research practice.</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Data was manually explored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familiarization, which was an essential step in 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coding process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described by Creswell. This hands-on approach provided a deep understanding of the data's nuances, which is crucial for accurate and comprehensive analysis.</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Notion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Dedoose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software were used to organize codes and themes. These tools facilitated an efficient and structured analysis process, allowing for the systematic, not automated, categorization of data into coherent patterns and themes.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Digital data was securely stored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on an external drive, adhering to data protection standards. 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retention plan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is to store the data for 3 years and then securely erase it to protect participant information in the long term, following the protocol set by Khan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MacEachen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2022.</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23</a:t>
            </a:fld>
            <a:endParaRPr lang="en-US"/>
          </a:p>
        </p:txBody>
      </p:sp>
    </p:spTree>
    <p:extLst>
      <p:ext uri="{BB962C8B-B14F-4D97-AF65-F5344CB8AC3E}">
        <p14:creationId xmlns:p14="http://schemas.microsoft.com/office/powerpoint/2010/main" val="3866624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analyzing the data, I used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Creswell and Poth 2018 Data Analysis Spiral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which includes data preparation,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memoing</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ideas, coding themes, interpreting, and visualizing. I began this with the management and organization of data, ensuring a structured approach to analysis.</a:t>
            </a:r>
          </a:p>
          <a:p>
            <a:pPr marL="457200" marR="0" lvl="1" indent="0">
              <a:spcBef>
                <a:spcPts val="0"/>
              </a:spcBef>
              <a:spcAft>
                <a:spcPts val="0"/>
              </a:spcAft>
              <a:buSzPts val="1000"/>
              <a:buFontTx/>
              <a:buNone/>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Thematic analysis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was used to identifying patterns and themes within the data. This involved an immersion into the data through transcription, ensuring thoroughness by reexamining data and seeking novel ideas to create comprehensive codes</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Creswell and Poth’s framework allows for the flexibility to revisit steps as needed. I read and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memoed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to find patterns, classified codes into themes and developed and assessed interpretations by analyzing data to understand participant perceptions. I also represented and visualized the data through tables and figures. This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iterative process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ensured validity and reliability in the study analysis.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24</a:t>
            </a:fld>
            <a:endParaRPr lang="en-US"/>
          </a:p>
        </p:txBody>
      </p:sp>
    </p:spTree>
    <p:extLst>
      <p:ext uri="{BB962C8B-B14F-4D97-AF65-F5344CB8AC3E}">
        <p14:creationId xmlns:p14="http://schemas.microsoft.com/office/powerpoint/2010/main" val="29531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initial step of the analysis process, I prepared and organized transcripts from questionnaires, interviews, and reflexive field notes.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this organization step, I immersed myself in the data, conducting iterative readings where I detected patterns. Multiple readings ensured I understood the data before proceeding to the subsequent analysis steps.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the patterns identified, I then used Notion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Dedoose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coding the data. Notion served as a database to organize the information, while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Dedoose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was used to group codes to develop coherent sub-themes and themes.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the themes were generated, I analyzed them with consideration of the study’s theories.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 visualized the findings using tables to present complex data in an accessible and understandable way.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Adhering to Creswell and Poth’s spiral approach to data analysis, I was able to revisit any stage of the data analysis process. This non-linear approach acknowledged the evolving nature of qualitative analysis, permitting me to refine codes and themes.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 manually organized, coded, and analyzed the material using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Dedoose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software and a Notion database, identifying 80 distinct occurrence codes. These codes determined the themes within the data, guiding the research findings’ narrative.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25</a:t>
            </a:fld>
            <a:endParaRPr lang="en-US"/>
          </a:p>
        </p:txBody>
      </p:sp>
    </p:spTree>
    <p:extLst>
      <p:ext uri="{BB962C8B-B14F-4D97-AF65-F5344CB8AC3E}">
        <p14:creationId xmlns:p14="http://schemas.microsoft.com/office/powerpoint/2010/main" val="2275445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study’s four main themes emerged from the thematic analysis were Engagement, Teaching Effectiveness and Adaptation, Socialization, and Barriers. </a:t>
            </a:r>
          </a:p>
          <a:p>
            <a:endParaRPr lang="en-US" dirty="0"/>
          </a:p>
          <a:p>
            <a:r>
              <a:rPr lang="en-US" dirty="0"/>
              <a:t>Each of these themes provided insights into California instructors’ perceptions of the effect of course modality on the academic achievement of dual-enrolled students. </a:t>
            </a:r>
          </a:p>
          <a:p>
            <a:endParaRPr lang="en-US" dirty="0"/>
          </a:p>
          <a:p>
            <a:r>
              <a:rPr lang="en-US" dirty="0"/>
              <a:t>All four themes were featured in questionnaires and interviews. All four themes also answered all three research questions. </a:t>
            </a:r>
          </a:p>
        </p:txBody>
      </p:sp>
      <p:sp>
        <p:nvSpPr>
          <p:cNvPr id="4" name="Slide Number Placeholder 3"/>
          <p:cNvSpPr>
            <a:spLocks noGrp="1"/>
          </p:cNvSpPr>
          <p:nvPr>
            <p:ph type="sldNum" sz="quarter" idx="5"/>
          </p:nvPr>
        </p:nvSpPr>
        <p:spPr/>
        <p:txBody>
          <a:bodyPr/>
          <a:lstStyle/>
          <a:p>
            <a:fld id="{29D79319-AD1B-4240-AE6A-15921DFCFD52}" type="slidenum">
              <a:rPr lang="en-US" smtClean="0"/>
              <a:t>27</a:t>
            </a:fld>
            <a:endParaRPr lang="en-US"/>
          </a:p>
        </p:txBody>
      </p:sp>
    </p:spTree>
    <p:extLst>
      <p:ext uri="{BB962C8B-B14F-4D97-AF65-F5344CB8AC3E}">
        <p14:creationId xmlns:p14="http://schemas.microsoft.com/office/powerpoint/2010/main" val="2911573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Research Question 1 was </a:t>
            </a:r>
            <a:r>
              <a:rPr lang="en-US" sz="1200" kern="100" dirty="0">
                <a:solidFill>
                  <a:srgbClr val="0F0F0F"/>
                </a:solidFill>
                <a:effectLst/>
                <a:ea typeface="Calibri" panose="020F0502020204030204" pitchFamily="34" charset="0"/>
                <a:cs typeface="Times New Roman" panose="02020603050405020304" pitchFamily="18" charset="0"/>
              </a:rPr>
              <a:t>What are the perceptions of California dual enrollment instructors regarding the effect of course modality on the academic achievement of dual-enrolled students as defined by their grade point average?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rgbClr val="0F0F0F"/>
              </a:solidFill>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The research question was aligned with four themes and eight subthemes.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The four themes were engagement, teaching effectiveness and adaptation, socialization, and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which were supported by the following subthemes: student involvement and integration, institutional support, content delivery, social involvement and integration, extracurricular involvement, access and equity, motivation, and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28</a:t>
            </a:fld>
            <a:endParaRPr lang="en-US"/>
          </a:p>
        </p:txBody>
      </p:sp>
    </p:spTree>
    <p:extLst>
      <p:ext uri="{BB962C8B-B14F-4D97-AF65-F5344CB8AC3E}">
        <p14:creationId xmlns:p14="http://schemas.microsoft.com/office/powerpoint/2010/main" val="1086702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exploring research question 1, the theme of "Engagement" was generated. Engagement was a theme regarding the depth and breadth of dual-enrolled student engagement in online and in-person course modalities. A consensus emerged among participants indicating that engagement had a positive effect on dual-enrolled students' GPAs in in-person courses.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student involvement and integration subtheme showed the relationship between dual-enrolled student interaction and involvement in online or in-person courses and the dual-enrolled students’ GPAs. All participants agreed regarding the positive effect of student involvement and integration on dual-enrolled students’ GPAs in in-person courses.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participants’ observations were supported by the reflexive field notes, which strengthened the claim that dual-enrolled students in in-person courses had higher GPAs due to engagement, serving as a form of triangulation that validated the overall findings.</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chart on this slide and the following three slides depicts the number of times the theme and subthemes were mentioned by participants.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29</a:t>
            </a:fld>
            <a:endParaRPr lang="en-US"/>
          </a:p>
        </p:txBody>
      </p:sp>
    </p:spTree>
    <p:extLst>
      <p:ext uri="{BB962C8B-B14F-4D97-AF65-F5344CB8AC3E}">
        <p14:creationId xmlns:p14="http://schemas.microsoft.com/office/powerpoint/2010/main" val="3151132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"Teaching Effectiveness" was generated in exploring research question 1. Teaching effectiveness and adaptation was a theme about the efficacy and adaptability of instructional approaches across both online and in-person modalities and the relationship between teaching strategies or adaptations and dual-enrolled students’ GPAs.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Although participants agreed that institutional support had a positive effect on dual-enrolled students GPAs regardless of course modality, there was a diversity of experience among participants about the content delivery in online and in-person courses and the effect on dual-enrolled students’ GPAs.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reflexive field notes reinforced the idea that strong institutional support promoted more effective teaching adaptations, which positively impacted the GPAs of dual-enrolled students.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reflexive field notes also corresponded to the participants’ varying experiences with content delivery, reinforcing the notion that modality and quality of content delivery affected dual-enrolled students’ GPAs.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30</a:t>
            </a:fld>
            <a:endParaRPr lang="en-US"/>
          </a:p>
        </p:txBody>
      </p:sp>
    </p:spTree>
    <p:extLst>
      <p:ext uri="{BB962C8B-B14F-4D97-AF65-F5344CB8AC3E}">
        <p14:creationId xmlns:p14="http://schemas.microsoft.com/office/powerpoint/2010/main" val="71128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Sociialization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was generated in exploring research question 1.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Socialization was a theme about the relationship between social integration, participation in social activities, and dual-enrolled students’ GPAs in the online and in-person modalities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had a diversity of experiences regarding socialization’s effect on course modality and dual-enrolled students’ GPAs.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responses, and reflexive field notes, indicated that if instructors or peers are socially involved with the dual-enrolled students, that may boost GPAs. However, participants shared varied and opposing experiences, on extracurricular involvement and the relationship between dual-enrolled students’ extracurricular activities and academic achievement as defined by GPA.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31</a:t>
            </a:fld>
            <a:endParaRPr lang="en-US"/>
          </a:p>
        </p:txBody>
      </p:sp>
    </p:spTree>
    <p:extLst>
      <p:ext uri="{BB962C8B-B14F-4D97-AF65-F5344CB8AC3E}">
        <p14:creationId xmlns:p14="http://schemas.microsoft.com/office/powerpoint/2010/main" val="1232730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"Barriers" was generated in exploring research question 1.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Barriers was a theme about the relationship between challenges and academic achievement as defined by GPA of dual-enrolled students in online and in-person modalities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Experiences varied among participants regarding barriers’ effect on course modality and dual-enrolled students’ GPAs.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Although participants were unanimous in their perception that access and equity of online and in-person dual enrollment courses affected students’ GPAs, they shared various experiences regarding motivation and the effect of technology on dual </a:t>
            </a:r>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enrolled students’GPA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32</a:t>
            </a:fld>
            <a:endParaRPr lang="en-US"/>
          </a:p>
        </p:txBody>
      </p:sp>
    </p:spTree>
    <p:extLst>
      <p:ext uri="{BB962C8B-B14F-4D97-AF65-F5344CB8AC3E}">
        <p14:creationId xmlns:p14="http://schemas.microsoft.com/office/powerpoint/2010/main" val="422846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problem identified by Kim et al. in 2021, Liu et al. in 2020,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Westwick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in 2018 is the lack of success among online dual-enrolled students in comparison to their in-person counterparts in the United States.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academic achievement of dual-enrolled students is affected by the reduced rigor in online dual enrollment courses, as explored in 2020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Alsup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Depenhart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Westwick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also found that academic achievement of dual-enrolled students in online courses largely depends on the instructor’s teaching level and the course’s rigor.</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Liu et al. quantified the issue, noting that dual-enrolled students in online settings have a persistence rate that is 3.7 percent lower than those in traditional in-person courses. Moore and Williams contributed to this discussion by identifying the online learning environment, instructors, and transfer options as factors that further affect lower persistence rates.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challenges are compounded for low-income and underrepresented students, who, as Kim et al. suggested, might not have access to necessary support at home. This situation has been exacerbated by the COVID-19 pandemic, which, according to Park and Hayman in 2022, has significantly harmed the already vulnerable, isolated, and often food-insecure students, affecting the attendance and academic achievement of particularly Black and Latin-x students.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research highlights the need for addressing the issues inherent in the online modality of dual enrollment courses to improve the academic achievement for all dual-enrolled students.</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a:t>
            </a:fld>
            <a:endParaRPr lang="en-US"/>
          </a:p>
        </p:txBody>
      </p:sp>
    </p:spTree>
    <p:extLst>
      <p:ext uri="{BB962C8B-B14F-4D97-AF65-F5344CB8AC3E}">
        <p14:creationId xmlns:p14="http://schemas.microsoft.com/office/powerpoint/2010/main" val="1028374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Question 2 was, W</a:t>
            </a:r>
            <a:r>
              <a:rPr lang="en-US" sz="1800" kern="100" dirty="0">
                <a:solidFill>
                  <a:srgbClr val="0F0F0F"/>
                </a:solidFill>
                <a:effectLst/>
                <a:ea typeface="Calibri" panose="020F0502020204030204" pitchFamily="34" charset="0"/>
                <a:cs typeface="Times New Roman" panose="02020603050405020304" pitchFamily="18" charset="0"/>
              </a:rPr>
              <a:t>hat are the perceptions of California dual enrollment instructors regarding the rigor of dual enrollment course instruction based on course modality?</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research question was aligned with four themes and eight subthemes.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four themes were engagement, teaching effectiveness and adaptation, socialization, and barriers,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which were supported by the following subthemes: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student involvement and integration, institutional support, content delivery, social involvement and integration, extracurricular involvement, access and equity, motivation, and technology.</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33</a:t>
            </a:fld>
            <a:endParaRPr lang="en-US"/>
          </a:p>
        </p:txBody>
      </p:sp>
    </p:spTree>
    <p:extLst>
      <p:ext uri="{BB962C8B-B14F-4D97-AF65-F5344CB8AC3E}">
        <p14:creationId xmlns:p14="http://schemas.microsoft.com/office/powerpoint/2010/main" val="1390781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"Engagement" was generated in exploring research question 2. The engagement theme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represented a pattern of engagement in both modalities and its relationship with course rigor. Participants shared varied experiences on the effect of engagement in online and in-person courses on rigor of dual enrollment courses.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also shared varied experiences on the relationship between dual-enrolled student interaction and involvement in online or in-person dual enrollment courses and the rigor of the courses. </a:t>
            </a:r>
          </a:p>
          <a:p>
            <a:pPr marL="0" marR="0">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Some participants indicated that students in online dual enrollment courses seemed more isolated and disconnected from peers, potentially contributing to perceptions that online dual enrollment courses lacked rigor compared to in-person dual enrollment courses. Other participants and reflexive field notes suggested that online dual enrollment course rigor was not lower than in-person course rigor.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34</a:t>
            </a:fld>
            <a:endParaRPr lang="en-US"/>
          </a:p>
        </p:txBody>
      </p:sp>
    </p:spTree>
    <p:extLst>
      <p:ext uri="{BB962C8B-B14F-4D97-AF65-F5344CB8AC3E}">
        <p14:creationId xmlns:p14="http://schemas.microsoft.com/office/powerpoint/2010/main" val="3641449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"Teaching Effectiveness and Adaptation " was generated in exploring research question 2.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Teaching effectiveness and adaptation was a theme about the efficacy and adaptability of instructional approaches across both online and in-person modalities and the relationship between teaching strategies or adaptations and the rigor of dual enrollment courses. </a:t>
            </a:r>
          </a:p>
          <a:p>
            <a:pPr marL="0" marR="0">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shared varied experiences on the effect of teaching effectiveness and adaptation and rigor on academic achievement in online and in-person dual enrollment courses.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 consensus emerged among participants and reflexive field notes that, in both online and in-person modalities, that institutional support for dual-enrolled students positively affected the rigor of online and in-person dual enrollment courses.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shared varied experiences with content delivery and the effect on rigor and academic achievement in online and in-person dual enrollment courses. Participants said the online modality allowed them to increasing rigor, while several participants said that rigor for online tends to be a bit less, and others said rigor in online and in-person is the same.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and reflexive field notes indicated that assessment and rigor, if not aligned, may affect the academic achievement of dual-enrolled students. Although participants agreed that assessments for online and in-person modalities were the same, online assessments became an open-book exam which is an example of where rigor can affect academic achievement.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35</a:t>
            </a:fld>
            <a:endParaRPr lang="en-US"/>
          </a:p>
        </p:txBody>
      </p:sp>
    </p:spTree>
    <p:extLst>
      <p:ext uri="{BB962C8B-B14F-4D97-AF65-F5344CB8AC3E}">
        <p14:creationId xmlns:p14="http://schemas.microsoft.com/office/powerpoint/2010/main" val="394164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 Socialization" was generated in exploring research question 2.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Socialization was a theme about the relationship between social integration, participation in social activities, and the rigor of online and in-person dual enrollment courses. Participants’ experiences suggested the positive effect of socialization on dual enrollment course rigor in online and in-person modalities.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social involvement and integration subtheme is about participation in discussions and activities, instructor–student and student–student relationships, and course rigor in online and in-person dual enrollment courses. </a:t>
            </a:r>
          </a:p>
          <a:p>
            <a:pPr marL="0" marR="0">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responses indicated that in-person dual enrollment courses were more rigorous than online dual enrollment courses due to the social involvement and integration in person. One participant said they lower the course rigor online, and another discussed the importance of seeing students’ faces to maintain course rigor.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36</a:t>
            </a:fld>
            <a:endParaRPr lang="en-US"/>
          </a:p>
        </p:txBody>
      </p:sp>
    </p:spTree>
    <p:extLst>
      <p:ext uri="{BB962C8B-B14F-4D97-AF65-F5344CB8AC3E}">
        <p14:creationId xmlns:p14="http://schemas.microsoft.com/office/powerpoint/2010/main" val="1452160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 Barriers " was generated in exploring research question 2.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Barriers was a theme about the challenges, difficulties, and rigor of dual-enrolled courses in the online and in-person modalities. Participants had a diversity of experiences regarding the barriers to rigor in online and in-person dual enrollment courses.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Access and equity was a subtheme about equal opportunities, available resources for online versus in-person dual enrollment courses, and course rigor. Participants shared varied experiences. Some participants discussed that although students may not have equitable access to online dual enrollment courses, the standards of rigor remain the same, regardless of challenges at home. Some participants perceived online courses to be less rigorous because instructors reduced the difficulty of the courses due to dual-enrolled students’ challenges outside the course environment.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Motivation was a subtheme about the relationship between dual-enrolled students’ desire to put forth effort and the rigor of online and in-person dual enrollment courses. Participants’ experiences suggested in-person dual-enrolled students are more motivated than online dual-enrolled students, and in-person dual enrollment courses are more rigorous than online dual enrollment courses.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Technology was a subtheme about the relationship between technology and rigor in online and in-person courses. Participants shared varied experiences with technology’s effect on course rigor. Several participants felt that even with technology problems at home, the standard of rigor does not change. Other participants disagreed and explained that online labs are less rigorous than in-person labs.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37</a:t>
            </a:fld>
            <a:endParaRPr lang="en-US"/>
          </a:p>
        </p:txBody>
      </p:sp>
    </p:spTree>
    <p:extLst>
      <p:ext uri="{BB962C8B-B14F-4D97-AF65-F5344CB8AC3E}">
        <p14:creationId xmlns:p14="http://schemas.microsoft.com/office/powerpoint/2010/main" val="3539609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Question 3 was </a:t>
            </a:r>
            <a:r>
              <a:rPr lang="en-US" sz="1800" kern="100" dirty="0">
                <a:solidFill>
                  <a:srgbClr val="0F0F0F"/>
                </a:solidFill>
                <a:effectLst/>
                <a:ea typeface="Calibri" panose="020F0502020204030204" pitchFamily="34" charset="0"/>
                <a:cs typeface="Times New Roman" panose="02020603050405020304" pitchFamily="18" charset="0"/>
              </a:rPr>
              <a:t>What are the perceptions of California dual enrollment instructors regarding the effect of course modality on the academic achievement of dual-enrolled students as defined by their withdrawal or graduation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research question was aligned with four themes and six subthemes.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four themes were engagement, teaching effectiveness and adaptation, socialization, and barriers,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which were supported by the following subthemes: student integration and involvement, institutional support, content delivery, social involvement and integration, extracurricular involvement,  and access and equity.</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38</a:t>
            </a:fld>
            <a:endParaRPr lang="en-US"/>
          </a:p>
        </p:txBody>
      </p:sp>
    </p:spTree>
    <p:extLst>
      <p:ext uri="{BB962C8B-B14F-4D97-AF65-F5344CB8AC3E}">
        <p14:creationId xmlns:p14="http://schemas.microsoft.com/office/powerpoint/2010/main" val="944763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"Engagement" was generated in exploring research question 3.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Engagement was a theme about how online and in-person modalities relate to dual-enrolled students’ engagement and persistence. Participants shared varied experiences on the effect of engagement in online and in-person courses on the withdrawal and graduation rates of dual-enrolled students.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student involvement and integration subtheme is about the relationship between online and in-person dual-enrolled students’ involvement, integration, withdrawal, and graduation rates. Participants shared varied experiences and reflexive field notes supported this sentiment. </a:t>
            </a:r>
          </a:p>
          <a:p>
            <a:pPr marL="0" marR="0">
              <a:spcBef>
                <a:spcPts val="0"/>
              </a:spcBef>
              <a:spcAft>
                <a:spcPts val="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Regarding student involvement and integration and the relationship between withdrawal and graduation rates, participants perceived online dual enrollment courses to have lower persistence rates than in-person dual enrollment courses. On the contrary, some participants said that involved students, online and in person, graduate with good GPAs.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39</a:t>
            </a:fld>
            <a:endParaRPr lang="en-US"/>
          </a:p>
        </p:txBody>
      </p:sp>
    </p:spTree>
    <p:extLst>
      <p:ext uri="{BB962C8B-B14F-4D97-AF65-F5344CB8AC3E}">
        <p14:creationId xmlns:p14="http://schemas.microsoft.com/office/powerpoint/2010/main" val="2586423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 Teaching Effectiveness and Adaptation " was generated in exploring research question 3.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Teaching effectiveness and adaptation was a theme about teaching methods in online and in-person modalities and the relationship between teaching strategies or adaptations and dual-enrolled students’ withdrawal and graduation rates. Participants shared varied experiences on the effect of teaching effectiveness and course modality on dual-enrolled students’ withdrawal rates.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experiences and reflexive field notes were also varied on institutional support and the relationship between school administrators’ support of dual-enrolled students and instructional adaptation in online and in-person dual enrollment courses. Some participants suggested that online dual-enrolled students have a better retention rates than in-person dual enrolled students. Some participants said that online dual enrollment courses have higher dropout rates due to lack of institutional support.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Participants recounted a range of experiences pertaining to the relationship between content delivery, comprehensiveness, and persistence in online and in-person dual enrollment courses. Some participants indicated that when delivering content cohesively and thoroughly, dual-enrolled students’ dropout and graduation rates were the same for both modalities. However, one participant said that content delivery was not the main concern, but rather the lack of student’s maturity.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40</a:t>
            </a:fld>
            <a:endParaRPr lang="en-US"/>
          </a:p>
        </p:txBody>
      </p:sp>
    </p:spTree>
    <p:extLst>
      <p:ext uri="{BB962C8B-B14F-4D97-AF65-F5344CB8AC3E}">
        <p14:creationId xmlns:p14="http://schemas.microsoft.com/office/powerpoint/2010/main" val="977940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theme of " Socialization" was generated in exploring research question 3. </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Socialization was a theme about the relationship between social integration, participation in social activities, and dual-enrolled students’ withdrawal and graduation rates in online and in-person courses. Participants’ experiences suggested lack of socialization had a negative effect on online and in-person dual-enrolled students’ withdrawal and graduation rates.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social involvement and integration subtheme is about participation in discussions and activities, instructor–student and student–student relationships, and persistence. Participants indicated the lack of social involvement and integration negatively affected withdrawal rates for online dual-enrolled students.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41</a:t>
            </a:fld>
            <a:endParaRPr lang="en-US"/>
          </a:p>
        </p:txBody>
      </p:sp>
    </p:spTree>
    <p:extLst>
      <p:ext uri="{BB962C8B-B14F-4D97-AF65-F5344CB8AC3E}">
        <p14:creationId xmlns:p14="http://schemas.microsoft.com/office/powerpoint/2010/main" val="317848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The theme of " Barriers " was generated in exploring research question 3. </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Barriers </a:t>
            </a:r>
            <a:r>
              <a:rPr lang="en-US" sz="1200" dirty="0">
                <a:effectLst/>
                <a:latin typeface="Times New Roman" panose="02020603050405020304" pitchFamily="18" charset="0"/>
                <a:ea typeface="Calibri" panose="020F0502020204030204" pitchFamily="34" charset="0"/>
              </a:rPr>
              <a:t>was a theme about the relationship between challenges, withdrawal, and graduation rates of dual-enrolled students in both online and in-person modalities.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Access and equity was a subtheme about </a:t>
            </a:r>
            <a:r>
              <a:rPr lang="en-US" sz="1800" dirty="0">
                <a:effectLst/>
                <a:latin typeface="Times New Roman" panose="02020603050405020304" pitchFamily="18" charset="0"/>
                <a:ea typeface="Calibri" panose="020F0502020204030204" pitchFamily="34" charset="0"/>
              </a:rPr>
              <a:t>the availability of resources and opportunities in online and in-person dual enrollment courses and their relationship with dual-enrolled students’ withdrawal and graduation rates. Participants’ experiences suggested that online students may have been disadvantaged as they may have had limited access to resources, which could have led to higher withdrawal rates.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42</a:t>
            </a:fld>
            <a:endParaRPr lang="en-US"/>
          </a:p>
        </p:txBody>
      </p:sp>
    </p:spTree>
    <p:extLst>
      <p:ext uri="{BB962C8B-B14F-4D97-AF65-F5344CB8AC3E}">
        <p14:creationId xmlns:p14="http://schemas.microsoft.com/office/powerpoint/2010/main" val="180027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purpose of this study was to understand the perceptions of California dual enrollment instructors on the effect of course modality on the academic achievement of dual-enrolled students. Data from 15 instructors were collected through a qualitative approach that included an open-ended questionnaire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semistructured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interviews, aiming to define academic achievement by GPA, course rigor, and withdrawal or graduation rates. This study was driven by the need to understand California dual enrollment instructors’ perspectives regarding the effect of course modality on dual-enrolled students’ academic achievement. Through thematic analysis of the data, as recommended by Olmos-Vega et al. in 2022, the research aimed to expand the knowledge base by offering rich insights and using qualitative methods to explore the complexities of the effect of course modality on the academic achievement of dual-enrolled students.</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5</a:t>
            </a:fld>
            <a:endParaRPr lang="en-US"/>
          </a:p>
        </p:txBody>
      </p:sp>
    </p:spTree>
    <p:extLst>
      <p:ext uri="{BB962C8B-B14F-4D97-AF65-F5344CB8AC3E}">
        <p14:creationId xmlns:p14="http://schemas.microsoft.com/office/powerpoint/2010/main" val="620758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The theme of " Barriers " was generated in exploring research question 3. </a:t>
            </a:r>
            <a:r>
              <a:rPr lang="en-US" sz="1000" kern="100" dirty="0">
                <a:effectLst/>
                <a:latin typeface="Times New Roman" panose="02020603050405020304" pitchFamily="18" charset="0"/>
                <a:ea typeface="Calibri" panose="020F0502020204030204" pitchFamily="34" charset="0"/>
                <a:cs typeface="Times New Roman" panose="02020603050405020304" pitchFamily="18" charset="0"/>
              </a:rPr>
              <a:t>Barriers </a:t>
            </a:r>
            <a:r>
              <a:rPr lang="en-US" sz="1200" dirty="0">
                <a:effectLst/>
                <a:latin typeface="Times New Roman" panose="02020603050405020304" pitchFamily="18" charset="0"/>
                <a:ea typeface="Calibri" panose="020F0502020204030204" pitchFamily="34" charset="0"/>
              </a:rPr>
              <a:t>was a theme about the relationship between challenges, withdrawal, and graduation rates of dual-enrolled students in both online and in-person modalities. </a:t>
            </a:r>
            <a:endParaRPr lang="en-US" sz="10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Access and equity was a subtheme about </a:t>
            </a:r>
          </a:p>
          <a:p>
            <a:r>
              <a:rPr lang="en-US" sz="1800" dirty="0">
                <a:effectLst/>
                <a:latin typeface="Times New Roman" panose="02020603050405020304" pitchFamily="18" charset="0"/>
                <a:ea typeface="Calibri" panose="020F0502020204030204" pitchFamily="34" charset="0"/>
              </a:rPr>
              <a:t>the availability of resources and opportunities in online and in-person dual enrollment courses and their relationship with dual-enrolled students’ withdrawal and graduation rates. Participants’ experiences suggested that online students may have been disadvantaged as they may have had limited access to resources, which could have led to higher withdrawal rates.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43</a:t>
            </a:fld>
            <a:endParaRPr lang="en-US"/>
          </a:p>
        </p:txBody>
      </p:sp>
    </p:spTree>
    <p:extLst>
      <p:ext uri="{BB962C8B-B14F-4D97-AF65-F5344CB8AC3E}">
        <p14:creationId xmlns:p14="http://schemas.microsoft.com/office/powerpoint/2010/main" val="762096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Existing research on dual enrollment has underexplored course modality’s effect on academic achievement, prompting this qualitative study.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Previous research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confirms the study's finding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understanding the effect of course modality on the academic achievement of dual-enrolled students. This qualitative study confirms Liu and Paul and Jefferson’s previous research that suggested the in-person modality is more effective for dual enrolled students’ GPAs due to greater engagement. Additionally, dual enrollment courses are more rigorous than online dual enrollment courses as noted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Alsup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Depenhart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the in-person modality increases withdrawal and graduation rates of dual enrolled students due to engagement as reported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Alsup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Depenhart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Moore and Williams. .</a:t>
            </a: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to some findings, other studies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differ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from the study’s findings as they suggested that the online modality is more effective for dual-enrolled students’ GPAs. Previous literature found online dual enrollment courses are more rigorous than in-person dual enrollment courses, which also differs from the study’s findings. Finally, previous researchers discovered that the online modality increases dual-enrolled students’ retention and persistence, contrary to the study’s findings.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study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extends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findings in the literature by highlighting the importance of how engagement, teaching effectiveness, socialization, and barriers affect dual enrolled students’ GPAs in online and in-person modalities. It also emphasizes that dual enrollment course rigor is dependent on engagement, teaching effectiveness, adaptations, socialization, and overcoming barriers. Additionally, the study underscores the importance of engagement, teaching effectiveness, socialization, and barriers in effecting withdrawal and graduation of dual-enrolled students in online and in-person modalities.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44</a:t>
            </a:fld>
            <a:endParaRPr lang="en-US"/>
          </a:p>
        </p:txBody>
      </p:sp>
    </p:spTree>
    <p:extLst>
      <p:ext uri="{BB962C8B-B14F-4D97-AF65-F5344CB8AC3E}">
        <p14:creationId xmlns:p14="http://schemas.microsoft.com/office/powerpoint/2010/main" val="1971365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dirty="0"/>
              <a:t>The findings suggest a </a:t>
            </a:r>
            <a:r>
              <a:rPr lang="en-US" sz="2800" b="1" dirty="0">
                <a:solidFill>
                  <a:srgbClr val="0E101A"/>
                </a:solidFill>
                <a:effectLst/>
              </a:rPr>
              <a:t>theoretical implication for leadership</a:t>
            </a:r>
            <a:r>
              <a:rPr lang="en-US" sz="2800" dirty="0"/>
              <a:t>. There is a need for customized engagement strategies that consider the course modality—whether online or in-person—for dual-enrolled students. There is also a need for different approaches to integration and involvement for dual-enrolled students, which is consistent with the theories established by Tinto and </a:t>
            </a:r>
            <a:r>
              <a:rPr lang="en-US" sz="2800" dirty="0" err="1"/>
              <a:t>Astin</a:t>
            </a:r>
            <a:r>
              <a:rPr lang="en-US" sz="2800" dirty="0"/>
              <a:t>.</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Further research is needed to fill the existing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knowledge gaps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how to involve students who are dual-enrolled to understand what strategies are most effective.</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practical implication for leadership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important for leaders to provide specialized training and resources to instructors on both online and in-person modalities for dual enrollment courses. This will empower instructors to better engage students in dual enrollment courses, enhancing the learning experience and outcomes.</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a:t>The findings suggest a </a:t>
            </a:r>
            <a:r>
              <a:rPr lang="en-US" sz="2800" b="1" dirty="0">
                <a:solidFill>
                  <a:srgbClr val="0E101A"/>
                </a:solidFill>
                <a:effectLst/>
              </a:rPr>
              <a:t>policy implication for leadership. </a:t>
            </a:r>
            <a:r>
              <a:rPr lang="en-US" sz="2800" dirty="0"/>
              <a:t>Policies and practices must be in sync to have equitable access and engagement for dual-enrolled students. Synchronization is key to ensuring all dual-enrolled students have the same opportunities for success.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1" dirty="0">
                <a:solidFill>
                  <a:srgbClr val="0E101A"/>
                </a:solidFill>
                <a:effectLst/>
              </a:rPr>
              <a:t>As a social implication for leadership</a:t>
            </a:r>
            <a:r>
              <a:rPr lang="en-US" sz="2800" dirty="0"/>
              <a:t>, achievement gaps can be closed by building engagement among dual-enrolled students. Engagement is a step towards educational equity and improving the overall academic achievement of dual-enrolled students, whether online or in-person.</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45</a:t>
            </a:fld>
            <a:endParaRPr lang="en-US"/>
          </a:p>
        </p:txBody>
      </p:sp>
    </p:spTree>
    <p:extLst>
      <p:ext uri="{BB962C8B-B14F-4D97-AF65-F5344CB8AC3E}">
        <p14:creationId xmlns:p14="http://schemas.microsoft.com/office/powerpoint/2010/main" val="1694232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Recommendations for future practitioners are the following:</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Practitioners should provide professional development on relationship-building, teaching methods, and content delivery suitable for online and in-person dual enrollment courses.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should train instructors in pedagogical strategies tailored to online and in-person to improve engagement, integration, involvement, and achievement of dual-enrolled students.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Practitioners should establish virtual communities to increase connections and participation for online dual-enrolled students.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Finally, they should implement integration and involvement strategies like virtual office hours, discussions, multimedia content online, hands-on learning, and rapport-building in person. </a:t>
            </a:r>
          </a:p>
          <a:p>
            <a:pPr marR="0" lvl="0">
              <a:spcBef>
                <a:spcPts val="0"/>
              </a:spcBef>
              <a:spcAft>
                <a:spcPts val="0"/>
              </a:spcAft>
            </a:pPr>
            <a:endParaRPr lang="en-US" sz="1200" b="1" kern="100" dirty="0">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46</a:t>
            </a:fld>
            <a:endParaRPr lang="en-US"/>
          </a:p>
        </p:txBody>
      </p:sp>
    </p:spTree>
    <p:extLst>
      <p:ext uri="{BB962C8B-B14F-4D97-AF65-F5344CB8AC3E}">
        <p14:creationId xmlns:p14="http://schemas.microsoft.com/office/powerpoint/2010/main" val="942895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Recommendations for future researchers are the following:</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Future researchers should use mixed methods designs with larger, diverse, multi-site samples and quantitative data on GPAs, withdrawal, and graduation rates to understand the effect of course modality on academic achievement of dual-enrolled students.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should explore involvement and integration strategies specific to each modality in dual enrollment courses.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Future researchers should also study how optimized learning management systems could support engagement and effective teaching in dual enrollment courses.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47</a:t>
            </a:fld>
            <a:endParaRPr lang="en-US"/>
          </a:p>
        </p:txBody>
      </p:sp>
    </p:spTree>
    <p:extLst>
      <p:ext uri="{BB962C8B-B14F-4D97-AF65-F5344CB8AC3E}">
        <p14:creationId xmlns:p14="http://schemas.microsoft.com/office/powerpoint/2010/main" val="2690446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Recommendations for future policymakers are the following:</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Policies should support equal opportunities for academic achievement across diverse dual-enrolled students.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Policymakers should require transparent outcome data and equitable resource allocation to ensure academic achievement for all dual-enrolled students.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Ongoing research can guide reforms that provide academic achievement for online and in-person dual-enrolled students through socialization and extracurricular opportunities.</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48</a:t>
            </a:fld>
            <a:endParaRPr lang="en-US"/>
          </a:p>
        </p:txBody>
      </p:sp>
    </p:spTree>
    <p:extLst>
      <p:ext uri="{BB962C8B-B14F-4D97-AF65-F5344CB8AC3E}">
        <p14:creationId xmlns:p14="http://schemas.microsoft.com/office/powerpoint/2010/main" val="1197378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reflecting personally and professionally, I developed vital research skills, including writing a literature review and collecting and analyzing data.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Throughout my journey, I have gained expertise in online learning, dual enrollment, and college access.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Despite challenges, I built project management and perseverance skills, which have been instrumental in completing my research study.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My scholarly writing and APA capabilities have expanded significantly, enhancing the quality of my dissertation.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My critical thinking has deepened, along with curiosity and humility.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Ethical research practices were integrated into all aspects of my study, ensuring integrity and respect for the research process. </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Finally, I strengthened my time management and work-life balance.</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49</a:t>
            </a:fld>
            <a:endParaRPr lang="en-US"/>
          </a:p>
        </p:txBody>
      </p:sp>
    </p:spTree>
    <p:extLst>
      <p:ext uri="{BB962C8B-B14F-4D97-AF65-F5344CB8AC3E}">
        <p14:creationId xmlns:p14="http://schemas.microsoft.com/office/powerpoint/2010/main" val="183494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The first research question is:</a:t>
            </a:r>
          </a:p>
          <a:p>
            <a:r>
              <a:rPr lang="en-US" sz="1200" dirty="0">
                <a:latin typeface="+mn-lt"/>
              </a:rPr>
              <a:t>What are the perceptions of California dual enrollment instructors regarding the effect of course modality on the academic achievement of dual-enrolled students as defined by their grade point average?</a:t>
            </a:r>
          </a:p>
          <a:p>
            <a:endParaRPr lang="en-US" sz="1200" dirty="0">
              <a:latin typeface="+mn-lt"/>
            </a:endParaRPr>
          </a:p>
          <a:p>
            <a:r>
              <a:rPr lang="en-US" sz="1200" b="1" dirty="0">
                <a:latin typeface="+mn-lt"/>
              </a:rPr>
              <a:t>The second research question is:</a:t>
            </a:r>
          </a:p>
          <a:p>
            <a:r>
              <a:rPr lang="en-US" sz="1200" dirty="0">
                <a:latin typeface="+mn-lt"/>
              </a:rPr>
              <a:t>What are the perceptions of California dual enrollment instructors regarding the rigor of dual enrollment course instruction based on course modality?</a:t>
            </a:r>
          </a:p>
          <a:p>
            <a:endParaRPr lang="en-US" sz="1200" dirty="0">
              <a:latin typeface="+mn-lt"/>
            </a:endParaRPr>
          </a:p>
          <a:p>
            <a:r>
              <a:rPr lang="en-US" sz="1200" b="1" dirty="0">
                <a:latin typeface="+mn-lt"/>
              </a:rPr>
              <a:t>The third research question is:</a:t>
            </a:r>
          </a:p>
          <a:p>
            <a:r>
              <a:rPr lang="en-US" sz="1200" dirty="0">
                <a:latin typeface="+mn-lt"/>
              </a:rPr>
              <a:t>What are the perceptions of California dual enrollment instructors regarding the effect of course modality on the academic achievement of dual-enrolled students as defined by their withdrawal or graduation rate?</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6</a:t>
            </a:fld>
            <a:endParaRPr lang="en-US"/>
          </a:p>
        </p:txBody>
      </p:sp>
    </p:spTree>
    <p:extLst>
      <p:ext uri="{BB962C8B-B14F-4D97-AF65-F5344CB8AC3E}">
        <p14:creationId xmlns:p14="http://schemas.microsoft.com/office/powerpoint/2010/main" val="25101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Tinto’s 1975 Student Integration Model </a:t>
            </a:r>
            <a:r>
              <a:rPr lang="en-US" sz="1200" kern="100" dirty="0">
                <a:effectLst/>
                <a:latin typeface="+mn-lt"/>
                <a:ea typeface="Calibri" panose="020F0502020204030204" pitchFamily="34" charset="0"/>
                <a:cs typeface="Times New Roman" panose="02020603050405020304" pitchFamily="18" charset="0"/>
              </a:rPr>
              <a:t>f</a:t>
            </a:r>
            <a:r>
              <a:rPr lang="en-US" sz="1200" dirty="0">
                <a:latin typeface="+mn-lt"/>
              </a:rPr>
              <a:t>ocused on academic and social integration for academic achievement and student success. It is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about how students need to feel integrated and belong academically and socially for success. Integration matters for dual-enrolled students to achieve and be successful. </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Tinto also focused on student success metrics like GPA, persistence, and retention, which are related to the study.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7</a:t>
            </a:fld>
            <a:endParaRPr lang="en-US"/>
          </a:p>
        </p:txBody>
      </p:sp>
    </p:spTree>
    <p:extLst>
      <p:ext uri="{BB962C8B-B14F-4D97-AF65-F5344CB8AC3E}">
        <p14:creationId xmlns:p14="http://schemas.microsoft.com/office/powerpoint/2010/main" val="92149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1984 theory of Student Involvement examined involvement, achievement, and attrition.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believes involvement leads to achievement. If dual-enrolled students are more involved and engage more in their courses, whether online or in-person, then involvement and engagement could affect their grades, rigor, persistence, and retention.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noted that involvement is subjective.</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Tinto’s model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theory agree that student-teacher interactions are significant. Dual enrollment students' relationships with instructors may be affected by the course modality (online or in-person).</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8</a:t>
            </a:fld>
            <a:endParaRPr lang="en-US"/>
          </a:p>
        </p:txBody>
      </p:sp>
    </p:spTree>
    <p:extLst>
      <p:ext uri="{BB962C8B-B14F-4D97-AF65-F5344CB8AC3E}">
        <p14:creationId xmlns:p14="http://schemas.microsoft.com/office/powerpoint/2010/main" val="1149446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Tinto’s model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theory align with the study on how students feeling integrated, engaged, and challenged affect dual enrolled students’ academic achievement. Student-instructor interactions are focal points in both theories, highlighting how these relationships also affect academic achievement.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Tinto's model, which evaluates academic achievement with a focus on grades, persistence, and retention, aligns with the study as student integration is used to explore academic achievement.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Similarly,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theory draws a connection between the degree of student involvement and their academic achievement, aligning with the the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Tinto’s model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Astin’s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theory agree on the effect that student integration and involvement have on academic achievement. Student integration and involvement are factors in exploring if online and in-person course modalities contribute to or detract from students' academic achievement, thereby aligning the theories with the study. </a:t>
            </a:r>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9</a:t>
            </a:fld>
            <a:endParaRPr lang="en-US"/>
          </a:p>
        </p:txBody>
      </p:sp>
    </p:spTree>
    <p:extLst>
      <p:ext uri="{BB962C8B-B14F-4D97-AF65-F5344CB8AC3E}">
        <p14:creationId xmlns:p14="http://schemas.microsoft.com/office/powerpoint/2010/main" val="368386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Studies by Field in 2021, Villarreal in 2017,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Westwick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in 2018  found that dual enrollment courses have a positive effect on students’ academic achievement. Dual enrollment courses, however, have disproportionately benefited affluent students, as pointed out by Spencer and Maldonado in 2021.</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While dual enrollment’s popularity has increased, significant challenges remain.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Ison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in 2022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Kurlaender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in 2021 discussed the persistent issues related to the transferability of credits and equity among dual-enrolled students.</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California’s strategic emphasis on dual enrollment since the early 21st century has been directed at enhancing equity and improving access to higher education. This strategy, particularly noted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Ison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et al., aims to support low-income students who are traditionally underrepresented in higher education.</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alignment of the California Community College’s Vision for Success with dual enrollment initiatives is crucial. In 2021 Oakley highlighted the vision's focus on providing equitable access and creating expedited pathways for students, underlining the commitment to improving educational outcomes through dual enrollment.</a:t>
            </a:r>
          </a:p>
          <a:p>
            <a:endParaRPr lang="en-US" dirty="0"/>
          </a:p>
        </p:txBody>
      </p:sp>
      <p:sp>
        <p:nvSpPr>
          <p:cNvPr id="4" name="Slide Number Placeholder 3"/>
          <p:cNvSpPr>
            <a:spLocks noGrp="1"/>
          </p:cNvSpPr>
          <p:nvPr>
            <p:ph type="sldNum" sz="quarter" idx="5"/>
          </p:nvPr>
        </p:nvSpPr>
        <p:spPr/>
        <p:txBody>
          <a:bodyPr/>
          <a:lstStyle/>
          <a:p>
            <a:fld id="{29D79319-AD1B-4240-AE6A-15921DFCFD52}" type="slidenum">
              <a:rPr lang="en-US" smtClean="0"/>
              <a:t>10</a:t>
            </a:fld>
            <a:endParaRPr lang="en-US"/>
          </a:p>
        </p:txBody>
      </p:sp>
    </p:spTree>
    <p:extLst>
      <p:ext uri="{BB962C8B-B14F-4D97-AF65-F5344CB8AC3E}">
        <p14:creationId xmlns:p14="http://schemas.microsoft.com/office/powerpoint/2010/main" val="1189560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Title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8A7AA-001A-4544-BFF8-F6A676FF53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0250" y="0"/>
            <a:ext cx="7651750" cy="6858000"/>
          </a:xfrm>
          <a:prstGeom prst="rect">
            <a:avLst/>
          </a:prstGeom>
        </p:spPr>
      </p:pic>
      <p:sp>
        <p:nvSpPr>
          <p:cNvPr id="11" name="TextBox 10">
            <a:extLst>
              <a:ext uri="{FF2B5EF4-FFF2-40B4-BE49-F238E27FC236}">
                <a16:creationId xmlns:a16="http://schemas.microsoft.com/office/drawing/2014/main" id="{9EFE11FC-A26E-794B-92B8-3D88804A1100}"/>
              </a:ext>
            </a:extLst>
          </p:cNvPr>
          <p:cNvSpPr txBox="1"/>
          <p:nvPr userDrawn="1"/>
        </p:nvSpPr>
        <p:spPr>
          <a:xfrm>
            <a:off x="736974" y="5291328"/>
            <a:ext cx="1623399" cy="523220"/>
          </a:xfrm>
          <a:prstGeom prst="rect">
            <a:avLst/>
          </a:prstGeom>
          <a:noFill/>
        </p:spPr>
        <p:txBody>
          <a:bodyPr wrap="square" rtlCol="0">
            <a:spAutoFit/>
          </a:bodyPr>
          <a:lstStyle/>
          <a:p>
            <a:pPr algn="ctr"/>
            <a:r>
              <a:rPr lang="en-US" sz="2800" err="1">
                <a:solidFill>
                  <a:schemeClr val="bg1"/>
                </a:solidFill>
                <a:latin typeface="Blacker Display Medium" panose="02000503080000020003" pitchFamily="2" charset="0"/>
              </a:rPr>
              <a:t>ace.edu</a:t>
            </a:r>
            <a:endParaRPr lang="en-US" sz="2800">
              <a:solidFill>
                <a:schemeClr val="bg1"/>
              </a:solidFill>
              <a:latin typeface="Blacker Display Medium" panose="02000503080000020003" pitchFamily="2" charset="0"/>
            </a:endParaRPr>
          </a:p>
        </p:txBody>
      </p:sp>
      <p:sp>
        <p:nvSpPr>
          <p:cNvPr id="16" name="Text Placeholder 15">
            <a:extLst>
              <a:ext uri="{FF2B5EF4-FFF2-40B4-BE49-F238E27FC236}">
                <a16:creationId xmlns:a16="http://schemas.microsoft.com/office/drawing/2014/main" id="{E0BC15F6-1673-034F-8F3C-904D0A6BBDEC}"/>
              </a:ext>
            </a:extLst>
          </p:cNvPr>
          <p:cNvSpPr>
            <a:spLocks noGrp="1"/>
          </p:cNvSpPr>
          <p:nvPr>
            <p:ph type="body" sz="quarter" idx="10" hasCustomPrompt="1"/>
          </p:nvPr>
        </p:nvSpPr>
        <p:spPr>
          <a:xfrm>
            <a:off x="678455" y="1913717"/>
            <a:ext cx="5249863" cy="366712"/>
          </a:xfrm>
          <a:prstGeom prst="rect">
            <a:avLst/>
          </a:prstGeom>
        </p:spPr>
        <p:txBody>
          <a:bodyPr/>
          <a:lstStyle>
            <a:lvl1pPr marL="0" indent="0">
              <a:buNone/>
              <a:defRPr sz="1400" b="0" i="0">
                <a:solidFill>
                  <a:srgbClr val="9EB2BD"/>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xx.xx.xxxx</a:t>
            </a:r>
            <a:r>
              <a:rPr lang="en-US"/>
              <a:t> (date)</a:t>
            </a:r>
          </a:p>
          <a:p>
            <a:pPr lvl="0"/>
            <a:endParaRPr lang="en-US"/>
          </a:p>
        </p:txBody>
      </p:sp>
      <p:sp>
        <p:nvSpPr>
          <p:cNvPr id="20" name="Text Placeholder 19">
            <a:extLst>
              <a:ext uri="{FF2B5EF4-FFF2-40B4-BE49-F238E27FC236}">
                <a16:creationId xmlns:a16="http://schemas.microsoft.com/office/drawing/2014/main" id="{48607190-C3F7-884D-878A-57E195376F60}"/>
              </a:ext>
            </a:extLst>
          </p:cNvPr>
          <p:cNvSpPr>
            <a:spLocks noGrp="1"/>
          </p:cNvSpPr>
          <p:nvPr>
            <p:ph type="body" sz="quarter" idx="11" hasCustomPrompt="1"/>
          </p:nvPr>
        </p:nvSpPr>
        <p:spPr>
          <a:xfrm>
            <a:off x="639363" y="2369489"/>
            <a:ext cx="6232525" cy="1553582"/>
          </a:xfrm>
          <a:prstGeom prst="rect">
            <a:avLst/>
          </a:prstGeom>
        </p:spPr>
        <p:txBody>
          <a:bodyPr anchor="ctr">
            <a:noAutofit/>
          </a:bodyPr>
          <a:lstStyle>
            <a:lvl1pPr marL="0" indent="0">
              <a:lnSpc>
                <a:spcPts val="4580"/>
              </a:lnSpc>
              <a:buNone/>
              <a:defRPr sz="5400" b="0" i="0">
                <a:solidFill>
                  <a:srgbClr val="B70404"/>
                </a:solidFill>
                <a:latin typeface="Blacker Display Medium" panose="02000503080000020003" pitchFamily="2" charset="0"/>
              </a:defRPr>
            </a:lvl1pPr>
          </a:lstStyle>
          <a:p>
            <a:pPr>
              <a:lnSpc>
                <a:spcPts val="5480"/>
              </a:lnSpc>
            </a:pPr>
            <a:r>
              <a:rPr lang="en-US" sz="5400">
                <a:solidFill>
                  <a:srgbClr val="B70404"/>
                </a:solidFill>
                <a:latin typeface="Blacker Display Medium" panose="02000503080000020003" pitchFamily="2" charset="0"/>
              </a:rPr>
              <a:t>Title of Presentation</a:t>
            </a:r>
          </a:p>
        </p:txBody>
      </p:sp>
      <p:sp>
        <p:nvSpPr>
          <p:cNvPr id="21" name="Text Placeholder 15">
            <a:extLst>
              <a:ext uri="{FF2B5EF4-FFF2-40B4-BE49-F238E27FC236}">
                <a16:creationId xmlns:a16="http://schemas.microsoft.com/office/drawing/2014/main" id="{FD800275-7CE1-7747-9E3E-C229CD6D2000}"/>
              </a:ext>
            </a:extLst>
          </p:cNvPr>
          <p:cNvSpPr>
            <a:spLocks noGrp="1"/>
          </p:cNvSpPr>
          <p:nvPr>
            <p:ph type="body" sz="quarter" idx="12" hasCustomPrompt="1"/>
          </p:nvPr>
        </p:nvSpPr>
        <p:spPr>
          <a:xfrm>
            <a:off x="639363" y="3866791"/>
            <a:ext cx="6091939" cy="366712"/>
          </a:xfrm>
          <a:prstGeom prst="rect">
            <a:avLst/>
          </a:prstGeom>
        </p:spPr>
        <p:txBody>
          <a:bodyPr>
            <a:normAutofit/>
          </a:bodyPr>
          <a:lstStyle>
            <a:lvl1pPr marL="0" indent="0">
              <a:buNone/>
              <a:defRPr sz="1600" b="0" i="0">
                <a:solidFill>
                  <a:schemeClr val="tx1"/>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Name // Title</a:t>
            </a:r>
          </a:p>
          <a:p>
            <a:pPr lvl="0"/>
            <a:endParaRPr lang="en-US"/>
          </a:p>
        </p:txBody>
      </p:sp>
      <p:pic>
        <p:nvPicPr>
          <p:cNvPr id="8" name="Picture 7">
            <a:extLst>
              <a:ext uri="{FF2B5EF4-FFF2-40B4-BE49-F238E27FC236}">
                <a16:creationId xmlns:a16="http://schemas.microsoft.com/office/drawing/2014/main" id="{1BE24EBA-9977-8449-9A1B-308402A500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3022879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4D8EDE-75C4-1D4A-AD14-B986A1080F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2373070"/>
            <a:ext cx="4567237" cy="443964"/>
          </a:xfrm>
          <a:prstGeom prst="rect">
            <a:avLst/>
          </a:prstGeom>
        </p:spPr>
        <p:txBody>
          <a:bodyPr>
            <a:normAutofit/>
          </a:bodyPr>
          <a:lstStyle>
            <a:lvl1pPr marL="0" indent="0">
              <a:buNone/>
              <a:defRPr sz="2400" b="0" i="0">
                <a:solidFill>
                  <a:srgbClr val="05213B"/>
                </a:solidFill>
                <a:latin typeface="Public Sans Medium" pitchFamily="2" charset="77"/>
              </a:defRPr>
            </a:lvl1pPr>
          </a:lstStyle>
          <a:p>
            <a:pPr lvl="0"/>
            <a:r>
              <a:rPr lang="en-US"/>
              <a:t>Short Image Subhead</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833438" y="2981008"/>
            <a:ext cx="4567237" cy="138837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4" name="Chart Placeholder 3">
            <a:extLst>
              <a:ext uri="{FF2B5EF4-FFF2-40B4-BE49-F238E27FC236}">
                <a16:creationId xmlns:a16="http://schemas.microsoft.com/office/drawing/2014/main" id="{EA11AF8C-BE6B-0B48-9A2D-EFF4F9A17516}"/>
              </a:ext>
            </a:extLst>
          </p:cNvPr>
          <p:cNvSpPr>
            <a:spLocks noGrp="1"/>
          </p:cNvSpPr>
          <p:nvPr>
            <p:ph type="chart" sz="quarter" idx="17"/>
          </p:nvPr>
        </p:nvSpPr>
        <p:spPr>
          <a:xfrm>
            <a:off x="5626100" y="388938"/>
            <a:ext cx="6565900" cy="5254625"/>
          </a:xfrm>
          <a:prstGeom prst="rect">
            <a:avLst/>
          </a:prstGeom>
        </p:spPr>
        <p:txBody>
          <a:bodyPr/>
          <a:lstStyle/>
          <a:p>
            <a:r>
              <a:rPr lang="en-US"/>
              <a:t>Click icon to add chart</a:t>
            </a:r>
          </a:p>
        </p:txBody>
      </p:sp>
      <p:sp>
        <p:nvSpPr>
          <p:cNvPr id="10" name="Text Placeholder 15">
            <a:extLst>
              <a:ext uri="{FF2B5EF4-FFF2-40B4-BE49-F238E27FC236}">
                <a16:creationId xmlns:a16="http://schemas.microsoft.com/office/drawing/2014/main" id="{1536EDE8-2F5F-3C4C-85A1-971499FA7317}"/>
              </a:ext>
            </a:extLst>
          </p:cNvPr>
          <p:cNvSpPr>
            <a:spLocks noGrp="1"/>
          </p:cNvSpPr>
          <p:nvPr>
            <p:ph type="body" sz="quarter" idx="13" hasCustomPrompt="1"/>
          </p:nvPr>
        </p:nvSpPr>
        <p:spPr>
          <a:xfrm>
            <a:off x="833438" y="547909"/>
            <a:ext cx="4792027" cy="1621431"/>
          </a:xfrm>
          <a:prstGeom prst="rect">
            <a:avLst/>
          </a:prstGeom>
        </p:spPr>
        <p:txBody>
          <a:bodyPr>
            <a:normAutofit/>
          </a:bodyPr>
          <a:lstStyle>
            <a:lvl1pPr marL="0" indent="0">
              <a:lnSpc>
                <a:spcPct val="100000"/>
              </a:lnSpc>
              <a:buNone/>
              <a:defRPr sz="4800" b="0" i="0">
                <a:solidFill>
                  <a:srgbClr val="B70404"/>
                </a:solidFill>
                <a:latin typeface="Blacker Display Medium" panose="02000503080000020003" pitchFamily="2" charset="0"/>
              </a:defRPr>
            </a:lvl1pPr>
          </a:lstStyle>
          <a:p>
            <a:pPr lvl="0"/>
            <a:r>
              <a:rPr lang="en-US"/>
              <a:t>Blacker Display Medium 48pt.</a:t>
            </a:r>
          </a:p>
        </p:txBody>
      </p:sp>
      <p:sp>
        <p:nvSpPr>
          <p:cNvPr id="9" name="Slide Number Placeholder 4">
            <a:extLst>
              <a:ext uri="{FF2B5EF4-FFF2-40B4-BE49-F238E27FC236}">
                <a16:creationId xmlns:a16="http://schemas.microsoft.com/office/drawing/2014/main" id="{791E3B3D-00BD-43E1-9498-AE25A6545275}"/>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324547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Only ALT 0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F5BD8FB-714B-4040-9D24-181B5E2FB9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87665"/>
            <a:ext cx="9926637" cy="838200"/>
          </a:xfrm>
          <a:prstGeom prst="rect">
            <a:avLst/>
          </a:prstGeom>
        </p:spPr>
        <p:txBody>
          <a:bodyPr>
            <a:normAutofit/>
          </a:bodyPr>
          <a:lstStyle>
            <a:lvl1pPr marL="0" indent="0">
              <a:buNone/>
              <a:defRPr sz="4800" b="0" i="0">
                <a:solidFill>
                  <a:srgbClr val="05213B"/>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1692350"/>
            <a:ext cx="9926637" cy="443964"/>
          </a:xfrm>
          <a:prstGeom prst="rect">
            <a:avLst/>
          </a:prstGeom>
        </p:spPr>
        <p:txBody>
          <a:bodyPr>
            <a:normAutofit/>
          </a:bodyPr>
          <a:lstStyle>
            <a:lvl1pPr marL="0" indent="0">
              <a:buNone/>
              <a:defRPr sz="2400" b="0" i="0">
                <a:solidFill>
                  <a:srgbClr val="B70404"/>
                </a:solidFill>
                <a:latin typeface="Public Sans Medium" pitchFamily="2" charset="0"/>
              </a:defRPr>
            </a:lvl1pPr>
          </a:lstStyle>
          <a:p>
            <a:pPr lvl="0"/>
            <a:r>
              <a:rPr lang="en-US"/>
              <a:t>Subhead is Public Sans Medium 24pt.</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833438" y="2300288"/>
            <a:ext cx="7049029" cy="138837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8" name="Slide Number Placeholder 4">
            <a:extLst>
              <a:ext uri="{FF2B5EF4-FFF2-40B4-BE49-F238E27FC236}">
                <a16:creationId xmlns:a16="http://schemas.microsoft.com/office/drawing/2014/main" id="{8517088A-7985-44FA-9E09-E8BDF8CFD1F2}"/>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690292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Only ALT 0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951E52F-2FCC-4E41-B2E3-5C5629052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87665"/>
            <a:ext cx="9926637" cy="838200"/>
          </a:xfrm>
          <a:prstGeom prst="rect">
            <a:avLst/>
          </a:prstGeom>
        </p:spPr>
        <p:txBody>
          <a:bodyPr>
            <a:normAutofit/>
          </a:bodyPr>
          <a:lstStyle>
            <a:lvl1pPr marL="0" indent="0">
              <a:buNone/>
              <a:defRPr sz="4800" b="0" i="0">
                <a:solidFill>
                  <a:srgbClr val="05213B"/>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1692350"/>
            <a:ext cx="9926637" cy="443964"/>
          </a:xfrm>
          <a:prstGeom prst="rect">
            <a:avLst/>
          </a:prstGeom>
        </p:spPr>
        <p:txBody>
          <a:bodyPr>
            <a:normAutofit/>
          </a:bodyPr>
          <a:lstStyle>
            <a:lvl1pPr marL="0" indent="0">
              <a:buNone/>
              <a:defRPr sz="2400" b="0" i="0">
                <a:solidFill>
                  <a:srgbClr val="EFAC21"/>
                </a:solidFill>
                <a:latin typeface="Public Sans Medium" pitchFamily="2" charset="77"/>
              </a:defRPr>
            </a:lvl1pPr>
          </a:lstStyle>
          <a:p>
            <a:pPr lvl="0"/>
            <a:r>
              <a:rPr lang="en-US"/>
              <a:t>Subhead is Public Sans Medium 24pt.</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833438" y="2300288"/>
            <a:ext cx="7049029" cy="138837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8" name="Slide Number Placeholder 4">
            <a:extLst>
              <a:ext uri="{FF2B5EF4-FFF2-40B4-BE49-F238E27FC236}">
                <a16:creationId xmlns:a16="http://schemas.microsoft.com/office/drawing/2014/main" id="{80530DBD-F23C-442C-9503-58132267ED6F}"/>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128696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A72ED5-7F2B-334F-81B7-EAA4813FA3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ext Placeholder 13">
            <a:extLst>
              <a:ext uri="{FF2B5EF4-FFF2-40B4-BE49-F238E27FC236}">
                <a16:creationId xmlns:a16="http://schemas.microsoft.com/office/drawing/2014/main" id="{0F6F3EB0-0643-6C41-87D9-5D3CFB55CC45}"/>
              </a:ext>
            </a:extLst>
          </p:cNvPr>
          <p:cNvSpPr>
            <a:spLocks noGrp="1"/>
          </p:cNvSpPr>
          <p:nvPr>
            <p:ph type="body" sz="quarter" idx="10" hasCustomPrompt="1"/>
          </p:nvPr>
        </p:nvSpPr>
        <p:spPr>
          <a:xfrm>
            <a:off x="0" y="2653471"/>
            <a:ext cx="12192000" cy="1083698"/>
          </a:xfrm>
          <a:prstGeom prst="rect">
            <a:avLst/>
          </a:prstGeom>
        </p:spPr>
        <p:txBody>
          <a:bodyPr>
            <a:normAutofit/>
          </a:bodyPr>
          <a:lstStyle>
            <a:lvl1pPr marL="0" indent="0" algn="ctr">
              <a:buNone/>
              <a:defRPr sz="7200" b="0" i="0">
                <a:solidFill>
                  <a:schemeClr val="bg1"/>
                </a:solidFill>
                <a:latin typeface="Blacker Display Medium" panose="02000503080000020003" pitchFamily="2" charset="0"/>
              </a:defRPr>
            </a:lvl1pPr>
          </a:lstStyle>
          <a:p>
            <a:pPr lvl="0"/>
            <a:r>
              <a:rPr lang="en-US"/>
              <a:t>Section Divider 72pt.</a:t>
            </a:r>
          </a:p>
        </p:txBody>
      </p:sp>
    </p:spTree>
    <p:extLst>
      <p:ext uri="{BB962C8B-B14F-4D97-AF65-F5344CB8AC3E}">
        <p14:creationId xmlns:p14="http://schemas.microsoft.com/office/powerpoint/2010/main" val="338931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BA8C7-7EB5-0B4E-9DC7-8129848065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ext Placeholder 13">
            <a:extLst>
              <a:ext uri="{FF2B5EF4-FFF2-40B4-BE49-F238E27FC236}">
                <a16:creationId xmlns:a16="http://schemas.microsoft.com/office/drawing/2014/main" id="{0F6F3EB0-0643-6C41-87D9-5D3CFB55CC45}"/>
              </a:ext>
            </a:extLst>
          </p:cNvPr>
          <p:cNvSpPr>
            <a:spLocks noGrp="1"/>
          </p:cNvSpPr>
          <p:nvPr>
            <p:ph type="body" sz="quarter" idx="10" hasCustomPrompt="1"/>
          </p:nvPr>
        </p:nvSpPr>
        <p:spPr>
          <a:xfrm>
            <a:off x="0" y="2653471"/>
            <a:ext cx="12192000" cy="1083698"/>
          </a:xfrm>
          <a:prstGeom prst="rect">
            <a:avLst/>
          </a:prstGeom>
        </p:spPr>
        <p:txBody>
          <a:bodyPr>
            <a:normAutofit/>
          </a:bodyPr>
          <a:lstStyle>
            <a:lvl1pPr marL="0" indent="0" algn="ctr">
              <a:buNone/>
              <a:defRPr sz="7200" b="0" i="0">
                <a:solidFill>
                  <a:schemeClr val="bg1"/>
                </a:solidFill>
                <a:latin typeface="Blacker Display Medium" panose="02000503080000020003" pitchFamily="2" charset="0"/>
              </a:defRPr>
            </a:lvl1pPr>
          </a:lstStyle>
          <a:p>
            <a:pPr lvl="0"/>
            <a:r>
              <a:rPr lang="en-US"/>
              <a:t>Section Divider 72pt.</a:t>
            </a:r>
          </a:p>
        </p:txBody>
      </p:sp>
    </p:spTree>
    <p:extLst>
      <p:ext uri="{BB962C8B-B14F-4D97-AF65-F5344CB8AC3E}">
        <p14:creationId xmlns:p14="http://schemas.microsoft.com/office/powerpoint/2010/main" val="16425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0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4CA9C-9F65-F540-A66C-B651399A64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ext Placeholder 13">
            <a:extLst>
              <a:ext uri="{FF2B5EF4-FFF2-40B4-BE49-F238E27FC236}">
                <a16:creationId xmlns:a16="http://schemas.microsoft.com/office/drawing/2014/main" id="{0F6F3EB0-0643-6C41-87D9-5D3CFB55CC45}"/>
              </a:ext>
            </a:extLst>
          </p:cNvPr>
          <p:cNvSpPr>
            <a:spLocks noGrp="1"/>
          </p:cNvSpPr>
          <p:nvPr>
            <p:ph type="body" sz="quarter" idx="10" hasCustomPrompt="1"/>
          </p:nvPr>
        </p:nvSpPr>
        <p:spPr>
          <a:xfrm>
            <a:off x="0" y="2653471"/>
            <a:ext cx="12192000" cy="1083698"/>
          </a:xfrm>
          <a:prstGeom prst="rect">
            <a:avLst/>
          </a:prstGeom>
        </p:spPr>
        <p:txBody>
          <a:bodyPr>
            <a:normAutofit/>
          </a:bodyPr>
          <a:lstStyle>
            <a:lvl1pPr marL="0" indent="0" algn="ctr">
              <a:buNone/>
              <a:defRPr sz="7200" b="0" i="0">
                <a:solidFill>
                  <a:schemeClr val="bg1"/>
                </a:solidFill>
                <a:latin typeface="Blacker Display Medium" panose="02000503080000020003" pitchFamily="2" charset="0"/>
              </a:defRPr>
            </a:lvl1pPr>
          </a:lstStyle>
          <a:p>
            <a:pPr lvl="0"/>
            <a:r>
              <a:rPr lang="en-US"/>
              <a:t>Section Divider 72pt.</a:t>
            </a:r>
          </a:p>
        </p:txBody>
      </p:sp>
    </p:spTree>
    <p:extLst>
      <p:ext uri="{BB962C8B-B14F-4D97-AF65-F5344CB8AC3E}">
        <p14:creationId xmlns:p14="http://schemas.microsoft.com/office/powerpoint/2010/main" val="1608458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0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F75A1-4CD0-0E4E-9E4A-AEBA4F1EAD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ext Placeholder 13">
            <a:extLst>
              <a:ext uri="{FF2B5EF4-FFF2-40B4-BE49-F238E27FC236}">
                <a16:creationId xmlns:a16="http://schemas.microsoft.com/office/drawing/2014/main" id="{0F6F3EB0-0643-6C41-87D9-5D3CFB55CC45}"/>
              </a:ext>
            </a:extLst>
          </p:cNvPr>
          <p:cNvSpPr>
            <a:spLocks noGrp="1"/>
          </p:cNvSpPr>
          <p:nvPr>
            <p:ph type="body" sz="quarter" idx="10" hasCustomPrompt="1"/>
          </p:nvPr>
        </p:nvSpPr>
        <p:spPr>
          <a:xfrm>
            <a:off x="0" y="2653471"/>
            <a:ext cx="12192000" cy="1083698"/>
          </a:xfrm>
          <a:prstGeom prst="rect">
            <a:avLst/>
          </a:prstGeom>
        </p:spPr>
        <p:txBody>
          <a:bodyPr>
            <a:normAutofit/>
          </a:bodyPr>
          <a:lstStyle>
            <a:lvl1pPr marL="0" indent="0" algn="ctr">
              <a:buNone/>
              <a:defRPr sz="7200" b="0" i="0">
                <a:solidFill>
                  <a:schemeClr val="bg1"/>
                </a:solidFill>
                <a:latin typeface="Blacker Display Medium" panose="02000503080000020003" pitchFamily="2" charset="0"/>
              </a:defRPr>
            </a:lvl1pPr>
          </a:lstStyle>
          <a:p>
            <a:pPr lvl="0"/>
            <a:r>
              <a:rPr lang="en-US"/>
              <a:t>Section Divider 72pt.</a:t>
            </a:r>
          </a:p>
        </p:txBody>
      </p:sp>
    </p:spTree>
    <p:extLst>
      <p:ext uri="{BB962C8B-B14F-4D97-AF65-F5344CB8AC3E}">
        <p14:creationId xmlns:p14="http://schemas.microsoft.com/office/powerpoint/2010/main" val="2409512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0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2CAF0-A1D6-CA4F-AAAC-EF92B8F8BD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ext Placeholder 13">
            <a:extLst>
              <a:ext uri="{FF2B5EF4-FFF2-40B4-BE49-F238E27FC236}">
                <a16:creationId xmlns:a16="http://schemas.microsoft.com/office/drawing/2014/main" id="{0F6F3EB0-0643-6C41-87D9-5D3CFB55CC45}"/>
              </a:ext>
            </a:extLst>
          </p:cNvPr>
          <p:cNvSpPr>
            <a:spLocks noGrp="1"/>
          </p:cNvSpPr>
          <p:nvPr>
            <p:ph type="body" sz="quarter" idx="10" hasCustomPrompt="1"/>
          </p:nvPr>
        </p:nvSpPr>
        <p:spPr>
          <a:xfrm>
            <a:off x="0" y="2653471"/>
            <a:ext cx="12192000" cy="1083698"/>
          </a:xfrm>
          <a:prstGeom prst="rect">
            <a:avLst/>
          </a:prstGeom>
        </p:spPr>
        <p:txBody>
          <a:bodyPr>
            <a:normAutofit/>
          </a:bodyPr>
          <a:lstStyle>
            <a:lvl1pPr marL="0" indent="0" algn="ctr">
              <a:buNone/>
              <a:defRPr sz="7200" b="0" i="0">
                <a:solidFill>
                  <a:schemeClr val="bg1"/>
                </a:solidFill>
                <a:latin typeface="Blacker Display Medium" panose="02000503080000020003" pitchFamily="2" charset="0"/>
              </a:defRPr>
            </a:lvl1pPr>
          </a:lstStyle>
          <a:p>
            <a:pPr lvl="0"/>
            <a:r>
              <a:rPr lang="en-US"/>
              <a:t>Section Divider 72pt.</a:t>
            </a:r>
          </a:p>
        </p:txBody>
      </p:sp>
    </p:spTree>
    <p:extLst>
      <p:ext uri="{BB962C8B-B14F-4D97-AF65-F5344CB8AC3E}">
        <p14:creationId xmlns:p14="http://schemas.microsoft.com/office/powerpoint/2010/main" val="213187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0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718E8-F68B-9F45-A5FA-AA6A8741A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Text Placeholder 13">
            <a:extLst>
              <a:ext uri="{FF2B5EF4-FFF2-40B4-BE49-F238E27FC236}">
                <a16:creationId xmlns:a16="http://schemas.microsoft.com/office/drawing/2014/main" id="{0F6F3EB0-0643-6C41-87D9-5D3CFB55CC45}"/>
              </a:ext>
            </a:extLst>
          </p:cNvPr>
          <p:cNvSpPr>
            <a:spLocks noGrp="1"/>
          </p:cNvSpPr>
          <p:nvPr>
            <p:ph type="body" sz="quarter" idx="10" hasCustomPrompt="1"/>
          </p:nvPr>
        </p:nvSpPr>
        <p:spPr>
          <a:xfrm>
            <a:off x="0" y="2653471"/>
            <a:ext cx="12192000" cy="1083698"/>
          </a:xfrm>
          <a:prstGeom prst="rect">
            <a:avLst/>
          </a:prstGeom>
        </p:spPr>
        <p:txBody>
          <a:bodyPr>
            <a:normAutofit/>
          </a:bodyPr>
          <a:lstStyle>
            <a:lvl1pPr marL="0" indent="0" algn="ctr">
              <a:buNone/>
              <a:defRPr sz="7200" b="0" i="0">
                <a:solidFill>
                  <a:schemeClr val="bg1"/>
                </a:solidFill>
                <a:latin typeface="Blacker Display Medium" panose="02000503080000020003" pitchFamily="2" charset="0"/>
              </a:defRPr>
            </a:lvl1pPr>
          </a:lstStyle>
          <a:p>
            <a:pPr lvl="0"/>
            <a:r>
              <a:rPr lang="en-US"/>
              <a:t>Section Divider 72pt.</a:t>
            </a:r>
          </a:p>
        </p:txBody>
      </p:sp>
    </p:spTree>
    <p:extLst>
      <p:ext uri="{BB962C8B-B14F-4D97-AF65-F5344CB8AC3E}">
        <p14:creationId xmlns:p14="http://schemas.microsoft.com/office/powerpoint/2010/main" val="4210292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21AEDB-04D6-2049-B30B-E2F6D5D526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0250" y="0"/>
            <a:ext cx="7651750" cy="6858000"/>
          </a:xfrm>
          <a:prstGeom prst="rect">
            <a:avLst/>
          </a:prstGeom>
        </p:spPr>
      </p:pic>
      <p:sp>
        <p:nvSpPr>
          <p:cNvPr id="7" name="TextBox 6">
            <a:extLst>
              <a:ext uri="{FF2B5EF4-FFF2-40B4-BE49-F238E27FC236}">
                <a16:creationId xmlns:a16="http://schemas.microsoft.com/office/drawing/2014/main" id="{4C9F4AD8-C6ED-E447-B8FE-3654EFF90AAF}"/>
              </a:ext>
            </a:extLst>
          </p:cNvPr>
          <p:cNvSpPr txBox="1"/>
          <p:nvPr userDrawn="1"/>
        </p:nvSpPr>
        <p:spPr>
          <a:xfrm>
            <a:off x="630591" y="2936784"/>
            <a:ext cx="5951096" cy="829073"/>
          </a:xfrm>
          <a:prstGeom prst="rect">
            <a:avLst/>
          </a:prstGeom>
          <a:noFill/>
        </p:spPr>
        <p:txBody>
          <a:bodyPr wrap="square" rtlCol="0">
            <a:spAutoFit/>
          </a:bodyPr>
          <a:lstStyle/>
          <a:p>
            <a:pPr>
              <a:lnSpc>
                <a:spcPts val="5480"/>
              </a:lnSpc>
            </a:pPr>
            <a:r>
              <a:rPr lang="en-US" sz="5400" b="0" i="0">
                <a:solidFill>
                  <a:srgbClr val="B70404"/>
                </a:solidFill>
                <a:latin typeface="Blacker Display Medium" panose="02000503080000020003" pitchFamily="2" charset="0"/>
              </a:rPr>
              <a:t>Thank you.</a:t>
            </a:r>
          </a:p>
        </p:txBody>
      </p:sp>
      <p:sp>
        <p:nvSpPr>
          <p:cNvPr id="12" name="Text Placeholder 11">
            <a:extLst>
              <a:ext uri="{FF2B5EF4-FFF2-40B4-BE49-F238E27FC236}">
                <a16:creationId xmlns:a16="http://schemas.microsoft.com/office/drawing/2014/main" id="{CDCD9063-359F-404E-AE26-FD682A5D44C7}"/>
              </a:ext>
            </a:extLst>
          </p:cNvPr>
          <p:cNvSpPr>
            <a:spLocks noGrp="1"/>
          </p:cNvSpPr>
          <p:nvPr>
            <p:ph type="body" sz="quarter" idx="10" hasCustomPrompt="1"/>
          </p:nvPr>
        </p:nvSpPr>
        <p:spPr>
          <a:xfrm>
            <a:off x="630238" y="3789045"/>
            <a:ext cx="5465762" cy="417513"/>
          </a:xfrm>
          <a:prstGeom prst="rect">
            <a:avLst/>
          </a:prstGeom>
        </p:spPr>
        <p:txBody>
          <a:bodyPr>
            <a:normAutofit/>
          </a:bodyPr>
          <a:lstStyle>
            <a:lvl1pPr marL="0" indent="0">
              <a:buNone/>
              <a:defRPr sz="1600" b="0" i="0">
                <a:latin typeface="Public Sans Light" pitchFamily="2" charset="77"/>
              </a:defRPr>
            </a:lvl1pPr>
          </a:lstStyle>
          <a:p>
            <a:pPr lvl="0"/>
            <a:r>
              <a:rPr lang="en-US"/>
              <a:t>Name // Title</a:t>
            </a:r>
          </a:p>
        </p:txBody>
      </p:sp>
      <p:pic>
        <p:nvPicPr>
          <p:cNvPr id="8" name="Picture 7">
            <a:extLst>
              <a:ext uri="{FF2B5EF4-FFF2-40B4-BE49-F238E27FC236}">
                <a16:creationId xmlns:a16="http://schemas.microsoft.com/office/drawing/2014/main" id="{EB24E626-16B6-9742-8B72-6F0B684A52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34248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BFB610-9537-4A42-986D-46F2B6D0D0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BC15F6-1673-034F-8F3C-904D0A6BBDEC}"/>
              </a:ext>
            </a:extLst>
          </p:cNvPr>
          <p:cNvSpPr>
            <a:spLocks noGrp="1"/>
          </p:cNvSpPr>
          <p:nvPr>
            <p:ph type="body" sz="quarter" idx="10" hasCustomPrompt="1"/>
          </p:nvPr>
        </p:nvSpPr>
        <p:spPr>
          <a:xfrm>
            <a:off x="678455" y="1913717"/>
            <a:ext cx="5249863" cy="366712"/>
          </a:xfrm>
          <a:prstGeom prst="rect">
            <a:avLst/>
          </a:prstGeom>
        </p:spPr>
        <p:txBody>
          <a:bodyPr/>
          <a:lstStyle>
            <a:lvl1pPr marL="0" indent="0">
              <a:buNone/>
              <a:defRPr sz="1400" b="0" i="0">
                <a:solidFill>
                  <a:srgbClr val="9EB2BD"/>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xx.xx.xxxx</a:t>
            </a:r>
            <a:r>
              <a:rPr lang="en-US"/>
              <a:t> (date)</a:t>
            </a:r>
          </a:p>
          <a:p>
            <a:pPr lvl="0"/>
            <a:endParaRPr lang="en-US"/>
          </a:p>
        </p:txBody>
      </p:sp>
      <p:sp>
        <p:nvSpPr>
          <p:cNvPr id="21" name="Text Placeholder 15">
            <a:extLst>
              <a:ext uri="{FF2B5EF4-FFF2-40B4-BE49-F238E27FC236}">
                <a16:creationId xmlns:a16="http://schemas.microsoft.com/office/drawing/2014/main" id="{FD800275-7CE1-7747-9E3E-C229CD6D2000}"/>
              </a:ext>
            </a:extLst>
          </p:cNvPr>
          <p:cNvSpPr>
            <a:spLocks noGrp="1"/>
          </p:cNvSpPr>
          <p:nvPr>
            <p:ph type="body" sz="quarter" idx="12" hasCustomPrompt="1"/>
          </p:nvPr>
        </p:nvSpPr>
        <p:spPr>
          <a:xfrm>
            <a:off x="639363" y="3866791"/>
            <a:ext cx="6091939" cy="366712"/>
          </a:xfrm>
          <a:prstGeom prst="rect">
            <a:avLst/>
          </a:prstGeom>
        </p:spPr>
        <p:txBody>
          <a:bodyPr>
            <a:normAutofit/>
          </a:bodyPr>
          <a:lstStyle>
            <a:lvl1pPr marL="0" indent="0">
              <a:buNone/>
              <a:defRPr sz="1600" b="0" i="0">
                <a:solidFill>
                  <a:schemeClr val="tx1"/>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Name // Title</a:t>
            </a:r>
          </a:p>
        </p:txBody>
      </p:sp>
      <p:pic>
        <p:nvPicPr>
          <p:cNvPr id="9" name="Picture 8">
            <a:extLst>
              <a:ext uri="{FF2B5EF4-FFF2-40B4-BE49-F238E27FC236}">
                <a16:creationId xmlns:a16="http://schemas.microsoft.com/office/drawing/2014/main" id="{58474FDF-4D28-6745-BA60-21F05CD2EA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
        <p:nvSpPr>
          <p:cNvPr id="7" name="Text Placeholder 19">
            <a:extLst>
              <a:ext uri="{FF2B5EF4-FFF2-40B4-BE49-F238E27FC236}">
                <a16:creationId xmlns:a16="http://schemas.microsoft.com/office/drawing/2014/main" id="{4FA21204-F96F-41BF-B2D7-D6E3DAFD9175}"/>
              </a:ext>
            </a:extLst>
          </p:cNvPr>
          <p:cNvSpPr>
            <a:spLocks noGrp="1"/>
          </p:cNvSpPr>
          <p:nvPr>
            <p:ph type="body" sz="quarter" idx="11" hasCustomPrompt="1"/>
          </p:nvPr>
        </p:nvSpPr>
        <p:spPr>
          <a:xfrm>
            <a:off x="639363" y="2369489"/>
            <a:ext cx="6232525" cy="1553582"/>
          </a:xfrm>
          <a:prstGeom prst="rect">
            <a:avLst/>
          </a:prstGeom>
        </p:spPr>
        <p:txBody>
          <a:bodyPr anchor="ctr">
            <a:noAutofit/>
          </a:bodyPr>
          <a:lstStyle>
            <a:lvl1pPr marL="0" indent="0">
              <a:lnSpc>
                <a:spcPts val="4580"/>
              </a:lnSpc>
              <a:buNone/>
              <a:defRPr sz="5400" b="0" i="0">
                <a:solidFill>
                  <a:srgbClr val="B70404"/>
                </a:solidFill>
                <a:latin typeface="Blacker Display Medium" panose="02000503080000020003" pitchFamily="2" charset="0"/>
              </a:defRPr>
            </a:lvl1pPr>
          </a:lstStyle>
          <a:p>
            <a:pPr>
              <a:lnSpc>
                <a:spcPts val="5480"/>
              </a:lnSpc>
            </a:pPr>
            <a:r>
              <a:rPr lang="en-US" sz="5400">
                <a:solidFill>
                  <a:srgbClr val="B70404"/>
                </a:solidFill>
                <a:latin typeface="Blacker Display Medium" panose="02000503080000020003" pitchFamily="2" charset="0"/>
              </a:rPr>
              <a:t>Title of Presentation</a:t>
            </a:r>
          </a:p>
        </p:txBody>
      </p:sp>
    </p:spTree>
    <p:extLst>
      <p:ext uri="{BB962C8B-B14F-4D97-AF65-F5344CB8AC3E}">
        <p14:creationId xmlns:p14="http://schemas.microsoft.com/office/powerpoint/2010/main" val="1422347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hank You 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C0B8C8-84D2-FE49-BF3B-87A087FFA8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C9F4AD8-C6ED-E447-B8FE-3654EFF90AAF}"/>
              </a:ext>
            </a:extLst>
          </p:cNvPr>
          <p:cNvSpPr txBox="1"/>
          <p:nvPr userDrawn="1"/>
        </p:nvSpPr>
        <p:spPr>
          <a:xfrm>
            <a:off x="630591" y="2936784"/>
            <a:ext cx="5951096" cy="829073"/>
          </a:xfrm>
          <a:prstGeom prst="rect">
            <a:avLst/>
          </a:prstGeom>
          <a:noFill/>
        </p:spPr>
        <p:txBody>
          <a:bodyPr wrap="square" rtlCol="0">
            <a:spAutoFit/>
          </a:bodyPr>
          <a:lstStyle/>
          <a:p>
            <a:pPr>
              <a:lnSpc>
                <a:spcPts val="5480"/>
              </a:lnSpc>
            </a:pPr>
            <a:r>
              <a:rPr lang="en-US" sz="5400" b="0" i="0">
                <a:solidFill>
                  <a:srgbClr val="B70404"/>
                </a:solidFill>
                <a:latin typeface="Blacker Display Medium" panose="02000503080000020003" pitchFamily="2" charset="0"/>
              </a:rPr>
              <a:t>Thank you.</a:t>
            </a:r>
          </a:p>
        </p:txBody>
      </p:sp>
      <p:sp>
        <p:nvSpPr>
          <p:cNvPr id="12" name="Text Placeholder 11">
            <a:extLst>
              <a:ext uri="{FF2B5EF4-FFF2-40B4-BE49-F238E27FC236}">
                <a16:creationId xmlns:a16="http://schemas.microsoft.com/office/drawing/2014/main" id="{CDCD9063-359F-404E-AE26-FD682A5D44C7}"/>
              </a:ext>
            </a:extLst>
          </p:cNvPr>
          <p:cNvSpPr>
            <a:spLocks noGrp="1"/>
          </p:cNvSpPr>
          <p:nvPr>
            <p:ph type="body" sz="quarter" idx="10" hasCustomPrompt="1"/>
          </p:nvPr>
        </p:nvSpPr>
        <p:spPr>
          <a:xfrm>
            <a:off x="630238" y="3789045"/>
            <a:ext cx="5465762" cy="417513"/>
          </a:xfrm>
          <a:prstGeom prst="rect">
            <a:avLst/>
          </a:prstGeom>
        </p:spPr>
        <p:txBody>
          <a:bodyPr>
            <a:normAutofit/>
          </a:bodyPr>
          <a:lstStyle>
            <a:lvl1pPr marL="0" indent="0">
              <a:buNone/>
              <a:defRPr sz="1600" b="0" i="0">
                <a:latin typeface="Public Sans Light" pitchFamily="2" charset="77"/>
              </a:defRPr>
            </a:lvl1pPr>
          </a:lstStyle>
          <a:p>
            <a:pPr lvl="0"/>
            <a:r>
              <a:rPr lang="en-US"/>
              <a:t>Name // Title</a:t>
            </a:r>
          </a:p>
        </p:txBody>
      </p:sp>
      <p:pic>
        <p:nvPicPr>
          <p:cNvPr id="11" name="Picture 10">
            <a:extLst>
              <a:ext uri="{FF2B5EF4-FFF2-40B4-BE49-F238E27FC236}">
                <a16:creationId xmlns:a16="http://schemas.microsoft.com/office/drawing/2014/main" id="{B5C30272-E205-C440-82A0-2D6A9723F1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3768763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hank You 0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65287F-F0A5-724C-BF5E-7F05C549DD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C9F4AD8-C6ED-E447-B8FE-3654EFF90AAF}"/>
              </a:ext>
            </a:extLst>
          </p:cNvPr>
          <p:cNvSpPr txBox="1"/>
          <p:nvPr userDrawn="1"/>
        </p:nvSpPr>
        <p:spPr>
          <a:xfrm>
            <a:off x="630591" y="2936784"/>
            <a:ext cx="5951096" cy="829073"/>
          </a:xfrm>
          <a:prstGeom prst="rect">
            <a:avLst/>
          </a:prstGeom>
          <a:noFill/>
        </p:spPr>
        <p:txBody>
          <a:bodyPr wrap="square" rtlCol="0">
            <a:spAutoFit/>
          </a:bodyPr>
          <a:lstStyle/>
          <a:p>
            <a:pPr>
              <a:lnSpc>
                <a:spcPts val="5480"/>
              </a:lnSpc>
            </a:pPr>
            <a:r>
              <a:rPr lang="en-US" sz="5400" b="0" i="0">
                <a:solidFill>
                  <a:srgbClr val="B70404"/>
                </a:solidFill>
                <a:latin typeface="Blacker Display Medium" panose="02000503080000020003" pitchFamily="2" charset="0"/>
              </a:rPr>
              <a:t>Thank you.</a:t>
            </a:r>
          </a:p>
        </p:txBody>
      </p:sp>
      <p:sp>
        <p:nvSpPr>
          <p:cNvPr id="12" name="Text Placeholder 11">
            <a:extLst>
              <a:ext uri="{FF2B5EF4-FFF2-40B4-BE49-F238E27FC236}">
                <a16:creationId xmlns:a16="http://schemas.microsoft.com/office/drawing/2014/main" id="{CDCD9063-359F-404E-AE26-FD682A5D44C7}"/>
              </a:ext>
            </a:extLst>
          </p:cNvPr>
          <p:cNvSpPr>
            <a:spLocks noGrp="1"/>
          </p:cNvSpPr>
          <p:nvPr>
            <p:ph type="body" sz="quarter" idx="10" hasCustomPrompt="1"/>
          </p:nvPr>
        </p:nvSpPr>
        <p:spPr>
          <a:xfrm>
            <a:off x="630238" y="3789045"/>
            <a:ext cx="5465762" cy="417513"/>
          </a:xfrm>
          <a:prstGeom prst="rect">
            <a:avLst/>
          </a:prstGeom>
        </p:spPr>
        <p:txBody>
          <a:bodyPr>
            <a:normAutofit/>
          </a:bodyPr>
          <a:lstStyle>
            <a:lvl1pPr marL="0" indent="0">
              <a:buNone/>
              <a:defRPr sz="1600" b="0" i="0">
                <a:latin typeface="Public Sans Light" pitchFamily="2" charset="77"/>
              </a:defRPr>
            </a:lvl1pPr>
          </a:lstStyle>
          <a:p>
            <a:pPr lvl="0"/>
            <a:r>
              <a:rPr lang="en-US"/>
              <a:t>Name // Title</a:t>
            </a:r>
          </a:p>
        </p:txBody>
      </p:sp>
      <p:pic>
        <p:nvPicPr>
          <p:cNvPr id="8" name="Picture 7">
            <a:extLst>
              <a:ext uri="{FF2B5EF4-FFF2-40B4-BE49-F238E27FC236}">
                <a16:creationId xmlns:a16="http://schemas.microsoft.com/office/drawing/2014/main" id="{DEF99DDA-C503-524A-ABF3-8156FBB2BA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385752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BF947A-5B3E-0948-A8E3-CEFAB4CB18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C9F4AD8-C6ED-E447-B8FE-3654EFF90AAF}"/>
              </a:ext>
            </a:extLst>
          </p:cNvPr>
          <p:cNvSpPr txBox="1"/>
          <p:nvPr userDrawn="1"/>
        </p:nvSpPr>
        <p:spPr>
          <a:xfrm>
            <a:off x="630591" y="2936784"/>
            <a:ext cx="5951096" cy="829073"/>
          </a:xfrm>
          <a:prstGeom prst="rect">
            <a:avLst/>
          </a:prstGeom>
          <a:noFill/>
        </p:spPr>
        <p:txBody>
          <a:bodyPr wrap="square" rtlCol="0">
            <a:spAutoFit/>
          </a:bodyPr>
          <a:lstStyle/>
          <a:p>
            <a:pPr>
              <a:lnSpc>
                <a:spcPts val="5480"/>
              </a:lnSpc>
            </a:pPr>
            <a:r>
              <a:rPr lang="en-US" sz="5400" b="0" i="0">
                <a:solidFill>
                  <a:srgbClr val="B70404"/>
                </a:solidFill>
                <a:latin typeface="Blacker Display Medium" panose="02000503080000020003" pitchFamily="2" charset="0"/>
              </a:rPr>
              <a:t>Questions?</a:t>
            </a:r>
          </a:p>
        </p:txBody>
      </p:sp>
      <p:sp>
        <p:nvSpPr>
          <p:cNvPr id="12" name="Text Placeholder 11">
            <a:extLst>
              <a:ext uri="{FF2B5EF4-FFF2-40B4-BE49-F238E27FC236}">
                <a16:creationId xmlns:a16="http://schemas.microsoft.com/office/drawing/2014/main" id="{CDCD9063-359F-404E-AE26-FD682A5D44C7}"/>
              </a:ext>
            </a:extLst>
          </p:cNvPr>
          <p:cNvSpPr>
            <a:spLocks noGrp="1"/>
          </p:cNvSpPr>
          <p:nvPr>
            <p:ph type="body" sz="quarter" idx="10"/>
          </p:nvPr>
        </p:nvSpPr>
        <p:spPr>
          <a:xfrm>
            <a:off x="630238" y="3789045"/>
            <a:ext cx="5465762" cy="417513"/>
          </a:xfrm>
          <a:prstGeom prst="rect">
            <a:avLst/>
          </a:prstGeom>
        </p:spPr>
        <p:txBody>
          <a:bodyPr>
            <a:normAutofit/>
          </a:bodyPr>
          <a:lstStyle>
            <a:lvl1pPr marL="0" indent="0">
              <a:buNone/>
              <a:defRPr sz="1600" b="0" i="0">
                <a:latin typeface="Public Sans Light" pitchFamily="2" charset="77"/>
              </a:defRPr>
            </a:lvl1pPr>
          </a:lstStyle>
          <a:p>
            <a:pPr lvl="0"/>
            <a:endParaRPr lang="en-US"/>
          </a:p>
        </p:txBody>
      </p:sp>
      <p:pic>
        <p:nvPicPr>
          <p:cNvPr id="11" name="Picture 10">
            <a:extLst>
              <a:ext uri="{FF2B5EF4-FFF2-40B4-BE49-F238E27FC236}">
                <a16:creationId xmlns:a16="http://schemas.microsoft.com/office/drawing/2014/main" id="{F8438741-98C2-EC4A-9473-19E3E2BF25D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150928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0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510604-17FE-624C-BE25-EC9BE37444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BC15F6-1673-034F-8F3C-904D0A6BBDEC}"/>
              </a:ext>
            </a:extLst>
          </p:cNvPr>
          <p:cNvSpPr>
            <a:spLocks noGrp="1"/>
          </p:cNvSpPr>
          <p:nvPr>
            <p:ph type="body" sz="quarter" idx="10" hasCustomPrompt="1"/>
          </p:nvPr>
        </p:nvSpPr>
        <p:spPr>
          <a:xfrm>
            <a:off x="678455" y="1913717"/>
            <a:ext cx="5249863" cy="366712"/>
          </a:xfrm>
          <a:prstGeom prst="rect">
            <a:avLst/>
          </a:prstGeom>
        </p:spPr>
        <p:txBody>
          <a:bodyPr/>
          <a:lstStyle>
            <a:lvl1pPr marL="0" indent="0">
              <a:buNone/>
              <a:defRPr sz="1400" b="0" i="0">
                <a:solidFill>
                  <a:srgbClr val="9EB2BD"/>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xx.xx.xxxx</a:t>
            </a:r>
            <a:r>
              <a:rPr lang="en-US"/>
              <a:t> (date)</a:t>
            </a:r>
          </a:p>
          <a:p>
            <a:pPr lvl="0"/>
            <a:endParaRPr lang="en-US"/>
          </a:p>
        </p:txBody>
      </p:sp>
      <p:sp>
        <p:nvSpPr>
          <p:cNvPr id="21" name="Text Placeholder 15">
            <a:extLst>
              <a:ext uri="{FF2B5EF4-FFF2-40B4-BE49-F238E27FC236}">
                <a16:creationId xmlns:a16="http://schemas.microsoft.com/office/drawing/2014/main" id="{FD800275-7CE1-7747-9E3E-C229CD6D2000}"/>
              </a:ext>
            </a:extLst>
          </p:cNvPr>
          <p:cNvSpPr>
            <a:spLocks noGrp="1"/>
          </p:cNvSpPr>
          <p:nvPr>
            <p:ph type="body" sz="quarter" idx="12" hasCustomPrompt="1"/>
          </p:nvPr>
        </p:nvSpPr>
        <p:spPr>
          <a:xfrm>
            <a:off x="639363" y="3866791"/>
            <a:ext cx="6091939" cy="366712"/>
          </a:xfrm>
          <a:prstGeom prst="rect">
            <a:avLst/>
          </a:prstGeom>
        </p:spPr>
        <p:txBody>
          <a:bodyPr>
            <a:normAutofit/>
          </a:bodyPr>
          <a:lstStyle>
            <a:lvl1pPr marL="0" indent="0">
              <a:buNone/>
              <a:defRPr sz="1600" b="0" i="0">
                <a:solidFill>
                  <a:schemeClr val="tx1"/>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Name // Title</a:t>
            </a:r>
          </a:p>
        </p:txBody>
      </p:sp>
      <p:sp>
        <p:nvSpPr>
          <p:cNvPr id="12" name="Text Placeholder 19">
            <a:extLst>
              <a:ext uri="{FF2B5EF4-FFF2-40B4-BE49-F238E27FC236}">
                <a16:creationId xmlns:a16="http://schemas.microsoft.com/office/drawing/2014/main" id="{0FC7EADA-5707-E547-9C76-B81512EC35F5}"/>
              </a:ext>
            </a:extLst>
          </p:cNvPr>
          <p:cNvSpPr>
            <a:spLocks noGrp="1"/>
          </p:cNvSpPr>
          <p:nvPr>
            <p:ph type="body" sz="quarter" idx="11" hasCustomPrompt="1"/>
          </p:nvPr>
        </p:nvSpPr>
        <p:spPr>
          <a:xfrm>
            <a:off x="639363" y="2369489"/>
            <a:ext cx="6232525" cy="1553582"/>
          </a:xfrm>
          <a:prstGeom prst="rect">
            <a:avLst/>
          </a:prstGeom>
        </p:spPr>
        <p:txBody>
          <a:bodyPr anchor="ctr">
            <a:noAutofit/>
          </a:bodyPr>
          <a:lstStyle>
            <a:lvl1pPr marL="0" indent="0">
              <a:lnSpc>
                <a:spcPts val="4580"/>
              </a:lnSpc>
              <a:buNone/>
              <a:defRPr sz="5400" b="0" i="0">
                <a:solidFill>
                  <a:srgbClr val="B70404"/>
                </a:solidFill>
                <a:latin typeface="Blacker Display Med" panose="02000503080000020003" pitchFamily="2" charset="0"/>
              </a:defRPr>
            </a:lvl1pPr>
          </a:lstStyle>
          <a:p>
            <a:pPr>
              <a:lnSpc>
                <a:spcPts val="5480"/>
              </a:lnSpc>
            </a:pPr>
            <a:r>
              <a:rPr lang="en-US" sz="5400">
                <a:solidFill>
                  <a:srgbClr val="B70404"/>
                </a:solidFill>
                <a:latin typeface="Blacker Display Medium" panose="02000503080000020003" pitchFamily="2" charset="0"/>
              </a:rPr>
              <a:t>Title of Presentation</a:t>
            </a:r>
          </a:p>
        </p:txBody>
      </p:sp>
      <p:pic>
        <p:nvPicPr>
          <p:cNvPr id="8" name="Picture 7">
            <a:extLst>
              <a:ext uri="{FF2B5EF4-FFF2-40B4-BE49-F238E27FC236}">
                <a16:creationId xmlns:a16="http://schemas.microsoft.com/office/drawing/2014/main" id="{78161756-9F22-0A4D-9812-935CB738F6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159089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0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A69596-29E3-E444-A44F-611C3827E7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BC15F6-1673-034F-8F3C-904D0A6BBDEC}"/>
              </a:ext>
            </a:extLst>
          </p:cNvPr>
          <p:cNvSpPr>
            <a:spLocks noGrp="1"/>
          </p:cNvSpPr>
          <p:nvPr>
            <p:ph type="body" sz="quarter" idx="10" hasCustomPrompt="1"/>
          </p:nvPr>
        </p:nvSpPr>
        <p:spPr>
          <a:xfrm>
            <a:off x="678455" y="1913717"/>
            <a:ext cx="5249863" cy="366712"/>
          </a:xfrm>
          <a:prstGeom prst="rect">
            <a:avLst/>
          </a:prstGeom>
        </p:spPr>
        <p:txBody>
          <a:bodyPr/>
          <a:lstStyle>
            <a:lvl1pPr marL="0" indent="0">
              <a:buNone/>
              <a:defRPr sz="1400" b="0" i="0">
                <a:solidFill>
                  <a:srgbClr val="9EB2BD"/>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err="1"/>
              <a:t>xx.xx.xxxx</a:t>
            </a:r>
            <a:r>
              <a:rPr lang="en-US"/>
              <a:t> (date)</a:t>
            </a:r>
          </a:p>
          <a:p>
            <a:pPr lvl="0"/>
            <a:endParaRPr lang="en-US"/>
          </a:p>
        </p:txBody>
      </p:sp>
      <p:sp>
        <p:nvSpPr>
          <p:cNvPr id="21" name="Text Placeholder 15">
            <a:extLst>
              <a:ext uri="{FF2B5EF4-FFF2-40B4-BE49-F238E27FC236}">
                <a16:creationId xmlns:a16="http://schemas.microsoft.com/office/drawing/2014/main" id="{FD800275-7CE1-7747-9E3E-C229CD6D2000}"/>
              </a:ext>
            </a:extLst>
          </p:cNvPr>
          <p:cNvSpPr>
            <a:spLocks noGrp="1"/>
          </p:cNvSpPr>
          <p:nvPr>
            <p:ph type="body" sz="quarter" idx="12" hasCustomPrompt="1"/>
          </p:nvPr>
        </p:nvSpPr>
        <p:spPr>
          <a:xfrm>
            <a:off x="639363" y="3866791"/>
            <a:ext cx="6091939" cy="366712"/>
          </a:xfrm>
          <a:prstGeom prst="rect">
            <a:avLst/>
          </a:prstGeom>
        </p:spPr>
        <p:txBody>
          <a:bodyPr>
            <a:normAutofit/>
          </a:bodyPr>
          <a:lstStyle>
            <a:lvl1pPr marL="0" indent="0">
              <a:buNone/>
              <a:defRPr sz="1600" b="0" i="0">
                <a:solidFill>
                  <a:schemeClr val="tx1"/>
                </a:solidFill>
                <a:latin typeface="Public Sa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Name // Title</a:t>
            </a:r>
          </a:p>
        </p:txBody>
      </p:sp>
      <p:sp>
        <p:nvSpPr>
          <p:cNvPr id="12" name="Text Placeholder 19">
            <a:extLst>
              <a:ext uri="{FF2B5EF4-FFF2-40B4-BE49-F238E27FC236}">
                <a16:creationId xmlns:a16="http://schemas.microsoft.com/office/drawing/2014/main" id="{5353825D-6B14-764D-ACB8-647556D65AF4}"/>
              </a:ext>
            </a:extLst>
          </p:cNvPr>
          <p:cNvSpPr>
            <a:spLocks noGrp="1"/>
          </p:cNvSpPr>
          <p:nvPr>
            <p:ph type="body" sz="quarter" idx="11" hasCustomPrompt="1"/>
          </p:nvPr>
        </p:nvSpPr>
        <p:spPr>
          <a:xfrm>
            <a:off x="639363" y="2369489"/>
            <a:ext cx="6232525" cy="1553582"/>
          </a:xfrm>
          <a:prstGeom prst="rect">
            <a:avLst/>
          </a:prstGeom>
        </p:spPr>
        <p:txBody>
          <a:bodyPr anchor="ctr">
            <a:noAutofit/>
          </a:bodyPr>
          <a:lstStyle>
            <a:lvl1pPr marL="0" indent="0">
              <a:lnSpc>
                <a:spcPts val="4580"/>
              </a:lnSpc>
              <a:buNone/>
              <a:defRPr sz="5400" b="0" i="0">
                <a:solidFill>
                  <a:srgbClr val="B70404"/>
                </a:solidFill>
                <a:latin typeface="Blacker Display Med" panose="02000503080000020003" pitchFamily="2" charset="0"/>
              </a:defRPr>
            </a:lvl1pPr>
          </a:lstStyle>
          <a:p>
            <a:pPr>
              <a:lnSpc>
                <a:spcPts val="5480"/>
              </a:lnSpc>
            </a:pPr>
            <a:r>
              <a:rPr lang="en-US" sz="5400">
                <a:solidFill>
                  <a:srgbClr val="B70404"/>
                </a:solidFill>
                <a:latin typeface="Blacker Display Medium" panose="02000503080000020003" pitchFamily="2" charset="0"/>
              </a:rPr>
              <a:t>Title of Presentation</a:t>
            </a:r>
          </a:p>
        </p:txBody>
      </p:sp>
      <p:pic>
        <p:nvPicPr>
          <p:cNvPr id="9" name="Picture 8">
            <a:extLst>
              <a:ext uri="{FF2B5EF4-FFF2-40B4-BE49-F238E27FC236}">
                <a16:creationId xmlns:a16="http://schemas.microsoft.com/office/drawing/2014/main" id="{838FBEC9-D9B2-2948-B047-1394029CBF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973" y="5091762"/>
            <a:ext cx="1625600" cy="876300"/>
          </a:xfrm>
          <a:prstGeom prst="rect">
            <a:avLst/>
          </a:prstGeom>
        </p:spPr>
      </p:pic>
    </p:spTree>
    <p:extLst>
      <p:ext uri="{BB962C8B-B14F-4D97-AF65-F5344CB8AC3E}">
        <p14:creationId xmlns:p14="http://schemas.microsoft.com/office/powerpoint/2010/main" val="231581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Copy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936031-F028-CE44-83F4-F6CB673962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87665"/>
            <a:ext cx="9926637" cy="838200"/>
          </a:xfrm>
          <a:prstGeom prst="rect">
            <a:avLst/>
          </a:prstGeom>
        </p:spPr>
        <p:txBody>
          <a:bodyPr>
            <a:normAutofit/>
          </a:bodyPr>
          <a:lstStyle>
            <a:lvl1pPr marL="0" indent="0">
              <a:buNone/>
              <a:defRPr sz="4800" b="0" i="0">
                <a:solidFill>
                  <a:srgbClr val="B70404"/>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1692350"/>
            <a:ext cx="9926637" cy="443964"/>
          </a:xfrm>
          <a:prstGeom prst="rect">
            <a:avLst/>
          </a:prstGeom>
        </p:spPr>
        <p:txBody>
          <a:bodyPr>
            <a:normAutofit/>
          </a:bodyPr>
          <a:lstStyle>
            <a:lvl1pPr marL="0" indent="0">
              <a:buNone/>
              <a:defRPr sz="2400" b="0" i="0">
                <a:solidFill>
                  <a:srgbClr val="05213B"/>
                </a:solidFill>
                <a:latin typeface="Public Sans Medium" pitchFamily="2" charset="77"/>
              </a:defRPr>
            </a:lvl1pPr>
          </a:lstStyle>
          <a:p>
            <a:pPr lvl="0"/>
            <a:r>
              <a:rPr lang="en-US"/>
              <a:t>Subhead is Public Sans Medium 24pt.</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833438" y="2300288"/>
            <a:ext cx="7049029" cy="138837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9" name="Slide Number Placeholder 4">
            <a:extLst>
              <a:ext uri="{FF2B5EF4-FFF2-40B4-BE49-F238E27FC236}">
                <a16:creationId xmlns:a16="http://schemas.microsoft.com/office/drawing/2014/main" id="{F0B0C2B4-1DF5-4088-9081-E971B05BAB52}"/>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211420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D575A95-DD92-6D4E-A773-3F6ACAB27A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87665"/>
            <a:ext cx="9926637" cy="838200"/>
          </a:xfrm>
          <a:prstGeom prst="rect">
            <a:avLst/>
          </a:prstGeom>
        </p:spPr>
        <p:txBody>
          <a:bodyPr>
            <a:normAutofit/>
          </a:bodyPr>
          <a:lstStyle>
            <a:lvl1pPr marL="0" indent="0">
              <a:buNone/>
              <a:defRPr sz="4800" b="0" i="0">
                <a:solidFill>
                  <a:srgbClr val="B70404"/>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1692350"/>
            <a:ext cx="9926637" cy="443964"/>
          </a:xfrm>
          <a:prstGeom prst="rect">
            <a:avLst/>
          </a:prstGeom>
        </p:spPr>
        <p:txBody>
          <a:bodyPr>
            <a:normAutofit/>
          </a:bodyPr>
          <a:lstStyle>
            <a:lvl1pPr marL="0" indent="0">
              <a:buNone/>
              <a:defRPr sz="2400" b="0" i="0">
                <a:solidFill>
                  <a:srgbClr val="05213B"/>
                </a:solidFill>
                <a:latin typeface="Public Sans Medium" pitchFamily="2" charset="0"/>
              </a:defRPr>
            </a:lvl1pPr>
          </a:lstStyle>
          <a:p>
            <a:pPr lvl="0"/>
            <a:r>
              <a:rPr lang="en-US"/>
              <a:t>Subhead is Public Sans Medium 24pt.</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1170313" y="2300288"/>
            <a:ext cx="7049029" cy="1388371"/>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mj-lt"/>
              <a:buAutoNum type="arabicPeriod"/>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p>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8" name="Slide Number Placeholder 4">
            <a:extLst>
              <a:ext uri="{FF2B5EF4-FFF2-40B4-BE49-F238E27FC236}">
                <a16:creationId xmlns:a16="http://schemas.microsoft.com/office/drawing/2014/main" id="{89014960-34CE-4C17-BFA3-28739E91ED5F}"/>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379835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80338CC-5E30-E845-8204-14AF98521A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87665"/>
            <a:ext cx="9926637" cy="838200"/>
          </a:xfrm>
          <a:prstGeom prst="rect">
            <a:avLst/>
          </a:prstGeom>
        </p:spPr>
        <p:txBody>
          <a:bodyPr>
            <a:normAutofit/>
          </a:bodyPr>
          <a:lstStyle>
            <a:lvl1pPr marL="0" indent="0">
              <a:buNone/>
              <a:defRPr sz="4800" b="0" i="0">
                <a:solidFill>
                  <a:srgbClr val="B70404"/>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1692350"/>
            <a:ext cx="9926637" cy="443964"/>
          </a:xfrm>
          <a:prstGeom prst="rect">
            <a:avLst/>
          </a:prstGeom>
        </p:spPr>
        <p:txBody>
          <a:bodyPr>
            <a:normAutofit/>
          </a:bodyPr>
          <a:lstStyle>
            <a:lvl1pPr marL="0" indent="0">
              <a:buNone/>
              <a:defRPr sz="2400" b="0" i="0">
                <a:solidFill>
                  <a:srgbClr val="05213B"/>
                </a:solidFill>
                <a:latin typeface="Public Sans Medium" pitchFamily="2" charset="77"/>
              </a:defRPr>
            </a:lvl1pPr>
          </a:lstStyle>
          <a:p>
            <a:pPr lvl="0"/>
            <a:r>
              <a:rPr lang="en-US"/>
              <a:t>Subhead is Public Sans Medium 24pt.</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1170313" y="2300288"/>
            <a:ext cx="9589762" cy="1388371"/>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p>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8" name="Slide Number Placeholder 4">
            <a:extLst>
              <a:ext uri="{FF2B5EF4-FFF2-40B4-BE49-F238E27FC236}">
                <a16:creationId xmlns:a16="http://schemas.microsoft.com/office/drawing/2014/main" id="{8AE431D1-D8AE-4989-9D61-87035574B51E}"/>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162379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 Bulleted List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65C6100-8E57-104C-AB2E-BED9E18AA3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87665"/>
            <a:ext cx="9926637" cy="838200"/>
          </a:xfrm>
          <a:prstGeom prst="rect">
            <a:avLst/>
          </a:prstGeom>
        </p:spPr>
        <p:txBody>
          <a:bodyPr>
            <a:normAutofit/>
          </a:bodyPr>
          <a:lstStyle>
            <a:lvl1pPr marL="0" indent="0">
              <a:buNone/>
              <a:defRPr sz="4800" b="0" i="0">
                <a:solidFill>
                  <a:srgbClr val="B70404"/>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1692350"/>
            <a:ext cx="9926637" cy="443964"/>
          </a:xfrm>
          <a:prstGeom prst="rect">
            <a:avLst/>
          </a:prstGeom>
        </p:spPr>
        <p:txBody>
          <a:bodyPr>
            <a:normAutofit/>
          </a:bodyPr>
          <a:lstStyle>
            <a:lvl1pPr marL="0" indent="0">
              <a:buNone/>
              <a:defRPr sz="2400" b="0" i="0">
                <a:solidFill>
                  <a:srgbClr val="05213B"/>
                </a:solidFill>
                <a:latin typeface="Public Sans Medium" pitchFamily="2" charset="77"/>
              </a:defRPr>
            </a:lvl1pPr>
          </a:lstStyle>
          <a:p>
            <a:pPr lvl="0"/>
            <a:r>
              <a:rPr lang="en-US"/>
              <a:t>Subhead is Public Sans Medium 24pt.</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1170314" y="2300288"/>
            <a:ext cx="4768473" cy="1388371"/>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p>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13" name="Text Placeholder 15">
            <a:extLst>
              <a:ext uri="{FF2B5EF4-FFF2-40B4-BE49-F238E27FC236}">
                <a16:creationId xmlns:a16="http://schemas.microsoft.com/office/drawing/2014/main" id="{6C7BA8F6-66B4-A84E-89D8-DD0975919D16}"/>
              </a:ext>
            </a:extLst>
          </p:cNvPr>
          <p:cNvSpPr>
            <a:spLocks noGrp="1"/>
          </p:cNvSpPr>
          <p:nvPr>
            <p:ph type="body" sz="quarter" idx="16" hasCustomPrompt="1"/>
          </p:nvPr>
        </p:nvSpPr>
        <p:spPr>
          <a:xfrm>
            <a:off x="5991602" y="2300288"/>
            <a:ext cx="4768473" cy="1388371"/>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p>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9" name="Slide Number Placeholder 4">
            <a:extLst>
              <a:ext uri="{FF2B5EF4-FFF2-40B4-BE49-F238E27FC236}">
                <a16:creationId xmlns:a16="http://schemas.microsoft.com/office/drawing/2014/main" id="{6B80A78A-267B-41C5-B372-20D47C0B4953}"/>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1235436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A3AC57-4BD3-1347-8E2A-455CF9945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62918"/>
            <a:ext cx="12192000" cy="837764"/>
          </a:xfrm>
          <a:prstGeom prst="rect">
            <a:avLst/>
          </a:prstGeom>
        </p:spPr>
      </p:pic>
      <p:sp>
        <p:nvSpPr>
          <p:cNvPr id="14" name="Rectangle 13">
            <a:extLst>
              <a:ext uri="{FF2B5EF4-FFF2-40B4-BE49-F238E27FC236}">
                <a16:creationId xmlns:a16="http://schemas.microsoft.com/office/drawing/2014/main" id="{1E8E5D38-4CBD-6F4A-8829-1CF08AC968B8}"/>
              </a:ext>
            </a:extLst>
          </p:cNvPr>
          <p:cNvSpPr/>
          <p:nvPr userDrawn="1"/>
        </p:nvSpPr>
        <p:spPr>
          <a:xfrm>
            <a:off x="11617890" y="6181595"/>
            <a:ext cx="268947" cy="200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6E088B51-0E60-614D-B5CB-C93471DD6666}"/>
              </a:ext>
            </a:extLst>
          </p:cNvPr>
          <p:cNvSpPr>
            <a:spLocks noGrp="1"/>
          </p:cNvSpPr>
          <p:nvPr>
            <p:ph type="body" sz="quarter" idx="13" hasCustomPrompt="1"/>
          </p:nvPr>
        </p:nvSpPr>
        <p:spPr>
          <a:xfrm>
            <a:off x="833438" y="547909"/>
            <a:ext cx="4792027" cy="1621431"/>
          </a:xfrm>
          <a:prstGeom prst="rect">
            <a:avLst/>
          </a:prstGeom>
        </p:spPr>
        <p:txBody>
          <a:bodyPr>
            <a:normAutofit/>
          </a:bodyPr>
          <a:lstStyle>
            <a:lvl1pPr marL="0" indent="0">
              <a:lnSpc>
                <a:spcPct val="100000"/>
              </a:lnSpc>
              <a:buNone/>
              <a:defRPr sz="4800" b="0" i="0">
                <a:solidFill>
                  <a:srgbClr val="B70404"/>
                </a:solidFill>
                <a:latin typeface="Blacker Display Medium" panose="02000503080000020003" pitchFamily="2" charset="0"/>
              </a:defRPr>
            </a:lvl1pPr>
          </a:lstStyle>
          <a:p>
            <a:pPr lvl="0"/>
            <a:r>
              <a:rPr lang="en-US"/>
              <a:t>Blacker Display Medium 48pt.</a:t>
            </a:r>
          </a:p>
        </p:txBody>
      </p:sp>
      <p:sp>
        <p:nvSpPr>
          <p:cNvPr id="17" name="Text Placeholder 15">
            <a:extLst>
              <a:ext uri="{FF2B5EF4-FFF2-40B4-BE49-F238E27FC236}">
                <a16:creationId xmlns:a16="http://schemas.microsoft.com/office/drawing/2014/main" id="{59123359-F340-1742-99E1-20F5902873A8}"/>
              </a:ext>
            </a:extLst>
          </p:cNvPr>
          <p:cNvSpPr>
            <a:spLocks noGrp="1"/>
          </p:cNvSpPr>
          <p:nvPr>
            <p:ph type="body" sz="quarter" idx="14" hasCustomPrompt="1"/>
          </p:nvPr>
        </p:nvSpPr>
        <p:spPr>
          <a:xfrm>
            <a:off x="833438" y="2373070"/>
            <a:ext cx="4567237" cy="443964"/>
          </a:xfrm>
          <a:prstGeom prst="rect">
            <a:avLst/>
          </a:prstGeom>
        </p:spPr>
        <p:txBody>
          <a:bodyPr>
            <a:normAutofit/>
          </a:bodyPr>
          <a:lstStyle>
            <a:lvl1pPr marL="0" indent="0">
              <a:buNone/>
              <a:defRPr sz="2400" b="0" i="0">
                <a:solidFill>
                  <a:srgbClr val="05213B"/>
                </a:solidFill>
                <a:latin typeface="Public Sans Medium" pitchFamily="2" charset="77"/>
              </a:defRPr>
            </a:lvl1pPr>
          </a:lstStyle>
          <a:p>
            <a:pPr lvl="0"/>
            <a:r>
              <a:rPr lang="en-US"/>
              <a:t>Short Image Subhead</a:t>
            </a:r>
          </a:p>
        </p:txBody>
      </p:sp>
      <p:sp>
        <p:nvSpPr>
          <p:cNvPr id="18" name="Text Placeholder 15">
            <a:extLst>
              <a:ext uri="{FF2B5EF4-FFF2-40B4-BE49-F238E27FC236}">
                <a16:creationId xmlns:a16="http://schemas.microsoft.com/office/drawing/2014/main" id="{F47DC24D-8BFB-4F46-AA62-7AEA30F7A4BE}"/>
              </a:ext>
            </a:extLst>
          </p:cNvPr>
          <p:cNvSpPr>
            <a:spLocks noGrp="1"/>
          </p:cNvSpPr>
          <p:nvPr>
            <p:ph type="body" sz="quarter" idx="15" hasCustomPrompt="1"/>
          </p:nvPr>
        </p:nvSpPr>
        <p:spPr>
          <a:xfrm>
            <a:off x="833438" y="2981008"/>
            <a:ext cx="4567237" cy="1388371"/>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05213B"/>
                </a:solidFill>
                <a:latin typeface="Public Sans Light" pitchFamily="2" charset="77"/>
              </a:defRPr>
            </a:lvl1pPr>
          </a:lstStyle>
          <a:p>
            <a:r>
              <a:rPr lang="en-US" sz="1600">
                <a:solidFill>
                  <a:srgbClr val="05213B"/>
                </a:solidFill>
                <a:latin typeface="Public Sans Light" pitchFamily="2" charset="77"/>
                <a:cs typeface="Calibri Light" panose="020F0302020204030204" pitchFamily="34" charset="0"/>
              </a:rPr>
              <a:t>Body Copy is Public Sans Light 16pt.</a:t>
            </a:r>
            <a:endParaRPr lang="en-US" sz="2400">
              <a:solidFill>
                <a:srgbClr val="05213B"/>
              </a:solidFill>
              <a:latin typeface="Public Sans Light" pitchFamily="2" charset="77"/>
              <a:cs typeface="Calibri Light" panose="020F0302020204030204" pitchFamily="34" charset="0"/>
            </a:endParaRPr>
          </a:p>
        </p:txBody>
      </p:sp>
      <p:sp>
        <p:nvSpPr>
          <p:cNvPr id="3" name="Picture Placeholder 2">
            <a:extLst>
              <a:ext uri="{FF2B5EF4-FFF2-40B4-BE49-F238E27FC236}">
                <a16:creationId xmlns:a16="http://schemas.microsoft.com/office/drawing/2014/main" id="{2267EF33-4D21-CA43-A6D6-190CED8C78A0}"/>
              </a:ext>
            </a:extLst>
          </p:cNvPr>
          <p:cNvSpPr>
            <a:spLocks noGrp="1"/>
          </p:cNvSpPr>
          <p:nvPr>
            <p:ph type="pic" sz="quarter" idx="16" hasCustomPrompt="1"/>
          </p:nvPr>
        </p:nvSpPr>
        <p:spPr>
          <a:xfrm>
            <a:off x="5625465" y="388938"/>
            <a:ext cx="6556375" cy="5254625"/>
          </a:xfrm>
          <a:prstGeom prst="rect">
            <a:avLst/>
          </a:prstGeom>
        </p:spPr>
        <p:txBody>
          <a:bodyPr/>
          <a:lstStyle/>
          <a:p>
            <a:r>
              <a:rPr lang="en-US"/>
              <a:t>Picture</a:t>
            </a:r>
          </a:p>
        </p:txBody>
      </p:sp>
      <p:sp>
        <p:nvSpPr>
          <p:cNvPr id="9" name="Slide Number Placeholder 4">
            <a:extLst>
              <a:ext uri="{FF2B5EF4-FFF2-40B4-BE49-F238E27FC236}">
                <a16:creationId xmlns:a16="http://schemas.microsoft.com/office/drawing/2014/main" id="{F0AFF1CF-D695-45F4-A71C-1D3DDCD3F913}"/>
              </a:ext>
            </a:extLst>
          </p:cNvPr>
          <p:cNvSpPr txBox="1">
            <a:spLocks/>
          </p:cNvSpPr>
          <p:nvPr userDrawn="1"/>
        </p:nvSpPr>
        <p:spPr>
          <a:xfrm>
            <a:off x="11543252" y="6102350"/>
            <a:ext cx="3947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87F2C8-9A36-4FCF-A011-7FF04C0DAA10}" type="slidenum">
              <a:rPr lang="en-US" smtClean="0"/>
              <a:pPr algn="ctr"/>
              <a:t>‹#›</a:t>
            </a:fld>
            <a:endParaRPr lang="en-US"/>
          </a:p>
        </p:txBody>
      </p:sp>
    </p:spTree>
    <p:extLst>
      <p:ext uri="{BB962C8B-B14F-4D97-AF65-F5344CB8AC3E}">
        <p14:creationId xmlns:p14="http://schemas.microsoft.com/office/powerpoint/2010/main" val="366825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75726-027A-49A3-B0A7-8276E3661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97975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https://tinyurl.com/fknw54tn"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152063-27FD-4F93-9778-BDECF0738DF2}"/>
              </a:ext>
            </a:extLst>
          </p:cNvPr>
          <p:cNvSpPr>
            <a:spLocks noGrp="1"/>
          </p:cNvSpPr>
          <p:nvPr>
            <p:ph type="body" sz="quarter" idx="11"/>
          </p:nvPr>
        </p:nvSpPr>
        <p:spPr>
          <a:xfrm>
            <a:off x="300625" y="39064"/>
            <a:ext cx="7127309" cy="3879542"/>
          </a:xfrm>
        </p:spPr>
        <p:txBody>
          <a:bodyPr/>
          <a:lstStyle/>
          <a:p>
            <a:pPr marL="0" marR="0">
              <a:lnSpc>
                <a:spcPct val="200000"/>
              </a:lnSpc>
              <a:spcBef>
                <a:spcPts val="0"/>
              </a:spcBef>
              <a:spcAft>
                <a:spcPts val="0"/>
              </a:spcAft>
            </a:pPr>
            <a:r>
              <a:rPr lang="en-US" sz="2400" b="1" kern="1800" dirty="0">
                <a:effectLst/>
                <a:uFill>
                  <a:solidFill>
                    <a:srgbClr val="0000ED"/>
                  </a:solidFill>
                </a:uFill>
                <a:latin typeface="Times New Roman" panose="02020603050405020304" pitchFamily="18" charset="0"/>
                <a:ea typeface="Times New Roman" panose="02020603050405020304" pitchFamily="18" charset="0"/>
              </a:rPr>
              <a:t>California Instructors’ Perceptions of the Effect of Course Modality on the Academic Achievement of Dual-Enrolled Students: A Qualitative Exploratory Case Study</a:t>
            </a:r>
          </a:p>
        </p:txBody>
      </p:sp>
      <p:sp>
        <p:nvSpPr>
          <p:cNvPr id="2" name="TextBox 1">
            <a:extLst>
              <a:ext uri="{FF2B5EF4-FFF2-40B4-BE49-F238E27FC236}">
                <a16:creationId xmlns:a16="http://schemas.microsoft.com/office/drawing/2014/main" id="{2B72EB12-952E-4026-8734-DCBE4CC3B8E3}"/>
              </a:ext>
            </a:extLst>
          </p:cNvPr>
          <p:cNvSpPr txBox="1"/>
          <p:nvPr/>
        </p:nvSpPr>
        <p:spPr>
          <a:xfrm>
            <a:off x="300625" y="3885355"/>
            <a:ext cx="4403324" cy="523220"/>
          </a:xfrm>
          <a:prstGeom prst="rect">
            <a:avLst/>
          </a:prstGeom>
          <a:noFill/>
        </p:spPr>
        <p:txBody>
          <a:bodyPr wrap="square" rtlCol="0">
            <a:spAutoFit/>
          </a:bodyPr>
          <a:lstStyle/>
          <a:p>
            <a:r>
              <a:rPr lang="en-US" sz="2800" dirty="0"/>
              <a:t>Jeannie Karlitz</a:t>
            </a:r>
          </a:p>
        </p:txBody>
      </p:sp>
    </p:spTree>
    <p:extLst>
      <p:ext uri="{BB962C8B-B14F-4D97-AF65-F5344CB8AC3E}">
        <p14:creationId xmlns:p14="http://schemas.microsoft.com/office/powerpoint/2010/main" val="1366911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Literature Review</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2010640"/>
            <a:ext cx="5262562" cy="4043362"/>
          </a:xfrm>
        </p:spPr>
        <p:txBody>
          <a:bodyPr vert="horz" lIns="91440" tIns="45720" rIns="91440" bIns="45720" rtlCol="0" anchor="t">
            <a:normAutofit fontScale="92500" lnSpcReduction="20000"/>
          </a:bodyPr>
          <a:lstStyle/>
          <a:p>
            <a:pPr marR="0">
              <a:spcBef>
                <a:spcPts val="0"/>
              </a:spcBef>
              <a:spcAft>
                <a:spcPts val="0"/>
              </a:spcAft>
            </a:pPr>
            <a:endParaRPr lang="en-US" sz="2000" dirty="0">
              <a:effectLst/>
              <a:latin typeface="+mn-lt"/>
              <a:ea typeface="Calibri" panose="020F0502020204030204" pitchFamily="34" charset="0"/>
            </a:endParaRPr>
          </a:p>
          <a:p>
            <a:pPr marL="285750" indent="-285750">
              <a:spcBef>
                <a:spcPts val="0"/>
              </a:spcBef>
              <a:buFont typeface="Arial" panose="020B0604020202020204" pitchFamily="34" charset="0"/>
              <a:buChar char="•"/>
            </a:pPr>
            <a:r>
              <a:rPr lang="en-US" sz="2600" dirty="0">
                <a:latin typeface="+mn-lt"/>
                <a:ea typeface="Calibri" panose="020F0502020204030204" pitchFamily="34" charset="0"/>
              </a:rPr>
              <a:t>Positive Effect on Academic Achievement</a:t>
            </a:r>
          </a:p>
          <a:p>
            <a:pPr marL="285750" indent="-285750">
              <a:spcBef>
                <a:spcPts val="0"/>
              </a:spcBef>
              <a:buFont typeface="Arial" panose="020B0604020202020204" pitchFamily="34" charset="0"/>
              <a:buChar char="•"/>
            </a:pPr>
            <a:endParaRPr lang="en-US" sz="2600" dirty="0">
              <a:latin typeface="+mn-lt"/>
              <a:ea typeface="Calibri" panose="020F0502020204030204" pitchFamily="34" charset="0"/>
            </a:endParaRPr>
          </a:p>
          <a:p>
            <a:pPr marL="285750" indent="-285750">
              <a:spcBef>
                <a:spcPts val="0"/>
              </a:spcBef>
              <a:buFont typeface="Arial" panose="020B0604020202020204" pitchFamily="34" charset="0"/>
              <a:buChar char="•"/>
            </a:pPr>
            <a:r>
              <a:rPr lang="en-US" sz="2600" dirty="0">
                <a:latin typeface="+mn-lt"/>
                <a:ea typeface="Calibri" panose="020F0502020204030204" pitchFamily="34" charset="0"/>
              </a:rPr>
              <a:t>Disparity in Affluent Student Advantage</a:t>
            </a:r>
          </a:p>
          <a:p>
            <a:pPr marL="285750" indent="-285750">
              <a:spcBef>
                <a:spcPts val="0"/>
              </a:spcBef>
              <a:buFont typeface="Arial" panose="020B0604020202020204" pitchFamily="34" charset="0"/>
              <a:buChar char="•"/>
            </a:pPr>
            <a:endParaRPr lang="en-US" sz="2600" dirty="0">
              <a:latin typeface="+mn-lt"/>
              <a:ea typeface="Calibri" panose="020F0502020204030204" pitchFamily="34" charset="0"/>
            </a:endParaRPr>
          </a:p>
          <a:p>
            <a:pPr marL="285750" indent="-285750">
              <a:spcBef>
                <a:spcPts val="0"/>
              </a:spcBef>
              <a:buFont typeface="Arial" panose="020B0604020202020204" pitchFamily="34" charset="0"/>
              <a:buChar char="•"/>
            </a:pPr>
            <a:r>
              <a:rPr lang="en-US" sz="2600" kern="100" dirty="0">
                <a:effectLst/>
                <a:latin typeface="+mn-lt"/>
                <a:ea typeface="Calibri" panose="020F0502020204030204" pitchFamily="34" charset="0"/>
                <a:cs typeface="Times New Roman" panose="02020603050405020304" pitchFamily="18" charset="0"/>
              </a:rPr>
              <a:t>Challenges in Transferability and Equity</a:t>
            </a:r>
          </a:p>
          <a:p>
            <a:pPr marL="285750" indent="-285750">
              <a:spcBef>
                <a:spcPts val="0"/>
              </a:spcBef>
              <a:buFont typeface="Arial" panose="020B0604020202020204" pitchFamily="34" charset="0"/>
              <a:buChar char="•"/>
            </a:pPr>
            <a:endParaRPr lang="en-US" sz="2600" kern="100" dirty="0">
              <a:effectLst/>
              <a:latin typeface="+mn-lt"/>
              <a:ea typeface="Calibri" panose="020F0502020204030204" pitchFamily="34" charset="0"/>
              <a:cs typeface="Times New Roman" panose="02020603050405020304" pitchFamily="18" charset="0"/>
            </a:endParaRPr>
          </a:p>
          <a:p>
            <a:pPr marL="285750" indent="-285750">
              <a:spcBef>
                <a:spcPts val="0"/>
              </a:spcBef>
              <a:buFont typeface="Arial" panose="020B0604020202020204" pitchFamily="34" charset="0"/>
              <a:buChar char="•"/>
            </a:pPr>
            <a:r>
              <a:rPr lang="en-US" sz="2600" kern="100" dirty="0">
                <a:effectLst/>
                <a:latin typeface="+mn-lt"/>
                <a:ea typeface="Calibri" panose="020F0502020204030204" pitchFamily="34" charset="0"/>
                <a:cs typeface="Times New Roman" panose="02020603050405020304" pitchFamily="18" charset="0"/>
              </a:rPr>
              <a:t>Strategic Focus on Underrepresented Students</a:t>
            </a:r>
          </a:p>
          <a:p>
            <a:pPr marL="285750" indent="-285750">
              <a:spcBef>
                <a:spcPts val="0"/>
              </a:spcBef>
              <a:buFont typeface="Arial" panose="020B0604020202020204" pitchFamily="34" charset="0"/>
              <a:buChar char="•"/>
            </a:pPr>
            <a:endParaRPr lang="en-US" sz="2600" kern="100" dirty="0">
              <a:effectLst/>
              <a:latin typeface="+mn-lt"/>
              <a:ea typeface="Calibri" panose="020F0502020204030204" pitchFamily="34" charset="0"/>
              <a:cs typeface="Times New Roman" panose="02020603050405020304" pitchFamily="18" charset="0"/>
            </a:endParaRPr>
          </a:p>
          <a:p>
            <a:pPr marL="285750" indent="-285750">
              <a:spcBef>
                <a:spcPts val="0"/>
              </a:spcBef>
              <a:buFont typeface="Arial" panose="020B0604020202020204" pitchFamily="34" charset="0"/>
              <a:buChar char="•"/>
            </a:pPr>
            <a:r>
              <a:rPr lang="en-US" sz="2600" kern="100" dirty="0">
                <a:effectLst/>
                <a:latin typeface="+mn-lt"/>
                <a:ea typeface="Calibri" panose="020F0502020204030204" pitchFamily="34" charset="0"/>
                <a:cs typeface="Times New Roman" panose="02020603050405020304" pitchFamily="18" charset="0"/>
              </a:rPr>
              <a:t>Vision for Success Alignment</a:t>
            </a:r>
          </a:p>
          <a:p>
            <a:pPr marL="285750" indent="-285750">
              <a:spcBef>
                <a:spcPts val="0"/>
              </a:spcBef>
              <a:buFont typeface="Arial" panose="020B0604020202020204" pitchFamily="34" charset="0"/>
              <a:buChar char="•"/>
            </a:pPr>
            <a:endParaRPr lang="en-US" sz="2000" kern="100" dirty="0">
              <a:effectLst/>
              <a:latin typeface="+mn-lt"/>
              <a:ea typeface="Calibri" panose="020F0502020204030204" pitchFamily="34" charset="0"/>
              <a:cs typeface="Times New Roman" panose="02020603050405020304" pitchFamily="18" charset="0"/>
            </a:endParaRPr>
          </a:p>
          <a:p>
            <a:pPr marR="0">
              <a:spcBef>
                <a:spcPts val="0"/>
              </a:spcBef>
              <a:spcAft>
                <a:spcPts val="0"/>
              </a:spcAft>
            </a:pPr>
            <a:endParaRPr lang="en-US" sz="2000" kern="100" dirty="0">
              <a:effectLst/>
              <a:latin typeface="+mn-lt"/>
              <a:ea typeface="Calibri" panose="020F0502020204030204" pitchFamily="34" charset="0"/>
              <a:cs typeface="Times New Roman" panose="02020603050405020304" pitchFamily="18" charset="0"/>
            </a:endParaRPr>
          </a:p>
          <a:p>
            <a:endParaRPr lang="en-US" sz="7200" b="1" dirty="0">
              <a:latin typeface="Public Sans Medium"/>
            </a:endParaRPr>
          </a:p>
          <a:p>
            <a:endParaRPr lang="en-US" dirty="0">
              <a:latin typeface="Public Sans Medium"/>
            </a:endParaRPr>
          </a:p>
          <a:p>
            <a:endParaRPr lang="en-US" dirty="0">
              <a:latin typeface="Public Sans Medium"/>
            </a:endParaRPr>
          </a:p>
        </p:txBody>
      </p:sp>
      <p:sp>
        <p:nvSpPr>
          <p:cNvPr id="5" name="TextBox 4">
            <a:extLst>
              <a:ext uri="{FF2B5EF4-FFF2-40B4-BE49-F238E27FC236}">
                <a16:creationId xmlns:a16="http://schemas.microsoft.com/office/drawing/2014/main" id="{21AA5248-83A1-C765-1A27-7208F5736FFE}"/>
              </a:ext>
            </a:extLst>
          </p:cNvPr>
          <p:cNvSpPr txBox="1"/>
          <p:nvPr/>
        </p:nvSpPr>
        <p:spPr>
          <a:xfrm>
            <a:off x="2746375" y="1425865"/>
            <a:ext cx="6100762" cy="584775"/>
          </a:xfrm>
          <a:prstGeom prst="rect">
            <a:avLst/>
          </a:prstGeom>
          <a:noFill/>
        </p:spPr>
        <p:txBody>
          <a:bodyPr wrap="square">
            <a:spAutoFit/>
          </a:bodyPr>
          <a:lstStyle/>
          <a:p>
            <a:pPr algn="ctr"/>
            <a:r>
              <a:rPr lang="en-US" sz="3200" b="1" dirty="0">
                <a:latin typeface="+mn-lt"/>
              </a:rPr>
              <a:t>Dual Enrollment in California</a:t>
            </a:r>
          </a:p>
        </p:txBody>
      </p:sp>
      <p:pic>
        <p:nvPicPr>
          <p:cNvPr id="4098" name="Picture 2" descr="Multiethnic students doing homework together in library · Free Stock Photo">
            <a:extLst>
              <a:ext uri="{FF2B5EF4-FFF2-40B4-BE49-F238E27FC236}">
                <a16:creationId xmlns:a16="http://schemas.microsoft.com/office/drawing/2014/main" id="{FB5674BF-C610-4CA2-1111-17B6C1E21A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9004" y="2387037"/>
            <a:ext cx="4944843" cy="329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64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Literature Review </a:t>
            </a:r>
            <a:r>
              <a:rPr lang="en-US" sz="3200" dirty="0"/>
              <a:t>(continued)</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214314" y="1425865"/>
            <a:ext cx="11872912" cy="445798"/>
          </a:xfrm>
        </p:spPr>
        <p:txBody>
          <a:bodyPr vert="horz" lIns="91440" tIns="45720" rIns="91440" bIns="45720" rtlCol="0" anchor="t">
            <a:normAutofit fontScale="40000" lnSpcReduction="20000"/>
          </a:bodyPr>
          <a:lstStyle/>
          <a:p>
            <a:pPr marL="0" marR="0" algn="ctr">
              <a:spcBef>
                <a:spcPts val="0"/>
              </a:spcBef>
              <a:spcAft>
                <a:spcPts val="0"/>
              </a:spcAft>
            </a:pPr>
            <a:r>
              <a:rPr lang="en-US" sz="5900" b="1" kern="100" dirty="0">
                <a:effectLst/>
                <a:latin typeface="+mn-lt"/>
                <a:ea typeface="Calibri" panose="020F0502020204030204" pitchFamily="34" charset="0"/>
                <a:cs typeface="Times New Roman" panose="02020603050405020304" pitchFamily="18" charset="0"/>
              </a:rPr>
              <a:t>Effect of Course Modality on Academic Achievement of College Students</a:t>
            </a:r>
            <a:endParaRPr lang="en-US" sz="5900" kern="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 </a:t>
            </a:r>
          </a:p>
          <a:p>
            <a:endParaRPr lang="en-US" dirty="0">
              <a:latin typeface="Public Sans Medium"/>
            </a:endParaRPr>
          </a:p>
        </p:txBody>
      </p:sp>
      <p:sp>
        <p:nvSpPr>
          <p:cNvPr id="5" name="TextBox 4">
            <a:extLst>
              <a:ext uri="{FF2B5EF4-FFF2-40B4-BE49-F238E27FC236}">
                <a16:creationId xmlns:a16="http://schemas.microsoft.com/office/drawing/2014/main" id="{9CA58F80-F308-EF3E-ED42-9FBB89B6C52C}"/>
              </a:ext>
            </a:extLst>
          </p:cNvPr>
          <p:cNvSpPr txBox="1"/>
          <p:nvPr/>
        </p:nvSpPr>
        <p:spPr>
          <a:xfrm>
            <a:off x="833438" y="2034671"/>
            <a:ext cx="5262562" cy="3816429"/>
          </a:xfrm>
          <a:prstGeom prst="rect">
            <a:avLst/>
          </a:prstGeom>
          <a:noFill/>
        </p:spPr>
        <p:txBody>
          <a:bodyPr wrap="square">
            <a:spAutoFit/>
          </a:bodyPr>
          <a:lstStyle/>
          <a:p>
            <a:pPr algn="l">
              <a:buFont typeface="Arial" panose="020B0604020202020204" pitchFamily="34" charset="0"/>
              <a:buChar char="•"/>
            </a:pPr>
            <a:r>
              <a:rPr lang="en-US" sz="2200" b="0" i="0" dirty="0">
                <a:effectLst/>
              </a:rPr>
              <a:t>Efficacy of Online vs. In-Person Modality</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Inconsistency in Findings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Online Modality's Enhanced Effectiveness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Comparable Grade Distribution</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Similar Rigor Across Modalities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Lower Failure and Withdrawal Rates Online</a:t>
            </a:r>
          </a:p>
        </p:txBody>
      </p:sp>
      <p:pic>
        <p:nvPicPr>
          <p:cNvPr id="5122" name="Picture 2" descr="Online college classes can be better than in-person ones. The implications  for higher ed are profound. | Brookings">
            <a:extLst>
              <a:ext uri="{FF2B5EF4-FFF2-40B4-BE49-F238E27FC236}">
                <a16:creationId xmlns:a16="http://schemas.microsoft.com/office/drawing/2014/main" id="{5FB81E20-9E38-4558-3AB3-5765E08DF4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0770" y="2124153"/>
            <a:ext cx="5461660" cy="363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2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Literature Review </a:t>
            </a:r>
            <a:r>
              <a:rPr lang="en-US" sz="3200" dirty="0"/>
              <a:t>(continued)</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425865"/>
            <a:ext cx="9926637" cy="445798"/>
          </a:xfrm>
        </p:spPr>
        <p:txBody>
          <a:bodyPr vert="horz" lIns="91440" tIns="45720" rIns="91440" bIns="45720" rtlCol="0" anchor="t">
            <a:normAutofit fontScale="25000" lnSpcReduction="20000"/>
          </a:bodyPr>
          <a:lstStyle/>
          <a:p>
            <a:pPr marL="0" marR="0" algn="ctr">
              <a:spcBef>
                <a:spcPts val="0"/>
              </a:spcBef>
              <a:spcAft>
                <a:spcPts val="0"/>
              </a:spcAft>
            </a:pPr>
            <a:r>
              <a:rPr lang="en-US" sz="8600" b="1" kern="100" dirty="0">
                <a:effectLst/>
                <a:latin typeface="+mn-lt"/>
                <a:ea typeface="Calibri" panose="020F0502020204030204" pitchFamily="34" charset="0"/>
                <a:cs typeface="Times New Roman" panose="02020603050405020304" pitchFamily="18" charset="0"/>
              </a:rPr>
              <a:t>Effect of Course Modality on Academic Achievement of Dual-enrolled Students</a:t>
            </a:r>
            <a:endParaRPr lang="en-US" sz="8600" kern="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mn-lt"/>
                <a:ea typeface="Calibri" panose="020F0502020204030204" pitchFamily="34" charset="0"/>
                <a:cs typeface="Times New Roman" panose="02020603050405020304" pitchFamily="18" charset="0"/>
              </a:rPr>
              <a:t> </a:t>
            </a:r>
          </a:p>
          <a:p>
            <a:endParaRPr lang="en-US" dirty="0">
              <a:latin typeface="Public Sans Medium"/>
            </a:endParaRPr>
          </a:p>
        </p:txBody>
      </p:sp>
      <p:sp>
        <p:nvSpPr>
          <p:cNvPr id="5" name="TextBox 4">
            <a:extLst>
              <a:ext uri="{FF2B5EF4-FFF2-40B4-BE49-F238E27FC236}">
                <a16:creationId xmlns:a16="http://schemas.microsoft.com/office/drawing/2014/main" id="{9CA58F80-F308-EF3E-ED42-9FBB89B6C52C}"/>
              </a:ext>
            </a:extLst>
          </p:cNvPr>
          <p:cNvSpPr txBox="1"/>
          <p:nvPr/>
        </p:nvSpPr>
        <p:spPr>
          <a:xfrm>
            <a:off x="833438" y="1871663"/>
            <a:ext cx="5262562" cy="3477875"/>
          </a:xfrm>
          <a:prstGeom prst="rect">
            <a:avLst/>
          </a:prstGeom>
          <a:noFill/>
        </p:spPr>
        <p:txBody>
          <a:bodyPr wrap="square">
            <a:spAutoFit/>
          </a:bodyPr>
          <a:lstStyle/>
          <a:p>
            <a:pPr algn="l">
              <a:buFont typeface="Arial" panose="020B0604020202020204" pitchFamily="34" charset="0"/>
              <a:buChar char="•"/>
            </a:pPr>
            <a:r>
              <a:rPr lang="en-US" sz="2200" b="0" i="0" dirty="0">
                <a:effectLst/>
              </a:rPr>
              <a:t>Efficacy of Online vs. In-Person Modalities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Mixed Findings on Dual Enrollment Outcomes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Challenges in Online Dual Enrollment</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Comparative Success in Modalities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Identified Gaps in Literature</a:t>
            </a:r>
          </a:p>
        </p:txBody>
      </p:sp>
      <p:pic>
        <p:nvPicPr>
          <p:cNvPr id="5124" name="Picture 4" descr="20181114-FPAC-LSC-0731 | Agricultural Land Based Training As… | Flickr">
            <a:extLst>
              <a:ext uri="{FF2B5EF4-FFF2-40B4-BE49-F238E27FC236}">
                <a16:creationId xmlns:a16="http://schemas.microsoft.com/office/drawing/2014/main" id="{086EF72C-8B92-AD08-86BF-986A2ADEC2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922986"/>
            <a:ext cx="5072062" cy="337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250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A986B-CF55-E21C-E16B-8C8A48E43E08}"/>
              </a:ext>
            </a:extLst>
          </p:cNvPr>
          <p:cNvSpPr>
            <a:spLocks noGrp="1"/>
          </p:cNvSpPr>
          <p:nvPr>
            <p:ph type="body" sz="quarter" idx="10"/>
          </p:nvPr>
        </p:nvSpPr>
        <p:spPr/>
        <p:txBody>
          <a:bodyPr/>
          <a:lstStyle/>
          <a:p>
            <a:r>
              <a:rPr lang="en-US" dirty="0"/>
              <a:t>Research Methodology</a:t>
            </a:r>
          </a:p>
          <a:p>
            <a:endParaRPr lang="en-US" dirty="0"/>
          </a:p>
        </p:txBody>
      </p:sp>
    </p:spTree>
    <p:extLst>
      <p:ext uri="{BB962C8B-B14F-4D97-AF65-F5344CB8AC3E}">
        <p14:creationId xmlns:p14="http://schemas.microsoft.com/office/powerpoint/2010/main" val="182196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Research Method and Research Design</a:t>
            </a:r>
          </a:p>
        </p:txBody>
      </p:sp>
      <p:sp>
        <p:nvSpPr>
          <p:cNvPr id="5" name="TextBox 4">
            <a:extLst>
              <a:ext uri="{FF2B5EF4-FFF2-40B4-BE49-F238E27FC236}">
                <a16:creationId xmlns:a16="http://schemas.microsoft.com/office/drawing/2014/main" id="{9CA58F80-F308-EF3E-ED42-9FBB89B6C52C}"/>
              </a:ext>
            </a:extLst>
          </p:cNvPr>
          <p:cNvSpPr txBox="1"/>
          <p:nvPr/>
        </p:nvSpPr>
        <p:spPr>
          <a:xfrm>
            <a:off x="833438" y="3140022"/>
            <a:ext cx="5478872" cy="1569660"/>
          </a:xfrm>
          <a:prstGeom prst="rect">
            <a:avLst/>
          </a:prstGeom>
          <a:noFill/>
        </p:spPr>
        <p:txBody>
          <a:bodyPr wrap="square">
            <a:spAutoFit/>
          </a:bodyPr>
          <a:lstStyle/>
          <a:p>
            <a:pPr algn="l">
              <a:buFont typeface="Arial" panose="020B0604020202020204" pitchFamily="34" charset="0"/>
              <a:buChar char="•"/>
            </a:pPr>
            <a:r>
              <a:rPr lang="en-US" sz="3200" b="0" i="0" dirty="0">
                <a:effectLst/>
              </a:rPr>
              <a:t>Qualitative Method Rationale</a:t>
            </a:r>
          </a:p>
          <a:p>
            <a:pPr algn="l">
              <a:buFont typeface="Arial" panose="020B0604020202020204" pitchFamily="34" charset="0"/>
              <a:buChar char="•"/>
            </a:pPr>
            <a:r>
              <a:rPr lang="en-US" sz="3200" b="0" i="0" dirty="0">
                <a:effectLst/>
              </a:rPr>
              <a:t>Advantages</a:t>
            </a:r>
          </a:p>
          <a:p>
            <a:pPr algn="l">
              <a:buFont typeface="Arial" panose="020B0604020202020204" pitchFamily="34" charset="0"/>
              <a:buChar char="•"/>
            </a:pPr>
            <a:r>
              <a:rPr lang="en-US" sz="3200" b="0" i="0" dirty="0">
                <a:effectLst/>
              </a:rPr>
              <a:t>Exploratory Case Study Design</a:t>
            </a:r>
          </a:p>
        </p:txBody>
      </p:sp>
      <p:pic>
        <p:nvPicPr>
          <p:cNvPr id="4" name="Picture 2" descr="Qualitative Design Research: Methods for the Why &amp; How">
            <a:extLst>
              <a:ext uri="{FF2B5EF4-FFF2-40B4-BE49-F238E27FC236}">
                <a16:creationId xmlns:a16="http://schemas.microsoft.com/office/drawing/2014/main" id="{0E606355-F42D-9D3F-1349-656CEA1574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8732" y="2273040"/>
            <a:ext cx="5291952" cy="3303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03801F4C-93B0-E5ED-8AA6-E7B126BB0F6E}"/>
              </a:ext>
            </a:extLst>
          </p:cNvPr>
          <p:cNvSpPr txBox="1">
            <a:spLocks/>
          </p:cNvSpPr>
          <p:nvPr/>
        </p:nvSpPr>
        <p:spPr>
          <a:xfrm>
            <a:off x="833438" y="1893771"/>
            <a:ext cx="9926637" cy="445798"/>
          </a:xfrm>
          <a:prstGeom prst="rect">
            <a:avLst/>
          </a:prstGeom>
        </p:spPr>
        <p:txBody>
          <a:bodyPr vert="horz" lIns="91440" tIns="45720" rIns="91440" bIns="45720" rtlCol="0" anchor="t">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05213B"/>
                </a:solidFill>
                <a:latin typeface="Public Sans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800" b="1">
                <a:latin typeface="+mn-lt"/>
              </a:rPr>
              <a:t>Qualitative Exploratory Case Study</a:t>
            </a:r>
          </a:p>
          <a:p>
            <a:pPr>
              <a:spcBef>
                <a:spcPts val="0"/>
              </a:spcBef>
            </a:pPr>
            <a:r>
              <a:rPr lang="en-US" sz="1800" kern="100">
                <a:latin typeface="+mn-lt"/>
                <a:ea typeface="Calibri" panose="020F0502020204030204" pitchFamily="34" charset="0"/>
                <a:cs typeface="Times New Roman" panose="02020603050405020304" pitchFamily="18" charset="0"/>
              </a:rPr>
              <a:t> </a:t>
            </a:r>
          </a:p>
          <a:p>
            <a:endParaRPr lang="en-US" dirty="0">
              <a:latin typeface="Public Sans Medium"/>
            </a:endParaRPr>
          </a:p>
        </p:txBody>
      </p:sp>
    </p:spTree>
    <p:extLst>
      <p:ext uri="{BB962C8B-B14F-4D97-AF65-F5344CB8AC3E}">
        <p14:creationId xmlns:p14="http://schemas.microsoft.com/office/powerpoint/2010/main" val="2249862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Assumptions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2264065"/>
            <a:ext cx="5262562" cy="3171825"/>
          </a:xfrm>
        </p:spPr>
        <p:txBody>
          <a:bodyPr vert="horz" lIns="91440" tIns="45720" rIns="91440" bIns="45720" rtlCol="0" anchor="t">
            <a:normAutofit fontScale="85000" lnSpcReduction="20000"/>
          </a:bodyPr>
          <a:lstStyle/>
          <a:p>
            <a:pPr algn="l">
              <a:buFont typeface="Arial" panose="020B0604020202020204" pitchFamily="34" charset="0"/>
              <a:buChar char="•"/>
            </a:pPr>
            <a:r>
              <a:rPr lang="en-US" sz="3300" dirty="0">
                <a:latin typeface="+mn-lt"/>
              </a:rPr>
              <a:t>Ontological Assumptions</a:t>
            </a:r>
          </a:p>
          <a:p>
            <a:pPr algn="l">
              <a:buFont typeface="Arial" panose="020B0604020202020204" pitchFamily="34" charset="0"/>
              <a:buChar char="•"/>
            </a:pPr>
            <a:endParaRPr lang="en-US" sz="3300" dirty="0">
              <a:latin typeface="+mn-lt"/>
            </a:endParaRPr>
          </a:p>
          <a:p>
            <a:pPr algn="l">
              <a:buFont typeface="Arial" panose="020B0604020202020204" pitchFamily="34" charset="0"/>
              <a:buChar char="•"/>
            </a:pPr>
            <a:r>
              <a:rPr lang="en-US" sz="3300" dirty="0">
                <a:latin typeface="+mn-lt"/>
              </a:rPr>
              <a:t>Epistemological Assumptions</a:t>
            </a:r>
          </a:p>
          <a:p>
            <a:pPr algn="l">
              <a:buFont typeface="Arial" panose="020B0604020202020204" pitchFamily="34" charset="0"/>
              <a:buChar char="•"/>
            </a:pPr>
            <a:endParaRPr lang="en-US" sz="3300" dirty="0">
              <a:latin typeface="+mn-lt"/>
            </a:endParaRPr>
          </a:p>
          <a:p>
            <a:pPr algn="l">
              <a:buFont typeface="Arial" panose="020B0604020202020204" pitchFamily="34" charset="0"/>
              <a:buChar char="•"/>
            </a:pPr>
            <a:r>
              <a:rPr lang="en-US" sz="3300" dirty="0">
                <a:latin typeface="+mn-lt"/>
              </a:rPr>
              <a:t>Axiological Assumptions</a:t>
            </a:r>
          </a:p>
          <a:p>
            <a:pPr algn="l">
              <a:buFont typeface="Arial" panose="020B0604020202020204" pitchFamily="34" charset="0"/>
              <a:buChar char="•"/>
            </a:pPr>
            <a:endParaRPr lang="en-US" sz="3300" dirty="0">
              <a:latin typeface="+mn-lt"/>
            </a:endParaRPr>
          </a:p>
          <a:p>
            <a:pPr algn="l">
              <a:buFont typeface="Arial" panose="020B0604020202020204" pitchFamily="34" charset="0"/>
              <a:buChar char="•"/>
            </a:pPr>
            <a:r>
              <a:rPr lang="en-US" sz="3300" dirty="0">
                <a:latin typeface="+mn-lt"/>
              </a:rPr>
              <a:t>Methodological Assumptions</a:t>
            </a:r>
          </a:p>
          <a:p>
            <a:pPr algn="l">
              <a:buFont typeface="Arial" panose="020B0604020202020204" pitchFamily="34" charset="0"/>
              <a:buChar char="•"/>
            </a:pPr>
            <a:endParaRPr lang="en-US" sz="3300" dirty="0">
              <a:latin typeface="+mn-lt"/>
            </a:endParaRPr>
          </a:p>
          <a:p>
            <a:pPr algn="l">
              <a:buFont typeface="Arial" panose="020B0604020202020204" pitchFamily="34" charset="0"/>
              <a:buChar char="•"/>
            </a:pPr>
            <a:endParaRPr lang="en-US" dirty="0">
              <a:latin typeface="Public Sans Medium"/>
            </a:endParaRPr>
          </a:p>
        </p:txBody>
      </p:sp>
      <p:sp>
        <p:nvSpPr>
          <p:cNvPr id="5" name="TextBox 4">
            <a:extLst>
              <a:ext uri="{FF2B5EF4-FFF2-40B4-BE49-F238E27FC236}">
                <a16:creationId xmlns:a16="http://schemas.microsoft.com/office/drawing/2014/main" id="{12FBE79A-D45E-B08D-D672-C45B8D5F3E40}"/>
              </a:ext>
            </a:extLst>
          </p:cNvPr>
          <p:cNvSpPr txBox="1"/>
          <p:nvPr/>
        </p:nvSpPr>
        <p:spPr>
          <a:xfrm>
            <a:off x="833438" y="1425865"/>
            <a:ext cx="10782301" cy="553998"/>
          </a:xfrm>
          <a:prstGeom prst="rect">
            <a:avLst/>
          </a:prstGeom>
          <a:noFill/>
        </p:spPr>
        <p:txBody>
          <a:bodyPr wrap="square">
            <a:spAutoFit/>
          </a:bodyPr>
          <a:lstStyle/>
          <a:p>
            <a:pPr algn="ctr"/>
            <a:r>
              <a:rPr lang="en-US" sz="3000" b="1" dirty="0">
                <a:latin typeface="+mn-lt"/>
              </a:rPr>
              <a:t>Assumptions Based on Creswell and Poth's (2018) Framework</a:t>
            </a:r>
          </a:p>
        </p:txBody>
      </p:sp>
      <p:pic>
        <p:nvPicPr>
          <p:cNvPr id="14338" name="Picture 2" descr="Underlying Asumptions &amp; Organizational Change [Guide] - CityU">
            <a:extLst>
              <a:ext uri="{FF2B5EF4-FFF2-40B4-BE49-F238E27FC236}">
                <a16:creationId xmlns:a16="http://schemas.microsoft.com/office/drawing/2014/main" id="{DD0C194A-359F-8268-5FCC-BAD232829E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2264065"/>
            <a:ext cx="5268144" cy="317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03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Limitations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717060" y="1640176"/>
            <a:ext cx="5262562" cy="4474873"/>
          </a:xfrm>
        </p:spPr>
        <p:txBody>
          <a:bodyPr vert="horz" lIns="91440" tIns="45720" rIns="91440" bIns="45720" rtlCol="0" anchor="t">
            <a:normAutofit fontScale="40000" lnSpcReduction="20000"/>
          </a:bodyPr>
          <a:lstStyle/>
          <a:p>
            <a:pPr algn="l">
              <a:buFont typeface="Arial" panose="020B0604020202020204" pitchFamily="34" charset="0"/>
              <a:buChar char="•"/>
            </a:pPr>
            <a:r>
              <a:rPr lang="en-US" sz="6000" dirty="0">
                <a:latin typeface="+mn-lt"/>
              </a:rPr>
              <a:t>Small Sample Size</a:t>
            </a:r>
          </a:p>
          <a:p>
            <a:pPr algn="l">
              <a:buFont typeface="Arial" panose="020B0604020202020204" pitchFamily="34" charset="0"/>
              <a:buChar char="•"/>
            </a:pPr>
            <a:endParaRPr lang="en-US" sz="6000" dirty="0">
              <a:latin typeface="+mn-lt"/>
            </a:endParaRPr>
          </a:p>
          <a:p>
            <a:pPr algn="l">
              <a:buFont typeface="Arial" panose="020B0604020202020204" pitchFamily="34" charset="0"/>
              <a:buChar char="•"/>
            </a:pPr>
            <a:r>
              <a:rPr lang="en-US" sz="6000" dirty="0">
                <a:latin typeface="+mn-lt"/>
              </a:rPr>
              <a:t>Qualitative Generalizability</a:t>
            </a:r>
          </a:p>
          <a:p>
            <a:pPr algn="l">
              <a:buFont typeface="Arial" panose="020B0604020202020204" pitchFamily="34" charset="0"/>
              <a:buChar char="•"/>
            </a:pPr>
            <a:endParaRPr lang="en-US" sz="6000" dirty="0">
              <a:latin typeface="+mn-lt"/>
            </a:endParaRPr>
          </a:p>
          <a:p>
            <a:pPr algn="l">
              <a:buFont typeface="Arial" panose="020B0604020202020204" pitchFamily="34" charset="0"/>
              <a:buChar char="•"/>
            </a:pPr>
            <a:r>
              <a:rPr lang="en-US" sz="6000" dirty="0">
                <a:latin typeface="+mn-lt"/>
              </a:rPr>
              <a:t>Virtual Interview Limitations</a:t>
            </a:r>
          </a:p>
          <a:p>
            <a:pPr algn="l">
              <a:buFont typeface="Arial" panose="020B0604020202020204" pitchFamily="34" charset="0"/>
              <a:buChar char="•"/>
            </a:pPr>
            <a:endParaRPr lang="en-US" sz="6000" dirty="0">
              <a:latin typeface="+mn-lt"/>
            </a:endParaRPr>
          </a:p>
          <a:p>
            <a:pPr algn="l">
              <a:buFont typeface="Arial" panose="020B0604020202020204" pitchFamily="34" charset="0"/>
              <a:buChar char="•"/>
            </a:pPr>
            <a:r>
              <a:rPr lang="en-US" sz="6000" dirty="0">
                <a:latin typeface="+mn-lt"/>
              </a:rPr>
              <a:t>Bias Mitigation Strategies</a:t>
            </a:r>
          </a:p>
          <a:p>
            <a:pPr algn="l">
              <a:buFont typeface="Arial" panose="020B0604020202020204" pitchFamily="34" charset="0"/>
              <a:buChar char="•"/>
            </a:pPr>
            <a:endParaRPr lang="en-US" sz="6000" dirty="0">
              <a:latin typeface="+mn-lt"/>
            </a:endParaRPr>
          </a:p>
          <a:p>
            <a:pPr algn="l">
              <a:buFont typeface="Arial" panose="020B0604020202020204" pitchFamily="34" charset="0"/>
              <a:buChar char="•"/>
            </a:pPr>
            <a:r>
              <a:rPr lang="en-US" sz="6000" dirty="0">
                <a:latin typeface="+mn-lt"/>
              </a:rPr>
              <a:t>Trustworthiness Measures</a:t>
            </a:r>
          </a:p>
          <a:p>
            <a:pPr algn="l">
              <a:buFont typeface="Arial" panose="020B0604020202020204" pitchFamily="34" charset="0"/>
              <a:buChar char="•"/>
            </a:pPr>
            <a:endParaRPr lang="en-US" sz="6000" dirty="0">
              <a:latin typeface="+mn-lt"/>
            </a:endParaRPr>
          </a:p>
          <a:p>
            <a:pPr algn="l">
              <a:buFont typeface="Arial" panose="020B0604020202020204" pitchFamily="34" charset="0"/>
              <a:buChar char="•"/>
            </a:pPr>
            <a:r>
              <a:rPr lang="en-US" sz="6000" dirty="0">
                <a:latin typeface="+mn-lt"/>
              </a:rPr>
              <a:t>Ethical Considerations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15362" name="Picture 2" descr="Creative Guidance – Knowing your limitations – Inspirational Educative  Articles | IASbaba">
            <a:extLst>
              <a:ext uri="{FF2B5EF4-FFF2-40B4-BE49-F238E27FC236}">
                <a16:creationId xmlns:a16="http://schemas.microsoft.com/office/drawing/2014/main" id="{A8B28D84-F499-84D0-6702-0A798542DE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622" y="2032144"/>
            <a:ext cx="5546492" cy="369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02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Scope and Delimitations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831430"/>
            <a:ext cx="5438775" cy="3826907"/>
          </a:xfrm>
        </p:spPr>
        <p:txBody>
          <a:bodyPr vert="horz" lIns="91440" tIns="45720" rIns="91440" bIns="45720" rtlCol="0" anchor="t">
            <a:normAutofit fontScale="85000" lnSpcReduction="10000"/>
          </a:bodyPr>
          <a:lstStyle/>
          <a:p>
            <a:pPr algn="l">
              <a:buFont typeface="Arial" panose="020B0604020202020204" pitchFamily="34" charset="0"/>
              <a:buChar char="•"/>
            </a:pPr>
            <a:r>
              <a:rPr lang="en-US" sz="3500" dirty="0">
                <a:latin typeface="+mn-lt"/>
              </a:rPr>
              <a:t>Study Scope </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Focus on Instructor Perceptions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Research Delimitations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Recruitment and Data Collection</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17410" name="Picture 2" descr="Scope and Delimitations in Research - Enago Academy">
            <a:extLst>
              <a:ext uri="{FF2B5EF4-FFF2-40B4-BE49-F238E27FC236}">
                <a16:creationId xmlns:a16="http://schemas.microsoft.com/office/drawing/2014/main" id="{68D306F1-DF15-9F00-1759-B5E7D2C0D7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7783" y="2586803"/>
            <a:ext cx="5123166" cy="231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59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Target Population and Sample</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7" y="1743075"/>
            <a:ext cx="5438775" cy="3826907"/>
          </a:xfrm>
        </p:spPr>
        <p:txBody>
          <a:bodyPr vert="horz" lIns="91440" tIns="45720" rIns="91440" bIns="45720" rtlCol="0" anchor="t">
            <a:normAutofit fontScale="92500" lnSpcReduction="10000"/>
          </a:bodyPr>
          <a:lstStyle/>
          <a:p>
            <a:pPr algn="l">
              <a:buFont typeface="Arial" panose="020B0604020202020204" pitchFamily="34" charset="0"/>
              <a:buChar char="•"/>
            </a:pPr>
            <a:r>
              <a:rPr lang="en-US" sz="3500" dirty="0">
                <a:latin typeface="+mn-lt"/>
              </a:rPr>
              <a:t>Population </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Sample Size </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Sampling Techniques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Recruitment Methods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5" name="Picture 4" descr="A group of people standing in a circle&#10;&#10;Description automatically generated">
            <a:extLst>
              <a:ext uri="{FF2B5EF4-FFF2-40B4-BE49-F238E27FC236}">
                <a16:creationId xmlns:a16="http://schemas.microsoft.com/office/drawing/2014/main" id="{74E22497-3803-DEC3-C23A-34447C391D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6756" y="2501900"/>
            <a:ext cx="3200400" cy="1854200"/>
          </a:xfrm>
          <a:prstGeom prst="rect">
            <a:avLst/>
          </a:prstGeom>
        </p:spPr>
      </p:pic>
      <p:pic>
        <p:nvPicPr>
          <p:cNvPr id="7" name="Picture 6" descr="A group of cartoon characters&#10;&#10;Description automatically generated">
            <a:extLst>
              <a:ext uri="{FF2B5EF4-FFF2-40B4-BE49-F238E27FC236}">
                <a16:creationId xmlns:a16="http://schemas.microsoft.com/office/drawing/2014/main" id="{C2AB2EEB-12E3-38E4-E521-188CFBC160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60731" y="2623685"/>
            <a:ext cx="1842000" cy="1854199"/>
          </a:xfrm>
          <a:prstGeom prst="rect">
            <a:avLst/>
          </a:prstGeom>
        </p:spPr>
      </p:pic>
      <p:sp>
        <p:nvSpPr>
          <p:cNvPr id="8" name="Right Arrow 7">
            <a:extLst>
              <a:ext uri="{FF2B5EF4-FFF2-40B4-BE49-F238E27FC236}">
                <a16:creationId xmlns:a16="http://schemas.microsoft.com/office/drawing/2014/main" id="{AD8350A2-FBF0-BE88-B9CA-EDDF9690A68E}"/>
              </a:ext>
            </a:extLst>
          </p:cNvPr>
          <p:cNvSpPr/>
          <p:nvPr/>
        </p:nvSpPr>
        <p:spPr>
          <a:xfrm>
            <a:off x="9057481" y="3266508"/>
            <a:ext cx="542925" cy="324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21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Instruments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858934"/>
            <a:ext cx="5438775" cy="3112532"/>
          </a:xfrm>
        </p:spPr>
        <p:txBody>
          <a:bodyPr vert="horz" lIns="91440" tIns="45720" rIns="91440" bIns="45720" rtlCol="0" anchor="t">
            <a:normAutofit/>
          </a:bodyPr>
          <a:lstStyle/>
          <a:p>
            <a:pPr algn="l">
              <a:buFont typeface="Arial" panose="020B0604020202020204" pitchFamily="34" charset="0"/>
              <a:buChar char="•"/>
            </a:pPr>
            <a:r>
              <a:rPr lang="en-US" sz="3500" dirty="0">
                <a:latin typeface="+mn-lt"/>
              </a:rPr>
              <a:t>Open-ended Questionnaire</a:t>
            </a:r>
          </a:p>
          <a:p>
            <a:pPr algn="l"/>
            <a:endParaRPr lang="en-US" sz="2000" dirty="0">
              <a:latin typeface="+mn-lt"/>
            </a:endParaRPr>
          </a:p>
          <a:p>
            <a:pPr algn="l">
              <a:buFont typeface="Arial" panose="020B0604020202020204" pitchFamily="34" charset="0"/>
              <a:buChar char="•"/>
            </a:pPr>
            <a:r>
              <a:rPr lang="en-US" sz="3500" dirty="0">
                <a:latin typeface="+mn-lt"/>
              </a:rPr>
              <a:t>Semi-structured Interviews</a:t>
            </a:r>
          </a:p>
          <a:p>
            <a:pPr algn="l"/>
            <a:endParaRPr lang="en-US" sz="2000" dirty="0">
              <a:latin typeface="+mn-lt"/>
            </a:endParaRPr>
          </a:p>
          <a:p>
            <a:pPr algn="l">
              <a:buFont typeface="Arial" panose="020B0604020202020204" pitchFamily="34" charset="0"/>
              <a:buChar char="•"/>
            </a:pPr>
            <a:r>
              <a:rPr lang="en-US" sz="3500" dirty="0">
                <a:latin typeface="+mn-lt"/>
              </a:rPr>
              <a:t>Reflexive Field Notes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5" name="Picture 4" descr="A cartoon of a magnifying glass and a microphone&#10;&#10;Description automatically generated">
            <a:extLst>
              <a:ext uri="{FF2B5EF4-FFF2-40B4-BE49-F238E27FC236}">
                <a16:creationId xmlns:a16="http://schemas.microsoft.com/office/drawing/2014/main" id="{BB7C94B7-4561-A62D-74ED-423DA9B6B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2235" y="1950144"/>
            <a:ext cx="3047840" cy="2930111"/>
          </a:xfrm>
          <a:prstGeom prst="rect">
            <a:avLst/>
          </a:prstGeom>
        </p:spPr>
      </p:pic>
    </p:spTree>
    <p:extLst>
      <p:ext uri="{BB962C8B-B14F-4D97-AF65-F5344CB8AC3E}">
        <p14:creationId xmlns:p14="http://schemas.microsoft.com/office/powerpoint/2010/main" val="1522638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4C693-6C40-2961-B08C-F04681B9877F}"/>
              </a:ext>
            </a:extLst>
          </p:cNvPr>
          <p:cNvSpPr>
            <a:spLocks noGrp="1"/>
          </p:cNvSpPr>
          <p:nvPr>
            <p:ph type="body" sz="quarter" idx="13"/>
          </p:nvPr>
        </p:nvSpPr>
        <p:spPr>
          <a:xfrm>
            <a:off x="833438" y="801687"/>
            <a:ext cx="6267450" cy="1473771"/>
          </a:xfrm>
        </p:spPr>
        <p:txBody>
          <a:bodyPr>
            <a:normAutofit fontScale="92500" lnSpcReduction="10000"/>
          </a:bodyPr>
          <a:lstStyle/>
          <a:p>
            <a:r>
              <a:rPr lang="en-US" sz="5200" dirty="0"/>
              <a:t>Introduction and Personal Background</a:t>
            </a:r>
          </a:p>
          <a:p>
            <a:endParaRPr lang="en-US" dirty="0"/>
          </a:p>
        </p:txBody>
      </p:sp>
      <p:sp>
        <p:nvSpPr>
          <p:cNvPr id="3" name="Text Placeholder 2">
            <a:extLst>
              <a:ext uri="{FF2B5EF4-FFF2-40B4-BE49-F238E27FC236}">
                <a16:creationId xmlns:a16="http://schemas.microsoft.com/office/drawing/2014/main" id="{D1B38012-552B-B473-CA06-C20C7D48FA4B}"/>
              </a:ext>
            </a:extLst>
          </p:cNvPr>
          <p:cNvSpPr>
            <a:spLocks noGrp="1"/>
          </p:cNvSpPr>
          <p:nvPr>
            <p:ph type="body" sz="quarter" idx="14"/>
          </p:nvPr>
        </p:nvSpPr>
        <p:spPr>
          <a:xfrm>
            <a:off x="833438" y="2631677"/>
            <a:ext cx="4567237" cy="2814638"/>
          </a:xfrm>
        </p:spPr>
        <p:txBody>
          <a:bodyPr>
            <a:normAutofit fontScale="92500"/>
          </a:bodyPr>
          <a:lstStyle/>
          <a:p>
            <a:pPr marL="342900" indent="-342900">
              <a:buFont typeface="Arial" panose="020B0604020202020204" pitchFamily="34" charset="0"/>
              <a:buChar char="•"/>
            </a:pPr>
            <a:r>
              <a:rPr lang="en-US" sz="3600" dirty="0"/>
              <a:t>Diverse professional journey</a:t>
            </a:r>
          </a:p>
          <a:p>
            <a:pPr marL="342900" indent="-342900">
              <a:buFont typeface="Arial" panose="020B0604020202020204" pitchFamily="34" charset="0"/>
              <a:buChar char="•"/>
            </a:pPr>
            <a:r>
              <a:rPr lang="en-US" sz="3600" dirty="0"/>
              <a:t>Passion for educational disruption</a:t>
            </a:r>
          </a:p>
          <a:p>
            <a:pPr marL="342900" indent="-342900">
              <a:buFont typeface="Arial" panose="020B0604020202020204" pitchFamily="34" charset="0"/>
              <a:buChar char="•"/>
            </a:pPr>
            <a:r>
              <a:rPr lang="en-US" sz="3600" dirty="0"/>
              <a:t>Dissertation focus</a:t>
            </a:r>
          </a:p>
        </p:txBody>
      </p:sp>
      <p:pic>
        <p:nvPicPr>
          <p:cNvPr id="7" name="Picture Placeholder 6" descr="A person smiling at the camera&#10;&#10;Description automatically generated">
            <a:extLst>
              <a:ext uri="{FF2B5EF4-FFF2-40B4-BE49-F238E27FC236}">
                <a16:creationId xmlns:a16="http://schemas.microsoft.com/office/drawing/2014/main" id="{6ADC49F2-3D63-20D1-04B5-18EB6BF76405}"/>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l="-64312" t="-13398" r="-72998" b="-13398"/>
          <a:stretch/>
        </p:blipFill>
        <p:spPr>
          <a:xfrm>
            <a:off x="5635625" y="801687"/>
            <a:ext cx="6556375" cy="5254625"/>
          </a:xfrm>
        </p:spPr>
      </p:pic>
    </p:spTree>
    <p:extLst>
      <p:ext uri="{BB962C8B-B14F-4D97-AF65-F5344CB8AC3E}">
        <p14:creationId xmlns:p14="http://schemas.microsoft.com/office/powerpoint/2010/main" val="3896078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Reliability and Validity</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7" y="1637413"/>
            <a:ext cx="5438775" cy="4401879"/>
          </a:xfrm>
        </p:spPr>
        <p:txBody>
          <a:bodyPr vert="horz" lIns="91440" tIns="45720" rIns="91440" bIns="45720" rtlCol="0" anchor="t">
            <a:normAutofit fontScale="85000" lnSpcReduction="20000"/>
          </a:bodyPr>
          <a:lstStyle/>
          <a:p>
            <a:pPr algn="l">
              <a:buFont typeface="Arial" panose="020B0604020202020204" pitchFamily="34" charset="0"/>
              <a:buChar char="•"/>
            </a:pPr>
            <a:r>
              <a:rPr lang="en-US" sz="3500" dirty="0">
                <a:latin typeface="+mn-lt"/>
              </a:rPr>
              <a:t>Criteria for Trustworthiness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Establishing Credibility</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Ensuring Dependability</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Achieving Transferability</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r>
              <a:rPr lang="en-US" sz="3500" dirty="0">
                <a:latin typeface="+mn-lt"/>
              </a:rPr>
              <a:t>Maintaining Conformability and Trustworthiness</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6" name="Picture 5" descr="A group of people walking on a bridge&#10;&#10;Description automatically generated">
            <a:extLst>
              <a:ext uri="{FF2B5EF4-FFF2-40B4-BE49-F238E27FC236}">
                <a16:creationId xmlns:a16="http://schemas.microsoft.com/office/drawing/2014/main" id="{23AA5DA9-A259-46E4-BFAA-932B32DC7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134" y="1815163"/>
            <a:ext cx="3862941" cy="3818730"/>
          </a:xfrm>
          <a:prstGeom prst="rect">
            <a:avLst/>
          </a:prstGeom>
        </p:spPr>
      </p:pic>
    </p:spTree>
    <p:extLst>
      <p:ext uri="{BB962C8B-B14F-4D97-AF65-F5344CB8AC3E}">
        <p14:creationId xmlns:p14="http://schemas.microsoft.com/office/powerpoint/2010/main" val="1492338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Ethical Procedures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7" y="1534031"/>
            <a:ext cx="5438775" cy="4380994"/>
          </a:xfrm>
        </p:spPr>
        <p:txBody>
          <a:bodyPr vert="horz" lIns="91440" tIns="45720" rIns="91440" bIns="45720" rtlCol="0" anchor="t">
            <a:normAutofit/>
          </a:bodyPr>
          <a:lstStyle/>
          <a:p>
            <a:pPr algn="l">
              <a:buFont typeface="Arial" panose="020B0604020202020204" pitchFamily="34" charset="0"/>
              <a:buChar char="•"/>
            </a:pPr>
            <a:r>
              <a:rPr lang="en-US" sz="3500" dirty="0">
                <a:latin typeface="+mn-lt"/>
              </a:rPr>
              <a:t>Adherence to Belmont Report</a:t>
            </a:r>
          </a:p>
          <a:p>
            <a:pPr algn="l">
              <a:buFont typeface="Arial" panose="020B0604020202020204" pitchFamily="34" charset="0"/>
              <a:buChar char="•"/>
            </a:pPr>
            <a:endParaRPr lang="en-US" sz="2000" dirty="0">
              <a:latin typeface="+mn-lt"/>
            </a:endParaRPr>
          </a:p>
          <a:p>
            <a:pPr algn="l">
              <a:buFont typeface="Arial" panose="020B0604020202020204" pitchFamily="34" charset="0"/>
              <a:buChar char="•"/>
            </a:pPr>
            <a:r>
              <a:rPr lang="en-US" sz="3500" dirty="0">
                <a:latin typeface="+mn-lt"/>
              </a:rPr>
              <a:t>Informed Consent Process</a:t>
            </a:r>
          </a:p>
          <a:p>
            <a:pPr algn="l">
              <a:buFont typeface="Arial" panose="020B0604020202020204" pitchFamily="34" charset="0"/>
              <a:buChar char="•"/>
            </a:pPr>
            <a:endParaRPr lang="en-US" sz="2000" dirty="0">
              <a:latin typeface="+mn-lt"/>
            </a:endParaRPr>
          </a:p>
          <a:p>
            <a:pPr algn="l">
              <a:buFont typeface="Arial" panose="020B0604020202020204" pitchFamily="34" charset="0"/>
              <a:buChar char="•"/>
            </a:pPr>
            <a:r>
              <a:rPr lang="en-US" sz="3500" dirty="0">
                <a:latin typeface="+mn-lt"/>
              </a:rPr>
              <a:t>Confidentiality Measures</a:t>
            </a:r>
          </a:p>
          <a:p>
            <a:pPr algn="l">
              <a:buFont typeface="Arial" panose="020B0604020202020204" pitchFamily="34" charset="0"/>
              <a:buChar char="•"/>
            </a:pPr>
            <a:endParaRPr lang="en-US" sz="2000" dirty="0">
              <a:latin typeface="+mn-lt"/>
            </a:endParaRPr>
          </a:p>
          <a:p>
            <a:pPr algn="l">
              <a:buFont typeface="Arial" panose="020B0604020202020204" pitchFamily="34" charset="0"/>
              <a:buChar char="•"/>
            </a:pPr>
            <a:r>
              <a:rPr lang="en-US" sz="3500" dirty="0">
                <a:latin typeface="+mn-lt"/>
              </a:rPr>
              <a:t>Institutional Oversight</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5" name="Picture 4" descr="A group of people in a library&#10;&#10;Description automatically generated">
            <a:extLst>
              <a:ext uri="{FF2B5EF4-FFF2-40B4-BE49-F238E27FC236}">
                <a16:creationId xmlns:a16="http://schemas.microsoft.com/office/drawing/2014/main" id="{FB478E46-20A8-9ECC-B8C6-E5F483A82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6635" y="1626899"/>
            <a:ext cx="4225880" cy="4195257"/>
          </a:xfrm>
          <a:prstGeom prst="rect">
            <a:avLst/>
          </a:prstGeom>
        </p:spPr>
      </p:pic>
    </p:spTree>
    <p:extLst>
      <p:ext uri="{BB962C8B-B14F-4D97-AF65-F5344CB8AC3E}">
        <p14:creationId xmlns:p14="http://schemas.microsoft.com/office/powerpoint/2010/main" val="1436864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Data Collection </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557867"/>
            <a:ext cx="9926637" cy="4279262"/>
          </a:xfrm>
        </p:spPr>
        <p:txBody>
          <a:bodyPr wrap="none">
            <a:normAutofit/>
          </a:bodyPr>
          <a:lstStyle/>
          <a:p>
            <a:pPr marR="0" lvl="0" algn="ctr">
              <a:spcBef>
                <a:spcPts val="0"/>
              </a:spcBef>
              <a:spcAft>
                <a:spcPts val="0"/>
              </a:spcAft>
              <a:tabLst>
                <a:tab pos="139700" algn="l"/>
                <a:tab pos="457200" algn="l"/>
              </a:tabLst>
            </a:pPr>
            <a:r>
              <a:rPr lang="en-US" sz="2800" b="1" kern="100" dirty="0">
                <a:effectLst/>
                <a:latin typeface="+mn-lt"/>
                <a:ea typeface="Calibri" panose="020F0502020204030204" pitchFamily="34" charset="0"/>
                <a:cs typeface="Times New Roman" panose="02020603050405020304" pitchFamily="18" charset="0"/>
              </a:rPr>
              <a:t>Timeline</a:t>
            </a:r>
          </a:p>
        </p:txBody>
      </p:sp>
      <p:graphicFrame>
        <p:nvGraphicFramePr>
          <p:cNvPr id="4" name="Diagram 3">
            <a:extLst>
              <a:ext uri="{FF2B5EF4-FFF2-40B4-BE49-F238E27FC236}">
                <a16:creationId xmlns:a16="http://schemas.microsoft.com/office/drawing/2014/main" id="{01C31CCB-69B3-CC0F-A833-49BF27BDDB99}"/>
              </a:ext>
            </a:extLst>
          </p:cNvPr>
          <p:cNvGraphicFramePr/>
          <p:nvPr>
            <p:extLst>
              <p:ext uri="{D42A27DB-BD31-4B8C-83A1-F6EECF244321}">
                <p14:modId xmlns:p14="http://schemas.microsoft.com/office/powerpoint/2010/main" val="1933869830"/>
              </p:ext>
            </p:extLst>
          </p:nvPr>
        </p:nvGraphicFramePr>
        <p:xfrm>
          <a:off x="833439" y="-680484"/>
          <a:ext cx="10692254" cy="7995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0465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Data Preparation and Storage</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694668"/>
            <a:ext cx="5438775" cy="4380994"/>
          </a:xfrm>
        </p:spPr>
        <p:txBody>
          <a:bodyPr vert="horz" lIns="91440" tIns="45720" rIns="91440" bIns="45720" rtlCol="0" anchor="t">
            <a:normAutofit fontScale="92500" lnSpcReduction="20000"/>
          </a:bodyPr>
          <a:lstStyle/>
          <a:p>
            <a:pPr algn="l">
              <a:buFont typeface="Arial" panose="020B0604020202020204" pitchFamily="34" charset="0"/>
              <a:buChar char="•"/>
            </a:pPr>
            <a:r>
              <a:rPr lang="en-US" sz="3500" dirty="0">
                <a:latin typeface="+mn-lt"/>
              </a:rPr>
              <a:t>Data Organization</a:t>
            </a:r>
          </a:p>
          <a:p>
            <a:pPr algn="l">
              <a:buFont typeface="Arial" panose="020B0604020202020204" pitchFamily="34" charset="0"/>
              <a:buChar char="•"/>
            </a:pPr>
            <a:endParaRPr lang="en-US" sz="3000" dirty="0">
              <a:latin typeface="+mn-lt"/>
            </a:endParaRPr>
          </a:p>
          <a:p>
            <a:pPr algn="l">
              <a:buFont typeface="Arial" panose="020B0604020202020204" pitchFamily="34" charset="0"/>
              <a:buChar char="•"/>
            </a:pPr>
            <a:r>
              <a:rPr lang="en-US" sz="3500" dirty="0">
                <a:latin typeface="+mn-lt"/>
              </a:rPr>
              <a:t>Anonymization Process</a:t>
            </a:r>
          </a:p>
          <a:p>
            <a:pPr algn="l">
              <a:buFont typeface="Arial" panose="020B0604020202020204" pitchFamily="34" charset="0"/>
              <a:buChar char="•"/>
            </a:pPr>
            <a:endParaRPr lang="en-US" sz="3000" dirty="0">
              <a:latin typeface="+mn-lt"/>
            </a:endParaRPr>
          </a:p>
          <a:p>
            <a:pPr algn="l">
              <a:buFont typeface="Arial" panose="020B0604020202020204" pitchFamily="34" charset="0"/>
              <a:buChar char="•"/>
            </a:pPr>
            <a:r>
              <a:rPr lang="en-US" sz="3500" dirty="0">
                <a:latin typeface="+mn-lt"/>
              </a:rPr>
              <a:t>Data Exploration and Coding</a:t>
            </a:r>
          </a:p>
          <a:p>
            <a:pPr algn="l">
              <a:buFont typeface="Arial" panose="020B0604020202020204" pitchFamily="34" charset="0"/>
              <a:buChar char="•"/>
            </a:pPr>
            <a:endParaRPr lang="en-US" sz="3000" dirty="0">
              <a:latin typeface="+mn-lt"/>
            </a:endParaRPr>
          </a:p>
          <a:p>
            <a:pPr algn="l">
              <a:buFont typeface="Arial" panose="020B0604020202020204" pitchFamily="34" charset="0"/>
              <a:buChar char="•"/>
            </a:pPr>
            <a:r>
              <a:rPr lang="en-US" sz="3500" dirty="0">
                <a:latin typeface="+mn-lt"/>
              </a:rPr>
              <a:t>Data Analysis Tools</a:t>
            </a:r>
          </a:p>
          <a:p>
            <a:pPr algn="l">
              <a:buFont typeface="Arial" panose="020B0604020202020204" pitchFamily="34" charset="0"/>
              <a:buChar char="•"/>
            </a:pPr>
            <a:endParaRPr lang="en-US" sz="3000" dirty="0">
              <a:latin typeface="+mn-lt"/>
            </a:endParaRPr>
          </a:p>
          <a:p>
            <a:pPr algn="l">
              <a:buFont typeface="Arial" panose="020B0604020202020204" pitchFamily="34" charset="0"/>
              <a:buChar char="•"/>
            </a:pPr>
            <a:r>
              <a:rPr lang="en-US" sz="3500" dirty="0">
                <a:latin typeface="+mn-lt"/>
              </a:rPr>
              <a:t>Data Storage and Retention</a:t>
            </a: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sz="3500" dirty="0">
              <a:latin typeface="+mn-lt"/>
            </a:endParaRPr>
          </a:p>
          <a:p>
            <a:pPr algn="l">
              <a:buFont typeface="Arial" panose="020B0604020202020204" pitchFamily="34" charset="0"/>
              <a:buChar char="•"/>
            </a:pPr>
            <a:endParaRPr lang="en-US" dirty="0">
              <a:latin typeface="Public Sans Medium"/>
            </a:endParaRPr>
          </a:p>
        </p:txBody>
      </p:sp>
      <p:pic>
        <p:nvPicPr>
          <p:cNvPr id="4" name="Picture 3" descr="A person looking at a computer screen&#10;&#10;Description automatically generated">
            <a:extLst>
              <a:ext uri="{FF2B5EF4-FFF2-40B4-BE49-F238E27FC236}">
                <a16:creationId xmlns:a16="http://schemas.microsoft.com/office/drawing/2014/main" id="{9EAB15E3-DEDF-DBB5-53CE-72E65B4E71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1350" y="2234414"/>
            <a:ext cx="3888725" cy="3301501"/>
          </a:xfrm>
          <a:prstGeom prst="rect">
            <a:avLst/>
          </a:prstGeom>
        </p:spPr>
      </p:pic>
    </p:spTree>
    <p:extLst>
      <p:ext uri="{BB962C8B-B14F-4D97-AF65-F5344CB8AC3E}">
        <p14:creationId xmlns:p14="http://schemas.microsoft.com/office/powerpoint/2010/main" val="424203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Data Analysis Model</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9" y="1692349"/>
            <a:ext cx="5262562" cy="4140040"/>
          </a:xfrm>
        </p:spPr>
        <p:txBody>
          <a:bodyPr>
            <a:normAutofit/>
          </a:bodyPr>
          <a:lstStyle/>
          <a:p>
            <a:pPr marR="0" lvl="0">
              <a:spcBef>
                <a:spcPts val="0"/>
              </a:spcBef>
              <a:spcAft>
                <a:spcPts val="0"/>
              </a:spcAft>
              <a:tabLst>
                <a:tab pos="139700" algn="l"/>
                <a:tab pos="457200" algn="l"/>
              </a:tabLst>
            </a:pPr>
            <a:endParaRPr lang="en-US" sz="28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3200" kern="100" dirty="0">
                <a:effectLst/>
                <a:latin typeface="+mn-lt"/>
                <a:ea typeface="Calibri" panose="020F0502020204030204" pitchFamily="34" charset="0"/>
                <a:cs typeface="Times New Roman" panose="02020603050405020304" pitchFamily="18" charset="0"/>
              </a:rPr>
              <a:t>Employing Creswell and Poth’s (2018) Data Analysis Spiral</a:t>
            </a:r>
          </a:p>
          <a:p>
            <a:pPr marL="342900" marR="0" lvl="0" indent="-342900">
              <a:spcBef>
                <a:spcPts val="0"/>
              </a:spcBef>
              <a:spcAft>
                <a:spcPts val="0"/>
              </a:spcAft>
              <a:buFont typeface="Symbol" pitchFamily="2" charset="2"/>
              <a:buChar char=""/>
              <a:tabLst>
                <a:tab pos="139700" algn="l"/>
                <a:tab pos="457200" algn="l"/>
              </a:tabLst>
            </a:pPr>
            <a:endParaRPr lang="en-US" sz="28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3200" kern="100" dirty="0">
                <a:effectLst/>
                <a:latin typeface="+mn-lt"/>
                <a:ea typeface="Calibri" panose="020F0502020204030204" pitchFamily="34" charset="0"/>
                <a:cs typeface="Times New Roman" panose="02020603050405020304" pitchFamily="18" charset="0"/>
              </a:rPr>
              <a:t>Thematic Analysis Process</a:t>
            </a:r>
          </a:p>
          <a:p>
            <a:pPr marL="342900" marR="0" lvl="0" indent="-342900">
              <a:spcBef>
                <a:spcPts val="0"/>
              </a:spcBef>
              <a:spcAft>
                <a:spcPts val="0"/>
              </a:spcAft>
              <a:buFont typeface="Symbol" pitchFamily="2" charset="2"/>
              <a:buChar char=""/>
              <a:tabLst>
                <a:tab pos="139700" algn="l"/>
                <a:tab pos="457200" algn="l"/>
              </a:tabLst>
            </a:pPr>
            <a:endParaRPr lang="en-US" sz="28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3200" kern="100" dirty="0">
                <a:effectLst/>
                <a:latin typeface="+mn-lt"/>
                <a:ea typeface="Calibri" panose="020F0502020204030204" pitchFamily="34" charset="0"/>
                <a:cs typeface="Times New Roman" panose="02020603050405020304" pitchFamily="18" charset="0"/>
              </a:rPr>
              <a:t>Iterative Framework</a:t>
            </a:r>
          </a:p>
        </p:txBody>
      </p:sp>
      <p:pic>
        <p:nvPicPr>
          <p:cNvPr id="9" name="Picture 8" descr="A blue spiral with a wire&#10;&#10;Description automatically generated with medium confidence">
            <a:extLst>
              <a:ext uri="{FF2B5EF4-FFF2-40B4-BE49-F238E27FC236}">
                <a16:creationId xmlns:a16="http://schemas.microsoft.com/office/drawing/2014/main" id="{6A47E2D9-BDAA-93E0-FAAF-38AA828AB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553" y="2281542"/>
            <a:ext cx="2925884" cy="2961653"/>
          </a:xfrm>
          <a:prstGeom prst="rect">
            <a:avLst/>
          </a:prstGeom>
        </p:spPr>
      </p:pic>
    </p:spTree>
    <p:extLst>
      <p:ext uri="{BB962C8B-B14F-4D97-AF65-F5344CB8AC3E}">
        <p14:creationId xmlns:p14="http://schemas.microsoft.com/office/powerpoint/2010/main" val="1091648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Data Analysis Process</a:t>
            </a:r>
          </a:p>
        </p:txBody>
      </p:sp>
      <p:pic>
        <p:nvPicPr>
          <p:cNvPr id="6" name="Picture 5" descr="A diagram of a data flow&#10;&#10;Description automatically generated">
            <a:extLst>
              <a:ext uri="{FF2B5EF4-FFF2-40B4-BE49-F238E27FC236}">
                <a16:creationId xmlns:a16="http://schemas.microsoft.com/office/drawing/2014/main" id="{6612F90B-CDE6-0692-5054-DD15FE79B0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3039" y="1425865"/>
            <a:ext cx="8445922" cy="4475078"/>
          </a:xfrm>
          <a:prstGeom prst="rect">
            <a:avLst/>
          </a:prstGeom>
        </p:spPr>
      </p:pic>
    </p:spTree>
    <p:extLst>
      <p:ext uri="{BB962C8B-B14F-4D97-AF65-F5344CB8AC3E}">
        <p14:creationId xmlns:p14="http://schemas.microsoft.com/office/powerpoint/2010/main" val="3116842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E52E23-6C59-EDD6-1F0D-75ECB822CE11}"/>
              </a:ext>
            </a:extLst>
          </p:cNvPr>
          <p:cNvSpPr>
            <a:spLocks noGrp="1"/>
          </p:cNvSpPr>
          <p:nvPr>
            <p:ph type="body" sz="quarter" idx="10"/>
          </p:nvPr>
        </p:nvSpPr>
        <p:spPr/>
        <p:txBody>
          <a:bodyPr/>
          <a:lstStyle/>
          <a:p>
            <a:r>
              <a:rPr lang="en-US" dirty="0"/>
              <a:t>Findings and Results</a:t>
            </a:r>
          </a:p>
        </p:txBody>
      </p:sp>
    </p:spTree>
    <p:extLst>
      <p:ext uri="{BB962C8B-B14F-4D97-AF65-F5344CB8AC3E}">
        <p14:creationId xmlns:p14="http://schemas.microsoft.com/office/powerpoint/2010/main" val="3588060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Themes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832169"/>
            <a:ext cx="5262562" cy="3892379"/>
          </a:xfrm>
        </p:spPr>
        <p:txBody>
          <a:bodyPr>
            <a:normAutofit lnSpcReduction="10000"/>
          </a:bodyPr>
          <a:lstStyle/>
          <a:p>
            <a:pPr marL="285750" indent="-285750" rtl="0">
              <a:buSzPts val="2400"/>
              <a:buFont typeface="Arial" panose="020B0604020202020204" pitchFamily="34" charset="0"/>
              <a:buChar char="•"/>
            </a:pPr>
            <a:r>
              <a:rPr lang="en-US" sz="3600" b="0" i="0" u="none" strike="noStrike" kern="1200" baseline="0" dirty="0">
                <a:solidFill>
                  <a:srgbClr val="05213B"/>
                </a:solidFill>
                <a:latin typeface="+mn-lt"/>
              </a:rPr>
              <a:t>Engagement</a:t>
            </a:r>
          </a:p>
          <a:p>
            <a:pPr marL="285750" indent="-285750" rtl="0">
              <a:buSzPts val="2400"/>
              <a:buFont typeface="Arial" panose="020B0604020202020204" pitchFamily="34" charset="0"/>
              <a:buChar char="•"/>
            </a:pPr>
            <a:endParaRPr lang="en-US" sz="1800" b="0" i="0" u="none" strike="noStrike" kern="1200" baseline="0" dirty="0">
              <a:solidFill>
                <a:srgbClr val="05213B"/>
              </a:solidFill>
              <a:latin typeface="+mn-lt"/>
            </a:endParaRPr>
          </a:p>
          <a:p>
            <a:pPr marL="285750" indent="-285750" rtl="0">
              <a:buSzPts val="2400"/>
              <a:buFont typeface="Arial" panose="020B0604020202020204" pitchFamily="34" charset="0"/>
              <a:buChar char="•"/>
            </a:pPr>
            <a:r>
              <a:rPr lang="en-US" sz="3600" dirty="0">
                <a:latin typeface="+mn-lt"/>
                <a:ea typeface="Calibri" panose="020F0502020204030204" pitchFamily="34" charset="0"/>
              </a:rPr>
              <a:t>T</a:t>
            </a:r>
            <a:r>
              <a:rPr lang="en-US" sz="3600" dirty="0">
                <a:effectLst/>
                <a:latin typeface="+mn-lt"/>
                <a:ea typeface="Calibri" panose="020F0502020204030204" pitchFamily="34" charset="0"/>
              </a:rPr>
              <a:t>eaching </a:t>
            </a:r>
            <a:r>
              <a:rPr lang="en-US" sz="3600" dirty="0">
                <a:latin typeface="+mn-lt"/>
                <a:ea typeface="Calibri" panose="020F0502020204030204" pitchFamily="34" charset="0"/>
              </a:rPr>
              <a:t>E</a:t>
            </a:r>
            <a:r>
              <a:rPr lang="en-US" sz="3600" dirty="0">
                <a:effectLst/>
                <a:latin typeface="+mn-lt"/>
                <a:ea typeface="Calibri" panose="020F0502020204030204" pitchFamily="34" charset="0"/>
              </a:rPr>
              <a:t>ffectiveness and </a:t>
            </a:r>
            <a:r>
              <a:rPr lang="en-US" sz="3600" dirty="0">
                <a:latin typeface="+mn-lt"/>
                <a:ea typeface="Calibri" panose="020F0502020204030204" pitchFamily="34" charset="0"/>
              </a:rPr>
              <a:t>A</a:t>
            </a:r>
            <a:r>
              <a:rPr lang="en-US" sz="3600" dirty="0">
                <a:effectLst/>
                <a:latin typeface="+mn-lt"/>
                <a:ea typeface="Calibri" panose="020F0502020204030204" pitchFamily="34" charset="0"/>
              </a:rPr>
              <a:t>daptation </a:t>
            </a:r>
          </a:p>
          <a:p>
            <a:pPr marL="285750" indent="-285750" rtl="0">
              <a:buSzPts val="2400"/>
              <a:buFont typeface="Arial" panose="020B0604020202020204" pitchFamily="34" charset="0"/>
              <a:buChar char="•"/>
            </a:pPr>
            <a:endParaRPr lang="en-US" sz="1800" dirty="0">
              <a:effectLst/>
              <a:latin typeface="+mn-lt"/>
              <a:ea typeface="Calibri" panose="020F0502020204030204" pitchFamily="34" charset="0"/>
            </a:endParaRPr>
          </a:p>
          <a:p>
            <a:pPr marL="285750" indent="-285750" rtl="0">
              <a:buSzPts val="2400"/>
              <a:buFont typeface="Arial" panose="020B0604020202020204" pitchFamily="34" charset="0"/>
              <a:buChar char="•"/>
            </a:pPr>
            <a:r>
              <a:rPr lang="en-US" sz="3600" dirty="0">
                <a:latin typeface="+mn-lt"/>
                <a:ea typeface="Calibri" panose="020F0502020204030204" pitchFamily="34" charset="0"/>
              </a:rPr>
              <a:t>S</a:t>
            </a:r>
            <a:r>
              <a:rPr lang="en-US" sz="3600" dirty="0">
                <a:effectLst/>
                <a:latin typeface="+mn-lt"/>
                <a:ea typeface="Calibri" panose="020F0502020204030204" pitchFamily="34" charset="0"/>
              </a:rPr>
              <a:t>ocialization</a:t>
            </a:r>
            <a:r>
              <a:rPr lang="en-US" sz="3600" dirty="0">
                <a:latin typeface="+mn-lt"/>
                <a:ea typeface="Calibri" panose="020F0502020204030204" pitchFamily="34" charset="0"/>
              </a:rPr>
              <a:t> </a:t>
            </a:r>
          </a:p>
          <a:p>
            <a:pPr marL="285750" indent="-285750" rtl="0">
              <a:buSzPts val="2400"/>
              <a:buFont typeface="Arial" panose="020B0604020202020204" pitchFamily="34" charset="0"/>
              <a:buChar char="•"/>
            </a:pPr>
            <a:endParaRPr lang="en-US" sz="1900" dirty="0">
              <a:latin typeface="+mn-lt"/>
              <a:ea typeface="Calibri" panose="020F0502020204030204" pitchFamily="34" charset="0"/>
            </a:endParaRPr>
          </a:p>
          <a:p>
            <a:pPr marL="285750" indent="-285750" rtl="0">
              <a:buSzPts val="2400"/>
              <a:buFont typeface="Arial" panose="020B0604020202020204" pitchFamily="34" charset="0"/>
              <a:buChar char="•"/>
            </a:pPr>
            <a:r>
              <a:rPr lang="en-US" sz="3600" dirty="0">
                <a:latin typeface="+mn-lt"/>
                <a:ea typeface="Calibri" panose="020F0502020204030204" pitchFamily="34" charset="0"/>
              </a:rPr>
              <a:t>B</a:t>
            </a:r>
            <a:r>
              <a:rPr lang="en-US" sz="3600" dirty="0">
                <a:effectLst/>
                <a:latin typeface="+mn-lt"/>
                <a:ea typeface="Calibri" panose="020F0502020204030204" pitchFamily="34" charset="0"/>
              </a:rPr>
              <a:t>arriers</a:t>
            </a:r>
            <a:r>
              <a:rPr lang="en-US" sz="3600" dirty="0">
                <a:effectLst/>
                <a:latin typeface="+mn-lt"/>
              </a:rPr>
              <a:t> </a:t>
            </a:r>
            <a:endParaRPr lang="en-US" sz="3600" dirty="0">
              <a:latin typeface="+mn-lt"/>
            </a:endParaRPr>
          </a:p>
        </p:txBody>
      </p:sp>
      <p:pic>
        <p:nvPicPr>
          <p:cNvPr id="5" name="Picture 4" descr="A diagram of a business&#10;&#10;Description automatically generated with medium confidence">
            <a:extLst>
              <a:ext uri="{FF2B5EF4-FFF2-40B4-BE49-F238E27FC236}">
                <a16:creationId xmlns:a16="http://schemas.microsoft.com/office/drawing/2014/main" id="{75E80EBC-58ED-3C90-AB2C-EBA3DFFC3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4203" y="2235832"/>
            <a:ext cx="3607138" cy="3085052"/>
          </a:xfrm>
          <a:prstGeom prst="rect">
            <a:avLst/>
          </a:prstGeom>
        </p:spPr>
      </p:pic>
    </p:spTree>
    <p:extLst>
      <p:ext uri="{BB962C8B-B14F-4D97-AF65-F5344CB8AC3E}">
        <p14:creationId xmlns:p14="http://schemas.microsoft.com/office/powerpoint/2010/main" val="1885414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Research Question 1 Results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7" y="2961862"/>
            <a:ext cx="3688688" cy="2567451"/>
          </a:xfrm>
        </p:spPr>
        <p:txBody>
          <a:bodyPr>
            <a:normAutofit fontScale="92500" lnSpcReduction="20000"/>
          </a:bodyPr>
          <a:lstStyle/>
          <a:p>
            <a:pPr rtl="0">
              <a:buSzPts val="2400"/>
            </a:pPr>
            <a:r>
              <a:rPr lang="en-US" b="1" i="0" u="none" strike="noStrike" kern="1200" baseline="0" dirty="0">
                <a:solidFill>
                  <a:srgbClr val="05213B"/>
                </a:solidFill>
                <a:latin typeface="+mn-lt"/>
              </a:rPr>
              <a:t>Themes</a:t>
            </a:r>
            <a:r>
              <a:rPr lang="en-US" sz="1800" b="1" i="0" u="none" strike="noStrike" kern="1200" baseline="0" dirty="0">
                <a:solidFill>
                  <a:srgbClr val="05213B"/>
                </a:solidFill>
                <a:latin typeface="+mn-lt"/>
              </a:rPr>
              <a:t> </a:t>
            </a:r>
          </a:p>
          <a:p>
            <a:pPr marL="285750" indent="-285750">
              <a:buSzPts val="2400"/>
              <a:buFont typeface="Arial" panose="020B0604020202020204" pitchFamily="34" charset="0"/>
              <a:buChar char="•"/>
            </a:pPr>
            <a:r>
              <a:rPr lang="en-US" sz="2200" b="0" i="0" u="none" strike="noStrike" kern="1200" baseline="0" dirty="0">
                <a:solidFill>
                  <a:srgbClr val="05213B"/>
                </a:solidFill>
                <a:latin typeface="+mn-lt"/>
              </a:rPr>
              <a:t>Engagement</a:t>
            </a:r>
          </a:p>
          <a:p>
            <a:pPr marL="285750" indent="-285750">
              <a:buSzPts val="2400"/>
              <a:buFont typeface="Arial" panose="020B0604020202020204" pitchFamily="34" charset="0"/>
              <a:buChar char="•"/>
            </a:pPr>
            <a:endParaRPr lang="en-US" sz="800" b="0" i="0" u="none" strike="noStrike" kern="1200" baseline="0" dirty="0">
              <a:solidFill>
                <a:srgbClr val="05213B"/>
              </a:solidFill>
              <a:latin typeface="+mn-lt"/>
            </a:endParaRPr>
          </a:p>
          <a:p>
            <a:pPr marL="285750" indent="-285750">
              <a:buSzPts val="2400"/>
              <a:buFont typeface="Arial" panose="020B0604020202020204" pitchFamily="34" charset="0"/>
              <a:buChar char="•"/>
            </a:pPr>
            <a:r>
              <a:rPr lang="en-US" sz="2200" b="0" i="0" u="none" strike="noStrike" kern="1200" baseline="0" dirty="0">
                <a:solidFill>
                  <a:srgbClr val="05213B"/>
                </a:solidFill>
                <a:latin typeface="+mn-lt"/>
              </a:rPr>
              <a:t>Teaching Effectiveness </a:t>
            </a:r>
            <a:r>
              <a:rPr lang="en-US" sz="2200" dirty="0">
                <a:latin typeface="+mn-lt"/>
              </a:rPr>
              <a:t>&amp; </a:t>
            </a:r>
            <a:r>
              <a:rPr lang="en-US" sz="2200" b="0" i="0" u="none" strike="noStrike" kern="1200" baseline="0" dirty="0">
                <a:solidFill>
                  <a:srgbClr val="05213B"/>
                </a:solidFill>
                <a:latin typeface="+mn-lt"/>
              </a:rPr>
              <a:t>Adaptation</a:t>
            </a:r>
          </a:p>
          <a:p>
            <a:pPr marL="285750" indent="-285750">
              <a:buSzPts val="2400"/>
              <a:buFont typeface="Arial" panose="020B0604020202020204" pitchFamily="34" charset="0"/>
              <a:buChar char="•"/>
            </a:pPr>
            <a:endParaRPr lang="en-US" sz="900" b="0" i="0" u="none" strike="noStrike" kern="1200" baseline="0" dirty="0">
              <a:solidFill>
                <a:srgbClr val="05213B"/>
              </a:solidFill>
              <a:latin typeface="+mn-lt"/>
            </a:endParaRPr>
          </a:p>
          <a:p>
            <a:pPr marL="285750" indent="-285750">
              <a:buSzPts val="2400"/>
              <a:buFont typeface="Arial" panose="020B0604020202020204" pitchFamily="34" charset="0"/>
              <a:buChar char="•"/>
            </a:pPr>
            <a:r>
              <a:rPr lang="en-US" sz="2200" b="0" i="0" u="none" strike="noStrike" kern="1200" baseline="0" dirty="0">
                <a:solidFill>
                  <a:srgbClr val="05213B"/>
                </a:solidFill>
                <a:latin typeface="+mn-lt"/>
              </a:rPr>
              <a:t>Socialization</a:t>
            </a:r>
          </a:p>
          <a:p>
            <a:pPr marL="285750" indent="-285750">
              <a:buSzPts val="2400"/>
              <a:buFont typeface="Arial" panose="020B0604020202020204" pitchFamily="34" charset="0"/>
              <a:buChar char="•"/>
            </a:pPr>
            <a:endParaRPr lang="en-US" sz="900" b="0" i="0" u="none" strike="noStrike" kern="1200" baseline="0" dirty="0">
              <a:solidFill>
                <a:srgbClr val="05213B"/>
              </a:solidFill>
              <a:latin typeface="+mn-lt"/>
            </a:endParaRPr>
          </a:p>
          <a:p>
            <a:pPr marL="285750" indent="-285750">
              <a:buSzPts val="2400"/>
              <a:buFont typeface="Arial" panose="020B0604020202020204" pitchFamily="34" charset="0"/>
              <a:buChar char="•"/>
            </a:pPr>
            <a:r>
              <a:rPr lang="en-US" sz="2200" b="0" i="0" u="none" strike="noStrike" kern="1200" baseline="0" dirty="0">
                <a:solidFill>
                  <a:srgbClr val="05213B"/>
                </a:solidFill>
                <a:latin typeface="+mn-lt"/>
              </a:rPr>
              <a:t>Barriers</a:t>
            </a:r>
          </a:p>
        </p:txBody>
      </p:sp>
      <p:pic>
        <p:nvPicPr>
          <p:cNvPr id="19458" name="Picture 2" descr="Generated by DALL·E">
            <a:extLst>
              <a:ext uri="{FF2B5EF4-FFF2-40B4-BE49-F238E27FC236}">
                <a16:creationId xmlns:a16="http://schemas.microsoft.com/office/drawing/2014/main" id="{DC15287F-B322-E8D7-EAC1-4AA61E6A7D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79313" y="3441469"/>
            <a:ext cx="2087844" cy="2087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404509-4430-EAC6-28D9-2C343DEC15E2}"/>
              </a:ext>
            </a:extLst>
          </p:cNvPr>
          <p:cNvSpPr txBox="1"/>
          <p:nvPr/>
        </p:nvSpPr>
        <p:spPr>
          <a:xfrm>
            <a:off x="833437" y="1500545"/>
            <a:ext cx="10580438" cy="1107996"/>
          </a:xfrm>
          <a:prstGeom prst="rect">
            <a:avLst/>
          </a:prstGeom>
          <a:noFill/>
        </p:spPr>
        <p:txBody>
          <a:bodyPr wrap="square" rtlCol="0">
            <a:spAutoFit/>
          </a:bodyPr>
          <a:lstStyle/>
          <a:p>
            <a:pPr marL="0" marR="0">
              <a:spcBef>
                <a:spcPts val="0"/>
              </a:spcBef>
              <a:spcAft>
                <a:spcPts val="0"/>
              </a:spcAft>
            </a:pPr>
            <a:r>
              <a:rPr lang="en-US" sz="2200" kern="100" dirty="0">
                <a:solidFill>
                  <a:srgbClr val="0F0F0F"/>
                </a:solidFill>
                <a:effectLst/>
                <a:ea typeface="Calibri" panose="020F0502020204030204" pitchFamily="34" charset="0"/>
                <a:cs typeface="Times New Roman" panose="02020603050405020304" pitchFamily="18" charset="0"/>
              </a:rPr>
              <a:t>What are the perceptions of California dual enrollment instructors regarding the effect of course modality on the academic achievement of dual-enrolled students as defined by their grade point average?</a:t>
            </a:r>
            <a:endParaRPr lang="en-US" sz="2200" kern="1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E16A236-7383-8E48-BFC5-D7A6C5CB5F70}"/>
              </a:ext>
            </a:extLst>
          </p:cNvPr>
          <p:cNvSpPr txBox="1"/>
          <p:nvPr/>
        </p:nvSpPr>
        <p:spPr>
          <a:xfrm>
            <a:off x="5196733" y="2828683"/>
            <a:ext cx="3507971" cy="2893100"/>
          </a:xfrm>
          <a:prstGeom prst="rect">
            <a:avLst/>
          </a:prstGeom>
          <a:noFill/>
        </p:spPr>
        <p:txBody>
          <a:bodyPr wrap="square" rtlCol="0">
            <a:spAutoFit/>
          </a:bodyPr>
          <a:lstStyle/>
          <a:p>
            <a:pPr>
              <a:buSzPts val="2400"/>
            </a:pPr>
            <a:r>
              <a:rPr lang="en-US" sz="2000" b="1" dirty="0">
                <a:solidFill>
                  <a:srgbClr val="05213B"/>
                </a:solidFill>
              </a:rPr>
              <a:t>Subthemes</a:t>
            </a:r>
            <a:r>
              <a:rPr lang="en-US" b="1" dirty="0">
                <a:solidFill>
                  <a:srgbClr val="05213B"/>
                </a:solidFill>
              </a:rPr>
              <a:t> </a:t>
            </a:r>
          </a:p>
          <a:p>
            <a:pPr marL="285750" indent="-285750">
              <a:buSzPts val="2400"/>
              <a:buFont typeface="Arial" panose="020B0604020202020204" pitchFamily="34" charset="0"/>
              <a:buChar char="•"/>
            </a:pPr>
            <a:r>
              <a:rPr lang="en-US" dirty="0">
                <a:solidFill>
                  <a:srgbClr val="05213B"/>
                </a:solidFill>
              </a:rPr>
              <a:t>Student Involvement &amp; Integration</a:t>
            </a:r>
          </a:p>
          <a:p>
            <a:pPr marL="285750" indent="-285750">
              <a:buSzPts val="2400"/>
              <a:buFont typeface="Arial" panose="020B0604020202020204" pitchFamily="34" charset="0"/>
              <a:buChar char="•"/>
            </a:pPr>
            <a:r>
              <a:rPr lang="en-US" dirty="0">
                <a:solidFill>
                  <a:srgbClr val="05213B"/>
                </a:solidFill>
              </a:rPr>
              <a:t>Institutional Support</a:t>
            </a:r>
          </a:p>
          <a:p>
            <a:pPr marL="285750" indent="-285750">
              <a:buSzPts val="2400"/>
              <a:buFont typeface="Arial" panose="020B0604020202020204" pitchFamily="34" charset="0"/>
              <a:buChar char="•"/>
            </a:pPr>
            <a:r>
              <a:rPr lang="en-US" dirty="0">
                <a:solidFill>
                  <a:srgbClr val="05213B"/>
                </a:solidFill>
              </a:rPr>
              <a:t>Content </a:t>
            </a:r>
            <a:r>
              <a:rPr lang="en-US" dirty="0"/>
              <a:t>D</a:t>
            </a:r>
            <a:r>
              <a:rPr lang="en-US" dirty="0">
                <a:solidFill>
                  <a:srgbClr val="05213B"/>
                </a:solidFill>
              </a:rPr>
              <a:t>elivery</a:t>
            </a:r>
          </a:p>
          <a:p>
            <a:pPr marL="285750" indent="-285750">
              <a:buSzPts val="2400"/>
              <a:buFont typeface="Arial" panose="020B0604020202020204" pitchFamily="34" charset="0"/>
              <a:buChar char="•"/>
            </a:pPr>
            <a:r>
              <a:rPr lang="en-US" dirty="0">
                <a:solidFill>
                  <a:srgbClr val="05213B"/>
                </a:solidFill>
              </a:rPr>
              <a:t>Social </a:t>
            </a:r>
            <a:r>
              <a:rPr lang="en-US" dirty="0"/>
              <a:t>I</a:t>
            </a:r>
            <a:r>
              <a:rPr lang="en-US" dirty="0">
                <a:solidFill>
                  <a:srgbClr val="05213B"/>
                </a:solidFill>
              </a:rPr>
              <a:t>nvolvement &amp; Integration</a:t>
            </a:r>
          </a:p>
          <a:p>
            <a:pPr marL="285750" indent="-285750">
              <a:buSzPts val="2400"/>
              <a:buFont typeface="Arial" panose="020B0604020202020204" pitchFamily="34" charset="0"/>
              <a:buChar char="•"/>
            </a:pPr>
            <a:r>
              <a:rPr lang="en-US" dirty="0">
                <a:solidFill>
                  <a:srgbClr val="05213B"/>
                </a:solidFill>
              </a:rPr>
              <a:t>Extracurricular </a:t>
            </a:r>
            <a:r>
              <a:rPr lang="en-US" dirty="0"/>
              <a:t>I</a:t>
            </a:r>
            <a:r>
              <a:rPr lang="en-US" dirty="0">
                <a:solidFill>
                  <a:srgbClr val="05213B"/>
                </a:solidFill>
              </a:rPr>
              <a:t>nvolvement</a:t>
            </a:r>
          </a:p>
          <a:p>
            <a:pPr marL="285750" indent="-285750">
              <a:buSzPts val="2400"/>
              <a:buFont typeface="Arial" panose="020B0604020202020204" pitchFamily="34" charset="0"/>
              <a:buChar char="•"/>
            </a:pPr>
            <a:r>
              <a:rPr lang="en-US" dirty="0">
                <a:solidFill>
                  <a:srgbClr val="05213B"/>
                </a:solidFill>
              </a:rPr>
              <a:t>Access &amp; Equity</a:t>
            </a:r>
          </a:p>
          <a:p>
            <a:pPr marL="285750" indent="-285750">
              <a:buSzPts val="2400"/>
              <a:buFont typeface="Arial" panose="020B0604020202020204" pitchFamily="34" charset="0"/>
              <a:buChar char="•"/>
            </a:pPr>
            <a:r>
              <a:rPr lang="en-US" dirty="0">
                <a:solidFill>
                  <a:srgbClr val="05213B"/>
                </a:solidFill>
              </a:rPr>
              <a:t>Motivation</a:t>
            </a:r>
          </a:p>
          <a:p>
            <a:pPr marL="285750" indent="-285750">
              <a:buSzPts val="2400"/>
              <a:buFont typeface="Arial" panose="020B0604020202020204" pitchFamily="34" charset="0"/>
              <a:buChar char="•"/>
            </a:pPr>
            <a:r>
              <a:rPr lang="en-US" dirty="0">
                <a:solidFill>
                  <a:srgbClr val="05213B"/>
                </a:solidFill>
              </a:rPr>
              <a:t>Technology</a:t>
            </a:r>
          </a:p>
        </p:txBody>
      </p:sp>
    </p:spTree>
    <p:extLst>
      <p:ext uri="{BB962C8B-B14F-4D97-AF65-F5344CB8AC3E}">
        <p14:creationId xmlns:p14="http://schemas.microsoft.com/office/powerpoint/2010/main" val="2351084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833438" y="587665"/>
            <a:ext cx="9926637" cy="807998"/>
          </a:xfrm>
        </p:spPr>
        <p:txBody>
          <a:bodyPr>
            <a:noAutofit/>
          </a:bodyPr>
          <a:lstStyle/>
          <a:p>
            <a:r>
              <a:rPr lang="en-US" dirty="0"/>
              <a:t>RQ1 Engagement</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2397588"/>
            <a:ext cx="5134875" cy="2062821"/>
          </a:xfrm>
        </p:spPr>
        <p:txBody>
          <a:bodyPr>
            <a:normAutofit fontScale="92500" lnSpcReduction="10000"/>
          </a:bodyPr>
          <a:lstStyle/>
          <a:p>
            <a:pPr marL="285750" indent="-285750" rtl="0">
              <a:buSzPts val="2400"/>
              <a:buFont typeface="Arial" panose="020B0604020202020204" pitchFamily="34" charset="0"/>
              <a:buChar char="•"/>
            </a:pPr>
            <a:r>
              <a:rPr lang="en-US" sz="2600" b="0" i="0" u="none" strike="noStrike" kern="1200" baseline="0" dirty="0">
                <a:solidFill>
                  <a:srgbClr val="05213B"/>
                </a:solidFill>
                <a:latin typeface="+mn-lt"/>
              </a:rPr>
              <a:t>Theme</a:t>
            </a:r>
            <a:endParaRPr lang="en-US" sz="2600" dirty="0">
              <a:latin typeface="+mn-lt"/>
            </a:endParaRPr>
          </a:p>
          <a:p>
            <a:pPr rtl="0">
              <a:buSzPts val="2400"/>
            </a:pPr>
            <a:r>
              <a:rPr lang="en-US" sz="2600" b="0" i="0" u="none" strike="noStrike" kern="1200" baseline="0" dirty="0">
                <a:solidFill>
                  <a:srgbClr val="05213B"/>
                </a:solidFill>
                <a:latin typeface="+mn-lt"/>
              </a:rPr>
              <a:t>	Engagement</a:t>
            </a:r>
          </a:p>
          <a:p>
            <a:pPr marL="285750" indent="-285750" rtl="0">
              <a:buSzPts val="2400"/>
              <a:buFont typeface="Arial" panose="020B0604020202020204" pitchFamily="34" charset="0"/>
              <a:buChar char="•"/>
            </a:pPr>
            <a:r>
              <a:rPr lang="en-US" sz="2600" b="0" i="0" u="none" strike="noStrike" kern="1200" baseline="0" dirty="0">
                <a:solidFill>
                  <a:srgbClr val="05213B"/>
                </a:solidFill>
                <a:latin typeface="+mn-lt"/>
              </a:rPr>
              <a:t>Subtheme</a:t>
            </a:r>
            <a:endParaRPr lang="en-US" sz="2600" dirty="0">
              <a:latin typeface="+mn-lt"/>
            </a:endParaRPr>
          </a:p>
          <a:p>
            <a:pPr rtl="0">
              <a:buSzPts val="2400"/>
            </a:pPr>
            <a:r>
              <a:rPr lang="en-US" sz="2600" b="0" i="0" u="none" strike="noStrike" kern="1200" baseline="0" dirty="0">
                <a:solidFill>
                  <a:srgbClr val="05213B"/>
                </a:solidFill>
                <a:latin typeface="+mn-lt"/>
              </a:rPr>
              <a:t>	Student Involvement and 	Integration</a:t>
            </a:r>
          </a:p>
          <a:p>
            <a:pPr marL="285750" indent="-285750" rtl="0">
              <a:buSzPts val="2400"/>
              <a:buFont typeface="Arial" panose="020B0604020202020204" pitchFamily="34" charset="0"/>
              <a:buChar char="•"/>
            </a:pPr>
            <a:endParaRPr lang="en-US" sz="3600" b="0" i="0" u="none" strike="noStrike" kern="1200" baseline="0" dirty="0">
              <a:solidFill>
                <a:srgbClr val="05213B"/>
              </a:solidFill>
              <a:latin typeface="+mn-lt"/>
            </a:endParaRPr>
          </a:p>
        </p:txBody>
      </p:sp>
      <p:graphicFrame>
        <p:nvGraphicFramePr>
          <p:cNvPr id="4" name="Chart 3">
            <a:extLst>
              <a:ext uri="{FF2B5EF4-FFF2-40B4-BE49-F238E27FC236}">
                <a16:creationId xmlns:a16="http://schemas.microsoft.com/office/drawing/2014/main" id="{ACB7C2B4-0F1E-BE3A-E59D-61359D5D578F}"/>
              </a:ext>
            </a:extLst>
          </p:cNvPr>
          <p:cNvGraphicFramePr>
            <a:graphicFrameLocks/>
          </p:cNvGraphicFramePr>
          <p:nvPr>
            <p:extLst>
              <p:ext uri="{D42A27DB-BD31-4B8C-83A1-F6EECF244321}">
                <p14:modId xmlns:p14="http://schemas.microsoft.com/office/powerpoint/2010/main" val="3816541009"/>
              </p:ext>
            </p:extLst>
          </p:nvPr>
        </p:nvGraphicFramePr>
        <p:xfrm>
          <a:off x="5768403" y="1845970"/>
          <a:ext cx="5367430" cy="36788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994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E8754-219D-0255-17C4-DB06FE2EEEDF}"/>
              </a:ext>
            </a:extLst>
          </p:cNvPr>
          <p:cNvSpPr>
            <a:spLocks noGrp="1"/>
          </p:cNvSpPr>
          <p:nvPr>
            <p:ph type="body" sz="quarter" idx="10"/>
          </p:nvPr>
        </p:nvSpPr>
        <p:spPr/>
        <p:txBody>
          <a:bodyPr>
            <a:normAutofit fontScale="92500"/>
          </a:bodyPr>
          <a:lstStyle/>
          <a:p>
            <a:r>
              <a:rPr lang="en-US" dirty="0"/>
              <a:t>Phenomenon Under Investigation</a:t>
            </a:r>
          </a:p>
        </p:txBody>
      </p:sp>
    </p:spTree>
    <p:extLst>
      <p:ext uri="{BB962C8B-B14F-4D97-AF65-F5344CB8AC3E}">
        <p14:creationId xmlns:p14="http://schemas.microsoft.com/office/powerpoint/2010/main" val="24652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833438" y="577516"/>
            <a:ext cx="11029699" cy="492159"/>
          </a:xfrm>
        </p:spPr>
        <p:txBody>
          <a:bodyPr>
            <a:noAutofit/>
          </a:bodyPr>
          <a:lstStyle/>
          <a:p>
            <a:r>
              <a:rPr lang="en-US" dirty="0"/>
              <a:t>RQ1 Teaching Effectiveness and Adaptation</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2115824"/>
            <a:ext cx="5134875" cy="2626352"/>
          </a:xfrm>
        </p:spPr>
        <p:txBody>
          <a:bodyPr>
            <a:normAutofit/>
          </a:bodyPr>
          <a:lstStyle/>
          <a:p>
            <a:pPr marL="285750" indent="-285750" rtl="0">
              <a:buSzPts val="2400"/>
              <a:buFont typeface="Arial" panose="020B0604020202020204" pitchFamily="34" charset="0"/>
              <a:buChar char="•"/>
            </a:pPr>
            <a:r>
              <a:rPr lang="en-US" b="1" i="0" u="none" strike="noStrike" kern="1200" baseline="0" dirty="0">
                <a:solidFill>
                  <a:srgbClr val="05213B"/>
                </a:solidFill>
                <a:latin typeface="+mn-lt"/>
              </a:rPr>
              <a:t>Theme </a:t>
            </a:r>
          </a:p>
          <a:p>
            <a:pPr rtl="0">
              <a:buSzPts val="2400"/>
            </a:pPr>
            <a:r>
              <a:rPr lang="en-US" dirty="0">
                <a:latin typeface="+mn-lt"/>
              </a:rPr>
              <a:t>	</a:t>
            </a:r>
            <a:r>
              <a:rPr lang="en-US" b="0" i="0" u="none" strike="noStrike" kern="1200" baseline="0" dirty="0">
                <a:solidFill>
                  <a:srgbClr val="05213B"/>
                </a:solidFill>
                <a:latin typeface="+mn-lt"/>
              </a:rPr>
              <a:t>Teaching Effectiveness and 	Adaptation</a:t>
            </a:r>
          </a:p>
          <a:p>
            <a:pPr marL="285750" indent="-285750" rtl="0">
              <a:buSzPts val="2400"/>
              <a:buFont typeface="Arial" panose="020B0604020202020204" pitchFamily="34" charset="0"/>
              <a:buChar char="•"/>
            </a:pPr>
            <a:r>
              <a:rPr lang="en-US" b="1" i="0" u="none" strike="noStrike" kern="1200" baseline="0" dirty="0">
                <a:solidFill>
                  <a:srgbClr val="05213B"/>
                </a:solidFill>
                <a:latin typeface="+mn-lt"/>
              </a:rPr>
              <a:t>Subthemes</a:t>
            </a:r>
          </a:p>
          <a:p>
            <a:pPr rtl="0">
              <a:buSzPts val="2400"/>
            </a:pPr>
            <a:r>
              <a:rPr lang="en-US" dirty="0">
                <a:latin typeface="+mn-lt"/>
              </a:rPr>
              <a:t>	</a:t>
            </a:r>
            <a:r>
              <a:rPr lang="en-US" b="0" i="0" u="none" strike="noStrike" kern="1200" baseline="0" dirty="0">
                <a:solidFill>
                  <a:srgbClr val="05213B"/>
                </a:solidFill>
                <a:latin typeface="+mn-lt"/>
              </a:rPr>
              <a:t>Institutional Support</a:t>
            </a:r>
          </a:p>
          <a:p>
            <a:pPr rtl="0">
              <a:buSzPts val="2400"/>
            </a:pPr>
            <a:r>
              <a:rPr lang="en-US" dirty="0">
                <a:latin typeface="+mn-lt"/>
              </a:rPr>
              <a:t>	Content Delivery</a:t>
            </a:r>
            <a:endParaRPr lang="en-US" b="0" i="0" u="none" strike="noStrike" kern="1200" baseline="0" dirty="0">
              <a:solidFill>
                <a:srgbClr val="05213B"/>
              </a:solidFill>
              <a:latin typeface="+mn-lt"/>
            </a:endParaRPr>
          </a:p>
          <a:p>
            <a:pPr marL="285750" indent="-285750" rtl="0">
              <a:buSzPts val="2400"/>
              <a:buFont typeface="Arial" panose="020B0604020202020204" pitchFamily="34" charset="0"/>
              <a:buChar char="•"/>
            </a:pPr>
            <a:endParaRPr lang="en-US" b="0" i="0" u="none" strike="noStrike" kern="1200" baseline="0" dirty="0">
              <a:solidFill>
                <a:srgbClr val="05213B"/>
              </a:solidFill>
              <a:latin typeface="+mn-lt"/>
            </a:endParaRPr>
          </a:p>
        </p:txBody>
      </p:sp>
      <p:pic>
        <p:nvPicPr>
          <p:cNvPr id="7" name="Picture 6" descr="A graph of a student's support&#10;&#10;Description automatically generated with medium confidence">
            <a:extLst>
              <a:ext uri="{FF2B5EF4-FFF2-40B4-BE49-F238E27FC236}">
                <a16:creationId xmlns:a16="http://schemas.microsoft.com/office/drawing/2014/main" id="{A8D0B3F3-9057-29DB-E3A4-23D8500EF2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2524" y="1964267"/>
            <a:ext cx="5656038" cy="3452569"/>
          </a:xfrm>
          <a:prstGeom prst="rect">
            <a:avLst/>
          </a:prstGeom>
        </p:spPr>
      </p:pic>
    </p:spTree>
    <p:extLst>
      <p:ext uri="{BB962C8B-B14F-4D97-AF65-F5344CB8AC3E}">
        <p14:creationId xmlns:p14="http://schemas.microsoft.com/office/powerpoint/2010/main" val="2586791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833438" y="587665"/>
            <a:ext cx="9926637" cy="462660"/>
          </a:xfrm>
        </p:spPr>
        <p:txBody>
          <a:bodyPr>
            <a:noAutofit/>
          </a:bodyPr>
          <a:lstStyle/>
          <a:p>
            <a:r>
              <a:rPr lang="en-US" dirty="0"/>
              <a:t>RQ1 Socialization</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544595"/>
            <a:ext cx="5134875" cy="4263080"/>
          </a:xfrm>
        </p:spPr>
        <p:txBody>
          <a:bodyPr>
            <a:normAutofit/>
          </a:bodyPr>
          <a:lstStyle/>
          <a:p>
            <a:pPr marL="285750" indent="-285750" rtl="0">
              <a:buSzPts val="2400"/>
              <a:buFont typeface="Arial" panose="020B0604020202020204" pitchFamily="34" charset="0"/>
              <a:buChar char="•"/>
            </a:pPr>
            <a:r>
              <a:rPr lang="en-US" b="1" i="0" u="none" strike="noStrike" kern="1200" baseline="0" dirty="0">
                <a:solidFill>
                  <a:srgbClr val="05213B"/>
                </a:solidFill>
                <a:latin typeface="+mn-lt"/>
              </a:rPr>
              <a:t>Theme</a:t>
            </a:r>
            <a:endParaRPr lang="en-US" b="1" dirty="0">
              <a:solidFill>
                <a:schemeClr val="tx1"/>
              </a:solidFill>
              <a:latin typeface="+mn-lt"/>
            </a:endParaRPr>
          </a:p>
          <a:p>
            <a:pPr rtl="0">
              <a:buSzPts val="2400"/>
            </a:pPr>
            <a:r>
              <a:rPr lang="en-US" b="0" i="0" u="none" strike="noStrike" kern="1200" baseline="0" dirty="0">
                <a:solidFill>
                  <a:schemeClr val="tx1"/>
                </a:solidFill>
                <a:latin typeface="+mn-lt"/>
              </a:rPr>
              <a:t>	</a:t>
            </a:r>
            <a:r>
              <a:rPr lang="en-US" b="0" i="0" u="none" strike="noStrike" kern="1200" baseline="0" dirty="0">
                <a:solidFill>
                  <a:srgbClr val="05213B"/>
                </a:solidFill>
                <a:latin typeface="+mn-lt"/>
              </a:rPr>
              <a:t>Socialization</a:t>
            </a:r>
          </a:p>
          <a:p>
            <a:pPr marL="285750" indent="-285750" rtl="0">
              <a:buSzPts val="2400"/>
              <a:buFont typeface="Arial" panose="020B0604020202020204" pitchFamily="34" charset="0"/>
              <a:buChar char="•"/>
            </a:pPr>
            <a:r>
              <a:rPr lang="en-US" b="1" i="0" u="none" strike="noStrike" kern="1200" baseline="0" dirty="0">
                <a:solidFill>
                  <a:srgbClr val="05213B"/>
                </a:solidFill>
                <a:latin typeface="+mn-lt"/>
              </a:rPr>
              <a:t>Subthemes </a:t>
            </a:r>
          </a:p>
          <a:p>
            <a:pPr rtl="0">
              <a:buSzPts val="2400"/>
            </a:pPr>
            <a:r>
              <a:rPr lang="en-US" dirty="0">
                <a:latin typeface="+mn-lt"/>
              </a:rPr>
              <a:t>	</a:t>
            </a:r>
            <a:r>
              <a:rPr lang="en-US" b="0" i="0" u="none" strike="noStrike" kern="1200" baseline="0" dirty="0">
                <a:solidFill>
                  <a:srgbClr val="05213B"/>
                </a:solidFill>
                <a:latin typeface="+mn-lt"/>
              </a:rPr>
              <a:t>Social Involvement and 	Integration </a:t>
            </a:r>
          </a:p>
          <a:p>
            <a:pPr rtl="0">
              <a:buSzPts val="2400"/>
            </a:pPr>
            <a:r>
              <a:rPr lang="en-US" dirty="0">
                <a:latin typeface="+mn-lt"/>
              </a:rPr>
              <a:t>	Extracurricular Involvement</a:t>
            </a:r>
            <a:endParaRPr lang="en-US" b="0" i="0" u="none" strike="noStrike" kern="1200" baseline="0" dirty="0">
              <a:solidFill>
                <a:srgbClr val="05213B"/>
              </a:solidFill>
              <a:latin typeface="+mn-lt"/>
            </a:endParaRPr>
          </a:p>
          <a:p>
            <a:pPr rtl="0">
              <a:buSzPts val="2400"/>
            </a:pPr>
            <a:endParaRPr lang="en-US" b="0" i="0" u="none" strike="noStrike" kern="1200" baseline="0" dirty="0">
              <a:solidFill>
                <a:srgbClr val="05213B"/>
              </a:solidFill>
              <a:latin typeface="+mn-lt"/>
            </a:endParaRPr>
          </a:p>
          <a:p>
            <a:pPr rtl="0">
              <a:buSzPts val="2400"/>
            </a:pPr>
            <a:endParaRPr lang="en-US" b="0" i="0" u="none" strike="noStrike" kern="1200" baseline="0" dirty="0">
              <a:solidFill>
                <a:srgbClr val="05213B"/>
              </a:solidFill>
              <a:latin typeface="+mn-lt"/>
            </a:endParaRPr>
          </a:p>
          <a:p>
            <a:pPr rtl="0">
              <a:buSzPts val="2400"/>
            </a:pPr>
            <a:endParaRPr lang="en-US" sz="3600" dirty="0">
              <a:latin typeface="+mn-lt"/>
            </a:endParaRPr>
          </a:p>
        </p:txBody>
      </p:sp>
      <p:pic>
        <p:nvPicPr>
          <p:cNvPr id="6" name="Picture 5" descr="A graph with green bars&#10;&#10;Description automatically generated">
            <a:extLst>
              <a:ext uri="{FF2B5EF4-FFF2-40B4-BE49-F238E27FC236}">
                <a16:creationId xmlns:a16="http://schemas.microsoft.com/office/drawing/2014/main" id="{2D364784-8A57-3B2A-1D23-7265163BF6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6611" y="1544595"/>
            <a:ext cx="5612248" cy="3453691"/>
          </a:xfrm>
          <a:prstGeom prst="rect">
            <a:avLst/>
          </a:prstGeom>
        </p:spPr>
      </p:pic>
    </p:spTree>
    <p:extLst>
      <p:ext uri="{BB962C8B-B14F-4D97-AF65-F5344CB8AC3E}">
        <p14:creationId xmlns:p14="http://schemas.microsoft.com/office/powerpoint/2010/main" val="614520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RQ1 Barriers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544595"/>
            <a:ext cx="5134875" cy="4263080"/>
          </a:xfrm>
        </p:spPr>
        <p:txBody>
          <a:bodyPr>
            <a:normAutofit/>
          </a:bodyPr>
          <a:lstStyle/>
          <a:p>
            <a:pPr marL="285750" indent="-285750" rtl="0">
              <a:buSzPts val="2400"/>
              <a:buFont typeface="Arial" panose="020B0604020202020204" pitchFamily="34" charset="0"/>
              <a:buChar char="•"/>
            </a:pPr>
            <a:r>
              <a:rPr lang="en-US" b="1" i="0" u="none" strike="noStrike" kern="1200" baseline="0" dirty="0">
                <a:solidFill>
                  <a:srgbClr val="05213B"/>
                </a:solidFill>
                <a:latin typeface="+mn-lt"/>
              </a:rPr>
              <a:t>Theme</a:t>
            </a:r>
            <a:endParaRPr lang="en-US" b="1" dirty="0">
              <a:latin typeface="+mn-lt"/>
            </a:endParaRPr>
          </a:p>
          <a:p>
            <a:pPr rtl="0">
              <a:buSzPts val="2400"/>
            </a:pPr>
            <a:r>
              <a:rPr lang="en-US" b="0" i="0" u="none" strike="noStrike" kern="1200" baseline="0" dirty="0">
                <a:solidFill>
                  <a:srgbClr val="05213B"/>
                </a:solidFill>
                <a:latin typeface="+mn-lt"/>
              </a:rPr>
              <a:t>	Barriers</a:t>
            </a:r>
          </a:p>
          <a:p>
            <a:pPr marL="285750" indent="-285750" rtl="0">
              <a:buSzPts val="2400"/>
              <a:buFont typeface="Arial" panose="020B0604020202020204" pitchFamily="34" charset="0"/>
              <a:buChar char="•"/>
            </a:pPr>
            <a:r>
              <a:rPr lang="en-US" b="1" i="0" u="none" strike="noStrike" kern="1200" baseline="0" dirty="0">
                <a:solidFill>
                  <a:srgbClr val="05213B"/>
                </a:solidFill>
                <a:latin typeface="+mn-lt"/>
              </a:rPr>
              <a:t>Subthemes</a:t>
            </a:r>
            <a:endParaRPr lang="en-US" b="1" dirty="0">
              <a:latin typeface="+mn-lt"/>
            </a:endParaRPr>
          </a:p>
          <a:p>
            <a:pPr rtl="0">
              <a:buSzPts val="2400"/>
            </a:pPr>
            <a:r>
              <a:rPr lang="en-US" b="0" i="0" u="none" strike="noStrike" kern="1200" baseline="0" dirty="0">
                <a:solidFill>
                  <a:srgbClr val="05213B"/>
                </a:solidFill>
                <a:latin typeface="+mn-lt"/>
              </a:rPr>
              <a:t>	Access and Equity</a:t>
            </a:r>
          </a:p>
          <a:p>
            <a:pPr rtl="0">
              <a:buSzPts val="2400"/>
            </a:pPr>
            <a:r>
              <a:rPr lang="en-US" dirty="0">
                <a:latin typeface="+mn-lt"/>
              </a:rPr>
              <a:t>	Motivation</a:t>
            </a:r>
          </a:p>
          <a:p>
            <a:pPr rtl="0">
              <a:buSzPts val="2400"/>
            </a:pPr>
            <a:r>
              <a:rPr lang="en-US" b="0" i="0" u="none" strike="noStrike" kern="1200" baseline="0" dirty="0">
                <a:solidFill>
                  <a:srgbClr val="05213B"/>
                </a:solidFill>
                <a:latin typeface="+mn-lt"/>
              </a:rPr>
              <a:t>	Technology</a:t>
            </a:r>
          </a:p>
        </p:txBody>
      </p:sp>
      <p:pic>
        <p:nvPicPr>
          <p:cNvPr id="5" name="Picture 4" descr="A graph of a student's progress&#10;&#10;Description automatically generated">
            <a:extLst>
              <a:ext uri="{FF2B5EF4-FFF2-40B4-BE49-F238E27FC236}">
                <a16:creationId xmlns:a16="http://schemas.microsoft.com/office/drawing/2014/main" id="{9002D787-D9BF-3CE1-1B47-B48CA900D5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4496" y="1425865"/>
            <a:ext cx="5947433" cy="3656570"/>
          </a:xfrm>
          <a:prstGeom prst="rect">
            <a:avLst/>
          </a:prstGeom>
        </p:spPr>
      </p:pic>
    </p:spTree>
    <p:extLst>
      <p:ext uri="{BB962C8B-B14F-4D97-AF65-F5344CB8AC3E}">
        <p14:creationId xmlns:p14="http://schemas.microsoft.com/office/powerpoint/2010/main" val="526951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Research Question 2 Results</a:t>
            </a:r>
          </a:p>
        </p:txBody>
      </p:sp>
      <p:sp>
        <p:nvSpPr>
          <p:cNvPr id="6" name="TextBox 5">
            <a:extLst>
              <a:ext uri="{FF2B5EF4-FFF2-40B4-BE49-F238E27FC236}">
                <a16:creationId xmlns:a16="http://schemas.microsoft.com/office/drawing/2014/main" id="{63404509-4430-EAC6-28D9-2C343DEC15E2}"/>
              </a:ext>
            </a:extLst>
          </p:cNvPr>
          <p:cNvSpPr txBox="1"/>
          <p:nvPr/>
        </p:nvSpPr>
        <p:spPr>
          <a:xfrm>
            <a:off x="833438" y="1293140"/>
            <a:ext cx="9641738" cy="830997"/>
          </a:xfrm>
          <a:prstGeom prst="rect">
            <a:avLst/>
          </a:prstGeom>
          <a:noFill/>
        </p:spPr>
        <p:txBody>
          <a:bodyPr wrap="square" rtlCol="0">
            <a:spAutoFit/>
          </a:bodyPr>
          <a:lstStyle/>
          <a:p>
            <a:pPr marL="0" marR="0">
              <a:spcBef>
                <a:spcPts val="0"/>
              </a:spcBef>
              <a:spcAft>
                <a:spcPts val="0"/>
              </a:spcAft>
            </a:pPr>
            <a:r>
              <a:rPr lang="en-US" sz="2400" kern="100" dirty="0">
                <a:solidFill>
                  <a:srgbClr val="0F0F0F"/>
                </a:solidFill>
                <a:effectLst/>
                <a:ea typeface="Calibri" panose="020F0502020204030204" pitchFamily="34" charset="0"/>
                <a:cs typeface="Times New Roman" panose="02020603050405020304" pitchFamily="18" charset="0"/>
              </a:rPr>
              <a:t>What are the perceptions of California dual enrollment instructors regarding the rigor of dual enrollment course instruction based on course modality?</a:t>
            </a:r>
          </a:p>
        </p:txBody>
      </p:sp>
      <p:pic>
        <p:nvPicPr>
          <p:cNvPr id="21506" name="Picture 2" descr="Generated by DALL·E">
            <a:extLst>
              <a:ext uri="{FF2B5EF4-FFF2-40B4-BE49-F238E27FC236}">
                <a16:creationId xmlns:a16="http://schemas.microsoft.com/office/drawing/2014/main" id="{ADC7DF95-77A5-F539-4F98-1847C2CD32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7375" y="3512161"/>
            <a:ext cx="2212325" cy="2212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5B9BCF20-86E4-5549-AAF2-F9157ED8CEE0}"/>
              </a:ext>
            </a:extLst>
          </p:cNvPr>
          <p:cNvSpPr txBox="1">
            <a:spLocks/>
          </p:cNvSpPr>
          <p:nvPr/>
        </p:nvSpPr>
        <p:spPr>
          <a:xfrm>
            <a:off x="833438" y="2562851"/>
            <a:ext cx="3688688" cy="256745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05213B"/>
                </a:solidFill>
                <a:latin typeface="Public Sans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2400"/>
            </a:pPr>
            <a:r>
              <a:rPr lang="en-US" b="1" dirty="0">
                <a:latin typeface="+mn-lt"/>
              </a:rPr>
              <a:t>Themes</a:t>
            </a:r>
            <a:r>
              <a:rPr lang="en-US" sz="1800" b="1" dirty="0">
                <a:latin typeface="+mn-lt"/>
              </a:rPr>
              <a:t> </a:t>
            </a:r>
          </a:p>
          <a:p>
            <a:pPr marL="285750" indent="-285750">
              <a:buSzPts val="2400"/>
              <a:buFont typeface="Arial" panose="020B0604020202020204" pitchFamily="34" charset="0"/>
              <a:buChar char="•"/>
            </a:pPr>
            <a:r>
              <a:rPr lang="en-US" sz="2200" dirty="0">
                <a:latin typeface="+mn-lt"/>
              </a:rPr>
              <a:t>Engagement</a:t>
            </a:r>
          </a:p>
          <a:p>
            <a:pPr marL="285750" indent="-285750">
              <a:buSzPts val="2400"/>
              <a:buFont typeface="Arial" panose="020B0604020202020204" pitchFamily="34" charset="0"/>
              <a:buChar char="•"/>
            </a:pPr>
            <a:endParaRPr lang="en-US" sz="800" dirty="0">
              <a:latin typeface="+mn-lt"/>
            </a:endParaRPr>
          </a:p>
          <a:p>
            <a:pPr marL="285750" indent="-285750">
              <a:buSzPts val="2400"/>
              <a:buFont typeface="Arial" panose="020B0604020202020204" pitchFamily="34" charset="0"/>
              <a:buChar char="•"/>
            </a:pPr>
            <a:r>
              <a:rPr lang="en-US" sz="2200" dirty="0">
                <a:latin typeface="+mn-lt"/>
              </a:rPr>
              <a:t>Teaching Effectiveness &amp; Adaptation</a:t>
            </a:r>
          </a:p>
          <a:p>
            <a:pPr marL="285750" indent="-285750">
              <a:buSzPts val="2400"/>
              <a:buFont typeface="Arial" panose="020B0604020202020204" pitchFamily="34" charset="0"/>
              <a:buChar char="•"/>
            </a:pPr>
            <a:endParaRPr lang="en-US" sz="900" dirty="0">
              <a:latin typeface="+mn-lt"/>
            </a:endParaRPr>
          </a:p>
          <a:p>
            <a:pPr marL="285750" indent="-285750">
              <a:buSzPts val="2400"/>
              <a:buFont typeface="Arial" panose="020B0604020202020204" pitchFamily="34" charset="0"/>
              <a:buChar char="•"/>
            </a:pPr>
            <a:r>
              <a:rPr lang="en-US" sz="2200" dirty="0">
                <a:latin typeface="+mn-lt"/>
              </a:rPr>
              <a:t>Socialization</a:t>
            </a:r>
          </a:p>
          <a:p>
            <a:pPr marL="285750" indent="-285750">
              <a:buSzPts val="2400"/>
              <a:buFont typeface="Arial" panose="020B0604020202020204" pitchFamily="34" charset="0"/>
              <a:buChar char="•"/>
            </a:pPr>
            <a:endParaRPr lang="en-US" sz="900" dirty="0">
              <a:latin typeface="+mn-lt"/>
            </a:endParaRPr>
          </a:p>
          <a:p>
            <a:pPr marL="285750" indent="-285750">
              <a:buSzPts val="2400"/>
              <a:buFont typeface="Arial" panose="020B0604020202020204" pitchFamily="34" charset="0"/>
              <a:buChar char="•"/>
            </a:pPr>
            <a:r>
              <a:rPr lang="en-US" sz="2200" dirty="0">
                <a:latin typeface="+mn-lt"/>
              </a:rPr>
              <a:t>Barriers</a:t>
            </a:r>
          </a:p>
        </p:txBody>
      </p:sp>
      <p:sp>
        <p:nvSpPr>
          <p:cNvPr id="12" name="TextBox 11">
            <a:extLst>
              <a:ext uri="{FF2B5EF4-FFF2-40B4-BE49-F238E27FC236}">
                <a16:creationId xmlns:a16="http://schemas.microsoft.com/office/drawing/2014/main" id="{E6E3AB3A-F55D-2749-A393-A27D94DCC795}"/>
              </a:ext>
            </a:extLst>
          </p:cNvPr>
          <p:cNvSpPr txBox="1"/>
          <p:nvPr/>
        </p:nvSpPr>
        <p:spPr>
          <a:xfrm>
            <a:off x="4638503" y="2562851"/>
            <a:ext cx="3507971" cy="2893100"/>
          </a:xfrm>
          <a:prstGeom prst="rect">
            <a:avLst/>
          </a:prstGeom>
          <a:noFill/>
        </p:spPr>
        <p:txBody>
          <a:bodyPr wrap="square" rtlCol="0">
            <a:spAutoFit/>
          </a:bodyPr>
          <a:lstStyle/>
          <a:p>
            <a:pPr>
              <a:buSzPts val="2400"/>
            </a:pPr>
            <a:r>
              <a:rPr lang="en-US" sz="2000" b="1" dirty="0">
                <a:solidFill>
                  <a:srgbClr val="05213B"/>
                </a:solidFill>
              </a:rPr>
              <a:t>Subthemes</a:t>
            </a:r>
            <a:r>
              <a:rPr lang="en-US" b="1" dirty="0">
                <a:solidFill>
                  <a:srgbClr val="05213B"/>
                </a:solidFill>
              </a:rPr>
              <a:t> </a:t>
            </a:r>
          </a:p>
          <a:p>
            <a:pPr marL="285750" indent="-285750">
              <a:buSzPts val="2400"/>
              <a:buFont typeface="Arial" panose="020B0604020202020204" pitchFamily="34" charset="0"/>
              <a:buChar char="•"/>
            </a:pPr>
            <a:r>
              <a:rPr lang="en-US" dirty="0">
                <a:solidFill>
                  <a:srgbClr val="05213B"/>
                </a:solidFill>
              </a:rPr>
              <a:t>Student Involvement &amp; Integration</a:t>
            </a:r>
          </a:p>
          <a:p>
            <a:pPr marL="285750" indent="-285750">
              <a:buSzPts val="2400"/>
              <a:buFont typeface="Arial" panose="020B0604020202020204" pitchFamily="34" charset="0"/>
              <a:buChar char="•"/>
            </a:pPr>
            <a:r>
              <a:rPr lang="en-US" dirty="0">
                <a:solidFill>
                  <a:srgbClr val="05213B"/>
                </a:solidFill>
              </a:rPr>
              <a:t>Institutional Support</a:t>
            </a:r>
          </a:p>
          <a:p>
            <a:pPr marL="285750" indent="-285750">
              <a:buSzPts val="2400"/>
              <a:buFont typeface="Arial" panose="020B0604020202020204" pitchFamily="34" charset="0"/>
              <a:buChar char="•"/>
            </a:pPr>
            <a:r>
              <a:rPr lang="en-US" dirty="0">
                <a:solidFill>
                  <a:srgbClr val="05213B"/>
                </a:solidFill>
              </a:rPr>
              <a:t>Content </a:t>
            </a:r>
            <a:r>
              <a:rPr lang="en-US" dirty="0"/>
              <a:t>D</a:t>
            </a:r>
            <a:r>
              <a:rPr lang="en-US" dirty="0">
                <a:solidFill>
                  <a:srgbClr val="05213B"/>
                </a:solidFill>
              </a:rPr>
              <a:t>elivery</a:t>
            </a:r>
          </a:p>
          <a:p>
            <a:pPr marL="285750" indent="-285750">
              <a:buSzPts val="2400"/>
              <a:buFont typeface="Arial" panose="020B0604020202020204" pitchFamily="34" charset="0"/>
              <a:buChar char="•"/>
            </a:pPr>
            <a:r>
              <a:rPr lang="en-US" dirty="0">
                <a:solidFill>
                  <a:srgbClr val="05213B"/>
                </a:solidFill>
              </a:rPr>
              <a:t>Social </a:t>
            </a:r>
            <a:r>
              <a:rPr lang="en-US" dirty="0"/>
              <a:t>I</a:t>
            </a:r>
            <a:r>
              <a:rPr lang="en-US" dirty="0">
                <a:solidFill>
                  <a:srgbClr val="05213B"/>
                </a:solidFill>
              </a:rPr>
              <a:t>nvolvement &amp; Integration</a:t>
            </a:r>
          </a:p>
          <a:p>
            <a:pPr marL="285750" indent="-285750">
              <a:buSzPts val="2400"/>
              <a:buFont typeface="Arial" panose="020B0604020202020204" pitchFamily="34" charset="0"/>
              <a:buChar char="•"/>
            </a:pPr>
            <a:r>
              <a:rPr lang="en-US" dirty="0">
                <a:solidFill>
                  <a:srgbClr val="05213B"/>
                </a:solidFill>
              </a:rPr>
              <a:t>Extracurricular </a:t>
            </a:r>
            <a:r>
              <a:rPr lang="en-US" dirty="0"/>
              <a:t>I</a:t>
            </a:r>
            <a:r>
              <a:rPr lang="en-US" dirty="0">
                <a:solidFill>
                  <a:srgbClr val="05213B"/>
                </a:solidFill>
              </a:rPr>
              <a:t>nvolvement</a:t>
            </a:r>
          </a:p>
          <a:p>
            <a:pPr marL="285750" indent="-285750">
              <a:buSzPts val="2400"/>
              <a:buFont typeface="Arial" panose="020B0604020202020204" pitchFamily="34" charset="0"/>
              <a:buChar char="•"/>
            </a:pPr>
            <a:r>
              <a:rPr lang="en-US" dirty="0">
                <a:solidFill>
                  <a:srgbClr val="05213B"/>
                </a:solidFill>
              </a:rPr>
              <a:t>Access &amp; Equity</a:t>
            </a:r>
          </a:p>
          <a:p>
            <a:pPr marL="285750" indent="-285750">
              <a:buSzPts val="2400"/>
              <a:buFont typeface="Arial" panose="020B0604020202020204" pitchFamily="34" charset="0"/>
              <a:buChar char="•"/>
            </a:pPr>
            <a:r>
              <a:rPr lang="en-US" dirty="0">
                <a:solidFill>
                  <a:srgbClr val="05213B"/>
                </a:solidFill>
              </a:rPr>
              <a:t>Motivation</a:t>
            </a:r>
          </a:p>
          <a:p>
            <a:pPr marL="285750" indent="-285750">
              <a:buSzPts val="2400"/>
              <a:buFont typeface="Arial" panose="020B0604020202020204" pitchFamily="34" charset="0"/>
              <a:buChar char="•"/>
            </a:pPr>
            <a:r>
              <a:rPr lang="en-US" dirty="0">
                <a:solidFill>
                  <a:srgbClr val="05213B"/>
                </a:solidFill>
              </a:rPr>
              <a:t>Technology</a:t>
            </a:r>
          </a:p>
        </p:txBody>
      </p:sp>
    </p:spTree>
    <p:extLst>
      <p:ext uri="{BB962C8B-B14F-4D97-AF65-F5344CB8AC3E}">
        <p14:creationId xmlns:p14="http://schemas.microsoft.com/office/powerpoint/2010/main" val="1271502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RQ2 Engagement</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521162"/>
            <a:ext cx="5390251" cy="2013266"/>
          </a:xfrm>
        </p:spPr>
        <p:txBody>
          <a:bodyPr>
            <a:normAutofit fontScale="92500" lnSpcReduction="20000"/>
          </a:bodyPr>
          <a:lstStyle/>
          <a:p>
            <a:pPr rtl="0">
              <a:buSzPts val="2400"/>
            </a:pPr>
            <a:r>
              <a:rPr lang="en-US" sz="3000" b="1" i="0" u="none" strike="noStrike" kern="1200" baseline="0" dirty="0">
                <a:solidFill>
                  <a:srgbClr val="05213B"/>
                </a:solidFill>
                <a:latin typeface="+mn-lt"/>
              </a:rPr>
              <a:t>Theme</a:t>
            </a:r>
            <a:endParaRPr lang="en-US" sz="3000" b="1" dirty="0">
              <a:latin typeface="+mn-lt"/>
            </a:endParaRPr>
          </a:p>
          <a:p>
            <a:pPr marL="457200" indent="-457200" rtl="0">
              <a:buSzPts val="2400"/>
              <a:buFont typeface="Arial" panose="020B0604020202020204" pitchFamily="34" charset="0"/>
              <a:buChar char="•"/>
            </a:pPr>
            <a:r>
              <a:rPr lang="en-US" sz="3000" b="0" i="0" u="none" strike="noStrike" kern="1200" baseline="0" dirty="0">
                <a:solidFill>
                  <a:srgbClr val="05213B"/>
                </a:solidFill>
                <a:latin typeface="+mn-lt"/>
              </a:rPr>
              <a:t>Engagement</a:t>
            </a:r>
          </a:p>
          <a:p>
            <a:pPr rtl="0">
              <a:buSzPts val="2400"/>
            </a:pPr>
            <a:r>
              <a:rPr lang="en-US" sz="3000" b="1" i="0" u="none" strike="noStrike" kern="1200" baseline="0" dirty="0">
                <a:solidFill>
                  <a:srgbClr val="05213B"/>
                </a:solidFill>
                <a:latin typeface="+mn-lt"/>
              </a:rPr>
              <a:t>Subtheme</a:t>
            </a:r>
          </a:p>
          <a:p>
            <a:pPr marL="457200" indent="-457200" rtl="0">
              <a:buSzPts val="2400"/>
              <a:buFont typeface="Arial" panose="020B0604020202020204" pitchFamily="34" charset="0"/>
              <a:buChar char="•"/>
            </a:pPr>
            <a:r>
              <a:rPr lang="en-US" sz="3000" b="0" i="0" u="none" strike="noStrike" kern="1200" baseline="0" dirty="0">
                <a:solidFill>
                  <a:srgbClr val="05213B"/>
                </a:solidFill>
              </a:rPr>
              <a:t>Student Involvement &amp; Integration</a:t>
            </a:r>
          </a:p>
          <a:p>
            <a:pPr lvl="1" indent="0">
              <a:buSzPts val="2400"/>
              <a:buNone/>
            </a:pPr>
            <a:endParaRPr lang="en-US" sz="2800" b="0" i="0" u="none" strike="noStrike" kern="1200" baseline="0" dirty="0">
              <a:solidFill>
                <a:srgbClr val="05213B"/>
              </a:solidFill>
            </a:endParaRPr>
          </a:p>
          <a:p>
            <a:pPr marL="971550" lvl="1" indent="-285750">
              <a:buSzPts val="2400"/>
            </a:pPr>
            <a:endParaRPr lang="en-US" sz="2800" b="0" i="0" u="none" strike="noStrike" kern="1200" baseline="0" dirty="0">
              <a:solidFill>
                <a:srgbClr val="05213B"/>
              </a:solidFill>
              <a:latin typeface="+mn-lt"/>
            </a:endParaRPr>
          </a:p>
        </p:txBody>
      </p:sp>
      <p:pic>
        <p:nvPicPr>
          <p:cNvPr id="27650" name="Picture 2" descr="Generated by DALL·E">
            <a:extLst>
              <a:ext uri="{FF2B5EF4-FFF2-40B4-BE49-F238E27FC236}">
                <a16:creationId xmlns:a16="http://schemas.microsoft.com/office/drawing/2014/main" id="{1AB4B9CE-F4C9-869D-B319-7D24C6A3F5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0425" y="1521162"/>
            <a:ext cx="2880791" cy="2880791"/>
          </a:xfrm>
          <a:prstGeom prst="rect">
            <a:avLst/>
          </a:prstGeom>
          <a:noFill/>
          <a:extLst>
            <a:ext uri="{909E8E84-426E-40DD-AFC4-6F175D3DCCD1}">
              <a14:hiddenFill xmlns:a14="http://schemas.microsoft.com/office/drawing/2010/main">
                <a:solidFill>
                  <a:srgbClr val="FFFFFF"/>
                </a:solidFill>
              </a14:hiddenFill>
            </a:ext>
          </a:extLst>
        </p:spPr>
      </p:pic>
      <p:sp>
        <p:nvSpPr>
          <p:cNvPr id="5" name="Terminator 4">
            <a:extLst>
              <a:ext uri="{FF2B5EF4-FFF2-40B4-BE49-F238E27FC236}">
                <a16:creationId xmlns:a16="http://schemas.microsoft.com/office/drawing/2014/main" id="{1279EB7D-C9C0-E6F5-073B-73D6B1187775}"/>
              </a:ext>
            </a:extLst>
          </p:cNvPr>
          <p:cNvSpPr/>
          <p:nvPr/>
        </p:nvSpPr>
        <p:spPr>
          <a:xfrm>
            <a:off x="6223689" y="4497251"/>
            <a:ext cx="3554264" cy="1020725"/>
          </a:xfrm>
          <a:prstGeom prst="flowChartTermina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CONTRASTING FINDINGS</a:t>
            </a:r>
          </a:p>
        </p:txBody>
      </p:sp>
    </p:spTree>
    <p:extLst>
      <p:ext uri="{BB962C8B-B14F-4D97-AF65-F5344CB8AC3E}">
        <p14:creationId xmlns:p14="http://schemas.microsoft.com/office/powerpoint/2010/main" val="3605284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667359"/>
            <a:ext cx="5807979" cy="3469906"/>
          </a:xfrm>
        </p:spPr>
        <p:txBody>
          <a:bodyPr>
            <a:normAutofit fontScale="92500"/>
          </a:bodyPr>
          <a:lstStyle/>
          <a:p>
            <a:pPr rtl="0">
              <a:buSzPts val="2400"/>
            </a:pPr>
            <a:r>
              <a:rPr lang="en-US" sz="3000" b="1" i="0" u="none" strike="noStrike" kern="1200" baseline="0" dirty="0">
                <a:solidFill>
                  <a:srgbClr val="05213B"/>
                </a:solidFill>
                <a:latin typeface="+mn-lt"/>
              </a:rPr>
              <a:t>Theme</a:t>
            </a:r>
            <a:endParaRPr lang="en-US" sz="3000" b="1" dirty="0">
              <a:solidFill>
                <a:schemeClr val="tx1"/>
              </a:solidFill>
              <a:latin typeface="+mn-lt"/>
            </a:endParaRPr>
          </a:p>
          <a:p>
            <a:pPr marL="342900" indent="-342900" rtl="0">
              <a:buSzPts val="2400"/>
              <a:buFont typeface="Arial" panose="020B0604020202020204" pitchFamily="34" charset="0"/>
              <a:buChar char="•"/>
            </a:pPr>
            <a:r>
              <a:rPr lang="en-US" sz="3000" b="0" i="0" u="none" strike="noStrike" kern="1200" baseline="0" dirty="0">
                <a:solidFill>
                  <a:srgbClr val="05213B"/>
                </a:solidFill>
                <a:latin typeface="+mn-lt"/>
              </a:rPr>
              <a:t>Teaching Effectiveness </a:t>
            </a:r>
            <a:r>
              <a:rPr lang="en-US" sz="3000" dirty="0">
                <a:latin typeface="+mn-lt"/>
              </a:rPr>
              <a:t>&amp;</a:t>
            </a:r>
            <a:r>
              <a:rPr lang="en-US" sz="3000" b="0" i="0" u="none" strike="noStrike" kern="1200" baseline="0" dirty="0">
                <a:solidFill>
                  <a:srgbClr val="05213B"/>
                </a:solidFill>
                <a:latin typeface="+mn-lt"/>
              </a:rPr>
              <a:t> Adaptation</a:t>
            </a:r>
          </a:p>
          <a:p>
            <a:pPr rtl="0">
              <a:buSzPts val="2400"/>
            </a:pPr>
            <a:r>
              <a:rPr lang="en-US" sz="3000" b="1" i="0" u="none" strike="noStrike" kern="1200" baseline="0" dirty="0">
                <a:solidFill>
                  <a:srgbClr val="05213B"/>
                </a:solidFill>
                <a:latin typeface="+mn-lt"/>
              </a:rPr>
              <a:t>Subtheme</a:t>
            </a:r>
            <a:endParaRPr lang="en-US" sz="3000" b="1" dirty="0">
              <a:latin typeface="+mn-lt"/>
            </a:endParaRPr>
          </a:p>
          <a:p>
            <a:pPr marL="342900" indent="-342900" rtl="0">
              <a:buSzPts val="2400"/>
              <a:buFont typeface="Arial" panose="020B0604020202020204" pitchFamily="34" charset="0"/>
              <a:buChar char="•"/>
            </a:pPr>
            <a:r>
              <a:rPr lang="en-US" sz="3000" b="0" i="0" u="none" strike="noStrike" kern="1200" baseline="0" dirty="0">
                <a:solidFill>
                  <a:srgbClr val="05213B"/>
                </a:solidFill>
                <a:latin typeface="+mn-lt"/>
              </a:rPr>
              <a:t>Institutional Support</a:t>
            </a:r>
          </a:p>
          <a:p>
            <a:pPr marL="342900" indent="-342900" rtl="0">
              <a:buSzPts val="2400"/>
              <a:buFont typeface="Arial" panose="020B0604020202020204" pitchFamily="34" charset="0"/>
              <a:buChar char="•"/>
            </a:pPr>
            <a:r>
              <a:rPr lang="en-US" sz="3000" dirty="0">
                <a:latin typeface="+mn-lt"/>
              </a:rPr>
              <a:t>Content Delivery</a:t>
            </a:r>
          </a:p>
          <a:p>
            <a:pPr marL="342900" indent="-342900" rtl="0">
              <a:buSzPts val="2400"/>
              <a:buFont typeface="Arial" panose="020B0604020202020204" pitchFamily="34" charset="0"/>
              <a:buChar char="•"/>
            </a:pPr>
            <a:r>
              <a:rPr lang="en-US" sz="3000" b="0" i="0" u="none" strike="noStrike" kern="1200" baseline="0" dirty="0">
                <a:solidFill>
                  <a:srgbClr val="05213B"/>
                </a:solidFill>
                <a:latin typeface="+mn-lt"/>
              </a:rPr>
              <a:t>Assessments</a:t>
            </a:r>
          </a:p>
          <a:p>
            <a:pPr rtl="0">
              <a:buSzPts val="2400"/>
            </a:pPr>
            <a:r>
              <a:rPr lang="en-US" dirty="0">
                <a:latin typeface="+mn-lt"/>
              </a:rPr>
              <a:t>	</a:t>
            </a:r>
            <a:endParaRPr lang="en-US" b="0" i="0" u="none" strike="noStrike" kern="1200" baseline="0" dirty="0">
              <a:solidFill>
                <a:srgbClr val="05213B"/>
              </a:solidFill>
              <a:latin typeface="+mn-lt"/>
            </a:endParaRPr>
          </a:p>
        </p:txBody>
      </p:sp>
      <p:sp>
        <p:nvSpPr>
          <p:cNvPr id="8" name="Text Placeholder 7">
            <a:extLst>
              <a:ext uri="{FF2B5EF4-FFF2-40B4-BE49-F238E27FC236}">
                <a16:creationId xmlns:a16="http://schemas.microsoft.com/office/drawing/2014/main" id="{CB63BDEC-3C22-1D31-4A79-E8867881ED93}"/>
              </a:ext>
            </a:extLst>
          </p:cNvPr>
          <p:cNvSpPr>
            <a:spLocks noGrp="1"/>
          </p:cNvSpPr>
          <p:nvPr>
            <p:ph type="body" sz="quarter" idx="13"/>
          </p:nvPr>
        </p:nvSpPr>
        <p:spPr>
          <a:xfrm>
            <a:off x="833438" y="587665"/>
            <a:ext cx="11358562" cy="838200"/>
          </a:xfrm>
        </p:spPr>
        <p:txBody>
          <a:bodyPr/>
          <a:lstStyle/>
          <a:p>
            <a:r>
              <a:rPr lang="en-US" dirty="0"/>
              <a:t>RQ2 Teaching Effectiveness and Adaptation</a:t>
            </a:r>
          </a:p>
        </p:txBody>
      </p:sp>
      <p:pic>
        <p:nvPicPr>
          <p:cNvPr id="9" name="Picture 2" descr="Generated by DALL·E">
            <a:extLst>
              <a:ext uri="{FF2B5EF4-FFF2-40B4-BE49-F238E27FC236}">
                <a16:creationId xmlns:a16="http://schemas.microsoft.com/office/drawing/2014/main" id="{BCB62C3E-735E-CF89-73FE-AA08958006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0922" y="1667359"/>
            <a:ext cx="2718808" cy="2718808"/>
          </a:xfrm>
          <a:prstGeom prst="rect">
            <a:avLst/>
          </a:prstGeom>
          <a:noFill/>
          <a:extLst>
            <a:ext uri="{909E8E84-426E-40DD-AFC4-6F175D3DCCD1}">
              <a14:hiddenFill xmlns:a14="http://schemas.microsoft.com/office/drawing/2010/main">
                <a:solidFill>
                  <a:srgbClr val="FFFFFF"/>
                </a:solidFill>
              </a14:hiddenFill>
            </a:ext>
          </a:extLst>
        </p:spPr>
      </p:pic>
      <p:sp>
        <p:nvSpPr>
          <p:cNvPr id="10" name="Terminator 9">
            <a:extLst>
              <a:ext uri="{FF2B5EF4-FFF2-40B4-BE49-F238E27FC236}">
                <a16:creationId xmlns:a16="http://schemas.microsoft.com/office/drawing/2014/main" id="{CC72FDEF-1494-C127-4C50-3A1EBC1E6D3A}"/>
              </a:ext>
            </a:extLst>
          </p:cNvPr>
          <p:cNvSpPr/>
          <p:nvPr/>
        </p:nvSpPr>
        <p:spPr>
          <a:xfrm>
            <a:off x="6641417" y="4821382"/>
            <a:ext cx="3136536" cy="818093"/>
          </a:xfrm>
          <a:prstGeom prst="flowChartTerminator">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VARIED FINDINGS</a:t>
            </a:r>
          </a:p>
        </p:txBody>
      </p:sp>
    </p:spTree>
    <p:extLst>
      <p:ext uri="{BB962C8B-B14F-4D97-AF65-F5344CB8AC3E}">
        <p14:creationId xmlns:p14="http://schemas.microsoft.com/office/powerpoint/2010/main" val="221005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RQ2 Socialization</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633932" y="1942704"/>
            <a:ext cx="5517486" cy="2212210"/>
          </a:xfrm>
        </p:spPr>
        <p:txBody>
          <a:bodyPr>
            <a:normAutofit/>
          </a:bodyPr>
          <a:lstStyle/>
          <a:p>
            <a:pPr rtl="0">
              <a:buSzPts val="2400"/>
            </a:pPr>
            <a:r>
              <a:rPr lang="en-US" sz="2800" b="1" i="0" u="none" strike="noStrike" kern="1200" baseline="0" dirty="0">
                <a:solidFill>
                  <a:srgbClr val="05213B"/>
                </a:solidFill>
                <a:latin typeface="+mn-lt"/>
              </a:rPr>
              <a:t>Theme</a:t>
            </a:r>
            <a:endParaRPr lang="en-US" sz="2800" b="1" dirty="0">
              <a:latin typeface="+mn-lt"/>
            </a:endParaRPr>
          </a:p>
          <a:p>
            <a:pPr marL="342900" indent="-342900" rtl="0">
              <a:buSzPts val="2400"/>
              <a:buFont typeface="Arial" panose="020B0604020202020204" pitchFamily="34" charset="0"/>
              <a:buChar char="•"/>
            </a:pPr>
            <a:r>
              <a:rPr lang="en-US" sz="2800" dirty="0">
                <a:latin typeface="+mn-lt"/>
              </a:rPr>
              <a:t>Socialization</a:t>
            </a:r>
            <a:endParaRPr lang="en-US" sz="2800" b="0" i="0" u="none" strike="noStrike" kern="1200" baseline="0" dirty="0">
              <a:solidFill>
                <a:srgbClr val="05213B"/>
              </a:solidFill>
              <a:latin typeface="+mn-lt"/>
            </a:endParaRPr>
          </a:p>
          <a:p>
            <a:pPr rtl="0">
              <a:buSzPts val="2400"/>
            </a:pPr>
            <a:r>
              <a:rPr lang="en-US" sz="2800" b="1" i="0" u="none" strike="noStrike" kern="1200" baseline="0" dirty="0">
                <a:solidFill>
                  <a:srgbClr val="05213B"/>
                </a:solidFill>
                <a:latin typeface="+mn-lt"/>
              </a:rPr>
              <a:t>Subtheme</a:t>
            </a:r>
          </a:p>
          <a:p>
            <a:pPr marL="342900" indent="-342900" rtl="0">
              <a:buSzPts val="2400"/>
              <a:buFont typeface="Arial" panose="020B0604020202020204" pitchFamily="34" charset="0"/>
              <a:buChar char="•"/>
            </a:pPr>
            <a:r>
              <a:rPr lang="en-US" sz="2800" b="0" i="0" u="none" strike="noStrike" kern="1200" baseline="0" dirty="0">
                <a:solidFill>
                  <a:srgbClr val="05213B"/>
                </a:solidFill>
                <a:latin typeface="+mn-lt"/>
              </a:rPr>
              <a:t>Social Involvement </a:t>
            </a:r>
            <a:r>
              <a:rPr lang="en-US" sz="2800" dirty="0">
                <a:latin typeface="+mn-lt"/>
              </a:rPr>
              <a:t>&amp;</a:t>
            </a:r>
            <a:r>
              <a:rPr lang="en-US" sz="2800" b="0" i="0" u="none" strike="noStrike" kern="1200" baseline="0" dirty="0">
                <a:solidFill>
                  <a:srgbClr val="05213B"/>
                </a:solidFill>
                <a:latin typeface="+mn-lt"/>
              </a:rPr>
              <a:t> Integration</a:t>
            </a:r>
          </a:p>
        </p:txBody>
      </p:sp>
      <p:pic>
        <p:nvPicPr>
          <p:cNvPr id="6" name="Picture 5" descr="A circle with people in the center&#10;&#10;Description automatically generated">
            <a:extLst>
              <a:ext uri="{FF2B5EF4-FFF2-40B4-BE49-F238E27FC236}">
                <a16:creationId xmlns:a16="http://schemas.microsoft.com/office/drawing/2014/main" id="{E5A2DCB4-A73F-286D-F41F-485B36C594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6038" y="1941318"/>
            <a:ext cx="2242808" cy="2214982"/>
          </a:xfrm>
          <a:prstGeom prst="rect">
            <a:avLst/>
          </a:prstGeom>
        </p:spPr>
      </p:pic>
      <p:sp>
        <p:nvSpPr>
          <p:cNvPr id="8" name="Terminator 7">
            <a:extLst>
              <a:ext uri="{FF2B5EF4-FFF2-40B4-BE49-F238E27FC236}">
                <a16:creationId xmlns:a16="http://schemas.microsoft.com/office/drawing/2014/main" id="{7E6799E6-99D6-3766-6D84-6862C3DE874B}"/>
              </a:ext>
            </a:extLst>
          </p:cNvPr>
          <p:cNvSpPr/>
          <p:nvPr/>
        </p:nvSpPr>
        <p:spPr>
          <a:xfrm>
            <a:off x="6616931" y="4671753"/>
            <a:ext cx="3161022" cy="846223"/>
          </a:xfrm>
          <a:prstGeom prst="flowChartTerminator">
            <a:avLst/>
          </a:prstGeom>
          <a:solidFill>
            <a:schemeClr val="accent1">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 CONSENSUS IN FINDINGS</a:t>
            </a:r>
          </a:p>
        </p:txBody>
      </p:sp>
    </p:spTree>
    <p:extLst>
      <p:ext uri="{BB962C8B-B14F-4D97-AF65-F5344CB8AC3E}">
        <p14:creationId xmlns:p14="http://schemas.microsoft.com/office/powerpoint/2010/main" val="2439973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RQ2 Barriers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544595"/>
            <a:ext cx="5134875" cy="2952656"/>
          </a:xfrm>
        </p:spPr>
        <p:txBody>
          <a:bodyPr>
            <a:normAutofit lnSpcReduction="10000"/>
          </a:bodyPr>
          <a:lstStyle/>
          <a:p>
            <a:pPr rtl="0">
              <a:buSzPts val="2400"/>
            </a:pPr>
            <a:r>
              <a:rPr lang="en-US" sz="2800" b="1" i="0" u="none" strike="noStrike" kern="1200" baseline="0" dirty="0">
                <a:solidFill>
                  <a:srgbClr val="05213B"/>
                </a:solidFill>
                <a:latin typeface="+mn-lt"/>
              </a:rPr>
              <a:t>Theme</a:t>
            </a:r>
            <a:endParaRPr lang="en-US" sz="2800" b="1" dirty="0">
              <a:latin typeface="+mn-lt"/>
            </a:endParaRPr>
          </a:p>
          <a:p>
            <a:pPr marL="342900" indent="-342900" rtl="0">
              <a:buSzPts val="2400"/>
              <a:buFont typeface="Arial" panose="020B0604020202020204" pitchFamily="34" charset="0"/>
              <a:buChar char="•"/>
            </a:pPr>
            <a:r>
              <a:rPr lang="en-US" sz="2800" dirty="0">
                <a:latin typeface="+mn-lt"/>
              </a:rPr>
              <a:t>Barriers</a:t>
            </a:r>
            <a:endParaRPr lang="en-US" sz="2800" b="0" i="0" u="none" strike="noStrike" kern="1200" baseline="0" dirty="0">
              <a:solidFill>
                <a:srgbClr val="05213B"/>
              </a:solidFill>
              <a:latin typeface="+mn-lt"/>
            </a:endParaRPr>
          </a:p>
          <a:p>
            <a:pPr rtl="0">
              <a:buSzPts val="2400"/>
            </a:pPr>
            <a:r>
              <a:rPr lang="en-US" sz="2800" b="1" i="0" u="none" strike="noStrike" kern="1200" baseline="0" dirty="0">
                <a:solidFill>
                  <a:srgbClr val="05213B"/>
                </a:solidFill>
                <a:latin typeface="+mn-lt"/>
              </a:rPr>
              <a:t>Subtheme</a:t>
            </a:r>
            <a:endParaRPr lang="en-US" sz="2800" b="1" dirty="0">
              <a:latin typeface="+mn-lt"/>
            </a:endParaRPr>
          </a:p>
          <a:p>
            <a:pPr marL="342900" indent="-342900" rtl="0">
              <a:buSzPts val="2400"/>
              <a:buFont typeface="Arial" panose="020B0604020202020204" pitchFamily="34" charset="0"/>
              <a:buChar char="•"/>
            </a:pPr>
            <a:r>
              <a:rPr lang="en-US" sz="2800" dirty="0">
                <a:latin typeface="+mn-lt"/>
              </a:rPr>
              <a:t>Access &amp; Equity</a:t>
            </a:r>
          </a:p>
          <a:p>
            <a:pPr marL="342900" indent="-342900" rtl="0">
              <a:buSzPts val="2400"/>
              <a:buFont typeface="Arial" panose="020B0604020202020204" pitchFamily="34" charset="0"/>
              <a:buChar char="•"/>
            </a:pPr>
            <a:r>
              <a:rPr lang="en-US" sz="2800" b="0" i="0" u="none" strike="noStrike" kern="1200" baseline="0" dirty="0">
                <a:solidFill>
                  <a:srgbClr val="05213B"/>
                </a:solidFill>
                <a:latin typeface="+mn-lt"/>
              </a:rPr>
              <a:t>Motivation</a:t>
            </a:r>
          </a:p>
          <a:p>
            <a:pPr marL="342900" indent="-342900" rtl="0">
              <a:buSzPts val="2400"/>
              <a:buFont typeface="Arial" panose="020B0604020202020204" pitchFamily="34" charset="0"/>
              <a:buChar char="•"/>
            </a:pPr>
            <a:r>
              <a:rPr lang="en-US" sz="2800" dirty="0">
                <a:latin typeface="+mn-lt"/>
              </a:rPr>
              <a:t>Technology</a:t>
            </a:r>
          </a:p>
          <a:p>
            <a:pPr rtl="0">
              <a:buSzPts val="2400"/>
            </a:pPr>
            <a:endParaRPr lang="en-US" b="0" i="0" u="none" strike="noStrike" kern="1200" baseline="0" dirty="0">
              <a:solidFill>
                <a:srgbClr val="05213B"/>
              </a:solidFill>
              <a:latin typeface="+mn-lt"/>
            </a:endParaRPr>
          </a:p>
        </p:txBody>
      </p:sp>
      <p:pic>
        <p:nvPicPr>
          <p:cNvPr id="28674" name="Picture 2" descr="Generated by DALL·E">
            <a:extLst>
              <a:ext uri="{FF2B5EF4-FFF2-40B4-BE49-F238E27FC236}">
                <a16:creationId xmlns:a16="http://schemas.microsoft.com/office/drawing/2014/main" id="{87061AAA-5C25-2B61-2FAD-571F54C098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7746" y="1544595"/>
            <a:ext cx="2805508" cy="2805508"/>
          </a:xfrm>
          <a:prstGeom prst="rect">
            <a:avLst/>
          </a:prstGeom>
          <a:noFill/>
          <a:extLst>
            <a:ext uri="{909E8E84-426E-40DD-AFC4-6F175D3DCCD1}">
              <a14:hiddenFill xmlns:a14="http://schemas.microsoft.com/office/drawing/2010/main">
                <a:solidFill>
                  <a:srgbClr val="FFFFFF"/>
                </a:solidFill>
              </a14:hiddenFill>
            </a:ext>
          </a:extLst>
        </p:spPr>
      </p:pic>
      <p:sp>
        <p:nvSpPr>
          <p:cNvPr id="5" name="Terminator 4">
            <a:extLst>
              <a:ext uri="{FF2B5EF4-FFF2-40B4-BE49-F238E27FC236}">
                <a16:creationId xmlns:a16="http://schemas.microsoft.com/office/drawing/2014/main" id="{613D441C-A52F-B4C4-A7B8-F06B6BEC3A51}"/>
              </a:ext>
            </a:extLst>
          </p:cNvPr>
          <p:cNvSpPr/>
          <p:nvPr/>
        </p:nvSpPr>
        <p:spPr>
          <a:xfrm>
            <a:off x="6011088" y="4838007"/>
            <a:ext cx="3218824" cy="945847"/>
          </a:xfrm>
          <a:prstGeom prst="flowChartTerminator">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VARIED FINDINGS</a:t>
            </a:r>
          </a:p>
        </p:txBody>
      </p:sp>
    </p:spTree>
    <p:extLst>
      <p:ext uri="{BB962C8B-B14F-4D97-AF65-F5344CB8AC3E}">
        <p14:creationId xmlns:p14="http://schemas.microsoft.com/office/powerpoint/2010/main" val="413177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Research Question 3 Results</a:t>
            </a:r>
          </a:p>
        </p:txBody>
      </p:sp>
      <p:sp>
        <p:nvSpPr>
          <p:cNvPr id="6" name="TextBox 5">
            <a:extLst>
              <a:ext uri="{FF2B5EF4-FFF2-40B4-BE49-F238E27FC236}">
                <a16:creationId xmlns:a16="http://schemas.microsoft.com/office/drawing/2014/main" id="{63404509-4430-EAC6-28D9-2C343DEC15E2}"/>
              </a:ext>
            </a:extLst>
          </p:cNvPr>
          <p:cNvSpPr txBox="1"/>
          <p:nvPr/>
        </p:nvSpPr>
        <p:spPr>
          <a:xfrm>
            <a:off x="833437" y="1593315"/>
            <a:ext cx="10721254" cy="1015663"/>
          </a:xfrm>
          <a:prstGeom prst="rect">
            <a:avLst/>
          </a:prstGeom>
          <a:noFill/>
        </p:spPr>
        <p:txBody>
          <a:bodyPr wrap="square" rtlCol="0">
            <a:spAutoFit/>
          </a:bodyPr>
          <a:lstStyle/>
          <a:p>
            <a:pPr marL="0" marR="0">
              <a:spcBef>
                <a:spcPts val="0"/>
              </a:spcBef>
              <a:spcAft>
                <a:spcPts val="0"/>
              </a:spcAft>
            </a:pPr>
            <a:r>
              <a:rPr lang="en-US" sz="2000" kern="100" dirty="0">
                <a:solidFill>
                  <a:srgbClr val="0F0F0F"/>
                </a:solidFill>
                <a:effectLst/>
                <a:ea typeface="Calibri" panose="020F0502020204030204" pitchFamily="34" charset="0"/>
                <a:cs typeface="Times New Roman" panose="02020603050405020304" pitchFamily="18" charset="0"/>
              </a:rPr>
              <a:t>What are the perceptions of California dual enrollment instructors regarding the effect of course modality on the academic achievement of dual-enrolled students as defined by their withdrawal or graduation rate?</a:t>
            </a:r>
          </a:p>
        </p:txBody>
      </p:sp>
      <p:pic>
        <p:nvPicPr>
          <p:cNvPr id="23554" name="Picture 2" descr="Generated by DALL·E">
            <a:extLst>
              <a:ext uri="{FF2B5EF4-FFF2-40B4-BE49-F238E27FC236}">
                <a16:creationId xmlns:a16="http://schemas.microsoft.com/office/drawing/2014/main" id="{419FD4A6-2768-E7D3-10FA-172DBCAA62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1367" y="3088694"/>
            <a:ext cx="2333247" cy="233324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8F98555F-8E07-8744-864D-35BC858F7690}"/>
              </a:ext>
            </a:extLst>
          </p:cNvPr>
          <p:cNvSpPr txBox="1">
            <a:spLocks/>
          </p:cNvSpPr>
          <p:nvPr/>
        </p:nvSpPr>
        <p:spPr>
          <a:xfrm>
            <a:off x="833437" y="2854490"/>
            <a:ext cx="3688688" cy="256745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05213B"/>
                </a:solidFill>
                <a:latin typeface="Public Sans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2400"/>
            </a:pPr>
            <a:r>
              <a:rPr lang="en-US" b="1" dirty="0">
                <a:latin typeface="+mn-lt"/>
              </a:rPr>
              <a:t>Themes</a:t>
            </a:r>
            <a:r>
              <a:rPr lang="en-US" sz="1800" b="1" dirty="0">
                <a:latin typeface="+mn-lt"/>
              </a:rPr>
              <a:t> </a:t>
            </a:r>
          </a:p>
          <a:p>
            <a:pPr marL="285750" indent="-285750">
              <a:buSzPts val="2400"/>
              <a:buFont typeface="Arial" panose="020B0604020202020204" pitchFamily="34" charset="0"/>
              <a:buChar char="•"/>
            </a:pPr>
            <a:r>
              <a:rPr lang="en-US" sz="2200" dirty="0">
                <a:latin typeface="+mn-lt"/>
              </a:rPr>
              <a:t>Engagement</a:t>
            </a:r>
          </a:p>
          <a:p>
            <a:pPr marL="285750" indent="-285750">
              <a:buSzPts val="2400"/>
              <a:buFont typeface="Arial" panose="020B0604020202020204" pitchFamily="34" charset="0"/>
              <a:buChar char="•"/>
            </a:pPr>
            <a:endParaRPr lang="en-US" sz="800" dirty="0">
              <a:latin typeface="+mn-lt"/>
            </a:endParaRPr>
          </a:p>
          <a:p>
            <a:pPr marL="285750" indent="-285750">
              <a:buSzPts val="2400"/>
              <a:buFont typeface="Arial" panose="020B0604020202020204" pitchFamily="34" charset="0"/>
              <a:buChar char="•"/>
            </a:pPr>
            <a:r>
              <a:rPr lang="en-US" sz="2200" dirty="0">
                <a:latin typeface="+mn-lt"/>
              </a:rPr>
              <a:t>Teaching Effectiveness &amp; Adaptation</a:t>
            </a:r>
          </a:p>
          <a:p>
            <a:pPr marL="285750" indent="-285750">
              <a:buSzPts val="2400"/>
              <a:buFont typeface="Arial" panose="020B0604020202020204" pitchFamily="34" charset="0"/>
              <a:buChar char="•"/>
            </a:pPr>
            <a:endParaRPr lang="en-US" sz="900" dirty="0">
              <a:latin typeface="+mn-lt"/>
            </a:endParaRPr>
          </a:p>
          <a:p>
            <a:pPr marL="285750" indent="-285750">
              <a:buSzPts val="2400"/>
              <a:buFont typeface="Arial" panose="020B0604020202020204" pitchFamily="34" charset="0"/>
              <a:buChar char="•"/>
            </a:pPr>
            <a:r>
              <a:rPr lang="en-US" sz="2200" dirty="0">
                <a:latin typeface="+mn-lt"/>
              </a:rPr>
              <a:t>Socialization</a:t>
            </a:r>
          </a:p>
          <a:p>
            <a:pPr marL="285750" indent="-285750">
              <a:buSzPts val="2400"/>
              <a:buFont typeface="Arial" panose="020B0604020202020204" pitchFamily="34" charset="0"/>
              <a:buChar char="•"/>
            </a:pPr>
            <a:endParaRPr lang="en-US" sz="900" dirty="0">
              <a:latin typeface="+mn-lt"/>
            </a:endParaRPr>
          </a:p>
          <a:p>
            <a:pPr marL="285750" indent="-285750">
              <a:buSzPts val="2400"/>
              <a:buFont typeface="Arial" panose="020B0604020202020204" pitchFamily="34" charset="0"/>
              <a:buChar char="•"/>
            </a:pPr>
            <a:r>
              <a:rPr lang="en-US" sz="2200" dirty="0">
                <a:latin typeface="+mn-lt"/>
              </a:rPr>
              <a:t>Barriers</a:t>
            </a:r>
          </a:p>
        </p:txBody>
      </p:sp>
      <p:sp>
        <p:nvSpPr>
          <p:cNvPr id="8" name="TextBox 7">
            <a:extLst>
              <a:ext uri="{FF2B5EF4-FFF2-40B4-BE49-F238E27FC236}">
                <a16:creationId xmlns:a16="http://schemas.microsoft.com/office/drawing/2014/main" id="{D53F10C1-F6C1-3543-AE31-315E64780BFA}"/>
              </a:ext>
            </a:extLst>
          </p:cNvPr>
          <p:cNvSpPr txBox="1"/>
          <p:nvPr/>
        </p:nvSpPr>
        <p:spPr>
          <a:xfrm>
            <a:off x="4522125" y="2854490"/>
            <a:ext cx="3507971" cy="2616101"/>
          </a:xfrm>
          <a:prstGeom prst="rect">
            <a:avLst/>
          </a:prstGeom>
          <a:noFill/>
        </p:spPr>
        <p:txBody>
          <a:bodyPr wrap="square" rtlCol="0">
            <a:spAutoFit/>
          </a:bodyPr>
          <a:lstStyle/>
          <a:p>
            <a:pPr>
              <a:buSzPts val="2400"/>
            </a:pPr>
            <a:r>
              <a:rPr lang="en-US" sz="2000" b="1" dirty="0">
                <a:solidFill>
                  <a:srgbClr val="05213B"/>
                </a:solidFill>
              </a:rPr>
              <a:t>Subthemes</a:t>
            </a:r>
            <a:r>
              <a:rPr lang="en-US" b="1" dirty="0">
                <a:solidFill>
                  <a:srgbClr val="05213B"/>
                </a:solidFill>
              </a:rPr>
              <a:t> </a:t>
            </a:r>
          </a:p>
          <a:p>
            <a:pPr marL="285750" indent="-285750">
              <a:buSzPts val="2400"/>
              <a:buFont typeface="Arial" panose="020B0604020202020204" pitchFamily="34" charset="0"/>
              <a:buChar char="•"/>
            </a:pPr>
            <a:r>
              <a:rPr lang="en-US" dirty="0">
                <a:solidFill>
                  <a:srgbClr val="05213B"/>
                </a:solidFill>
              </a:rPr>
              <a:t>Student Involvement &amp; Integration</a:t>
            </a:r>
          </a:p>
          <a:p>
            <a:pPr marL="285750" indent="-285750">
              <a:buSzPts val="2400"/>
              <a:buFont typeface="Arial" panose="020B0604020202020204" pitchFamily="34" charset="0"/>
              <a:buChar char="•"/>
            </a:pPr>
            <a:r>
              <a:rPr lang="en-US" dirty="0">
                <a:solidFill>
                  <a:srgbClr val="05213B"/>
                </a:solidFill>
              </a:rPr>
              <a:t>Institutional Support</a:t>
            </a:r>
          </a:p>
          <a:p>
            <a:pPr marL="285750" indent="-285750">
              <a:buSzPts val="2400"/>
              <a:buFont typeface="Arial" panose="020B0604020202020204" pitchFamily="34" charset="0"/>
              <a:buChar char="•"/>
            </a:pPr>
            <a:r>
              <a:rPr lang="en-US" dirty="0">
                <a:solidFill>
                  <a:srgbClr val="05213B"/>
                </a:solidFill>
              </a:rPr>
              <a:t>Content </a:t>
            </a:r>
            <a:r>
              <a:rPr lang="en-US" dirty="0"/>
              <a:t>D</a:t>
            </a:r>
            <a:r>
              <a:rPr lang="en-US" dirty="0">
                <a:solidFill>
                  <a:srgbClr val="05213B"/>
                </a:solidFill>
              </a:rPr>
              <a:t>elivery</a:t>
            </a:r>
          </a:p>
          <a:p>
            <a:pPr marL="285750" indent="-285750">
              <a:buSzPts val="2400"/>
              <a:buFont typeface="Arial" panose="020B0604020202020204" pitchFamily="34" charset="0"/>
              <a:buChar char="•"/>
            </a:pPr>
            <a:r>
              <a:rPr lang="en-US" dirty="0">
                <a:solidFill>
                  <a:srgbClr val="05213B"/>
                </a:solidFill>
              </a:rPr>
              <a:t> Social </a:t>
            </a:r>
            <a:r>
              <a:rPr lang="en-US" dirty="0"/>
              <a:t>I</a:t>
            </a:r>
            <a:r>
              <a:rPr lang="en-US" dirty="0">
                <a:solidFill>
                  <a:srgbClr val="05213B"/>
                </a:solidFill>
              </a:rPr>
              <a:t>nvolvement &amp; Integration</a:t>
            </a:r>
          </a:p>
          <a:p>
            <a:pPr marL="285750" indent="-285750">
              <a:buSzPts val="2400"/>
              <a:buFont typeface="Arial" panose="020B0604020202020204" pitchFamily="34" charset="0"/>
              <a:buChar char="•"/>
            </a:pPr>
            <a:r>
              <a:rPr lang="en-US" dirty="0">
                <a:solidFill>
                  <a:srgbClr val="05213B"/>
                </a:solidFill>
              </a:rPr>
              <a:t>Extracurricular </a:t>
            </a:r>
            <a:r>
              <a:rPr lang="en-US" dirty="0"/>
              <a:t>I</a:t>
            </a:r>
            <a:r>
              <a:rPr lang="en-US" dirty="0">
                <a:solidFill>
                  <a:srgbClr val="05213B"/>
                </a:solidFill>
              </a:rPr>
              <a:t>nvolvement</a:t>
            </a:r>
          </a:p>
          <a:p>
            <a:pPr marL="285750" indent="-285750">
              <a:buSzPts val="2400"/>
              <a:buFont typeface="Arial" panose="020B0604020202020204" pitchFamily="34" charset="0"/>
              <a:buChar char="•"/>
            </a:pPr>
            <a:r>
              <a:rPr lang="en-US" dirty="0">
                <a:solidFill>
                  <a:srgbClr val="05213B"/>
                </a:solidFill>
              </a:rPr>
              <a:t>Access &amp; Equity</a:t>
            </a:r>
          </a:p>
        </p:txBody>
      </p:sp>
    </p:spTree>
    <p:extLst>
      <p:ext uri="{BB962C8B-B14F-4D97-AF65-F5344CB8AC3E}">
        <p14:creationId xmlns:p14="http://schemas.microsoft.com/office/powerpoint/2010/main" val="2037374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RQ3 Engagement</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535818" y="1723358"/>
            <a:ext cx="5134875" cy="2194904"/>
          </a:xfrm>
        </p:spPr>
        <p:txBody>
          <a:bodyPr>
            <a:normAutofit/>
          </a:bodyPr>
          <a:lstStyle/>
          <a:p>
            <a:pPr rtl="0">
              <a:buSzPts val="2400"/>
            </a:pPr>
            <a:r>
              <a:rPr lang="en-US" b="1" i="0" u="none" strike="noStrike" kern="1200" baseline="0" dirty="0">
                <a:solidFill>
                  <a:srgbClr val="05213B"/>
                </a:solidFill>
                <a:latin typeface="+mn-lt"/>
              </a:rPr>
              <a:t>Theme</a:t>
            </a:r>
            <a:endParaRPr lang="en-US" b="1" dirty="0">
              <a:latin typeface="+mn-lt"/>
            </a:endParaRPr>
          </a:p>
          <a:p>
            <a:pPr marL="342900" indent="-342900" rtl="0">
              <a:buSzPts val="2400"/>
              <a:buFont typeface="Arial" panose="020B0604020202020204" pitchFamily="34" charset="0"/>
              <a:buChar char="•"/>
            </a:pPr>
            <a:r>
              <a:rPr lang="en-US" dirty="0">
                <a:latin typeface="+mn-lt"/>
              </a:rPr>
              <a:t>Engagement</a:t>
            </a:r>
            <a:endParaRPr lang="en-US" b="0" i="0" u="none" strike="noStrike" kern="1200" baseline="0" dirty="0">
              <a:solidFill>
                <a:srgbClr val="05213B"/>
              </a:solidFill>
              <a:latin typeface="+mn-lt"/>
            </a:endParaRPr>
          </a:p>
          <a:p>
            <a:pPr rtl="0">
              <a:buSzPts val="2400"/>
            </a:pPr>
            <a:r>
              <a:rPr lang="en-US" b="1" i="0" u="none" strike="noStrike" kern="1200" baseline="0" dirty="0">
                <a:solidFill>
                  <a:srgbClr val="05213B"/>
                </a:solidFill>
                <a:latin typeface="+mn-lt"/>
              </a:rPr>
              <a:t>Subthemes </a:t>
            </a:r>
          </a:p>
          <a:p>
            <a:pPr marL="342900" indent="-342900" rtl="0">
              <a:buSzPts val="2400"/>
              <a:buFont typeface="Arial" panose="020B0604020202020204" pitchFamily="34" charset="0"/>
              <a:buChar char="•"/>
            </a:pPr>
            <a:r>
              <a:rPr lang="en-US" b="0" i="0" u="none" strike="noStrike" kern="1200" baseline="0" dirty="0">
                <a:solidFill>
                  <a:srgbClr val="05213B"/>
                </a:solidFill>
                <a:latin typeface="+mn-lt"/>
              </a:rPr>
              <a:t>S</a:t>
            </a:r>
            <a:r>
              <a:rPr lang="en-US" dirty="0">
                <a:effectLst/>
                <a:latin typeface="+mn-lt"/>
                <a:ea typeface="Calibri" panose="020F0502020204030204" pitchFamily="34" charset="0"/>
                <a:cs typeface="Times New Roman" panose="02020603050405020304" pitchFamily="18" charset="0"/>
              </a:rPr>
              <a:t>tudent </a:t>
            </a:r>
            <a:r>
              <a:rPr lang="en-US" dirty="0">
                <a:latin typeface="+mn-lt"/>
                <a:ea typeface="Calibri" panose="020F0502020204030204" pitchFamily="34" charset="0"/>
                <a:cs typeface="Times New Roman" panose="02020603050405020304" pitchFamily="18" charset="0"/>
              </a:rPr>
              <a:t>I</a:t>
            </a:r>
            <a:r>
              <a:rPr lang="en-US" dirty="0">
                <a:effectLst/>
                <a:latin typeface="+mn-lt"/>
                <a:ea typeface="Calibri" panose="020F0502020204030204" pitchFamily="34" charset="0"/>
                <a:cs typeface="Times New Roman" panose="02020603050405020304" pitchFamily="18" charset="0"/>
              </a:rPr>
              <a:t>ntegration </a:t>
            </a:r>
            <a:r>
              <a:rPr lang="en-US" dirty="0">
                <a:latin typeface="+mn-lt"/>
                <a:ea typeface="Calibri" panose="020F0502020204030204" pitchFamily="34" charset="0"/>
                <a:cs typeface="Times New Roman" panose="02020603050405020304" pitchFamily="18" charset="0"/>
              </a:rPr>
              <a:t>&amp; I</a:t>
            </a:r>
            <a:r>
              <a:rPr lang="en-US" dirty="0">
                <a:effectLst/>
                <a:latin typeface="+mn-lt"/>
                <a:ea typeface="Calibri" panose="020F0502020204030204" pitchFamily="34" charset="0"/>
                <a:cs typeface="Times New Roman" panose="02020603050405020304" pitchFamily="18" charset="0"/>
              </a:rPr>
              <a:t>nvolvement</a:t>
            </a:r>
            <a:endParaRPr lang="en-US" sz="3600" b="0" i="0" u="none" strike="noStrike" kern="1200" baseline="0" dirty="0">
              <a:solidFill>
                <a:srgbClr val="05213B"/>
              </a:solidFill>
              <a:latin typeface="+mn-lt"/>
            </a:endParaRPr>
          </a:p>
        </p:txBody>
      </p:sp>
      <p:sp>
        <p:nvSpPr>
          <p:cNvPr id="4" name="Oval Callout 3">
            <a:extLst>
              <a:ext uri="{FF2B5EF4-FFF2-40B4-BE49-F238E27FC236}">
                <a16:creationId xmlns:a16="http://schemas.microsoft.com/office/drawing/2014/main" id="{3CABAD66-1864-2C99-91A1-AD7AB29385C8}"/>
              </a:ext>
            </a:extLst>
          </p:cNvPr>
          <p:cNvSpPr/>
          <p:nvPr/>
        </p:nvSpPr>
        <p:spPr>
          <a:xfrm>
            <a:off x="6096000" y="1538599"/>
            <a:ext cx="5262562" cy="1592908"/>
          </a:xfrm>
          <a:prstGeom prst="wedgeEllipse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707EE8B-BFCF-F74B-2DFF-4E0CDBFA2E43}"/>
              </a:ext>
            </a:extLst>
          </p:cNvPr>
          <p:cNvSpPr txBox="1"/>
          <p:nvPr/>
        </p:nvSpPr>
        <p:spPr>
          <a:xfrm>
            <a:off x="6298503" y="2011887"/>
            <a:ext cx="4851749" cy="646331"/>
          </a:xfrm>
          <a:prstGeom prst="rect">
            <a:avLst/>
          </a:prstGeom>
          <a:noFill/>
        </p:spPr>
        <p:txBody>
          <a:bodyPr wrap="square" rtlCol="0">
            <a:spAutoFit/>
          </a:bodyPr>
          <a:lstStyle/>
          <a:p>
            <a:pPr marL="0" marR="0" indent="457200" algn="ctr">
              <a:spcBef>
                <a:spcPts val="0"/>
              </a:spcBef>
              <a:spcAft>
                <a:spcPts val="0"/>
              </a:spcAft>
            </a:pPr>
            <a:r>
              <a:rPr lang="en-US" sz="1800" dirty="0">
                <a:solidFill>
                  <a:schemeClr val="bg1"/>
                </a:solidFill>
                <a:effectLst/>
                <a:ea typeface="Calibri" panose="020F0502020204030204" pitchFamily="34" charset="0"/>
                <a:cs typeface="Times New Roman" panose="02020603050405020304" pitchFamily="18" charset="0"/>
              </a:rPr>
              <a:t>“The online classes have higher dropout rates due to the lack of social interactions.”</a:t>
            </a:r>
            <a:endParaRPr lang="en-US" sz="1800" dirty="0">
              <a:solidFill>
                <a:schemeClr val="bg1"/>
              </a:solidFill>
              <a:effectLst/>
              <a:ea typeface="Calibri" panose="020F0502020204030204" pitchFamily="34" charset="0"/>
            </a:endParaRPr>
          </a:p>
        </p:txBody>
      </p:sp>
      <p:sp>
        <p:nvSpPr>
          <p:cNvPr id="6" name="Oval Callout 5">
            <a:extLst>
              <a:ext uri="{FF2B5EF4-FFF2-40B4-BE49-F238E27FC236}">
                <a16:creationId xmlns:a16="http://schemas.microsoft.com/office/drawing/2014/main" id="{CF60FC19-D85E-E7F5-61FB-6472090F36DA}"/>
              </a:ext>
            </a:extLst>
          </p:cNvPr>
          <p:cNvSpPr/>
          <p:nvPr/>
        </p:nvSpPr>
        <p:spPr>
          <a:xfrm>
            <a:off x="4716661" y="3625576"/>
            <a:ext cx="6043414" cy="2250551"/>
          </a:xfrm>
          <a:prstGeom prst="wedgeEllipse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marR="0">
              <a:spcBef>
                <a:spcPts val="0"/>
              </a:spcBef>
              <a:spcAft>
                <a:spcPts val="0"/>
              </a:spcAft>
            </a:pPr>
            <a:r>
              <a:rPr lang="en-US" sz="1800" dirty="0">
                <a:effectLst/>
                <a:ea typeface="Calibri" panose="020F0502020204030204" pitchFamily="34" charset="0"/>
              </a:rPr>
              <a:t>“So, when we’re talking about, like, students dropping out or graduating, I’ve got to say, most of my students really stick with it. They stay engaged, whether it’s online or in person, and they graduate, and not just that, but with good GPAs, too.”</a:t>
            </a:r>
          </a:p>
        </p:txBody>
      </p:sp>
      <p:pic>
        <p:nvPicPr>
          <p:cNvPr id="7" name="Picture 2" descr="Generated by DALL·E">
            <a:extLst>
              <a:ext uri="{FF2B5EF4-FFF2-40B4-BE49-F238E27FC236}">
                <a16:creationId xmlns:a16="http://schemas.microsoft.com/office/drawing/2014/main" id="{2483E69D-4784-9151-AEF6-8F9B1258F3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80261" y="3044004"/>
            <a:ext cx="769991" cy="76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87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534194" y="717695"/>
            <a:ext cx="9926637" cy="838200"/>
          </a:xfrm>
        </p:spPr>
        <p:txBody>
          <a:bodyPr/>
          <a:lstStyle/>
          <a:p>
            <a:r>
              <a:rPr lang="en-US" dirty="0"/>
              <a:t>Problem</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534194" y="1822680"/>
            <a:ext cx="5262562" cy="3479425"/>
          </a:xfrm>
        </p:spPr>
        <p:txBody>
          <a:bodyPr>
            <a:normAutofit/>
          </a:bodyPr>
          <a:lstStyle/>
          <a:p>
            <a:r>
              <a:rPr lang="en-US" sz="3200" dirty="0">
                <a:latin typeface="+mn-lt"/>
              </a:rPr>
              <a:t>The problem is that online dual-enrolled students are less successful than in person dual-enrolled students in the United States (Kim et al., 2021; Liu et al., 2020; </a:t>
            </a:r>
            <a:r>
              <a:rPr lang="en-US" sz="3200" dirty="0" err="1">
                <a:latin typeface="+mn-lt"/>
              </a:rPr>
              <a:t>Westwick</a:t>
            </a:r>
            <a:r>
              <a:rPr lang="en-US" sz="3200" dirty="0">
                <a:latin typeface="+mn-lt"/>
              </a:rPr>
              <a:t> et al., 2018).</a:t>
            </a:r>
          </a:p>
        </p:txBody>
      </p:sp>
      <p:pic>
        <p:nvPicPr>
          <p:cNvPr id="1026" name="Picture 2" descr="A juvenile detainee solves a math problem on a white - PICRYL - Public  Domain Media Search Engine Public Domain Search">
            <a:extLst>
              <a:ext uri="{FF2B5EF4-FFF2-40B4-BE49-F238E27FC236}">
                <a16:creationId xmlns:a16="http://schemas.microsoft.com/office/drawing/2014/main" id="{26B3FF31-48E3-49EA-53C5-9177B761B4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555895"/>
            <a:ext cx="5578596" cy="374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198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833438" y="587665"/>
            <a:ext cx="11150015" cy="838200"/>
          </a:xfrm>
        </p:spPr>
        <p:txBody>
          <a:bodyPr>
            <a:normAutofit/>
          </a:bodyPr>
          <a:lstStyle/>
          <a:p>
            <a:r>
              <a:rPr lang="en-US" dirty="0"/>
              <a:t>RQ3 Teaching Effectiveness and Adaptation</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639623" y="1615858"/>
            <a:ext cx="5134875" cy="2476260"/>
          </a:xfrm>
        </p:spPr>
        <p:txBody>
          <a:bodyPr>
            <a:normAutofit fontScale="92500" lnSpcReduction="20000"/>
          </a:bodyPr>
          <a:lstStyle/>
          <a:p>
            <a:pPr rtl="0">
              <a:buSzPts val="2400"/>
            </a:pPr>
            <a:r>
              <a:rPr lang="en-US" sz="2800" b="1" i="0" u="none" strike="noStrike" kern="1200" baseline="0" dirty="0">
                <a:solidFill>
                  <a:srgbClr val="05213B"/>
                </a:solidFill>
                <a:latin typeface="+mn-lt"/>
              </a:rPr>
              <a:t>Theme</a:t>
            </a:r>
            <a:endParaRPr lang="en-US" sz="2800" b="1" dirty="0">
              <a:latin typeface="+mn-lt"/>
            </a:endParaRPr>
          </a:p>
          <a:p>
            <a:pPr marL="342900" indent="-342900" rtl="0">
              <a:buSzPts val="2400"/>
              <a:buFont typeface="Arial" panose="020B0604020202020204" pitchFamily="34" charset="0"/>
              <a:buChar char="•"/>
            </a:pPr>
            <a:r>
              <a:rPr lang="en-US" sz="2800" dirty="0">
                <a:latin typeface="+mn-lt"/>
              </a:rPr>
              <a:t>Teaching Effectiveness &amp; Adaptation</a:t>
            </a:r>
            <a:endParaRPr lang="en-US" sz="2800" b="0" i="0" u="none" strike="noStrike" kern="1200" baseline="0" dirty="0">
              <a:solidFill>
                <a:srgbClr val="05213B"/>
              </a:solidFill>
              <a:latin typeface="+mn-lt"/>
            </a:endParaRPr>
          </a:p>
          <a:p>
            <a:pPr rtl="0">
              <a:buSzPts val="2400"/>
            </a:pPr>
            <a:r>
              <a:rPr lang="en-US" sz="2800" b="1" i="0" u="none" strike="noStrike" kern="1200" baseline="0" dirty="0">
                <a:solidFill>
                  <a:srgbClr val="05213B"/>
                </a:solidFill>
                <a:latin typeface="+mn-lt"/>
              </a:rPr>
              <a:t>Subthemes</a:t>
            </a:r>
            <a:endParaRPr lang="en-US" sz="2800" b="1" dirty="0">
              <a:solidFill>
                <a:schemeClr val="tx1"/>
              </a:solidFill>
              <a:latin typeface="+mn-lt"/>
            </a:endParaRPr>
          </a:p>
          <a:p>
            <a:pPr marL="342900" indent="-342900" rtl="0">
              <a:buSzPts val="2400"/>
              <a:buFont typeface="Arial" panose="020B0604020202020204" pitchFamily="34" charset="0"/>
              <a:buChar char="•"/>
            </a:pPr>
            <a:r>
              <a:rPr lang="en-US" sz="2800" b="0" i="0" u="none" strike="noStrike" kern="1200" baseline="0" dirty="0">
                <a:solidFill>
                  <a:srgbClr val="05213B"/>
                </a:solidFill>
                <a:latin typeface="+mn-lt"/>
              </a:rPr>
              <a:t>Institutional Support</a:t>
            </a:r>
          </a:p>
          <a:p>
            <a:pPr marL="342900" indent="-342900" rtl="0">
              <a:buSzPts val="2400"/>
              <a:buFont typeface="Arial" panose="020B0604020202020204" pitchFamily="34" charset="0"/>
              <a:buChar char="•"/>
            </a:pPr>
            <a:r>
              <a:rPr lang="en-US" sz="2800" b="0" i="0" u="none" strike="noStrike" kern="1200" baseline="0" dirty="0">
                <a:solidFill>
                  <a:srgbClr val="05213B"/>
                </a:solidFill>
                <a:latin typeface="+mn-lt"/>
              </a:rPr>
              <a:t>Content Delivery</a:t>
            </a:r>
          </a:p>
          <a:p>
            <a:pPr lvl="1" indent="0">
              <a:buSzPts val="2400"/>
              <a:buNone/>
            </a:pPr>
            <a:endParaRPr lang="en-US" sz="2000" b="0" i="0" u="none" strike="noStrike" kern="1200" baseline="0" dirty="0">
              <a:solidFill>
                <a:srgbClr val="05213B"/>
              </a:solidFill>
              <a:latin typeface="+mn-lt"/>
            </a:endParaRPr>
          </a:p>
        </p:txBody>
      </p:sp>
      <p:graphicFrame>
        <p:nvGraphicFramePr>
          <p:cNvPr id="4" name="Diagram 3">
            <a:extLst>
              <a:ext uri="{FF2B5EF4-FFF2-40B4-BE49-F238E27FC236}">
                <a16:creationId xmlns:a16="http://schemas.microsoft.com/office/drawing/2014/main" id="{FBC518EF-28FF-0F4A-6470-9612B02AC4EC}"/>
              </a:ext>
            </a:extLst>
          </p:cNvPr>
          <p:cNvGraphicFramePr/>
          <p:nvPr>
            <p:extLst>
              <p:ext uri="{D42A27DB-BD31-4B8C-83A1-F6EECF244321}">
                <p14:modId xmlns:p14="http://schemas.microsoft.com/office/powerpoint/2010/main" val="1522419772"/>
              </p:ext>
            </p:extLst>
          </p:nvPr>
        </p:nvGraphicFramePr>
        <p:xfrm>
          <a:off x="5774498" y="1615858"/>
          <a:ext cx="5214927" cy="3671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Generated by DALL·E">
            <a:extLst>
              <a:ext uri="{FF2B5EF4-FFF2-40B4-BE49-F238E27FC236}">
                <a16:creationId xmlns:a16="http://schemas.microsoft.com/office/drawing/2014/main" id="{77C14515-DAC1-82A4-37A3-F19776A8AFD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05480" y="4167647"/>
            <a:ext cx="998965" cy="99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3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RQ3 Socialization</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584747"/>
            <a:ext cx="5134875" cy="2025323"/>
          </a:xfrm>
        </p:spPr>
        <p:txBody>
          <a:bodyPr>
            <a:normAutofit fontScale="92500"/>
          </a:bodyPr>
          <a:lstStyle/>
          <a:p>
            <a:pPr rtl="0">
              <a:buSzPts val="2400"/>
            </a:pPr>
            <a:r>
              <a:rPr lang="en-US" sz="2800" b="1" i="0" u="none" strike="noStrike" kern="1200" baseline="0" dirty="0">
                <a:solidFill>
                  <a:srgbClr val="05213B"/>
                </a:solidFill>
                <a:latin typeface="+mn-lt"/>
              </a:rPr>
              <a:t>Theme</a:t>
            </a:r>
            <a:endParaRPr lang="en-US" sz="2800" b="1" dirty="0">
              <a:latin typeface="+mn-lt"/>
            </a:endParaRPr>
          </a:p>
          <a:p>
            <a:pPr marL="342900" indent="-342900" rtl="0">
              <a:buSzPts val="2400"/>
              <a:buFont typeface="Arial" panose="020B0604020202020204" pitchFamily="34" charset="0"/>
              <a:buChar char="•"/>
            </a:pPr>
            <a:r>
              <a:rPr lang="en-US" sz="2800" dirty="0">
                <a:latin typeface="+mn-lt"/>
              </a:rPr>
              <a:t>Socialization</a:t>
            </a:r>
            <a:endParaRPr lang="en-US" sz="2800" b="0" i="0" u="none" strike="noStrike" kern="1200" baseline="0" dirty="0">
              <a:solidFill>
                <a:srgbClr val="05213B"/>
              </a:solidFill>
              <a:latin typeface="+mn-lt"/>
            </a:endParaRPr>
          </a:p>
          <a:p>
            <a:pPr rtl="0">
              <a:buSzPts val="2400"/>
            </a:pPr>
            <a:r>
              <a:rPr lang="en-US" sz="2800" b="1" i="0" u="none" strike="noStrike" kern="1200" baseline="0" dirty="0">
                <a:solidFill>
                  <a:srgbClr val="05213B"/>
                </a:solidFill>
                <a:latin typeface="+mn-lt"/>
              </a:rPr>
              <a:t>Subtheme</a:t>
            </a:r>
          </a:p>
          <a:p>
            <a:pPr marL="342900" indent="-342900" rtl="0">
              <a:buSzPts val="2400"/>
              <a:buFont typeface="Arial" panose="020B0604020202020204" pitchFamily="34" charset="0"/>
              <a:buChar char="•"/>
            </a:pPr>
            <a:r>
              <a:rPr lang="en-US" sz="2800" b="0" i="0" u="none" strike="noStrike" kern="1200" baseline="0" dirty="0">
                <a:solidFill>
                  <a:srgbClr val="05213B"/>
                </a:solidFill>
                <a:latin typeface="+mn-lt"/>
              </a:rPr>
              <a:t>Social Involvement </a:t>
            </a:r>
            <a:r>
              <a:rPr lang="en-US" sz="2800" dirty="0">
                <a:latin typeface="+mn-lt"/>
              </a:rPr>
              <a:t>&amp; </a:t>
            </a:r>
            <a:r>
              <a:rPr lang="en-US" sz="2800" b="0" i="0" u="none" strike="noStrike" kern="1200" baseline="0" dirty="0">
                <a:solidFill>
                  <a:srgbClr val="05213B"/>
                </a:solidFill>
                <a:latin typeface="+mn-lt"/>
              </a:rPr>
              <a:t>Integration</a:t>
            </a:r>
          </a:p>
          <a:p>
            <a:pPr marL="971550" lvl="1" indent="-285750">
              <a:buSzPts val="2400"/>
            </a:pPr>
            <a:endParaRPr lang="en-US" b="0" i="0" u="none" strike="noStrike" kern="1200" baseline="0" dirty="0">
              <a:solidFill>
                <a:srgbClr val="05213B"/>
              </a:solidFill>
              <a:latin typeface="+mn-lt"/>
            </a:endParaRPr>
          </a:p>
        </p:txBody>
      </p:sp>
      <p:pic>
        <p:nvPicPr>
          <p:cNvPr id="5" name="Picture 4" descr="A group of people sitting on the edge of a cliff&#10;&#10;Description automatically generated">
            <a:extLst>
              <a:ext uri="{FF2B5EF4-FFF2-40B4-BE49-F238E27FC236}">
                <a16:creationId xmlns:a16="http://schemas.microsoft.com/office/drawing/2014/main" id="{EBCE0507-0C89-8CE0-2FB3-C2A33AAE97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6572" y="3428999"/>
            <a:ext cx="4236953" cy="2528803"/>
          </a:xfrm>
          <a:prstGeom prst="rect">
            <a:avLst/>
          </a:prstGeom>
        </p:spPr>
      </p:pic>
      <p:sp>
        <p:nvSpPr>
          <p:cNvPr id="7" name="Oval Callout 6">
            <a:extLst>
              <a:ext uri="{FF2B5EF4-FFF2-40B4-BE49-F238E27FC236}">
                <a16:creationId xmlns:a16="http://schemas.microsoft.com/office/drawing/2014/main" id="{83E9A7CC-8B82-34D3-EFB3-C8C9D5D00089}"/>
              </a:ext>
            </a:extLst>
          </p:cNvPr>
          <p:cNvSpPr/>
          <p:nvPr/>
        </p:nvSpPr>
        <p:spPr>
          <a:xfrm>
            <a:off x="6360268" y="1584747"/>
            <a:ext cx="5144086" cy="1291041"/>
          </a:xfrm>
          <a:prstGeom prst="wedgeEllipse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effectLst/>
                <a:latin typeface="Times New Roman" panose="02020603050405020304" pitchFamily="18" charset="0"/>
                <a:ea typeface="Calibri" panose="020F0502020204030204" pitchFamily="34" charset="0"/>
              </a:rPr>
              <a:t>“The online classes have higher dropout rates [compared to in-person classes] due to the lack of social interactions.”</a:t>
            </a:r>
            <a:r>
              <a:rPr lang="en-US" dirty="0">
                <a:effectLst/>
              </a:rPr>
              <a:t> </a:t>
            </a:r>
            <a:endParaRPr lang="en-US" dirty="0"/>
          </a:p>
        </p:txBody>
      </p:sp>
      <p:pic>
        <p:nvPicPr>
          <p:cNvPr id="8" name="Picture 2" descr="Generated by DALL·E">
            <a:extLst>
              <a:ext uri="{FF2B5EF4-FFF2-40B4-BE49-F238E27FC236}">
                <a16:creationId xmlns:a16="http://schemas.microsoft.com/office/drawing/2014/main" id="{4CAB0F69-DAC4-A70F-FF57-5411CC89CA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60075" y="3034670"/>
            <a:ext cx="744279" cy="74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106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RQ3 Barriers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2541599"/>
            <a:ext cx="5134875" cy="1774802"/>
          </a:xfrm>
        </p:spPr>
        <p:txBody>
          <a:bodyPr>
            <a:normAutofit lnSpcReduction="10000"/>
          </a:bodyPr>
          <a:lstStyle/>
          <a:p>
            <a:pPr rtl="0">
              <a:buSzPts val="2400"/>
            </a:pPr>
            <a:r>
              <a:rPr lang="en-US" b="1" i="0" u="none" strike="noStrike" kern="1200" baseline="0" dirty="0">
                <a:solidFill>
                  <a:srgbClr val="05213B"/>
                </a:solidFill>
                <a:latin typeface="+mn-lt"/>
              </a:rPr>
              <a:t>Theme</a:t>
            </a:r>
            <a:endParaRPr lang="en-US" b="1" dirty="0">
              <a:latin typeface="+mn-lt"/>
            </a:endParaRPr>
          </a:p>
          <a:p>
            <a:pPr marL="342900" indent="-342900" rtl="0">
              <a:buSzPts val="2400"/>
              <a:buFont typeface="Arial" panose="020B0604020202020204" pitchFamily="34" charset="0"/>
              <a:buChar char="•"/>
            </a:pPr>
            <a:r>
              <a:rPr lang="en-US" dirty="0">
                <a:latin typeface="+mn-lt"/>
              </a:rPr>
              <a:t>Barriers</a:t>
            </a:r>
            <a:endParaRPr lang="en-US" b="0" i="0" u="none" strike="noStrike" kern="1200" baseline="0" dirty="0">
              <a:solidFill>
                <a:srgbClr val="05213B"/>
              </a:solidFill>
              <a:latin typeface="+mn-lt"/>
            </a:endParaRPr>
          </a:p>
          <a:p>
            <a:pPr rtl="0">
              <a:buSzPts val="2400"/>
            </a:pPr>
            <a:r>
              <a:rPr lang="en-US" b="1" i="0" u="none" strike="noStrike" kern="1200" baseline="0" dirty="0">
                <a:solidFill>
                  <a:srgbClr val="05213B"/>
                </a:solidFill>
                <a:latin typeface="+mn-lt"/>
              </a:rPr>
              <a:t>Subtheme</a:t>
            </a:r>
            <a:endParaRPr lang="en-US" b="1" dirty="0">
              <a:latin typeface="+mn-lt"/>
            </a:endParaRPr>
          </a:p>
          <a:p>
            <a:pPr marL="342900" indent="-342900" rtl="0">
              <a:buSzPts val="2400"/>
              <a:buFont typeface="Arial" panose="020B0604020202020204" pitchFamily="34" charset="0"/>
              <a:buChar char="•"/>
            </a:pPr>
            <a:r>
              <a:rPr lang="en-US" b="0" i="0" u="none" strike="noStrike" kern="1200" baseline="0" dirty="0">
                <a:solidFill>
                  <a:srgbClr val="05213B"/>
                </a:solidFill>
                <a:latin typeface="+mn-lt"/>
              </a:rPr>
              <a:t>Access and Equity</a:t>
            </a:r>
            <a:endParaRPr lang="en-US" sz="3600" b="0" i="0" u="none" strike="noStrike" kern="1200" baseline="0" dirty="0">
              <a:solidFill>
                <a:srgbClr val="05213B"/>
              </a:solidFill>
              <a:latin typeface="+mn-lt"/>
            </a:endParaRPr>
          </a:p>
        </p:txBody>
      </p:sp>
      <p:pic>
        <p:nvPicPr>
          <p:cNvPr id="5" name="Picture 4" descr="A person sitting at a desk in water with a graduation cap falling off of his computer&#10;&#10;Description automatically generated">
            <a:extLst>
              <a:ext uri="{FF2B5EF4-FFF2-40B4-BE49-F238E27FC236}">
                <a16:creationId xmlns:a16="http://schemas.microsoft.com/office/drawing/2014/main" id="{67F6D31A-DADC-2243-164F-1321A16F6D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5200" y="2716906"/>
            <a:ext cx="5134875" cy="3061347"/>
          </a:xfrm>
          <a:prstGeom prst="rect">
            <a:avLst/>
          </a:prstGeom>
        </p:spPr>
      </p:pic>
      <p:sp>
        <p:nvSpPr>
          <p:cNvPr id="6" name="Oval Callout 5">
            <a:extLst>
              <a:ext uri="{FF2B5EF4-FFF2-40B4-BE49-F238E27FC236}">
                <a16:creationId xmlns:a16="http://schemas.microsoft.com/office/drawing/2014/main" id="{645D0C3A-C9EC-D871-63DC-25718FAC1982}"/>
              </a:ext>
            </a:extLst>
          </p:cNvPr>
          <p:cNvSpPr/>
          <p:nvPr/>
        </p:nvSpPr>
        <p:spPr>
          <a:xfrm>
            <a:off x="5968313" y="1425865"/>
            <a:ext cx="5144086" cy="1291041"/>
          </a:xfrm>
          <a:prstGeom prst="wedgeEllipse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effectLst/>
                <a:latin typeface="Times New Roman" panose="02020603050405020304" pitchFamily="18" charset="0"/>
                <a:ea typeface="Calibri" panose="020F0502020204030204" pitchFamily="34" charset="0"/>
              </a:rPr>
              <a:t>“I worry that online students don’t get as much access to resources. This could contribute to more dropouts.” </a:t>
            </a:r>
            <a:endParaRPr lang="en-US" dirty="0"/>
          </a:p>
        </p:txBody>
      </p:sp>
      <p:pic>
        <p:nvPicPr>
          <p:cNvPr id="7" name="Picture 6" descr="A circle with people in the center&#10;&#10;Description automatically generated">
            <a:extLst>
              <a:ext uri="{FF2B5EF4-FFF2-40B4-BE49-F238E27FC236}">
                <a16:creationId xmlns:a16="http://schemas.microsoft.com/office/drawing/2014/main" id="{5EF3D926-496C-C157-B712-45B35CEBF9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5162" y="2541599"/>
            <a:ext cx="706800" cy="698031"/>
          </a:xfrm>
          <a:prstGeom prst="rect">
            <a:avLst/>
          </a:prstGeom>
        </p:spPr>
      </p:pic>
    </p:spTree>
    <p:extLst>
      <p:ext uri="{BB962C8B-B14F-4D97-AF65-F5344CB8AC3E}">
        <p14:creationId xmlns:p14="http://schemas.microsoft.com/office/powerpoint/2010/main" val="82799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E52E23-6C59-EDD6-1F0D-75ECB822CE11}"/>
              </a:ext>
            </a:extLst>
          </p:cNvPr>
          <p:cNvSpPr>
            <a:spLocks noGrp="1"/>
          </p:cNvSpPr>
          <p:nvPr>
            <p:ph type="body" sz="quarter" idx="10"/>
          </p:nvPr>
        </p:nvSpPr>
        <p:spPr/>
        <p:txBody>
          <a:bodyPr/>
          <a:lstStyle/>
          <a:p>
            <a:r>
              <a:rPr lang="en-US" dirty="0"/>
              <a:t>Discussions and Conclusions</a:t>
            </a:r>
          </a:p>
        </p:txBody>
      </p:sp>
    </p:spTree>
    <p:extLst>
      <p:ext uri="{BB962C8B-B14F-4D97-AF65-F5344CB8AC3E}">
        <p14:creationId xmlns:p14="http://schemas.microsoft.com/office/powerpoint/2010/main" val="333022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833438" y="517784"/>
            <a:ext cx="9926637" cy="838200"/>
          </a:xfrm>
        </p:spPr>
        <p:txBody>
          <a:bodyPr>
            <a:normAutofit/>
          </a:bodyPr>
          <a:lstStyle/>
          <a:p>
            <a:r>
              <a:rPr lang="en-US" dirty="0"/>
              <a:t>Connections to Previous Literature</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214204"/>
            <a:ext cx="11098732" cy="4706912"/>
          </a:xfrm>
        </p:spPr>
        <p:txBody>
          <a:bodyPr>
            <a:noAutofit/>
          </a:bodyPr>
          <a:lstStyle/>
          <a:p>
            <a:pPr rtl="0">
              <a:buSzPts val="2400"/>
            </a:pPr>
            <a:r>
              <a:rPr lang="en-US" sz="1500" b="1" dirty="0">
                <a:latin typeface="+mn-lt"/>
              </a:rPr>
              <a:t>Confirm</a:t>
            </a:r>
          </a:p>
          <a:p>
            <a:pPr marL="285750" indent="-285750" rtl="0">
              <a:buSzPts val="2400"/>
              <a:buFont typeface="Arial" panose="020B0604020202020204" pitchFamily="34" charset="0"/>
              <a:buChar char="•"/>
            </a:pPr>
            <a:r>
              <a:rPr lang="en-US" sz="1500" dirty="0">
                <a:effectLst/>
                <a:latin typeface="+mn-lt"/>
                <a:ea typeface="Times New Roman" panose="02020603050405020304" pitchFamily="18" charset="0"/>
              </a:rPr>
              <a:t>The in-person modality is more effective for dual enrolled students’ GPAs due to greater engagement (Liu et al., 2020; Paul &amp; Jefferson, 2019).</a:t>
            </a:r>
          </a:p>
          <a:p>
            <a:pPr marL="285750" indent="-285750" rtl="0">
              <a:buSzPts val="2400"/>
              <a:buFont typeface="Arial" panose="020B0604020202020204" pitchFamily="34" charset="0"/>
              <a:buChar char="•"/>
            </a:pPr>
            <a:r>
              <a:rPr lang="en-US" sz="1500" dirty="0">
                <a:effectLst/>
                <a:latin typeface="+mn-lt"/>
                <a:ea typeface="Times New Roman" panose="02020603050405020304" pitchFamily="18" charset="0"/>
              </a:rPr>
              <a:t>I</a:t>
            </a:r>
            <a:r>
              <a:rPr lang="en-US" sz="1500" dirty="0">
                <a:effectLst/>
                <a:latin typeface="+mn-lt"/>
                <a:ea typeface="Calibri" panose="020F0502020204030204" pitchFamily="34" charset="0"/>
              </a:rPr>
              <a:t>n-person dual enrollment courses </a:t>
            </a:r>
            <a:r>
              <a:rPr lang="en-US" sz="1500" dirty="0">
                <a:effectLst/>
                <a:latin typeface="+mn-lt"/>
                <a:ea typeface="Times New Roman" panose="02020603050405020304" pitchFamily="18" charset="0"/>
              </a:rPr>
              <a:t>are</a:t>
            </a:r>
            <a:r>
              <a:rPr lang="en-US" sz="1500" dirty="0">
                <a:effectLst/>
                <a:latin typeface="+mn-lt"/>
                <a:ea typeface="Calibri" panose="020F0502020204030204" pitchFamily="34" charset="0"/>
              </a:rPr>
              <a:t> more rigorous than online dual enrollment courses (</a:t>
            </a:r>
            <a:r>
              <a:rPr lang="en-US" sz="1500" dirty="0" err="1">
                <a:effectLst/>
                <a:latin typeface="+mn-lt"/>
                <a:ea typeface="Calibri" panose="020F0502020204030204" pitchFamily="34" charset="0"/>
              </a:rPr>
              <a:t>Alsup</a:t>
            </a:r>
            <a:r>
              <a:rPr lang="en-US" sz="1500" dirty="0">
                <a:effectLst/>
                <a:latin typeface="+mn-lt"/>
                <a:ea typeface="Calibri" panose="020F0502020204030204" pitchFamily="34" charset="0"/>
              </a:rPr>
              <a:t> &amp; </a:t>
            </a:r>
            <a:r>
              <a:rPr lang="en-US" sz="1500" dirty="0" err="1">
                <a:effectLst/>
                <a:latin typeface="+mn-lt"/>
                <a:ea typeface="Calibri" panose="020F0502020204030204" pitchFamily="34" charset="0"/>
              </a:rPr>
              <a:t>Depenhart</a:t>
            </a:r>
            <a:r>
              <a:rPr lang="en-US" sz="1500" dirty="0">
                <a:effectLst/>
                <a:latin typeface="+mn-lt"/>
                <a:ea typeface="Calibri" panose="020F0502020204030204" pitchFamily="34" charset="0"/>
              </a:rPr>
              <a:t>, 2020).</a:t>
            </a:r>
            <a:endParaRPr lang="en-US" sz="1500" dirty="0">
              <a:latin typeface="+mn-lt"/>
              <a:ea typeface="Calibri" panose="020F0502020204030204" pitchFamily="34" charset="0"/>
            </a:endParaRPr>
          </a:p>
          <a:p>
            <a:pPr marL="285750" indent="-285750" rtl="0">
              <a:buSzPts val="2400"/>
              <a:buFont typeface="Arial" panose="020B0604020202020204" pitchFamily="34" charset="0"/>
              <a:buChar char="•"/>
            </a:pPr>
            <a:r>
              <a:rPr lang="en-US" sz="1500" dirty="0">
                <a:effectLst/>
                <a:latin typeface="+mn-lt"/>
                <a:ea typeface="Times New Roman" panose="02020603050405020304" pitchFamily="18" charset="0"/>
              </a:rPr>
              <a:t>T</a:t>
            </a:r>
            <a:r>
              <a:rPr lang="en-US" sz="1500" dirty="0">
                <a:effectLst/>
                <a:latin typeface="+mn-lt"/>
                <a:ea typeface="Calibri" panose="020F0502020204030204" pitchFamily="34" charset="0"/>
              </a:rPr>
              <a:t>he in-person modality increas</a:t>
            </a:r>
            <a:r>
              <a:rPr lang="en-US" sz="1500" dirty="0">
                <a:effectLst/>
                <a:latin typeface="+mn-lt"/>
                <a:ea typeface="Times New Roman" panose="02020603050405020304" pitchFamily="18" charset="0"/>
              </a:rPr>
              <a:t>es </a:t>
            </a:r>
            <a:r>
              <a:rPr lang="en-US" sz="1500" dirty="0">
                <a:effectLst/>
                <a:latin typeface="+mn-lt"/>
                <a:ea typeface="Calibri" panose="020F0502020204030204" pitchFamily="34" charset="0"/>
              </a:rPr>
              <a:t>withdrawal and graduation rates of dual enrolled students due to engagement (</a:t>
            </a:r>
            <a:r>
              <a:rPr lang="en-US" sz="1500" dirty="0" err="1">
                <a:effectLst/>
                <a:latin typeface="+mn-lt"/>
                <a:ea typeface="Calibri" panose="020F0502020204030204" pitchFamily="34" charset="0"/>
              </a:rPr>
              <a:t>Alsup</a:t>
            </a:r>
            <a:r>
              <a:rPr lang="en-US" sz="1500" dirty="0">
                <a:effectLst/>
                <a:latin typeface="+mn-lt"/>
                <a:ea typeface="Calibri" panose="020F0502020204030204" pitchFamily="34" charset="0"/>
              </a:rPr>
              <a:t> &amp; </a:t>
            </a:r>
            <a:r>
              <a:rPr lang="en-US" sz="1500" dirty="0" err="1">
                <a:effectLst/>
                <a:latin typeface="+mn-lt"/>
                <a:ea typeface="Calibri" panose="020F0502020204030204" pitchFamily="34" charset="0"/>
              </a:rPr>
              <a:t>Depenhart</a:t>
            </a:r>
            <a:r>
              <a:rPr lang="en-US" sz="1500" dirty="0">
                <a:effectLst/>
                <a:latin typeface="+mn-lt"/>
                <a:ea typeface="Calibri" panose="020F0502020204030204" pitchFamily="34" charset="0"/>
              </a:rPr>
              <a:t>, 2020; Moore &amp; Williams, 2022).</a:t>
            </a:r>
            <a:endParaRPr lang="en-US" sz="1500" dirty="0">
              <a:effectLst/>
              <a:latin typeface="+mn-lt"/>
              <a:ea typeface="Times New Roman" panose="02020603050405020304" pitchFamily="18" charset="0"/>
            </a:endParaRPr>
          </a:p>
          <a:p>
            <a:pPr>
              <a:buSzPts val="2400"/>
            </a:pPr>
            <a:r>
              <a:rPr lang="en-US" sz="1500" b="1" dirty="0">
                <a:latin typeface="+mn-lt"/>
              </a:rPr>
              <a:t>Differ</a:t>
            </a:r>
          </a:p>
          <a:p>
            <a:pPr marL="285750" indent="-285750">
              <a:buSzPts val="2400"/>
              <a:buFont typeface="Arial" panose="020B0604020202020204" pitchFamily="34" charset="0"/>
              <a:buChar char="•"/>
            </a:pPr>
            <a:r>
              <a:rPr lang="en-US" sz="1500" dirty="0">
                <a:effectLst/>
                <a:latin typeface="+mn-lt"/>
                <a:ea typeface="Times New Roman" panose="02020603050405020304" pitchFamily="18" charset="0"/>
              </a:rPr>
              <a:t>The online modality is more effective for dual enrolled students’ GPA.</a:t>
            </a:r>
          </a:p>
          <a:p>
            <a:pPr marL="285750" indent="-285750">
              <a:buSzPts val="2400"/>
              <a:buFont typeface="Arial" panose="020B0604020202020204" pitchFamily="34" charset="0"/>
              <a:buChar char="•"/>
            </a:pPr>
            <a:r>
              <a:rPr lang="en-US" sz="1500" dirty="0">
                <a:effectLst/>
                <a:latin typeface="+mn-lt"/>
                <a:ea typeface="Times New Roman" panose="02020603050405020304" pitchFamily="18" charset="0"/>
              </a:rPr>
              <a:t>Online</a:t>
            </a:r>
            <a:r>
              <a:rPr lang="en-US" sz="1500" dirty="0">
                <a:effectLst/>
                <a:latin typeface="+mn-lt"/>
                <a:ea typeface="Calibri" panose="020F0502020204030204" pitchFamily="34" charset="0"/>
              </a:rPr>
              <a:t> dual enrollment courses </a:t>
            </a:r>
            <a:r>
              <a:rPr lang="en-US" sz="1500" dirty="0">
                <a:effectLst/>
                <a:latin typeface="+mn-lt"/>
                <a:ea typeface="Times New Roman" panose="02020603050405020304" pitchFamily="18" charset="0"/>
              </a:rPr>
              <a:t>are</a:t>
            </a:r>
            <a:r>
              <a:rPr lang="en-US" sz="1500" dirty="0">
                <a:effectLst/>
                <a:latin typeface="+mn-lt"/>
                <a:ea typeface="Calibri" panose="020F0502020204030204" pitchFamily="34" charset="0"/>
              </a:rPr>
              <a:t> more rigorous than in-person dual enrollment courses</a:t>
            </a:r>
            <a:r>
              <a:rPr lang="en-US" sz="1500" dirty="0">
                <a:effectLst/>
                <a:latin typeface="+mn-lt"/>
                <a:ea typeface="Times New Roman" panose="02020603050405020304" pitchFamily="18" charset="0"/>
              </a:rPr>
              <a:t>.</a:t>
            </a:r>
          </a:p>
          <a:p>
            <a:pPr marL="285750" indent="-285750">
              <a:buSzPts val="2400"/>
              <a:buFont typeface="Arial" panose="020B0604020202020204" pitchFamily="34" charset="0"/>
              <a:buChar char="•"/>
            </a:pPr>
            <a:r>
              <a:rPr lang="en-US" sz="1500" dirty="0">
                <a:effectLst/>
                <a:latin typeface="+mn-lt"/>
                <a:ea typeface="Times New Roman" panose="02020603050405020304" pitchFamily="18" charset="0"/>
              </a:rPr>
              <a:t>The online</a:t>
            </a:r>
            <a:r>
              <a:rPr lang="en-US" sz="1500" dirty="0">
                <a:effectLst/>
                <a:latin typeface="+mn-lt"/>
                <a:ea typeface="Calibri" panose="020F0502020204030204" pitchFamily="34" charset="0"/>
              </a:rPr>
              <a:t> modality increase</a:t>
            </a:r>
            <a:r>
              <a:rPr lang="en-US" sz="1500" dirty="0">
                <a:effectLst/>
                <a:latin typeface="+mn-lt"/>
                <a:ea typeface="Times New Roman" panose="02020603050405020304" pitchFamily="18" charset="0"/>
              </a:rPr>
              <a:t>s</a:t>
            </a:r>
            <a:r>
              <a:rPr lang="en-US" sz="1500" dirty="0">
                <a:effectLst/>
                <a:latin typeface="+mn-lt"/>
                <a:ea typeface="Calibri" panose="020F0502020204030204" pitchFamily="34" charset="0"/>
              </a:rPr>
              <a:t> dual</a:t>
            </a:r>
            <a:r>
              <a:rPr lang="en-US" sz="1500" dirty="0">
                <a:effectLst/>
                <a:latin typeface="+mn-lt"/>
                <a:ea typeface="Times New Roman" panose="02020603050405020304" pitchFamily="18" charset="0"/>
              </a:rPr>
              <a:t>-</a:t>
            </a:r>
            <a:r>
              <a:rPr lang="en-US" sz="1500" dirty="0">
                <a:effectLst/>
                <a:latin typeface="+mn-lt"/>
                <a:ea typeface="Calibri" panose="020F0502020204030204" pitchFamily="34" charset="0"/>
              </a:rPr>
              <a:t>enrolled students</a:t>
            </a:r>
            <a:r>
              <a:rPr lang="en-US" sz="1500" dirty="0">
                <a:effectLst/>
                <a:latin typeface="+mn-lt"/>
                <a:ea typeface="Times New Roman" panose="02020603050405020304" pitchFamily="18" charset="0"/>
              </a:rPr>
              <a:t>’ retention and persistence. </a:t>
            </a:r>
          </a:p>
          <a:p>
            <a:pPr>
              <a:buSzPts val="2400"/>
            </a:pPr>
            <a:r>
              <a:rPr lang="en-US" sz="1500" b="1" dirty="0">
                <a:latin typeface="+mn-lt"/>
              </a:rPr>
              <a:t>Extend</a:t>
            </a:r>
            <a:endParaRPr lang="en-US" sz="1500" dirty="0">
              <a:effectLst/>
              <a:latin typeface="+mn-lt"/>
              <a:ea typeface="Times New Roman" panose="02020603050405020304" pitchFamily="18" charset="0"/>
            </a:endParaRPr>
          </a:p>
          <a:p>
            <a:pPr marL="285750" indent="-285750">
              <a:buSzPts val="2400"/>
              <a:buFont typeface="Arial" panose="020B0604020202020204" pitchFamily="34" charset="0"/>
              <a:buChar char="•"/>
            </a:pPr>
            <a:r>
              <a:rPr lang="en-US" sz="1500" dirty="0">
                <a:effectLst/>
                <a:latin typeface="+mn-lt"/>
                <a:ea typeface="Times New Roman" panose="02020603050405020304" pitchFamily="18" charset="0"/>
              </a:rPr>
              <a:t>The importance of engagement, teaching effectiveness, socialization, and barriers affecting dual enrolled students’ GPAs in online and in-person modalities.</a:t>
            </a:r>
            <a:endParaRPr lang="en-US" sz="1500" dirty="0">
              <a:latin typeface="+mn-lt"/>
              <a:ea typeface="Calibri" panose="020F0502020204030204" pitchFamily="34" charset="0"/>
            </a:endParaRPr>
          </a:p>
          <a:p>
            <a:pPr marL="285750" indent="-285750">
              <a:buSzPts val="2400"/>
              <a:buFont typeface="Arial" panose="020B0604020202020204" pitchFamily="34" charset="0"/>
              <a:buChar char="•"/>
            </a:pPr>
            <a:r>
              <a:rPr lang="en-US" sz="1500" dirty="0">
                <a:effectLst/>
                <a:latin typeface="+mn-lt"/>
                <a:ea typeface="Calibri" panose="020F0502020204030204" pitchFamily="34" charset="0"/>
              </a:rPr>
              <a:t>Dual enrollment course rigor </a:t>
            </a:r>
            <a:r>
              <a:rPr lang="en-US" sz="1500" dirty="0">
                <a:effectLst/>
                <a:latin typeface="+mn-lt"/>
                <a:ea typeface="Times New Roman" panose="02020603050405020304" pitchFamily="18" charset="0"/>
              </a:rPr>
              <a:t>is </a:t>
            </a:r>
            <a:r>
              <a:rPr lang="en-US" sz="1500" dirty="0">
                <a:effectLst/>
                <a:latin typeface="+mn-lt"/>
                <a:ea typeface="Calibri" panose="020F0502020204030204" pitchFamily="34" charset="0"/>
              </a:rPr>
              <a:t>depend</a:t>
            </a:r>
            <a:r>
              <a:rPr lang="en-US" sz="1500" dirty="0">
                <a:effectLst/>
                <a:latin typeface="+mn-lt"/>
                <a:ea typeface="Times New Roman" panose="02020603050405020304" pitchFamily="18" charset="0"/>
              </a:rPr>
              <a:t>ent</a:t>
            </a:r>
            <a:r>
              <a:rPr lang="en-US" sz="1500" dirty="0">
                <a:effectLst/>
                <a:latin typeface="+mn-lt"/>
                <a:ea typeface="Calibri" panose="020F0502020204030204" pitchFamily="34" charset="0"/>
              </a:rPr>
              <a:t> on engagement, teaching effectiveness, adaptations, socialization, and overcoming barriers</a:t>
            </a:r>
            <a:endParaRPr lang="en-US" sz="1500" dirty="0">
              <a:latin typeface="+mn-lt"/>
              <a:ea typeface="Calibri" panose="020F0502020204030204" pitchFamily="34" charset="0"/>
            </a:endParaRPr>
          </a:p>
          <a:p>
            <a:pPr marL="285750" indent="-285750">
              <a:buSzPts val="2400"/>
              <a:buFont typeface="Arial" panose="020B0604020202020204" pitchFamily="34" charset="0"/>
              <a:buChar char="•"/>
            </a:pPr>
            <a:r>
              <a:rPr lang="en-US" sz="1500" dirty="0">
                <a:effectLst/>
                <a:latin typeface="+mn-lt"/>
                <a:ea typeface="Times New Roman" panose="02020603050405020304" pitchFamily="18" charset="0"/>
              </a:rPr>
              <a:t>The importance of engagement, teaching effectiveness, socialization, and barriers in effecting withdrawal and graduation of dual-enrolled students in online and in-person modalities.  </a:t>
            </a:r>
          </a:p>
          <a:p>
            <a:pPr rtl="0">
              <a:buSzPts val="2400"/>
            </a:pPr>
            <a:endParaRPr lang="en-US" sz="1400" dirty="0">
              <a:latin typeface="Times New Roman" panose="02020603050405020304" pitchFamily="18" charset="0"/>
              <a:ea typeface="Calibri" panose="020F0502020204030204" pitchFamily="34" charset="0"/>
            </a:endParaRPr>
          </a:p>
          <a:p>
            <a:pPr rtl="0">
              <a:buSzPts val="2400"/>
            </a:pPr>
            <a:endParaRPr lang="en-US" sz="1400" b="0" i="0" u="none" strike="noStrike" kern="1200" baseline="0" dirty="0">
              <a:solidFill>
                <a:srgbClr val="05213B"/>
              </a:solidFill>
              <a:latin typeface="+mn-lt"/>
            </a:endParaRPr>
          </a:p>
        </p:txBody>
      </p:sp>
    </p:spTree>
    <p:extLst>
      <p:ext uri="{BB962C8B-B14F-4D97-AF65-F5344CB8AC3E}">
        <p14:creationId xmlns:p14="http://schemas.microsoft.com/office/powerpoint/2010/main" val="3061672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Implications for Leadership</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268361"/>
            <a:ext cx="10679008" cy="5001974"/>
          </a:xfrm>
        </p:spPr>
        <p:txBody>
          <a:bodyPr>
            <a:normAutofit/>
          </a:bodyPr>
          <a:lstStyle/>
          <a:p>
            <a:pPr marL="0" marR="0">
              <a:spcBef>
                <a:spcPts val="0"/>
              </a:spcBef>
              <a:spcAft>
                <a:spcPts val="0"/>
              </a:spcAft>
            </a:pPr>
            <a:r>
              <a:rPr lang="en-US" sz="2800" b="1" kern="100" dirty="0">
                <a:effectLst/>
                <a:latin typeface="+mn-lt"/>
                <a:ea typeface="Calibri" panose="020F0502020204030204" pitchFamily="34" charset="0"/>
                <a:cs typeface="Times New Roman" panose="02020603050405020304" pitchFamily="18" charset="0"/>
              </a:rPr>
              <a:t>Theoretical Implication</a:t>
            </a:r>
          </a:p>
          <a:p>
            <a:pPr marL="342900" marR="0" lvl="0" indent="-342900">
              <a:spcBef>
                <a:spcPts val="0"/>
              </a:spcBef>
              <a:spcAft>
                <a:spcPts val="0"/>
              </a:spcAft>
              <a:buFont typeface="Symbol" pitchFamily="2" charset="2"/>
              <a:buChar char=""/>
            </a:pPr>
            <a:r>
              <a:rPr lang="en-US" sz="2800" kern="100" dirty="0">
                <a:effectLst/>
                <a:latin typeface="+mn-lt"/>
                <a:ea typeface="Calibri" panose="020F0502020204030204" pitchFamily="34" charset="0"/>
                <a:cs typeface="Times New Roman" panose="02020603050405020304" pitchFamily="18" charset="0"/>
              </a:rPr>
              <a:t>Customized student engagement strategies</a:t>
            </a:r>
          </a:p>
          <a:p>
            <a:pPr marL="342900" marR="0" lvl="0" indent="-342900">
              <a:spcBef>
                <a:spcPts val="0"/>
              </a:spcBef>
              <a:spcAft>
                <a:spcPts val="0"/>
              </a:spcAft>
              <a:buFont typeface="Symbol" pitchFamily="2" charset="2"/>
              <a:buChar char=""/>
            </a:pPr>
            <a:r>
              <a:rPr lang="en-US" sz="2800" kern="100" dirty="0">
                <a:effectLst/>
                <a:latin typeface="+mn-lt"/>
                <a:ea typeface="Calibri" panose="020F0502020204030204" pitchFamily="34" charset="0"/>
                <a:cs typeface="Times New Roman" panose="02020603050405020304" pitchFamily="18" charset="0"/>
              </a:rPr>
              <a:t>Address knowledge gaps</a:t>
            </a:r>
          </a:p>
          <a:p>
            <a:pPr>
              <a:spcBef>
                <a:spcPts val="0"/>
              </a:spcBef>
            </a:pPr>
            <a:endParaRPr lang="en-US" sz="2800" kern="100" dirty="0">
              <a:effectLst/>
              <a:latin typeface="+mn-lt"/>
              <a:ea typeface="Calibri" panose="020F0502020204030204" pitchFamily="34" charset="0"/>
              <a:cs typeface="Times New Roman" panose="02020603050405020304" pitchFamily="18" charset="0"/>
            </a:endParaRPr>
          </a:p>
          <a:p>
            <a:pPr marR="0" lvl="0">
              <a:spcBef>
                <a:spcPts val="0"/>
              </a:spcBef>
              <a:spcAft>
                <a:spcPts val="0"/>
              </a:spcAft>
            </a:pPr>
            <a:r>
              <a:rPr lang="en-US" sz="2800" b="1" kern="100" dirty="0">
                <a:latin typeface="+mn-lt"/>
                <a:ea typeface="Calibri" panose="020F0502020204030204" pitchFamily="34" charset="0"/>
                <a:cs typeface="Times New Roman" panose="02020603050405020304" pitchFamily="18" charset="0"/>
              </a:rPr>
              <a:t>Practical Implication</a:t>
            </a:r>
            <a:endParaRPr lang="en-US" sz="2800" b="1"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800" kern="100" dirty="0">
                <a:effectLst/>
                <a:latin typeface="+mn-lt"/>
                <a:ea typeface="Calibri" panose="020F0502020204030204" pitchFamily="34" charset="0"/>
                <a:cs typeface="Times New Roman" panose="02020603050405020304" pitchFamily="18" charset="0"/>
              </a:rPr>
              <a:t>Targeted instructor training and resources</a:t>
            </a:r>
          </a:p>
          <a:p>
            <a:pPr marR="0" lvl="0">
              <a:spcBef>
                <a:spcPts val="0"/>
              </a:spcBef>
              <a:spcAft>
                <a:spcPts val="0"/>
              </a:spcAft>
            </a:pPr>
            <a:endParaRPr lang="en-US" sz="2800" kern="100" dirty="0">
              <a:effectLst/>
              <a:latin typeface="+mn-lt"/>
              <a:ea typeface="Calibri" panose="020F0502020204030204" pitchFamily="34" charset="0"/>
              <a:cs typeface="Times New Roman" panose="02020603050405020304" pitchFamily="18" charset="0"/>
            </a:endParaRPr>
          </a:p>
          <a:p>
            <a:pPr marR="0" lvl="0">
              <a:spcBef>
                <a:spcPts val="0"/>
              </a:spcBef>
              <a:spcAft>
                <a:spcPts val="0"/>
              </a:spcAft>
            </a:pPr>
            <a:r>
              <a:rPr lang="en-US" sz="2800" b="1" kern="100" dirty="0">
                <a:latin typeface="+mn-lt"/>
                <a:ea typeface="Calibri" panose="020F0502020204030204" pitchFamily="34" charset="0"/>
                <a:cs typeface="Times New Roman" panose="02020603050405020304" pitchFamily="18" charset="0"/>
              </a:rPr>
              <a:t>Policy Implication</a:t>
            </a:r>
          </a:p>
          <a:p>
            <a:pPr marL="342900" marR="0" lvl="0" indent="-342900">
              <a:spcBef>
                <a:spcPts val="0"/>
              </a:spcBef>
              <a:spcAft>
                <a:spcPts val="0"/>
              </a:spcAft>
              <a:buFont typeface="Symbol" pitchFamily="2" charset="2"/>
              <a:buChar char=""/>
            </a:pPr>
            <a:r>
              <a:rPr lang="en-US" sz="2800" kern="100" dirty="0">
                <a:effectLst/>
                <a:latin typeface="+mn-lt"/>
                <a:ea typeface="Calibri" panose="020F0502020204030204" pitchFamily="34" charset="0"/>
                <a:cs typeface="Times New Roman" panose="02020603050405020304" pitchFamily="18" charset="0"/>
              </a:rPr>
              <a:t>Coordinated policies for equitable access.</a:t>
            </a:r>
          </a:p>
          <a:p>
            <a:pPr marR="0" lvl="0">
              <a:spcBef>
                <a:spcPts val="0"/>
              </a:spcBef>
              <a:spcAft>
                <a:spcPts val="0"/>
              </a:spcAft>
            </a:pPr>
            <a:endParaRPr lang="en-US" sz="2800" kern="100" dirty="0">
              <a:effectLst/>
              <a:latin typeface="+mn-lt"/>
              <a:ea typeface="Calibri" panose="020F0502020204030204" pitchFamily="34" charset="0"/>
              <a:cs typeface="Times New Roman" panose="02020603050405020304" pitchFamily="18" charset="0"/>
            </a:endParaRPr>
          </a:p>
          <a:p>
            <a:pPr marR="0" lvl="0">
              <a:spcBef>
                <a:spcPts val="0"/>
              </a:spcBef>
              <a:spcAft>
                <a:spcPts val="0"/>
              </a:spcAft>
            </a:pPr>
            <a:r>
              <a:rPr lang="en-US" sz="2800" kern="100" dirty="0">
                <a:effectLst/>
                <a:latin typeface="+mn-lt"/>
                <a:ea typeface="Calibri" panose="020F0502020204030204" pitchFamily="34" charset="0"/>
                <a:cs typeface="Times New Roman" panose="02020603050405020304" pitchFamily="18" charset="0"/>
              </a:rPr>
              <a:t> </a:t>
            </a:r>
            <a:r>
              <a:rPr lang="en-US" sz="2800" b="1" kern="100" dirty="0">
                <a:effectLst/>
                <a:latin typeface="+mn-lt"/>
                <a:ea typeface="Calibri" panose="020F0502020204030204" pitchFamily="34" charset="0"/>
                <a:cs typeface="Times New Roman" panose="02020603050405020304" pitchFamily="18" charset="0"/>
              </a:rPr>
              <a:t>Social Implication </a:t>
            </a:r>
          </a:p>
          <a:p>
            <a:pPr marL="342900" marR="0" lvl="0" indent="-342900">
              <a:spcBef>
                <a:spcPts val="0"/>
              </a:spcBef>
              <a:spcAft>
                <a:spcPts val="0"/>
              </a:spcAft>
              <a:buFont typeface="Symbol" pitchFamily="2" charset="2"/>
              <a:buChar char=""/>
            </a:pPr>
            <a:r>
              <a:rPr lang="en-US" sz="2800" kern="100" dirty="0">
                <a:effectLst/>
                <a:latin typeface="+mn-lt"/>
                <a:ea typeface="Calibri" panose="020F0502020204030204" pitchFamily="34" charset="0"/>
                <a:cs typeface="Times New Roman" panose="02020603050405020304" pitchFamily="18" charset="0"/>
              </a:rPr>
              <a:t>Engagement to close diverse achievement gaps.</a:t>
            </a:r>
          </a:p>
          <a:p>
            <a:pPr marL="0" marR="0">
              <a:spcBef>
                <a:spcPts val="0"/>
              </a:spcBef>
              <a:spcAft>
                <a:spcPts val="0"/>
              </a:spcAft>
            </a:pPr>
            <a:endParaRPr lang="en-US" sz="2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373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a:bodyPr>
          <a:lstStyle/>
          <a:p>
            <a:r>
              <a:rPr lang="en-US" dirty="0"/>
              <a:t>Recommendations for Future Research</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9" y="1425865"/>
            <a:ext cx="5262562" cy="4461367"/>
          </a:xfrm>
        </p:spPr>
        <p:txBody>
          <a:bodyPr>
            <a:noAutofit/>
          </a:bodyPr>
          <a:lstStyle/>
          <a:p>
            <a:pPr algn="ctr">
              <a:spcBef>
                <a:spcPts val="0"/>
              </a:spcBef>
            </a:pPr>
            <a:r>
              <a:rPr lang="en-US" sz="3200" b="1" kern="100" dirty="0">
                <a:effectLst/>
                <a:latin typeface="+mn-lt"/>
                <a:ea typeface="Calibri" panose="020F0502020204030204" pitchFamily="34" charset="0"/>
                <a:cs typeface="Times New Roman" panose="02020603050405020304" pitchFamily="18" charset="0"/>
              </a:rPr>
              <a:t>Practitioners</a:t>
            </a:r>
          </a:p>
          <a:p>
            <a:pPr marL="0" marR="0">
              <a:spcBef>
                <a:spcPts val="0"/>
              </a:spcBef>
              <a:spcAft>
                <a:spcPts val="0"/>
              </a:spcAft>
            </a:pPr>
            <a:endParaRPr lang="en-US" sz="32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Professional development</a:t>
            </a: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Tailored </a:t>
            </a:r>
            <a:r>
              <a:rPr lang="en-US" sz="3200" kern="100" dirty="0">
                <a:latin typeface="+mn-lt"/>
                <a:ea typeface="Calibri" panose="020F0502020204030204" pitchFamily="34" charset="0"/>
                <a:cs typeface="Times New Roman" panose="02020603050405020304" pitchFamily="18" charset="0"/>
              </a:rPr>
              <a:t>t</a:t>
            </a:r>
            <a:r>
              <a:rPr lang="en-US" sz="3200" kern="100" dirty="0">
                <a:effectLst/>
                <a:latin typeface="+mn-lt"/>
                <a:ea typeface="Calibri" panose="020F0502020204030204" pitchFamily="34" charset="0"/>
                <a:cs typeface="Times New Roman" panose="02020603050405020304" pitchFamily="18" charset="0"/>
              </a:rPr>
              <a:t>raining for instructors</a:t>
            </a:r>
            <a:endParaRPr lang="en-US" sz="3200" b="1" kern="100" dirty="0">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Virtual communities for dual-enrolled students</a:t>
            </a: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Integration and involvement strategies</a:t>
            </a:r>
            <a:endParaRPr lang="en-US" sz="3200" dirty="0"/>
          </a:p>
        </p:txBody>
      </p:sp>
      <p:pic>
        <p:nvPicPr>
          <p:cNvPr id="7" name="Picture 6" descr="A group of people in a classroom&#10;&#10;Description automatically generated">
            <a:extLst>
              <a:ext uri="{FF2B5EF4-FFF2-40B4-BE49-F238E27FC236}">
                <a16:creationId xmlns:a16="http://schemas.microsoft.com/office/drawing/2014/main" id="{C17C6661-B2E9-553C-EE5B-D7EEF286B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8698" y="2198981"/>
            <a:ext cx="3128753" cy="2915135"/>
          </a:xfrm>
          <a:prstGeom prst="rect">
            <a:avLst/>
          </a:prstGeom>
        </p:spPr>
      </p:pic>
    </p:spTree>
    <p:extLst>
      <p:ext uri="{BB962C8B-B14F-4D97-AF65-F5344CB8AC3E}">
        <p14:creationId xmlns:p14="http://schemas.microsoft.com/office/powerpoint/2010/main" val="4202601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fontScale="70000" lnSpcReduction="20000"/>
          </a:bodyPr>
          <a:lstStyle/>
          <a:p>
            <a:r>
              <a:rPr lang="en-US" dirty="0"/>
              <a:t>Recommendations for Future Research (Continued)</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9" y="1425865"/>
            <a:ext cx="5262562" cy="4461367"/>
          </a:xfrm>
        </p:spPr>
        <p:txBody>
          <a:bodyPr>
            <a:normAutofit/>
          </a:bodyPr>
          <a:lstStyle/>
          <a:p>
            <a:pPr algn="ctr">
              <a:spcBef>
                <a:spcPts val="0"/>
              </a:spcBef>
            </a:pPr>
            <a:r>
              <a:rPr lang="en-US" sz="3200" b="1" kern="100" dirty="0">
                <a:effectLst/>
                <a:latin typeface="+mn-lt"/>
                <a:ea typeface="Calibri" panose="020F0502020204030204" pitchFamily="34" charset="0"/>
                <a:cs typeface="Times New Roman" panose="02020603050405020304" pitchFamily="18" charset="0"/>
              </a:rPr>
              <a:t>Researchers</a:t>
            </a:r>
          </a:p>
          <a:p>
            <a:pPr algn="ctr">
              <a:spcBef>
                <a:spcPts val="0"/>
              </a:spcBef>
            </a:pPr>
            <a:endParaRPr lang="en-US" sz="32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3200" kern="100" dirty="0">
                <a:latin typeface="+mn-lt"/>
                <a:ea typeface="Calibri" panose="020F0502020204030204" pitchFamily="34" charset="0"/>
                <a:cs typeface="Times New Roman" panose="02020603050405020304" pitchFamily="18" charset="0"/>
              </a:rPr>
              <a:t>M</a:t>
            </a:r>
            <a:r>
              <a:rPr lang="en-US" sz="3200" kern="100" dirty="0">
                <a:effectLst/>
                <a:latin typeface="+mn-lt"/>
                <a:ea typeface="Calibri" panose="020F0502020204030204" pitchFamily="34" charset="0"/>
                <a:cs typeface="Times New Roman" panose="02020603050405020304" pitchFamily="18" charset="0"/>
              </a:rPr>
              <a:t>ixed-methods designs</a:t>
            </a:r>
          </a:p>
          <a:p>
            <a:pPr marL="342900" marR="0" lvl="0" indent="-342900">
              <a:spcBef>
                <a:spcPts val="0"/>
              </a:spcBef>
              <a:spcAft>
                <a:spcPts val="0"/>
              </a:spcAft>
              <a:buFont typeface="Symbol" pitchFamily="2" charset="2"/>
              <a:buChar char=""/>
            </a:pPr>
            <a:r>
              <a:rPr lang="en-US" sz="3200" kern="100" dirty="0">
                <a:latin typeface="+mn-lt"/>
                <a:ea typeface="Calibri" panose="020F0502020204030204" pitchFamily="34" charset="0"/>
                <a:cs typeface="Times New Roman" panose="02020603050405020304" pitchFamily="18" charset="0"/>
              </a:rPr>
              <a:t>Modality-specific </a:t>
            </a:r>
            <a:r>
              <a:rPr lang="en-US" sz="3200" kern="100" dirty="0">
                <a:effectLst/>
                <a:latin typeface="+mn-lt"/>
                <a:ea typeface="Calibri" panose="020F0502020204030204" pitchFamily="34" charset="0"/>
                <a:cs typeface="Times New Roman" panose="02020603050405020304" pitchFamily="18" charset="0"/>
              </a:rPr>
              <a:t>strategies</a:t>
            </a:r>
            <a:endParaRPr lang="en-US" sz="3200" b="1" kern="100" dirty="0">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Learning management systems (LMS)</a:t>
            </a:r>
            <a:endParaRPr lang="en-US" sz="3200" dirty="0"/>
          </a:p>
        </p:txBody>
      </p:sp>
      <p:pic>
        <p:nvPicPr>
          <p:cNvPr id="5" name="Picture 4" descr="A group of people in a room with computers&#10;&#10;Description automatically generated">
            <a:extLst>
              <a:ext uri="{FF2B5EF4-FFF2-40B4-BE49-F238E27FC236}">
                <a16:creationId xmlns:a16="http://schemas.microsoft.com/office/drawing/2014/main" id="{A4156CFA-5F9B-79B9-4D12-8F18BB7A9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5324" y="2233648"/>
            <a:ext cx="3288674" cy="2845800"/>
          </a:xfrm>
          <a:prstGeom prst="rect">
            <a:avLst/>
          </a:prstGeom>
        </p:spPr>
      </p:pic>
    </p:spTree>
    <p:extLst>
      <p:ext uri="{BB962C8B-B14F-4D97-AF65-F5344CB8AC3E}">
        <p14:creationId xmlns:p14="http://schemas.microsoft.com/office/powerpoint/2010/main" val="2339060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normAutofit fontScale="70000" lnSpcReduction="20000"/>
          </a:bodyPr>
          <a:lstStyle/>
          <a:p>
            <a:r>
              <a:rPr lang="en-US" dirty="0"/>
              <a:t>Recommendations for Future Research (Continued)</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9" y="1425865"/>
            <a:ext cx="5262562" cy="4461367"/>
          </a:xfrm>
        </p:spPr>
        <p:txBody>
          <a:bodyPr>
            <a:normAutofit/>
          </a:bodyPr>
          <a:lstStyle/>
          <a:p>
            <a:pPr algn="ctr">
              <a:spcBef>
                <a:spcPts val="0"/>
              </a:spcBef>
            </a:pPr>
            <a:r>
              <a:rPr lang="en-US" sz="3200" b="1" kern="100" dirty="0">
                <a:effectLst/>
                <a:latin typeface="+mn-lt"/>
                <a:ea typeface="Calibri" panose="020F0502020204030204" pitchFamily="34" charset="0"/>
                <a:cs typeface="Times New Roman" panose="02020603050405020304" pitchFamily="18" charset="0"/>
              </a:rPr>
              <a:t>Policymakers</a:t>
            </a:r>
          </a:p>
          <a:p>
            <a:pPr algn="ctr">
              <a:spcBef>
                <a:spcPts val="0"/>
              </a:spcBef>
            </a:pPr>
            <a:endParaRPr lang="en-US" sz="32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Equal opportunities in policy</a:t>
            </a:r>
          </a:p>
          <a:p>
            <a:pPr marL="342900" marR="0" lvl="0" indent="-342900">
              <a:spcBef>
                <a:spcPts val="0"/>
              </a:spcBef>
              <a:spcAft>
                <a:spcPts val="0"/>
              </a:spcAft>
              <a:buFont typeface="Symbol" pitchFamily="2" charset="2"/>
              <a:buChar char=""/>
            </a:pPr>
            <a:r>
              <a:rPr lang="en-US" sz="3200" kern="100" dirty="0">
                <a:latin typeface="+mn-lt"/>
                <a:ea typeface="Calibri" panose="020F0502020204030204" pitchFamily="34" charset="0"/>
                <a:cs typeface="Times New Roman" panose="02020603050405020304" pitchFamily="18" charset="0"/>
              </a:rPr>
              <a:t>T</a:t>
            </a:r>
            <a:r>
              <a:rPr lang="en-US" sz="3200" kern="100" dirty="0">
                <a:effectLst/>
                <a:latin typeface="+mn-lt"/>
                <a:ea typeface="Calibri" panose="020F0502020204030204" pitchFamily="34" charset="0"/>
                <a:cs typeface="Times New Roman" panose="02020603050405020304" pitchFamily="18" charset="0"/>
              </a:rPr>
              <a:t>ransparent data and resource allocation </a:t>
            </a:r>
          </a:p>
          <a:p>
            <a:pPr marL="342900" marR="0" lvl="0" indent="-342900">
              <a:spcBef>
                <a:spcPts val="0"/>
              </a:spcBef>
              <a:spcAft>
                <a:spcPts val="0"/>
              </a:spcAft>
              <a:buFont typeface="Symbol" pitchFamily="2" charset="2"/>
              <a:buChar char=""/>
            </a:pPr>
            <a:r>
              <a:rPr lang="en-US" sz="3200" kern="100" dirty="0">
                <a:effectLst/>
                <a:latin typeface="+mn-lt"/>
                <a:ea typeface="Calibri" panose="020F0502020204030204" pitchFamily="34" charset="0"/>
                <a:cs typeface="Times New Roman" panose="02020603050405020304" pitchFamily="18" charset="0"/>
              </a:rPr>
              <a:t>Research-driven reforms</a:t>
            </a:r>
          </a:p>
        </p:txBody>
      </p:sp>
      <p:pic>
        <p:nvPicPr>
          <p:cNvPr id="4" name="Picture 3" descr="A group of people in a room with a person standing in the doorway&#10;&#10;Description automatically generated">
            <a:extLst>
              <a:ext uri="{FF2B5EF4-FFF2-40B4-BE49-F238E27FC236}">
                <a16:creationId xmlns:a16="http://schemas.microsoft.com/office/drawing/2014/main" id="{E2C8FF00-277B-DD75-E8A3-92F7A7F813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8080" y="2193700"/>
            <a:ext cx="2949830" cy="2932779"/>
          </a:xfrm>
          <a:prstGeom prst="rect">
            <a:avLst/>
          </a:prstGeom>
        </p:spPr>
      </p:pic>
    </p:spTree>
    <p:extLst>
      <p:ext uri="{BB962C8B-B14F-4D97-AF65-F5344CB8AC3E}">
        <p14:creationId xmlns:p14="http://schemas.microsoft.com/office/powerpoint/2010/main" val="400833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a:xfrm>
            <a:off x="833438" y="560614"/>
            <a:ext cx="9926637" cy="838200"/>
          </a:xfrm>
        </p:spPr>
        <p:txBody>
          <a:bodyPr/>
          <a:lstStyle/>
          <a:p>
            <a:r>
              <a:rPr lang="en-US" dirty="0"/>
              <a:t>Growth as a Leader</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425865"/>
            <a:ext cx="9926637" cy="4452421"/>
          </a:xfrm>
        </p:spPr>
        <p:txBody>
          <a:bodyPr>
            <a:noAutofit/>
          </a:bodyPr>
          <a:lstStyle/>
          <a:p>
            <a:pPr marL="0" marR="0" algn="ctr">
              <a:spcBef>
                <a:spcPts val="0"/>
              </a:spcBef>
              <a:spcAft>
                <a:spcPts val="0"/>
              </a:spcAft>
              <a:tabLst>
                <a:tab pos="139700" algn="l"/>
                <a:tab pos="457200" algn="l"/>
              </a:tabLst>
            </a:pPr>
            <a:r>
              <a:rPr lang="en-US" b="1" kern="100" dirty="0">
                <a:effectLst/>
                <a:latin typeface="+mn-lt"/>
                <a:ea typeface="Calibri" panose="020F0502020204030204" pitchFamily="34" charset="0"/>
                <a:cs typeface="Times New Roman" panose="02020603050405020304" pitchFamily="18" charset="0"/>
              </a:rPr>
              <a:t>Personal and Professional Reflection</a:t>
            </a:r>
          </a:p>
          <a:p>
            <a:pPr marL="0" marR="0" algn="ctr">
              <a:spcBef>
                <a:spcPts val="0"/>
              </a:spcBef>
              <a:spcAft>
                <a:spcPts val="0"/>
              </a:spcAft>
              <a:tabLst>
                <a:tab pos="139700" algn="l"/>
                <a:tab pos="457200" algn="l"/>
              </a:tabLst>
            </a:pPr>
            <a:endParaRPr lang="en-US" kern="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Developed research skills including literature review, data collection and analysis.</a:t>
            </a:r>
          </a:p>
          <a:p>
            <a:pPr marR="0" lvl="0">
              <a:spcBef>
                <a:spcPts val="0"/>
              </a:spcBef>
              <a:spcAft>
                <a:spcPts val="0"/>
              </a:spcAft>
              <a:tabLst>
                <a:tab pos="139700" algn="l"/>
                <a:tab pos="457200" algn="l"/>
              </a:tabLst>
            </a:pPr>
            <a:endParaRPr lang="en-US" sz="19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Gained expertise in online learning, dual enrollment, and college access.</a:t>
            </a:r>
          </a:p>
          <a:p>
            <a:pPr marR="0" lvl="0">
              <a:spcBef>
                <a:spcPts val="0"/>
              </a:spcBef>
              <a:spcAft>
                <a:spcPts val="0"/>
              </a:spcAft>
              <a:tabLst>
                <a:tab pos="139700" algn="l"/>
                <a:tab pos="457200" algn="l"/>
              </a:tabLst>
            </a:pPr>
            <a:endParaRPr lang="en-US" sz="19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Built project management and perseverance skills.</a:t>
            </a:r>
          </a:p>
          <a:p>
            <a:pPr marR="0" lvl="0">
              <a:spcBef>
                <a:spcPts val="0"/>
              </a:spcBef>
              <a:spcAft>
                <a:spcPts val="0"/>
              </a:spcAft>
              <a:tabLst>
                <a:tab pos="139700" algn="l"/>
                <a:tab pos="457200" algn="l"/>
              </a:tabLst>
            </a:pPr>
            <a:endParaRPr lang="en-US" sz="19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Expanded scholarly writing and APA capabilities.</a:t>
            </a:r>
          </a:p>
          <a:p>
            <a:pPr marL="342900" marR="0" lvl="0" indent="-342900">
              <a:spcBef>
                <a:spcPts val="0"/>
              </a:spcBef>
              <a:spcAft>
                <a:spcPts val="0"/>
              </a:spcAft>
              <a:buFont typeface="Symbol" pitchFamily="2" charset="2"/>
              <a:buChar char=""/>
              <a:tabLst>
                <a:tab pos="139700" algn="l"/>
                <a:tab pos="457200" algn="l"/>
              </a:tabLst>
            </a:pPr>
            <a:endParaRPr lang="en-US" sz="19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Deepened critical thinking, curiosity, and humility.</a:t>
            </a:r>
          </a:p>
          <a:p>
            <a:pPr marR="0" lvl="0">
              <a:spcBef>
                <a:spcPts val="0"/>
              </a:spcBef>
              <a:spcAft>
                <a:spcPts val="0"/>
              </a:spcAft>
              <a:tabLst>
                <a:tab pos="139700" algn="l"/>
                <a:tab pos="457200" algn="l"/>
              </a:tabLst>
            </a:pPr>
            <a:endParaRPr lang="en-US" sz="19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Integrated ethical research practices.</a:t>
            </a:r>
          </a:p>
          <a:p>
            <a:pPr marR="0" lvl="0">
              <a:spcBef>
                <a:spcPts val="0"/>
              </a:spcBef>
              <a:spcAft>
                <a:spcPts val="0"/>
              </a:spcAft>
              <a:tabLst>
                <a:tab pos="139700" algn="l"/>
                <a:tab pos="457200" algn="l"/>
              </a:tabLst>
            </a:pPr>
            <a:endParaRPr lang="en-US" sz="1900" kern="100" dirty="0">
              <a:effectLst/>
              <a:latin typeface="+mn-l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139700" algn="l"/>
                <a:tab pos="457200" algn="l"/>
              </a:tabLst>
            </a:pPr>
            <a:r>
              <a:rPr lang="en-US" sz="1900" kern="100" dirty="0">
                <a:effectLst/>
                <a:latin typeface="+mn-lt"/>
                <a:ea typeface="Calibri" panose="020F0502020204030204" pitchFamily="34" charset="0"/>
                <a:cs typeface="Times New Roman" panose="02020603050405020304" pitchFamily="18" charset="0"/>
              </a:rPr>
              <a:t>Strengthened time management and work-life balance.</a:t>
            </a:r>
          </a:p>
        </p:txBody>
      </p:sp>
      <p:pic>
        <p:nvPicPr>
          <p:cNvPr id="5" name="Picture 4" descr="A person standing in a maze&#10;&#10;Description automatically generated">
            <a:extLst>
              <a:ext uri="{FF2B5EF4-FFF2-40B4-BE49-F238E27FC236}">
                <a16:creationId xmlns:a16="http://schemas.microsoft.com/office/drawing/2014/main" id="{C8655CC3-7C50-87F3-C72D-3291D0FC34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6355" y="3541484"/>
            <a:ext cx="2382619" cy="2198913"/>
          </a:xfrm>
          <a:prstGeom prst="rect">
            <a:avLst/>
          </a:prstGeom>
        </p:spPr>
      </p:pic>
    </p:spTree>
    <p:extLst>
      <p:ext uri="{BB962C8B-B14F-4D97-AF65-F5344CB8AC3E}">
        <p14:creationId xmlns:p14="http://schemas.microsoft.com/office/powerpoint/2010/main" val="342360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Purpose</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915435"/>
            <a:ext cx="5262562" cy="2812818"/>
          </a:xfrm>
        </p:spPr>
        <p:txBody>
          <a:bodyPr>
            <a:normAutofit/>
          </a:bodyPr>
          <a:lstStyle/>
          <a:p>
            <a:r>
              <a:rPr lang="en-US" sz="3200" dirty="0">
                <a:latin typeface="+mn-lt"/>
              </a:rPr>
              <a:t>The purpose was to explore California dual enrollment instructors’ perceptions of the effect of course modality on the academic achievement of dual-enrolled students.</a:t>
            </a:r>
          </a:p>
          <a:p>
            <a:endParaRPr lang="en-US" dirty="0"/>
          </a:p>
        </p:txBody>
      </p:sp>
      <p:pic>
        <p:nvPicPr>
          <p:cNvPr id="2050" name="Picture 2" descr="Purpose test - Project Wijsheid">
            <a:extLst>
              <a:ext uri="{FF2B5EF4-FFF2-40B4-BE49-F238E27FC236}">
                <a16:creationId xmlns:a16="http://schemas.microsoft.com/office/drawing/2014/main" id="{DA4A6DD7-FFE5-3B02-6A85-76A23C26DE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543051"/>
            <a:ext cx="5346099" cy="355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0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839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normAutofit/>
          </a:bodyPr>
          <a:lstStyle/>
          <a:p>
            <a:r>
              <a:rPr lang="en-US" dirty="0"/>
              <a:t>References</a:t>
            </a:r>
            <a:endParaRPr lang="en-US" dirty="0">
              <a:solidFill>
                <a:schemeClr val="accent6"/>
              </a:solidFill>
            </a:endParaRP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692350"/>
            <a:ext cx="9926637" cy="4006992"/>
          </a:xfrm>
        </p:spPr>
        <p:txBody>
          <a:bodyPr>
            <a:noAutofit/>
          </a:bodyPr>
          <a:lstStyle/>
          <a:p>
            <a:pPr marL="457200" marR="0" indent="-457200">
              <a:lnSpc>
                <a:spcPct val="200000"/>
              </a:lnSpc>
              <a:spcBef>
                <a:spcPts val="0"/>
              </a:spcBef>
              <a:spcAft>
                <a:spcPts val="0"/>
              </a:spcAft>
            </a:pPr>
            <a:r>
              <a:rPr lang="de-DE" sz="1600" dirty="0">
                <a:ln>
                  <a:noFill/>
                </a:ln>
                <a:solidFill>
                  <a:srgbClr val="000000"/>
                </a:solidFill>
                <a:effectLst/>
                <a:latin typeface="+mn-lt"/>
                <a:ea typeface="Helvetica Neue" panose="02000503000000020004" pitchFamily="2" charset="0"/>
                <a:cs typeface="Helvetica Neue" panose="02000503000000020004" pitchFamily="2" charset="0"/>
              </a:rPr>
              <a:t>Al </a:t>
            </a:r>
            <a:r>
              <a:rPr lang="de-DE" sz="1600" dirty="0" err="1">
                <a:ln>
                  <a:noFill/>
                </a:ln>
                <a:solidFill>
                  <a:srgbClr val="000000"/>
                </a:solidFill>
                <a:effectLst/>
                <a:latin typeface="+mn-lt"/>
                <a:ea typeface="Helvetica Neue" panose="02000503000000020004" pitchFamily="2" charset="0"/>
                <a:cs typeface="Helvetica Neue" panose="02000503000000020004" pitchFamily="2" charset="0"/>
              </a:rPr>
              <a:t>Halbusi</a:t>
            </a:r>
            <a:r>
              <a:rPr lang="de-DE" sz="1600" dirty="0">
                <a:ln>
                  <a:noFill/>
                </a:ln>
                <a:solidFill>
                  <a:srgbClr val="000000"/>
                </a:solidFill>
                <a:effectLst/>
                <a:latin typeface="+mn-lt"/>
                <a:ea typeface="Helvetica Neue" panose="02000503000000020004" pitchFamily="2" charset="0"/>
                <a:cs typeface="Helvetica Neue" panose="02000503000000020004" pitchFamily="2" charset="0"/>
              </a:rPr>
              <a:t>, H., </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Williams, K. A., </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Ramayah</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T., </a:t>
            </a:r>
            <a:r>
              <a:rPr lang="it-IT" sz="1600" dirty="0" err="1">
                <a:ln>
                  <a:noFill/>
                </a:ln>
                <a:solidFill>
                  <a:srgbClr val="000000"/>
                </a:solidFill>
                <a:effectLst/>
                <a:latin typeface="+mn-lt"/>
                <a:ea typeface="Helvetica Neue" panose="02000503000000020004" pitchFamily="2" charset="0"/>
                <a:cs typeface="Helvetica Neue" panose="02000503000000020004" pitchFamily="2" charset="0"/>
              </a:rPr>
              <a:t>Aldieri</a:t>
            </a:r>
            <a:r>
              <a:rPr lang="it-IT" sz="1600" dirty="0">
                <a:ln>
                  <a:noFill/>
                </a:ln>
                <a:solidFill>
                  <a:srgbClr val="000000"/>
                </a:solidFill>
                <a:effectLst/>
                <a:latin typeface="+mn-lt"/>
                <a:ea typeface="Helvetica Neue" panose="02000503000000020004" pitchFamily="2" charset="0"/>
                <a:cs typeface="Helvetica Neue" panose="02000503000000020004" pitchFamily="2" charset="0"/>
              </a:rPr>
              <a:t>, L.</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&amp; </a:t>
            </a:r>
            <a:r>
              <a:rPr lang="it-IT" sz="1600" dirty="0">
                <a:ln>
                  <a:noFill/>
                </a:ln>
                <a:solidFill>
                  <a:srgbClr val="000000"/>
                </a:solidFill>
                <a:effectLst/>
                <a:latin typeface="+mn-lt"/>
                <a:ea typeface="Helvetica Neue" panose="02000503000000020004" pitchFamily="2" charset="0"/>
                <a:cs typeface="Helvetica Neue" panose="02000503000000020004" pitchFamily="2" charset="0"/>
              </a:rPr>
              <a:t>Vinci, C. P. </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(2021). Linking ethical leadership and ethical climate to employees’ ethical behavior: the moderating role of person–organization fit.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Personnel Review, (</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50)1, 159–185.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doi.org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/10.1108/PR-09-2019-0522</a:t>
            </a:r>
          </a:p>
          <a:p>
            <a:pPr marL="457200" marR="0" indent="-457200">
              <a:lnSpc>
                <a:spcPct val="200000"/>
              </a:lnSpc>
              <a:spcBef>
                <a:spcPts val="0"/>
              </a:spcBef>
              <a:spcAft>
                <a:spcPts val="0"/>
              </a:spcAft>
            </a:pP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Alharahsheh</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H. H., &amp; Pius, A. (2020). A review of key paradigms: Positivism vs. interpretivism.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Global Academic Journal of Humanities and Social Sciences</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2</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(3), 39–43.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doi.org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/10.36348/gajhss.2020.v02i03.001</a:t>
            </a: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Alsup</a:t>
            </a:r>
            <a:r>
              <a:rPr lang="en-US" sz="1600" dirty="0">
                <a:effectLst/>
                <a:latin typeface="+mn-lt"/>
                <a:ea typeface="Calibri" panose="020F0502020204030204" pitchFamily="34" charset="0"/>
                <a:cs typeface="Times New Roman" panose="02020603050405020304" pitchFamily="18" charset="0"/>
              </a:rPr>
              <a:t>, P., &amp; </a:t>
            </a:r>
            <a:r>
              <a:rPr lang="en-US" sz="1600" dirty="0" err="1">
                <a:effectLst/>
                <a:latin typeface="+mn-lt"/>
                <a:ea typeface="Calibri" panose="020F0502020204030204" pitchFamily="34" charset="0"/>
                <a:cs typeface="Times New Roman" panose="02020603050405020304" pitchFamily="18" charset="0"/>
              </a:rPr>
              <a:t>Depenhart</a:t>
            </a:r>
            <a:r>
              <a:rPr lang="en-US" sz="1600" dirty="0">
                <a:effectLst/>
                <a:latin typeface="+mn-lt"/>
                <a:ea typeface="Calibri" panose="020F0502020204030204" pitchFamily="34" charset="0"/>
                <a:cs typeface="Times New Roman" panose="02020603050405020304" pitchFamily="18" charset="0"/>
              </a:rPr>
              <a:t>, J. (2020). College persistence of dual-enrolled high school students when considering modality of dual-enrollment course delivery. </a:t>
            </a:r>
            <a:r>
              <a:rPr lang="en-US" sz="1600" i="1" dirty="0">
                <a:effectLst/>
                <a:latin typeface="+mn-lt"/>
                <a:ea typeface="Calibri" panose="020F0502020204030204" pitchFamily="34" charset="0"/>
                <a:cs typeface="Times New Roman" panose="02020603050405020304" pitchFamily="18" charset="0"/>
              </a:rPr>
              <a:t>Journal of College Student Retention: Research, Theory &amp; Practice, </a:t>
            </a:r>
            <a:r>
              <a:rPr lang="en-US" sz="1600" dirty="0">
                <a:solidFill>
                  <a:srgbClr val="000000"/>
                </a:solidFill>
                <a:effectLst/>
                <a:latin typeface="+mn-lt"/>
                <a:ea typeface="Calibri" panose="020F0502020204030204" pitchFamily="34" charset="0"/>
                <a:cs typeface="Times New Roman" panose="02020603050405020304" pitchFamily="18" charset="0"/>
              </a:rPr>
              <a:t>152102512097395</a:t>
            </a:r>
            <a:r>
              <a:rPr lang="en-US" sz="1600" i="1" dirty="0">
                <a:effectLst/>
                <a:latin typeface="+mn-lt"/>
                <a:ea typeface="Calibri" panose="020F0502020204030204" pitchFamily="34" charset="0"/>
                <a:cs typeface="Times New Roman" panose="02020603050405020304" pitchFamily="18" charset="0"/>
              </a:rPr>
              <a:t>. </a:t>
            </a:r>
            <a:r>
              <a:rPr lang="en-US" sz="1600" dirty="0">
                <a:effectLst/>
                <a:latin typeface="+mn-lt"/>
                <a:ea typeface="Calibri" panose="020F0502020204030204" pitchFamily="34" charset="0"/>
                <a:cs typeface="Times New Roman" panose="02020603050405020304" pitchFamily="18" charset="0"/>
              </a:rPr>
              <a:t>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/10.1177/1521025120973955</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9215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692350"/>
            <a:ext cx="9926637" cy="4006992"/>
          </a:xfrm>
        </p:spPr>
        <p:txBody>
          <a:bodyPr>
            <a:noAutofit/>
          </a:bodyPr>
          <a:lstStyle/>
          <a:p>
            <a:pPr marL="457200" marR="0" indent="-457200">
              <a:lnSpc>
                <a:spcPct val="200000"/>
              </a:lnSpc>
              <a:spcBef>
                <a:spcPts val="0"/>
              </a:spcBef>
              <a:spcAft>
                <a:spcPts val="0"/>
              </a:spcAft>
            </a:pPr>
            <a:r>
              <a:rPr lang="en-US" sz="1600" dirty="0">
                <a:solidFill>
                  <a:srgbClr val="000000"/>
                </a:solidFill>
                <a:effectLst/>
                <a:latin typeface="+mn-lt"/>
                <a:ea typeface="Calibri" panose="020F0502020204030204" pitchFamily="34" charset="0"/>
                <a:cs typeface="Times New Roman" panose="02020603050405020304" pitchFamily="18" charset="0"/>
              </a:rPr>
              <a:t>An, B. P., &amp; Taylor, J. L. (2019). A review of empirical studies on dual enrollment: Assessing educational outcomes. </a:t>
            </a:r>
            <a:r>
              <a:rPr lang="en-US" sz="1600" i="1" dirty="0">
                <a:solidFill>
                  <a:srgbClr val="000000"/>
                </a:solidFill>
                <a:effectLst/>
                <a:latin typeface="+mn-lt"/>
                <a:ea typeface="Calibri" panose="020F0502020204030204" pitchFamily="34" charset="0"/>
                <a:cs typeface="Times New Roman" panose="02020603050405020304" pitchFamily="18" charset="0"/>
              </a:rPr>
              <a:t>Higher Education: Handbook of Theory and Research</a:t>
            </a:r>
            <a:r>
              <a:rPr lang="en-US" sz="1600" dirty="0">
                <a:solidFill>
                  <a:srgbClr val="000000"/>
                </a:solidFill>
                <a:effectLst/>
                <a:latin typeface="+mn-lt"/>
                <a:ea typeface="Calibri" panose="020F0502020204030204" pitchFamily="34" charset="0"/>
                <a:cs typeface="Times New Roman" panose="02020603050405020304" pitchFamily="18" charset="0"/>
              </a:rPr>
              <a:t>, 99</a:t>
            </a:r>
            <a:r>
              <a:rPr lang="en-US" sz="1600" dirty="0">
                <a:effectLst/>
                <a:latin typeface="+mn-lt"/>
                <a:ea typeface="Calibri" panose="020F0502020204030204" pitchFamily="34" charset="0"/>
                <a:cs typeface="Times New Roman" panose="02020603050405020304" pitchFamily="18" charset="0"/>
              </a:rPr>
              <a:t>–</a:t>
            </a:r>
            <a:r>
              <a:rPr lang="en-US" sz="1600" dirty="0">
                <a:solidFill>
                  <a:srgbClr val="000000"/>
                </a:solidFill>
                <a:effectLst/>
                <a:latin typeface="+mn-lt"/>
                <a:ea typeface="Calibri" panose="020F0502020204030204" pitchFamily="34" charset="0"/>
                <a:cs typeface="Times New Roman" panose="02020603050405020304" pitchFamily="18" charset="0"/>
              </a:rPr>
              <a:t>151. https://</a:t>
            </a:r>
            <a:r>
              <a:rPr lang="en-US" sz="1600" dirty="0" err="1">
                <a:solidFill>
                  <a:srgbClr val="000000"/>
                </a:solidFill>
                <a:effectLst/>
                <a:latin typeface="+mn-lt"/>
                <a:ea typeface="Calibri" panose="020F0502020204030204" pitchFamily="34" charset="0"/>
                <a:cs typeface="Times New Roman" panose="02020603050405020304" pitchFamily="18" charset="0"/>
              </a:rPr>
              <a:t>doi.org</a:t>
            </a:r>
            <a:r>
              <a:rPr lang="en-US" sz="1600" dirty="0">
                <a:solidFill>
                  <a:srgbClr val="000000"/>
                </a:solidFill>
                <a:effectLst/>
                <a:latin typeface="+mn-lt"/>
                <a:ea typeface="Calibri" panose="020F0502020204030204" pitchFamily="34" charset="0"/>
                <a:cs typeface="Times New Roman" panose="02020603050405020304" pitchFamily="18" charset="0"/>
              </a:rPr>
              <a:t>/10.1007/978-3-030-03457-3_3</a:t>
            </a:r>
            <a:endParaRPr lang="en-US" sz="1600" dirty="0">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Astin</a:t>
            </a:r>
            <a:r>
              <a:rPr lang="en-US" sz="1600" dirty="0">
                <a:effectLst/>
                <a:latin typeface="+mn-lt"/>
                <a:ea typeface="Calibri" panose="020F0502020204030204" pitchFamily="34" charset="0"/>
                <a:cs typeface="Times New Roman" panose="02020603050405020304" pitchFamily="18" charset="0"/>
              </a:rPr>
              <a:t>, A. W. (1984). Student involvement: A developmental theory for higher education. </a:t>
            </a:r>
            <a:r>
              <a:rPr lang="en-US" sz="1600" i="1" dirty="0">
                <a:effectLst/>
                <a:latin typeface="+mn-lt"/>
                <a:ea typeface="Calibri" panose="020F0502020204030204" pitchFamily="34" charset="0"/>
                <a:cs typeface="Times New Roman" panose="02020603050405020304" pitchFamily="18" charset="0"/>
              </a:rPr>
              <a:t>Journal of college student personnel</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25</a:t>
            </a:r>
            <a:r>
              <a:rPr lang="en-US" sz="1600" dirty="0">
                <a:effectLst/>
                <a:latin typeface="+mn-lt"/>
                <a:ea typeface="Calibri" panose="020F0502020204030204" pitchFamily="34" charset="0"/>
                <a:cs typeface="Times New Roman" panose="02020603050405020304" pitchFamily="18" charset="0"/>
              </a:rPr>
              <a:t>(4), 297–308.</a:t>
            </a: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Broeckelman</a:t>
            </a:r>
            <a:r>
              <a:rPr lang="en-US" sz="1600" dirty="0">
                <a:effectLst/>
                <a:latin typeface="+mn-lt"/>
                <a:ea typeface="Calibri" panose="020F0502020204030204" pitchFamily="34" charset="0"/>
                <a:cs typeface="Times New Roman" panose="02020603050405020304" pitchFamily="18" charset="0"/>
              </a:rPr>
              <a:t>-Post, M., Hawkins, K. H., </a:t>
            </a:r>
            <a:r>
              <a:rPr lang="en-US" sz="1600" dirty="0" err="1">
                <a:effectLst/>
                <a:latin typeface="+mn-lt"/>
                <a:ea typeface="Calibri" panose="020F0502020204030204" pitchFamily="34" charset="0"/>
                <a:cs typeface="Times New Roman" panose="02020603050405020304" pitchFamily="18" charset="0"/>
              </a:rPr>
              <a:t>Arciero</a:t>
            </a:r>
            <a:r>
              <a:rPr lang="en-US" sz="1600" dirty="0">
                <a:effectLst/>
                <a:latin typeface="+mn-lt"/>
                <a:ea typeface="Calibri" panose="020F0502020204030204" pitchFamily="34" charset="0"/>
                <a:cs typeface="Times New Roman" panose="02020603050405020304" pitchFamily="18" charset="0"/>
              </a:rPr>
              <a:t>, A., &amp; </a:t>
            </a:r>
            <a:r>
              <a:rPr lang="en-US" sz="1600" dirty="0" err="1">
                <a:effectLst/>
                <a:latin typeface="+mn-lt"/>
                <a:ea typeface="Calibri" panose="020F0502020204030204" pitchFamily="34" charset="0"/>
                <a:cs typeface="Times New Roman" panose="02020603050405020304" pitchFamily="18" charset="0"/>
              </a:rPr>
              <a:t>Malterud</a:t>
            </a:r>
            <a:r>
              <a:rPr lang="en-US" sz="1600" dirty="0">
                <a:effectLst/>
                <a:latin typeface="+mn-lt"/>
                <a:ea typeface="Calibri" panose="020F0502020204030204" pitchFamily="34" charset="0"/>
                <a:cs typeface="Times New Roman" panose="02020603050405020304" pitchFamily="18" charset="0"/>
              </a:rPr>
              <a:t>, A. (2019). Online versus face-to-face public speaking outcomes: A comprehensive assessment. </a:t>
            </a:r>
            <a:r>
              <a:rPr lang="en-US" sz="1600" i="1" dirty="0">
                <a:effectLst/>
                <a:latin typeface="+mn-lt"/>
                <a:ea typeface="Calibri" panose="020F0502020204030204" pitchFamily="34" charset="0"/>
                <a:cs typeface="Times New Roman" panose="02020603050405020304" pitchFamily="18" charset="0"/>
              </a:rPr>
              <a:t>Basic Communication Course Annual, 31</a:t>
            </a:r>
            <a:r>
              <a:rPr lang="en-US" sz="1600" dirty="0">
                <a:effectLst/>
                <a:latin typeface="+mn-lt"/>
                <a:ea typeface="Calibri" panose="020F0502020204030204" pitchFamily="34" charset="0"/>
                <a:cs typeface="Times New Roman" panose="02020603050405020304" pitchFamily="18" charset="0"/>
              </a:rPr>
              <a:t>(1).</a:t>
            </a:r>
            <a:endParaRPr lang="en-US" sz="1600" dirty="0">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kern="100" dirty="0">
                <a:effectLst/>
                <a:latin typeface="+mn-lt"/>
                <a:ea typeface="Calibri" panose="020F0502020204030204" pitchFamily="34" charset="0"/>
                <a:cs typeface="Times New Roman" panose="02020603050405020304" pitchFamily="18" charset="0"/>
              </a:rPr>
              <a:t>Bryman, A., &amp; Bell, E. (2015). Business research methods (4 </a:t>
            </a:r>
            <a:r>
              <a:rPr lang="en-US" sz="1600" kern="100" dirty="0" err="1">
                <a:effectLst/>
                <a:latin typeface="+mn-lt"/>
                <a:ea typeface="Calibri" panose="020F0502020204030204" pitchFamily="34" charset="0"/>
                <a:cs typeface="Times New Roman" panose="02020603050405020304" pitchFamily="18" charset="0"/>
              </a:rPr>
              <a:t>th</a:t>
            </a:r>
            <a:r>
              <a:rPr lang="en-US" sz="1600" kern="100" dirty="0">
                <a:effectLst/>
                <a:latin typeface="+mn-lt"/>
                <a:ea typeface="Calibri" panose="020F0502020204030204" pitchFamily="34" charset="0"/>
                <a:cs typeface="Times New Roman" panose="02020603050405020304" pitchFamily="18" charset="0"/>
              </a:rPr>
              <a:t> ed.). Oxford University Press. </a:t>
            </a:r>
          </a:p>
          <a:p>
            <a:pPr marL="457200" marR="0" indent="-457200">
              <a:lnSpc>
                <a:spcPct val="200000"/>
              </a:lnSpc>
              <a:spcBef>
                <a:spcPts val="0"/>
              </a:spcBef>
              <a:spcAft>
                <a:spcPts val="0"/>
              </a:spcAft>
            </a:pPr>
            <a:r>
              <a:rPr lang="en-US" sz="1600" kern="100" dirty="0">
                <a:effectLst/>
                <a:latin typeface="+mn-lt"/>
                <a:ea typeface="Calibri" panose="020F0502020204030204" pitchFamily="34" charset="0"/>
                <a:cs typeface="Times New Roman" panose="02020603050405020304" pitchFamily="18" charset="0"/>
              </a:rPr>
              <a:t>Creswell, J. W. (2014). Research design: Qualitative, quantitative, and mixed methods approaches. Sage Publications.</a:t>
            </a:r>
          </a:p>
        </p:txBody>
      </p:sp>
    </p:spTree>
    <p:extLst>
      <p:ext uri="{BB962C8B-B14F-4D97-AF65-F5344CB8AC3E}">
        <p14:creationId xmlns:p14="http://schemas.microsoft.com/office/powerpoint/2010/main" val="3791516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327759"/>
            <a:ext cx="9926637" cy="4371583"/>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Creswell, J. W., &amp; </a:t>
            </a:r>
            <a:r>
              <a:rPr lang="en-US" sz="1600" dirty="0" err="1">
                <a:effectLst/>
                <a:latin typeface="+mn-lt"/>
                <a:ea typeface="Calibri" panose="020F0502020204030204" pitchFamily="34" charset="0"/>
                <a:cs typeface="Times New Roman" panose="02020603050405020304" pitchFamily="18" charset="0"/>
              </a:rPr>
              <a:t>Báez</a:t>
            </a:r>
            <a:r>
              <a:rPr lang="en-US" sz="1600" dirty="0">
                <a:effectLst/>
                <a:latin typeface="+mn-lt"/>
                <a:ea typeface="Calibri" panose="020F0502020204030204" pitchFamily="34" charset="0"/>
                <a:cs typeface="Times New Roman" panose="02020603050405020304" pitchFamily="18" charset="0"/>
              </a:rPr>
              <a:t>, J. C. (2020). </a:t>
            </a:r>
            <a:r>
              <a:rPr lang="en-US" sz="1600" i="1" dirty="0">
                <a:effectLst/>
                <a:latin typeface="+mn-lt"/>
                <a:ea typeface="Calibri" panose="020F0502020204030204" pitchFamily="34" charset="0"/>
                <a:cs typeface="Times New Roman" panose="02020603050405020304" pitchFamily="18" charset="0"/>
              </a:rPr>
              <a:t>30 essential skills for the qualitative researcher.</a:t>
            </a:r>
            <a:r>
              <a:rPr lang="en-US" sz="1600" dirty="0">
                <a:effectLst/>
                <a:latin typeface="+mn-lt"/>
                <a:ea typeface="Calibri" panose="020F0502020204030204" pitchFamily="34" charset="0"/>
                <a:cs typeface="Times New Roman" panose="02020603050405020304" pitchFamily="18" charset="0"/>
              </a:rPr>
              <a:t> Sage Publications.</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Creswell, J. W., &amp; Clark, V. L. P. (2017). </a:t>
            </a:r>
            <a:r>
              <a:rPr lang="en-US" sz="1600" i="1" dirty="0">
                <a:effectLst/>
                <a:latin typeface="+mn-lt"/>
                <a:ea typeface="Calibri" panose="020F0502020204030204" pitchFamily="34" charset="0"/>
                <a:cs typeface="Times New Roman" panose="02020603050405020304" pitchFamily="18" charset="0"/>
              </a:rPr>
              <a:t>Designing and conducting mixed methods research</a:t>
            </a:r>
            <a:r>
              <a:rPr lang="en-US" sz="1600" dirty="0">
                <a:effectLst/>
                <a:latin typeface="+mn-lt"/>
                <a:ea typeface="Calibri" panose="020F0502020204030204" pitchFamily="34" charset="0"/>
                <a:cs typeface="Times New Roman" panose="02020603050405020304" pitchFamily="18" charset="0"/>
              </a:rPr>
              <a:t>. Sage Publications.</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Creswell, J. W., &amp; Poth, C. N. (2018). </a:t>
            </a:r>
            <a:r>
              <a:rPr lang="en-US" sz="1600" i="1" dirty="0">
                <a:effectLst/>
                <a:latin typeface="+mn-lt"/>
                <a:ea typeface="Calibri" panose="020F0502020204030204" pitchFamily="34" charset="0"/>
                <a:cs typeface="Times New Roman" panose="02020603050405020304" pitchFamily="18" charset="0"/>
              </a:rPr>
              <a:t>Qualitative inquiry &amp; research design: Choosing among five approaches</a:t>
            </a:r>
            <a:r>
              <a:rPr lang="en-US" sz="1600" dirty="0">
                <a:effectLst/>
                <a:latin typeface="+mn-lt"/>
                <a:ea typeface="Calibri" panose="020F0502020204030204" pitchFamily="34" charset="0"/>
                <a:cs typeface="Times New Roman" panose="02020603050405020304" pitchFamily="18" charset="0"/>
              </a:rPr>
              <a:t> (4</a:t>
            </a:r>
            <a:r>
              <a:rPr lang="en-US" sz="1600" baseline="30000" dirty="0">
                <a:effectLst/>
                <a:latin typeface="+mn-lt"/>
                <a:ea typeface="Calibri" panose="020F0502020204030204" pitchFamily="34" charset="0"/>
                <a:cs typeface="Times New Roman" panose="02020603050405020304" pitchFamily="18" charset="0"/>
              </a:rPr>
              <a:t> </a:t>
            </a:r>
            <a:r>
              <a:rPr lang="en-US" sz="1600" baseline="30000" dirty="0" err="1">
                <a:effectLst/>
                <a:latin typeface="+mn-lt"/>
                <a:ea typeface="Calibri" panose="020F0502020204030204" pitchFamily="34" charset="0"/>
                <a:cs typeface="Times New Roman" panose="02020603050405020304" pitchFamily="18" charset="0"/>
              </a:rPr>
              <a:t>th</a:t>
            </a:r>
            <a:r>
              <a:rPr lang="en-US" sz="1600" dirty="0">
                <a:effectLst/>
                <a:latin typeface="+mn-lt"/>
                <a:ea typeface="Calibri" panose="020F0502020204030204" pitchFamily="34" charset="0"/>
                <a:cs typeface="Times New Roman" panose="02020603050405020304" pitchFamily="18" charset="0"/>
              </a:rPr>
              <a:t> ed.). Sage Publications. </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Cuthbertson, L. M., Robb, Y. A., &amp; Blair, S. (2020). Theory and application of research principles and philosophical underpinning for a study </a:t>
            </a:r>
            <a:r>
              <a:rPr lang="en-US" sz="1600" dirty="0" err="1">
                <a:effectLst/>
                <a:latin typeface="+mn-lt"/>
                <a:ea typeface="Calibri" panose="020F0502020204030204" pitchFamily="34" charset="0"/>
                <a:cs typeface="Times New Roman" panose="02020603050405020304" pitchFamily="18" charset="0"/>
              </a:rPr>
              <a:t>utilising</a:t>
            </a:r>
            <a:r>
              <a:rPr lang="en-US" sz="1600" dirty="0">
                <a:effectLst/>
                <a:latin typeface="+mn-lt"/>
                <a:ea typeface="Calibri" panose="020F0502020204030204" pitchFamily="34" charset="0"/>
                <a:cs typeface="Times New Roman" panose="02020603050405020304" pitchFamily="18" charset="0"/>
              </a:rPr>
              <a:t> interpretative phenomenological analysis. Radiography, 26(2), e94–e102.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/10.1016/j.radi.2019.11.092 </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Darko, E. M., </a:t>
            </a:r>
            <a:r>
              <a:rPr lang="en-US" sz="1600" dirty="0" err="1">
                <a:effectLst/>
                <a:latin typeface="+mn-lt"/>
                <a:ea typeface="Calibri" panose="020F0502020204030204" pitchFamily="34" charset="0"/>
                <a:cs typeface="Times New Roman" panose="02020603050405020304" pitchFamily="18" charset="0"/>
              </a:rPr>
              <a:t>Kleib</a:t>
            </a:r>
            <a:r>
              <a:rPr lang="en-US" sz="1600" dirty="0">
                <a:effectLst/>
                <a:latin typeface="+mn-lt"/>
                <a:ea typeface="Calibri" panose="020F0502020204030204" pitchFamily="34" charset="0"/>
                <a:cs typeface="Times New Roman" panose="02020603050405020304" pitchFamily="18" charset="0"/>
              </a:rPr>
              <a:t>, M., &amp; Olson, J. (2022). Social media use for research participant recruitment: Integrative literature review. Journal of Medical Internet Research, 24(8), e38015. http//</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/10.2196/38015:10.2196/38015</a:t>
            </a:r>
          </a:p>
        </p:txBody>
      </p:sp>
    </p:spTree>
    <p:extLst>
      <p:ext uri="{BB962C8B-B14F-4D97-AF65-F5344CB8AC3E}">
        <p14:creationId xmlns:p14="http://schemas.microsoft.com/office/powerpoint/2010/main" val="2834955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277655"/>
            <a:ext cx="9926637" cy="4421687"/>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Denzin, N., &amp; Lincoln, Y. (2017). </a:t>
            </a:r>
            <a:r>
              <a:rPr lang="en-US" sz="1600" i="1" dirty="0">
                <a:effectLst/>
                <a:latin typeface="+mn-lt"/>
                <a:ea typeface="Calibri" panose="020F0502020204030204" pitchFamily="34" charset="0"/>
                <a:cs typeface="Times New Roman" panose="02020603050405020304" pitchFamily="18" charset="0"/>
              </a:rPr>
              <a:t>The Sage handbook of qualitative research</a:t>
            </a:r>
            <a:r>
              <a:rPr lang="en-US" sz="1600" dirty="0">
                <a:effectLst/>
                <a:latin typeface="+mn-lt"/>
                <a:ea typeface="Calibri" panose="020F0502020204030204" pitchFamily="34" charset="0"/>
                <a:cs typeface="Times New Roman" panose="02020603050405020304" pitchFamily="18" charset="0"/>
              </a:rPr>
              <a:t> (5</a:t>
            </a:r>
            <a:r>
              <a:rPr lang="en-US" sz="1600" baseline="30000" dirty="0">
                <a:effectLst/>
                <a:latin typeface="+mn-lt"/>
                <a:ea typeface="Calibri" panose="020F0502020204030204" pitchFamily="34" charset="0"/>
                <a:cs typeface="Times New Roman" panose="02020603050405020304" pitchFamily="18" charset="0"/>
              </a:rPr>
              <a:t> </a:t>
            </a:r>
            <a:r>
              <a:rPr lang="en-US" sz="1600" baseline="30000" dirty="0" err="1">
                <a:effectLst/>
                <a:latin typeface="+mn-lt"/>
                <a:ea typeface="Calibri" panose="020F0502020204030204" pitchFamily="34" charset="0"/>
                <a:cs typeface="Times New Roman" panose="02020603050405020304" pitchFamily="18" charset="0"/>
              </a:rPr>
              <a:t>th</a:t>
            </a:r>
            <a:r>
              <a:rPr lang="en-US" sz="1600" dirty="0">
                <a:effectLst/>
                <a:latin typeface="+mn-lt"/>
                <a:ea typeface="Calibri" panose="020F0502020204030204" pitchFamily="34" charset="0"/>
                <a:cs typeface="Times New Roman" panose="02020603050405020304" pitchFamily="18" charset="0"/>
              </a:rPr>
              <a:t> ed.). Sage Publications.</a:t>
            </a: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Faulconer</a:t>
            </a:r>
            <a:r>
              <a:rPr lang="en-US" sz="1600" dirty="0">
                <a:effectLst/>
                <a:latin typeface="+mn-lt"/>
                <a:ea typeface="Calibri" panose="020F0502020204030204" pitchFamily="34" charset="0"/>
                <a:cs typeface="Times New Roman" panose="02020603050405020304" pitchFamily="18" charset="0"/>
              </a:rPr>
              <a:t>, E. K., Griffith, J. C., Wood, B., &amp; Roberts, D. (2018). A comparison of online, video synchronous, and traditional learning modes for an introductory undergraduate physics course. </a:t>
            </a:r>
            <a:r>
              <a:rPr lang="en-US" sz="1600" i="1" dirty="0">
                <a:effectLst/>
                <a:latin typeface="+mn-lt"/>
                <a:ea typeface="Calibri" panose="020F0502020204030204" pitchFamily="34" charset="0"/>
                <a:cs typeface="Times New Roman" panose="02020603050405020304" pitchFamily="18" charset="0"/>
              </a:rPr>
              <a:t>Journal of Science Education and Technology, 2</a:t>
            </a:r>
            <a:r>
              <a:rPr lang="en-US" sz="1600" dirty="0">
                <a:effectLst/>
                <a:latin typeface="+mn-lt"/>
                <a:ea typeface="Calibri" panose="020F0502020204030204" pitchFamily="34" charset="0"/>
                <a:cs typeface="Times New Roman" panose="02020603050405020304" pitchFamily="18" charset="0"/>
              </a:rPr>
              <a:t>7(5).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/10.1007/s10956-018-9732-6</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Field, K. (2021). The rise of dual credit: More and more students take college classes while still in high school. </a:t>
            </a:r>
            <a:r>
              <a:rPr lang="en-US" sz="1600" i="1" dirty="0">
                <a:effectLst/>
                <a:latin typeface="+mn-lt"/>
                <a:ea typeface="Calibri" panose="020F0502020204030204" pitchFamily="34" charset="0"/>
                <a:cs typeface="Times New Roman" panose="02020603050405020304" pitchFamily="18" charset="0"/>
              </a:rPr>
              <a:t>Education Next, 21</a:t>
            </a:r>
            <a:r>
              <a:rPr lang="en-US" sz="1600" dirty="0">
                <a:effectLst/>
                <a:latin typeface="+mn-lt"/>
                <a:ea typeface="Calibri" panose="020F0502020204030204" pitchFamily="34" charset="0"/>
                <a:cs typeface="Times New Roman" panose="02020603050405020304" pitchFamily="18" charset="0"/>
              </a:rPr>
              <a:t>(1), 57.</a:t>
            </a: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Gavassa</a:t>
            </a:r>
            <a:r>
              <a:rPr lang="en-US" sz="1600" dirty="0">
                <a:effectLst/>
                <a:latin typeface="+mn-lt"/>
                <a:ea typeface="Calibri" panose="020F0502020204030204" pitchFamily="34" charset="0"/>
                <a:cs typeface="Times New Roman" panose="02020603050405020304" pitchFamily="18" charset="0"/>
              </a:rPr>
              <a:t>, S., </a:t>
            </a:r>
            <a:r>
              <a:rPr lang="en-US" sz="1600" dirty="0" err="1">
                <a:effectLst/>
                <a:latin typeface="+mn-lt"/>
                <a:ea typeface="Calibri" panose="020F0502020204030204" pitchFamily="34" charset="0"/>
                <a:cs typeface="Times New Roman" panose="02020603050405020304" pitchFamily="18" charset="0"/>
              </a:rPr>
              <a:t>Benabentos</a:t>
            </a:r>
            <a:r>
              <a:rPr lang="en-US" sz="1600" dirty="0">
                <a:effectLst/>
                <a:latin typeface="+mn-lt"/>
                <a:ea typeface="Calibri" panose="020F0502020204030204" pitchFamily="34" charset="0"/>
                <a:cs typeface="Times New Roman" panose="02020603050405020304" pitchFamily="18" charset="0"/>
              </a:rPr>
              <a:t>, R., </a:t>
            </a:r>
            <a:r>
              <a:rPr lang="en-US" sz="1600" dirty="0" err="1">
                <a:effectLst/>
                <a:latin typeface="+mn-lt"/>
                <a:ea typeface="Calibri" panose="020F0502020204030204" pitchFamily="34" charset="0"/>
                <a:cs typeface="Times New Roman" panose="02020603050405020304" pitchFamily="18" charset="0"/>
              </a:rPr>
              <a:t>Kravec</a:t>
            </a:r>
            <a:r>
              <a:rPr lang="en-US" sz="1600" dirty="0">
                <a:effectLst/>
                <a:latin typeface="+mn-lt"/>
                <a:ea typeface="Calibri" panose="020F0502020204030204" pitchFamily="34" charset="0"/>
                <a:cs typeface="Times New Roman" panose="02020603050405020304" pitchFamily="18" charset="0"/>
              </a:rPr>
              <a:t>, M., Collins, T., &amp; Eddy, S. (2018). Closing the achievement gap in a large introductory course by balancing reduced in person contact with increased course structure. </a:t>
            </a:r>
            <a:r>
              <a:rPr lang="en-US" sz="1600" i="1" dirty="0">
                <a:effectLst/>
                <a:latin typeface="+mn-lt"/>
                <a:ea typeface="Calibri" panose="020F0502020204030204" pitchFamily="34" charset="0"/>
                <a:cs typeface="Times New Roman" panose="02020603050405020304" pitchFamily="18" charset="0"/>
              </a:rPr>
              <a:t>CBE - Life Sciences Education</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18</a:t>
            </a:r>
            <a:r>
              <a:rPr lang="en-US" sz="1600" dirty="0">
                <a:effectLst/>
                <a:latin typeface="+mn-lt"/>
                <a:ea typeface="Calibri" panose="020F0502020204030204" pitchFamily="34" charset="0"/>
                <a:cs typeface="Times New Roman" panose="02020603050405020304" pitchFamily="18" charset="0"/>
              </a:rPr>
              <a:t>(1), 8.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/10.1187/cbe.18-08-0153</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138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425865"/>
            <a:ext cx="9926637" cy="4661783"/>
          </a:xfrm>
        </p:spPr>
        <p:txBody>
          <a:bodyPr>
            <a:noAutofit/>
          </a:bodyPr>
          <a:lstStyle/>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Geana</a:t>
            </a:r>
            <a:r>
              <a:rPr lang="en-US" sz="1600" dirty="0">
                <a:effectLst/>
                <a:latin typeface="+mn-lt"/>
                <a:ea typeface="Calibri" panose="020F0502020204030204" pitchFamily="34" charset="0"/>
                <a:cs typeface="Times New Roman" panose="02020603050405020304" pitchFamily="18" charset="0"/>
              </a:rPr>
              <a:t>, M. V. (2020). Kansans in the middle of the pandemic: Risk perception, knowledge, compliance with preventive measures, and primary sources of information about COVID-19. </a:t>
            </a:r>
            <a:r>
              <a:rPr lang="en-US" sz="1600" i="1" dirty="0">
                <a:effectLst/>
                <a:latin typeface="+mn-lt"/>
                <a:ea typeface="Calibri" panose="020F0502020204030204" pitchFamily="34" charset="0"/>
                <a:cs typeface="Times New Roman" panose="02020603050405020304" pitchFamily="18" charset="0"/>
              </a:rPr>
              <a:t>Kansas Journal of Medicine</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13</a:t>
            </a:r>
            <a:r>
              <a:rPr lang="en-US" sz="1600" dirty="0">
                <a:effectLst/>
                <a:latin typeface="+mn-lt"/>
                <a:ea typeface="Calibri" panose="020F0502020204030204" pitchFamily="34" charset="0"/>
                <a:cs typeface="Times New Roman" panose="02020603050405020304" pitchFamily="18" charset="0"/>
              </a:rPr>
              <a:t>, 160.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/10.17161/kjm.v13i.13821</a:t>
            </a:r>
          </a:p>
          <a:p>
            <a:pPr marL="457200" marR="0" indent="-457200">
              <a:lnSpc>
                <a:spcPct val="200000"/>
              </a:lnSpc>
              <a:spcBef>
                <a:spcPts val="0"/>
              </a:spcBef>
              <a:spcAft>
                <a:spcPts val="0"/>
              </a:spcAft>
            </a:pPr>
            <a:r>
              <a:rPr lang="es-MX" sz="1600" dirty="0">
                <a:effectLst/>
                <a:latin typeface="+mn-lt"/>
                <a:ea typeface="Calibri" panose="020F0502020204030204" pitchFamily="34" charset="0"/>
                <a:cs typeface="Times New Roman" panose="02020603050405020304" pitchFamily="18" charset="0"/>
              </a:rPr>
              <a:t>Guba, E. G., &amp; Lincoln, Y. S. (1982). </a:t>
            </a:r>
            <a:r>
              <a:rPr lang="en-US" sz="1600" dirty="0">
                <a:effectLst/>
                <a:latin typeface="+mn-lt"/>
                <a:ea typeface="Calibri" panose="020F0502020204030204" pitchFamily="34" charset="0"/>
                <a:cs typeface="Times New Roman" panose="02020603050405020304" pitchFamily="18" charset="0"/>
              </a:rPr>
              <a:t>Epistemological and methodological bases of naturalistic inquiry. </a:t>
            </a:r>
            <a:r>
              <a:rPr lang="en-US" sz="1600" i="1" dirty="0">
                <a:effectLst/>
                <a:latin typeface="+mn-lt"/>
                <a:ea typeface="Calibri" panose="020F0502020204030204" pitchFamily="34" charset="0"/>
                <a:cs typeface="Times New Roman" panose="02020603050405020304" pitchFamily="18" charset="0"/>
              </a:rPr>
              <a:t>Educational Researcher, 11</a:t>
            </a:r>
            <a:r>
              <a:rPr lang="en-US" sz="1600" dirty="0">
                <a:effectLst/>
                <a:latin typeface="+mn-lt"/>
                <a:ea typeface="Calibri" panose="020F0502020204030204" pitchFamily="34" charset="0"/>
                <a:cs typeface="Times New Roman" panose="02020603050405020304" pitchFamily="18" charset="0"/>
              </a:rPr>
              <a:t>(8), 8-14. http://</a:t>
            </a:r>
            <a:r>
              <a:rPr lang="en-US" sz="1600" dirty="0" err="1">
                <a:effectLst/>
                <a:latin typeface="+mn-lt"/>
                <a:ea typeface="Calibri" panose="020F0502020204030204" pitchFamily="34" charset="0"/>
                <a:cs typeface="Times New Roman" panose="02020603050405020304" pitchFamily="18" charset="0"/>
              </a:rPr>
              <a:t>dx.doi.org</a:t>
            </a:r>
            <a:r>
              <a:rPr lang="en-US" sz="1600" dirty="0">
                <a:effectLst/>
                <a:latin typeface="+mn-lt"/>
                <a:ea typeface="Calibri" panose="020F0502020204030204" pitchFamily="34" charset="0"/>
                <a:cs typeface="Times New Roman" panose="02020603050405020304" pitchFamily="18" charset="0"/>
              </a:rPr>
              <a:t>/10.1007/BF02765185</a:t>
            </a:r>
          </a:p>
          <a:p>
            <a:pPr marL="457200" marR="0" indent="-457200">
              <a:lnSpc>
                <a:spcPct val="200000"/>
              </a:lnSpc>
              <a:spcBef>
                <a:spcPts val="0"/>
              </a:spcBef>
              <a:spcAft>
                <a:spcPts val="0"/>
              </a:spcAft>
            </a:pP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Hayashi, P., Abib, G., &amp; Hoppen, N. (2019). Validity in qualitative research: A processual approach.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The Qualitative Report</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24</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 98</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112.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doi.org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/10.46743/2160-3715/2019.3443</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Husband, G. (2020). Ethical data collection and recognizing the impact of semi-structured interviews on research respondents. </a:t>
            </a:r>
            <a:r>
              <a:rPr lang="en-US" sz="1600" i="1" dirty="0">
                <a:effectLst/>
                <a:latin typeface="+mn-lt"/>
                <a:ea typeface="Calibri" panose="020F0502020204030204" pitchFamily="34" charset="0"/>
                <a:cs typeface="Times New Roman" panose="02020603050405020304" pitchFamily="18" charset="0"/>
              </a:rPr>
              <a:t>Education Sciences</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10</a:t>
            </a:r>
            <a:r>
              <a:rPr lang="en-US" sz="1600" dirty="0">
                <a:effectLst/>
                <a:latin typeface="+mn-lt"/>
                <a:ea typeface="Calibri" panose="020F0502020204030204" pitchFamily="34" charset="0"/>
                <a:cs typeface="Times New Roman" panose="02020603050405020304" pitchFamily="18" charset="0"/>
              </a:rPr>
              <a:t>(8), 206.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/10.3390/educsci10080206</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2203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425865"/>
            <a:ext cx="9926637" cy="4661783"/>
          </a:xfrm>
        </p:spPr>
        <p:txBody>
          <a:bodyPr>
            <a:noAutofit/>
          </a:bodyPr>
          <a:lstStyle/>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Ison</a:t>
            </a:r>
            <a:r>
              <a:rPr lang="en-US" sz="1600" dirty="0">
                <a:effectLst/>
                <a:latin typeface="+mn-lt"/>
                <a:ea typeface="Calibri" panose="020F0502020204030204" pitchFamily="34" charset="0"/>
                <a:cs typeface="Times New Roman" panose="02020603050405020304" pitchFamily="18" charset="0"/>
              </a:rPr>
              <a:t>, M. P., Cicchetti, E., Tolle, M., &amp; Hernandez, T. (2022). One college program, seventy different campuses: Dual enrollment, community colleges, and the unique challenges faced during the COVID-19 pandemic, </a:t>
            </a:r>
            <a:r>
              <a:rPr lang="en-US" sz="1600" i="1" dirty="0">
                <a:effectLst/>
                <a:latin typeface="+mn-lt"/>
                <a:ea typeface="Calibri" panose="020F0502020204030204" pitchFamily="34" charset="0"/>
                <a:cs typeface="Times New Roman" panose="02020603050405020304" pitchFamily="18" charset="0"/>
              </a:rPr>
              <a:t>Community College Journal of Research and Practice, 46</a:t>
            </a:r>
            <a:r>
              <a:rPr lang="en-US" sz="1600" dirty="0">
                <a:effectLst/>
                <a:latin typeface="+mn-lt"/>
                <a:ea typeface="Calibri" panose="020F0502020204030204" pitchFamily="34" charset="0"/>
                <a:cs typeface="Times New Roman" panose="02020603050405020304" pitchFamily="18" charset="0"/>
              </a:rPr>
              <a:t>(1-2), 85</a:t>
            </a:r>
            <a:r>
              <a:rPr lang="en-US" sz="1600" i="1" dirty="0">
                <a:effectLst/>
                <a:latin typeface="+mn-lt"/>
                <a:ea typeface="Calibri" panose="020F0502020204030204" pitchFamily="34" charset="0"/>
                <a:cs typeface="Times New Roman" panose="02020603050405020304" pitchFamily="18" charset="0"/>
              </a:rPr>
              <a:t>–</a:t>
            </a:r>
            <a:r>
              <a:rPr lang="en-US" sz="1600" dirty="0">
                <a:effectLst/>
                <a:latin typeface="+mn-lt"/>
                <a:ea typeface="Calibri" panose="020F0502020204030204" pitchFamily="34" charset="0"/>
                <a:cs typeface="Times New Roman" panose="02020603050405020304" pitchFamily="18" charset="0"/>
              </a:rPr>
              <a:t>92.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/10.1080/10668926.2021.1974604</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Khan, T. H., &amp; </a:t>
            </a:r>
            <a:r>
              <a:rPr lang="en-US" sz="1600" dirty="0" err="1">
                <a:effectLst/>
                <a:latin typeface="+mn-lt"/>
                <a:ea typeface="Calibri" panose="020F0502020204030204" pitchFamily="34" charset="0"/>
                <a:cs typeface="Times New Roman" panose="02020603050405020304" pitchFamily="18" charset="0"/>
              </a:rPr>
              <a:t>MacEachen</a:t>
            </a:r>
            <a:r>
              <a:rPr lang="en-US" sz="1600" dirty="0">
                <a:effectLst/>
                <a:latin typeface="+mn-lt"/>
                <a:ea typeface="Calibri" panose="020F0502020204030204" pitchFamily="34" charset="0"/>
                <a:cs typeface="Times New Roman" panose="02020603050405020304" pitchFamily="18" charset="0"/>
              </a:rPr>
              <a:t>, E. (2022). An alternative method of interviewing: Critical reflections on videoconference interviews for qualitative data collection. </a:t>
            </a:r>
            <a:r>
              <a:rPr lang="en-US" sz="1600" i="1" dirty="0">
                <a:effectLst/>
                <a:latin typeface="+mn-lt"/>
                <a:ea typeface="Calibri" panose="020F0502020204030204" pitchFamily="34" charset="0"/>
                <a:cs typeface="Times New Roman" panose="02020603050405020304" pitchFamily="18" charset="0"/>
              </a:rPr>
              <a:t>International Journal of Qualitative Methods</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21</a:t>
            </a:r>
            <a:r>
              <a:rPr lang="en-US" sz="1600" dirty="0">
                <a:effectLst/>
                <a:latin typeface="+mn-lt"/>
                <a:ea typeface="Calibri" panose="020F0502020204030204" pitchFamily="34" charset="0"/>
                <a:cs typeface="Times New Roman" panose="02020603050405020304" pitchFamily="18" charset="0"/>
              </a:rPr>
              <a:t>, 16094069221090063.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/10.1177/16094069221090063</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Kim, E., Buckley, F., Parham, K., &amp; </a:t>
            </a:r>
            <a:r>
              <a:rPr lang="en-US" sz="1600" dirty="0" err="1">
                <a:effectLst/>
                <a:latin typeface="+mn-lt"/>
                <a:ea typeface="Calibri" panose="020F0502020204030204" pitchFamily="34" charset="0"/>
                <a:cs typeface="Times New Roman" panose="02020603050405020304" pitchFamily="18" charset="0"/>
              </a:rPr>
              <a:t>Wohlstetter</a:t>
            </a:r>
            <a:r>
              <a:rPr lang="en-US" sz="1600" dirty="0">
                <a:effectLst/>
                <a:latin typeface="+mn-lt"/>
                <a:ea typeface="Calibri" panose="020F0502020204030204" pitchFamily="34" charset="0"/>
                <a:cs typeface="Times New Roman" panose="02020603050405020304" pitchFamily="18" charset="0"/>
              </a:rPr>
              <a:t>, P. (2021). Equity in secondary career and technical education in the United States: A theoretical framework and systematic literature review. </a:t>
            </a:r>
            <a:r>
              <a:rPr lang="en-US" sz="1600" i="1" dirty="0">
                <a:effectLst/>
                <a:latin typeface="+mn-lt"/>
                <a:ea typeface="Calibri" panose="020F0502020204030204" pitchFamily="34" charset="0"/>
                <a:cs typeface="Times New Roman" panose="02020603050405020304" pitchFamily="18" charset="0"/>
              </a:rPr>
              <a:t>Review of Educational Research, (91)</a:t>
            </a:r>
            <a:r>
              <a:rPr lang="en-US" sz="1600" dirty="0">
                <a:effectLst/>
                <a:latin typeface="+mn-lt"/>
                <a:ea typeface="Calibri" panose="020F0502020204030204" pitchFamily="34" charset="0"/>
                <a:cs typeface="Times New Roman" panose="02020603050405020304" pitchFamily="18" charset="0"/>
              </a:rPr>
              <a:t>2, 56</a:t>
            </a:r>
            <a:r>
              <a:rPr lang="en-US" sz="1600" i="1" dirty="0">
                <a:effectLst/>
                <a:latin typeface="+mn-lt"/>
                <a:ea typeface="Calibri" panose="020F0502020204030204" pitchFamily="34" charset="0"/>
                <a:cs typeface="Times New Roman" panose="02020603050405020304" pitchFamily="18" charset="0"/>
              </a:rPr>
              <a:t>–</a:t>
            </a:r>
            <a:r>
              <a:rPr lang="en-US" sz="1600" dirty="0">
                <a:effectLst/>
                <a:latin typeface="+mn-lt"/>
                <a:ea typeface="Calibri" panose="020F0502020204030204" pitchFamily="34" charset="0"/>
                <a:cs typeface="Times New Roman" panose="02020603050405020304" pitchFamily="18" charset="0"/>
              </a:rPr>
              <a:t>396.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/10.3102/0034654321995243</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7594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152395"/>
            <a:ext cx="9926637" cy="5423769"/>
          </a:xfrm>
        </p:spPr>
        <p:txBody>
          <a:bodyPr>
            <a:noAutofit/>
          </a:bodyPr>
          <a:lstStyle/>
          <a:p>
            <a:pPr marL="457200" marR="0" indent="-457200">
              <a:lnSpc>
                <a:spcPct val="200000"/>
              </a:lnSpc>
              <a:spcBef>
                <a:spcPts val="0"/>
              </a:spcBef>
              <a:spcAft>
                <a:spcPts val="0"/>
              </a:spcAft>
            </a:pP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Kurlaender</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M., Reed, S., Grosz, M., Mathias, J., &amp; Hughes, K. (2021). A foot in the door growth in participation and equity in dual enrollment in California. UC Davis Wheelhouse Center for Community College Leadership and Research Brief, (6)7.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tinyurl.com</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/26sts4u4Lakens, D. (2022). Sample size justification.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Collabra: Psychology</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8</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 33267.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doi.org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/10.1525/collabra.33267</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Lincoln, Y. S., &amp; Guba, E. G. (1985). Naturalistic inquiry. Sage Publications.</a:t>
            </a:r>
          </a:p>
          <a:p>
            <a:pPr marL="457200" marR="0" indent="-457200">
              <a:lnSpc>
                <a:spcPct val="200000"/>
              </a:lnSpc>
              <a:spcBef>
                <a:spcPts val="0"/>
              </a:spcBef>
              <a:spcAft>
                <a:spcPts val="0"/>
              </a:spcAft>
            </a:pPr>
            <a:r>
              <a:rPr lang="es-MX" sz="1600" dirty="0">
                <a:effectLst/>
                <a:latin typeface="+mn-lt"/>
                <a:ea typeface="Calibri" panose="020F0502020204030204" pitchFamily="34" charset="0"/>
                <a:cs typeface="Times New Roman" panose="02020603050405020304" pitchFamily="18" charset="0"/>
              </a:rPr>
              <a:t>Liu, V., Minaya, V., Zhang, Q., &amp; Xu, D. (2020). </a:t>
            </a:r>
            <a:r>
              <a:rPr lang="en-US" sz="1600" dirty="0">
                <a:effectLst/>
                <a:latin typeface="+mn-lt"/>
                <a:ea typeface="Calibri" panose="020F0502020204030204" pitchFamily="34" charset="0"/>
                <a:cs typeface="Times New Roman" panose="02020603050405020304" pitchFamily="18" charset="0"/>
              </a:rPr>
              <a:t>High school enrollment in Florida: Effects of college outcomes by race/ethnicity and course modality. </a:t>
            </a:r>
            <a:r>
              <a:rPr lang="en-US" sz="1600" i="1" dirty="0">
                <a:effectLst/>
                <a:latin typeface="+mn-lt"/>
                <a:ea typeface="Calibri" panose="020F0502020204030204" pitchFamily="34" charset="0"/>
                <a:cs typeface="Times New Roman" panose="02020603050405020304" pitchFamily="18" charset="0"/>
              </a:rPr>
              <a:t>Community College Research Center Teachers College, Columbia University. </a:t>
            </a:r>
            <a:r>
              <a:rPr lang="en-US" sz="1600" dirty="0">
                <a:effectLst/>
                <a:latin typeface="+mn-lt"/>
                <a:ea typeface="Calibri" panose="020F0502020204030204" pitchFamily="34" charset="0"/>
                <a:cs typeface="Times New Roman" panose="02020603050405020304" pitchFamily="18" charset="0"/>
              </a:rPr>
              <a:t>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/10.7916/d8-thz2-rv77</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Longhurst, R. (2003). Semi-structured interviews and focus groups. </a:t>
            </a:r>
            <a:r>
              <a:rPr lang="en-US" sz="1600" i="1" dirty="0">
                <a:effectLst/>
                <a:latin typeface="+mn-lt"/>
                <a:ea typeface="Calibri" panose="020F0502020204030204" pitchFamily="34" charset="0"/>
                <a:cs typeface="Times New Roman" panose="02020603050405020304" pitchFamily="18" charset="0"/>
              </a:rPr>
              <a:t>Key Methods in Geography</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3</a:t>
            </a:r>
            <a:r>
              <a:rPr lang="en-US" sz="1600" dirty="0">
                <a:effectLst/>
                <a:latin typeface="+mn-lt"/>
                <a:ea typeface="Calibri" panose="020F0502020204030204" pitchFamily="34" charset="0"/>
                <a:cs typeface="Times New Roman" panose="02020603050405020304" pitchFamily="18" charset="0"/>
              </a:rPr>
              <a:t>(2), 143</a:t>
            </a:r>
            <a:r>
              <a:rPr lang="en-US" sz="1600" i="1" dirty="0">
                <a:effectLst/>
                <a:latin typeface="+mn-lt"/>
                <a:ea typeface="Calibri" panose="020F0502020204030204" pitchFamily="34" charset="0"/>
                <a:cs typeface="Times New Roman" panose="02020603050405020304" pitchFamily="18" charset="0"/>
              </a:rPr>
              <a:t>–</a:t>
            </a:r>
            <a:r>
              <a:rPr lang="en-US" sz="1600" dirty="0">
                <a:effectLst/>
                <a:latin typeface="+mn-lt"/>
                <a:ea typeface="Calibri" panose="020F0502020204030204" pitchFamily="34" charset="0"/>
                <a:cs typeface="Times New Roman" panose="02020603050405020304" pitchFamily="18" charset="0"/>
              </a:rPr>
              <a:t>156. Sage Publications.</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4870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692350"/>
            <a:ext cx="9926637" cy="4006992"/>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Malhotra, N. K. (2006). </a:t>
            </a:r>
            <a:r>
              <a:rPr lang="en-US" sz="1600" i="1" dirty="0">
                <a:effectLst/>
                <a:latin typeface="+mn-lt"/>
                <a:ea typeface="Calibri" panose="020F0502020204030204" pitchFamily="34" charset="0"/>
                <a:cs typeface="Times New Roman" panose="02020603050405020304" pitchFamily="18" charset="0"/>
              </a:rPr>
              <a:t>Questionnaire design and scale development.</a:t>
            </a:r>
            <a:r>
              <a:rPr lang="en-US" sz="1600" dirty="0">
                <a:effectLst/>
                <a:latin typeface="+mn-lt"/>
                <a:ea typeface="Calibri" panose="020F0502020204030204" pitchFamily="34" charset="0"/>
                <a:cs typeface="Times New Roman" panose="02020603050405020304" pitchFamily="18" charset="0"/>
              </a:rPr>
              <a:t> Sage Publications. </a:t>
            </a:r>
            <a:r>
              <a:rPr lang="en-US" sz="1600" dirty="0">
                <a:solidFill>
                  <a:srgbClr val="000000"/>
                </a:solidFill>
                <a:effectLst/>
                <a:latin typeface="+mn-lt"/>
                <a:ea typeface="Calibri" panose="020F0502020204030204" pitchFamily="34" charset="0"/>
                <a:cs typeface="Times New Roman" panose="02020603050405020304" pitchFamily="18" charset="0"/>
              </a:rPr>
              <a:t>https://</a:t>
            </a:r>
            <a:r>
              <a:rPr lang="en-US" sz="1600" dirty="0" err="1">
                <a:solidFill>
                  <a:srgbClr val="000000"/>
                </a:solidFill>
                <a:effectLst/>
                <a:latin typeface="+mn-lt"/>
                <a:ea typeface="Calibri" panose="020F0502020204030204" pitchFamily="34" charset="0"/>
                <a:cs typeface="Times New Roman" panose="02020603050405020304" pitchFamily="18" charset="0"/>
              </a:rPr>
              <a:t>doi.org</a:t>
            </a:r>
            <a:r>
              <a:rPr lang="en-US" sz="1600" dirty="0">
                <a:solidFill>
                  <a:srgbClr val="000000"/>
                </a:solidFill>
                <a:effectLst/>
                <a:latin typeface="+mn-lt"/>
                <a:ea typeface="Calibri" panose="020F0502020204030204" pitchFamily="34" charset="0"/>
                <a:cs typeface="Times New Roman" panose="02020603050405020304" pitchFamily="18" charset="0"/>
              </a:rPr>
              <a:t>/10.4135/9781412973380</a:t>
            </a:r>
            <a:endParaRPr lang="en-US" sz="1600" dirty="0">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Mason, A. J., &amp; </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Carr</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C. T. (2021). Toward a theoretical framework of relational maintenance in computer-mediated communication. Communication Theory.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doi.org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/10.1093/</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ct</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/qtaa035</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McNamara, C. (2005). </a:t>
            </a:r>
            <a:r>
              <a:rPr lang="en-US" sz="1600" i="1" dirty="0">
                <a:effectLst/>
                <a:latin typeface="+mn-lt"/>
                <a:ea typeface="Calibri" panose="020F0502020204030204" pitchFamily="34" charset="0"/>
                <a:cs typeface="Times New Roman" panose="02020603050405020304" pitchFamily="18" charset="0"/>
              </a:rPr>
              <a:t>Field guide to consulting and organizational development: A collaborative and systems approach to performance, change and learning.</a:t>
            </a:r>
            <a:r>
              <a:rPr lang="en-US" sz="1600" dirty="0">
                <a:effectLst/>
                <a:latin typeface="+mn-lt"/>
                <a:ea typeface="Calibri" panose="020F0502020204030204" pitchFamily="34" charset="0"/>
                <a:cs typeface="Times New Roman" panose="02020603050405020304" pitchFamily="18" charset="0"/>
              </a:rPr>
              <a:t> Authenticity Consulting Publications.</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Merriam, S. B., &amp; </a:t>
            </a:r>
            <a:r>
              <a:rPr lang="en-US" sz="1600" dirty="0" err="1">
                <a:effectLst/>
                <a:latin typeface="+mn-lt"/>
                <a:ea typeface="Calibri" panose="020F0502020204030204" pitchFamily="34" charset="0"/>
                <a:cs typeface="Times New Roman" panose="02020603050405020304" pitchFamily="18" charset="0"/>
              </a:rPr>
              <a:t>Tisdell</a:t>
            </a:r>
            <a:r>
              <a:rPr lang="en-US" sz="1600" dirty="0">
                <a:effectLst/>
                <a:latin typeface="+mn-lt"/>
                <a:ea typeface="Calibri" panose="020F0502020204030204" pitchFamily="34" charset="0"/>
                <a:cs typeface="Times New Roman" panose="02020603050405020304" pitchFamily="18" charset="0"/>
              </a:rPr>
              <a:t>, E. J. (2016). </a:t>
            </a:r>
            <a:r>
              <a:rPr lang="en-US" sz="1600" i="1" dirty="0">
                <a:effectLst/>
                <a:latin typeface="+mn-lt"/>
                <a:ea typeface="Calibri" panose="020F0502020204030204" pitchFamily="34" charset="0"/>
                <a:cs typeface="Times New Roman" panose="02020603050405020304" pitchFamily="18" charset="0"/>
              </a:rPr>
              <a:t>Qualitative research: A guide to design and implementation</a:t>
            </a:r>
            <a:r>
              <a:rPr lang="en-US" sz="1600" dirty="0">
                <a:effectLst/>
                <a:latin typeface="+mn-lt"/>
                <a:ea typeface="Calibri" panose="020F0502020204030204" pitchFamily="34" charset="0"/>
                <a:cs typeface="Times New Roman" panose="02020603050405020304" pitchFamily="18" charset="0"/>
              </a:rPr>
              <a:t> (4</a:t>
            </a:r>
            <a:r>
              <a:rPr lang="en-US" sz="1600" baseline="30000" dirty="0">
                <a:effectLst/>
                <a:latin typeface="+mn-lt"/>
                <a:ea typeface="Calibri" panose="020F0502020204030204" pitchFamily="34" charset="0"/>
                <a:cs typeface="Times New Roman" panose="02020603050405020304" pitchFamily="18" charset="0"/>
              </a:rPr>
              <a:t> </a:t>
            </a:r>
            <a:r>
              <a:rPr lang="en-US" sz="1600" baseline="30000" dirty="0" err="1">
                <a:effectLst/>
                <a:latin typeface="+mn-lt"/>
                <a:ea typeface="Calibri" panose="020F0502020204030204" pitchFamily="34" charset="0"/>
                <a:cs typeface="Times New Roman" panose="02020603050405020304" pitchFamily="18" charset="0"/>
              </a:rPr>
              <a:t>th</a:t>
            </a:r>
            <a:r>
              <a:rPr lang="en-US" sz="1600" dirty="0">
                <a:effectLst/>
                <a:latin typeface="+mn-lt"/>
                <a:ea typeface="Calibri" panose="020F0502020204030204" pitchFamily="34" charset="0"/>
                <a:cs typeface="Times New Roman" panose="02020603050405020304" pitchFamily="18" charset="0"/>
              </a:rPr>
              <a:t> ed.). John Wiley &amp; Sons.</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115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425865"/>
            <a:ext cx="9926637" cy="4636731"/>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Oakley, E. O. (2021). </a:t>
            </a:r>
            <a:r>
              <a:rPr lang="en-US" sz="1600" i="1" dirty="0">
                <a:effectLst/>
                <a:latin typeface="+mn-lt"/>
                <a:ea typeface="Calibri" panose="020F0502020204030204" pitchFamily="34" charset="0"/>
                <a:cs typeface="Times New Roman" panose="02020603050405020304" pitchFamily="18" charset="0"/>
              </a:rPr>
              <a:t>2021 Report: College and Career Access Pathways Legislative Report.</a:t>
            </a:r>
            <a:r>
              <a:rPr lang="en-US" sz="1600" dirty="0">
                <a:effectLst/>
                <a:latin typeface="+mn-lt"/>
                <a:ea typeface="Calibri" panose="020F0502020204030204" pitchFamily="34" charset="0"/>
                <a:cs typeface="Times New Roman" panose="02020603050405020304" pitchFamily="18" charset="0"/>
              </a:rPr>
              <a:t> California Community Colleges Chancellor’s Office. </a:t>
            </a:r>
            <a:r>
              <a:rPr lang="en-US" sz="1600" u="sng" strike="noStrike" dirty="0">
                <a:solidFill>
                  <a:schemeClr val="tx1"/>
                </a:solidFill>
                <a:effectLst/>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https://tinyurl.com/fknw54tn</a:t>
            </a:r>
            <a:endParaRPr lang="en-US" sz="1600" u="sng" dirty="0">
              <a:solidFill>
                <a:schemeClr val="tx1"/>
              </a:solidFill>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Office for Human Research Protections of U.S. Department of Health &amp; Human Services. (n.d.). </a:t>
            </a:r>
            <a:r>
              <a:rPr lang="en-US" sz="1600" i="1" dirty="0">
                <a:effectLst/>
                <a:latin typeface="+mn-lt"/>
                <a:ea typeface="Calibri" panose="020F0502020204030204" pitchFamily="34" charset="0"/>
                <a:cs typeface="Times New Roman" panose="02020603050405020304" pitchFamily="18" charset="0"/>
              </a:rPr>
              <a:t>The Belmont Report. </a:t>
            </a:r>
            <a:endParaRPr lang="en-US" sz="1600" dirty="0">
              <a:effectLst/>
              <a:latin typeface="+mn-lt"/>
              <a:ea typeface="Calibri" panose="020F0502020204030204" pitchFamily="34" charset="0"/>
              <a:cs typeface="Times New Roman" panose="02020603050405020304" pitchFamily="18" charset="0"/>
            </a:endParaRPr>
          </a:p>
          <a:p>
            <a:pPr marL="457200" marR="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https://</a:t>
            </a:r>
            <a:r>
              <a:rPr lang="en-US" sz="1600" dirty="0" err="1">
                <a:effectLst/>
                <a:latin typeface="+mn-lt"/>
                <a:ea typeface="Calibri" panose="020F0502020204030204" pitchFamily="34" charset="0"/>
                <a:cs typeface="Times New Roman" panose="02020603050405020304" pitchFamily="18" charset="0"/>
              </a:rPr>
              <a:t>www.hhs.gov</a:t>
            </a:r>
            <a:r>
              <a:rPr lang="en-US" sz="1600" dirty="0">
                <a:effectLst/>
                <a:latin typeface="+mn-lt"/>
                <a:ea typeface="Calibri" panose="020F0502020204030204" pitchFamily="34" charset="0"/>
                <a:cs typeface="Times New Roman" panose="02020603050405020304" pitchFamily="18" charset="0"/>
              </a:rPr>
              <a:t>/</a:t>
            </a:r>
            <a:r>
              <a:rPr lang="en-US" sz="1600" dirty="0" err="1">
                <a:effectLst/>
                <a:latin typeface="+mn-lt"/>
                <a:ea typeface="Calibri" panose="020F0502020204030204" pitchFamily="34" charset="0"/>
                <a:cs typeface="Times New Roman" panose="02020603050405020304" pitchFamily="18" charset="0"/>
              </a:rPr>
              <a:t>ohrp</a:t>
            </a:r>
            <a:r>
              <a:rPr lang="en-US" sz="1600" dirty="0">
                <a:effectLst/>
                <a:latin typeface="+mn-lt"/>
                <a:ea typeface="Calibri" panose="020F0502020204030204" pitchFamily="34" charset="0"/>
                <a:cs typeface="Times New Roman" panose="02020603050405020304" pitchFamily="18" charset="0"/>
              </a:rPr>
              <a:t>/regulations-and-policy/</a:t>
            </a:r>
            <a:r>
              <a:rPr lang="en-US" sz="1600" dirty="0" err="1">
                <a:effectLst/>
                <a:latin typeface="+mn-lt"/>
                <a:ea typeface="Calibri" panose="020F0502020204030204" pitchFamily="34" charset="0"/>
                <a:cs typeface="Times New Roman" panose="02020603050405020304" pitchFamily="18" charset="0"/>
              </a:rPr>
              <a:t>belmont</a:t>
            </a:r>
            <a:r>
              <a:rPr lang="en-US" sz="1600" dirty="0">
                <a:effectLst/>
                <a:latin typeface="+mn-lt"/>
                <a:ea typeface="Calibri" panose="020F0502020204030204" pitchFamily="34" charset="0"/>
                <a:cs typeface="Times New Roman" panose="02020603050405020304" pitchFamily="18" charset="0"/>
              </a:rPr>
              <a:t>-report/</a:t>
            </a:r>
            <a:r>
              <a:rPr lang="en-US" sz="1600" dirty="0" err="1">
                <a:effectLst/>
                <a:latin typeface="+mn-lt"/>
                <a:ea typeface="Calibri" panose="020F0502020204030204" pitchFamily="34" charset="0"/>
                <a:cs typeface="Times New Roman" panose="02020603050405020304" pitchFamily="18" charset="0"/>
              </a:rPr>
              <a:t>index.html</a:t>
            </a:r>
            <a:endParaRPr lang="en-US" sz="1600" dirty="0">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Olwell</a:t>
            </a:r>
            <a:r>
              <a:rPr lang="en-US" sz="1600" dirty="0">
                <a:effectLst/>
                <a:latin typeface="+mn-lt"/>
                <a:ea typeface="Calibri" panose="020F0502020204030204" pitchFamily="34" charset="0"/>
                <a:cs typeface="Times New Roman" panose="02020603050405020304" pitchFamily="18" charset="0"/>
              </a:rPr>
              <a:t>, R. (2021). </a:t>
            </a:r>
            <a:r>
              <a:rPr lang="en-US" sz="1600" i="1" dirty="0">
                <a:effectLst/>
                <a:latin typeface="+mn-lt"/>
                <a:ea typeface="Calibri" panose="020F0502020204030204" pitchFamily="34" charset="0"/>
                <a:cs typeface="Times New Roman" panose="02020603050405020304" pitchFamily="18" charset="0"/>
              </a:rPr>
              <a:t>A guide to early college and dual enrollment programs: Designing and implementing programs for student achievement</a:t>
            </a:r>
            <a:r>
              <a:rPr lang="en-US" sz="1600" dirty="0">
                <a:effectLst/>
                <a:latin typeface="+mn-lt"/>
                <a:ea typeface="Calibri" panose="020F0502020204030204" pitchFamily="34" charset="0"/>
                <a:cs typeface="Times New Roman" panose="02020603050405020304" pitchFamily="18" charset="0"/>
              </a:rPr>
              <a:t>. Routledge.</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Palinkas, L. A., Horwitz, S. M., &amp; Green, C. A. (2015). Purposeful Sampling for Qualitative Data Collection and Analysis in Mixed Method Implementation Research. </a:t>
            </a:r>
            <a:r>
              <a:rPr lang="en-US" sz="1600" i="1" dirty="0">
                <a:effectLst/>
                <a:latin typeface="+mn-lt"/>
                <a:ea typeface="Calibri" panose="020F0502020204030204" pitchFamily="34" charset="0"/>
                <a:cs typeface="Times New Roman" panose="02020603050405020304" pitchFamily="18" charset="0"/>
              </a:rPr>
              <a:t>Adm Policy </a:t>
            </a:r>
            <a:r>
              <a:rPr lang="en-US" sz="1600" i="1" dirty="0" err="1">
                <a:effectLst/>
                <a:latin typeface="+mn-lt"/>
                <a:ea typeface="Calibri" panose="020F0502020204030204" pitchFamily="34" charset="0"/>
                <a:cs typeface="Times New Roman" panose="02020603050405020304" pitchFamily="18" charset="0"/>
              </a:rPr>
              <a:t>Ment</a:t>
            </a:r>
            <a:r>
              <a:rPr lang="en-US" sz="1600" i="1" dirty="0">
                <a:effectLst/>
                <a:latin typeface="+mn-lt"/>
                <a:ea typeface="Calibri" panose="020F0502020204030204" pitchFamily="34" charset="0"/>
                <a:cs typeface="Times New Roman" panose="02020603050405020304" pitchFamily="18" charset="0"/>
              </a:rPr>
              <a:t> Health, (42)</a:t>
            </a:r>
            <a:r>
              <a:rPr lang="en-US" sz="1600" dirty="0">
                <a:effectLst/>
                <a:latin typeface="+mn-lt"/>
                <a:ea typeface="Calibri" panose="020F0502020204030204" pitchFamily="34" charset="0"/>
                <a:cs typeface="Times New Roman" panose="02020603050405020304" pitchFamily="18" charset="0"/>
              </a:rPr>
              <a:t>, 533–544.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/10.1007/s10488-013-0528-y</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76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a:xfrm>
            <a:off x="805374" y="326232"/>
            <a:ext cx="9926637" cy="838200"/>
          </a:xfrm>
        </p:spPr>
        <p:txBody>
          <a:bodyPr/>
          <a:lstStyle/>
          <a:p>
            <a:r>
              <a:rPr lang="en-US" dirty="0"/>
              <a:t>Research Questions</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2428875" y="1314451"/>
            <a:ext cx="8943975" cy="4629150"/>
          </a:xfrm>
        </p:spPr>
        <p:txBody>
          <a:bodyPr>
            <a:noAutofit/>
          </a:bodyPr>
          <a:lstStyle/>
          <a:p>
            <a:r>
              <a:rPr lang="en-US" sz="2000" b="1" dirty="0">
                <a:latin typeface="+mn-lt"/>
              </a:rPr>
              <a:t>Research Question 1: </a:t>
            </a:r>
          </a:p>
          <a:p>
            <a:r>
              <a:rPr lang="en-US" sz="2000" dirty="0">
                <a:latin typeface="+mn-lt"/>
              </a:rPr>
              <a:t>What are the perceptions of California dual enrollment instructors regarding the effect of course modality on the academic achievement of dual-enrolled students as defined by their grade point average?</a:t>
            </a:r>
          </a:p>
          <a:p>
            <a:endParaRPr lang="en-US" sz="2000" dirty="0">
              <a:latin typeface="+mn-lt"/>
            </a:endParaRPr>
          </a:p>
          <a:p>
            <a:r>
              <a:rPr lang="en-US" sz="2000" b="1" dirty="0">
                <a:latin typeface="+mn-lt"/>
              </a:rPr>
              <a:t>Research Question 2: </a:t>
            </a:r>
          </a:p>
          <a:p>
            <a:r>
              <a:rPr lang="en-US" sz="2000" dirty="0">
                <a:latin typeface="+mn-lt"/>
              </a:rPr>
              <a:t>What are the perceptions of California dual enrollment instructors regarding the rigor of dual enrollment course instruction based on course modality?</a:t>
            </a:r>
          </a:p>
          <a:p>
            <a:endParaRPr lang="en-US" sz="2000" dirty="0">
              <a:latin typeface="+mn-lt"/>
            </a:endParaRPr>
          </a:p>
          <a:p>
            <a:r>
              <a:rPr lang="en-US" sz="2000" b="1" dirty="0">
                <a:latin typeface="+mn-lt"/>
              </a:rPr>
              <a:t>Research Question 3: </a:t>
            </a:r>
          </a:p>
          <a:p>
            <a:r>
              <a:rPr lang="en-US" sz="2000" dirty="0">
                <a:latin typeface="+mn-lt"/>
              </a:rPr>
              <a:t>What are the perceptions of California dual enrollment instructors regarding the effect of course modality on the academic achievement of dual-enrolled students as defined by their withdrawal or graduation rate?</a:t>
            </a:r>
          </a:p>
          <a:p>
            <a:endParaRPr lang="en-US" sz="2000" dirty="0"/>
          </a:p>
          <a:p>
            <a:endParaRPr lang="en-US" sz="2000" dirty="0"/>
          </a:p>
        </p:txBody>
      </p:sp>
      <p:pic>
        <p:nvPicPr>
          <p:cNvPr id="11" name="Picture 10" descr="A logo of a magnifying glass with a number and question marks&#10;&#10;Description automatically generated">
            <a:extLst>
              <a:ext uri="{FF2B5EF4-FFF2-40B4-BE49-F238E27FC236}">
                <a16:creationId xmlns:a16="http://schemas.microsoft.com/office/drawing/2014/main" id="{F9A5A5E5-CA89-8B82-02DC-9EEF3B1AB9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438" y="1314451"/>
            <a:ext cx="1257299" cy="1257299"/>
          </a:xfrm>
          <a:prstGeom prst="rect">
            <a:avLst/>
          </a:prstGeom>
        </p:spPr>
      </p:pic>
      <p:pic>
        <p:nvPicPr>
          <p:cNvPr id="13" name="Picture 12" descr="A magnifying glass with numbers and light bulbs&#10;&#10;Description automatically generated">
            <a:extLst>
              <a:ext uri="{FF2B5EF4-FFF2-40B4-BE49-F238E27FC236}">
                <a16:creationId xmlns:a16="http://schemas.microsoft.com/office/drawing/2014/main" id="{B6901F5C-201A-6CE2-E435-08201EABA0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150" y="3014664"/>
            <a:ext cx="1277758" cy="1257299"/>
          </a:xfrm>
          <a:prstGeom prst="rect">
            <a:avLst/>
          </a:prstGeom>
        </p:spPr>
      </p:pic>
      <p:pic>
        <p:nvPicPr>
          <p:cNvPr id="17" name="Picture 16" descr="A colorful logo with a magnifying glass&#10;&#10;Description automatically generated">
            <a:extLst>
              <a:ext uri="{FF2B5EF4-FFF2-40B4-BE49-F238E27FC236}">
                <a16:creationId xmlns:a16="http://schemas.microsoft.com/office/drawing/2014/main" id="{797D839C-E5CE-E561-29EC-ACD0D791A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374" y="4572001"/>
            <a:ext cx="1285363" cy="1257299"/>
          </a:xfrm>
          <a:prstGeom prst="rect">
            <a:avLst/>
          </a:prstGeom>
        </p:spPr>
      </p:pic>
    </p:spTree>
    <p:extLst>
      <p:ext uri="{BB962C8B-B14F-4D97-AF65-F5344CB8AC3E}">
        <p14:creationId xmlns:p14="http://schemas.microsoft.com/office/powerpoint/2010/main" val="1044329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515649"/>
            <a:ext cx="9926637" cy="4584525"/>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Paul, J., &amp; Jefferson, F. (2019). A comparative analysis of student performance in an online vs. face-to-face environmental science course from 2009 to 2016. </a:t>
            </a:r>
            <a:r>
              <a:rPr lang="en-US" sz="1600" i="1" dirty="0">
                <a:effectLst/>
                <a:latin typeface="+mn-lt"/>
                <a:ea typeface="Calibri" panose="020F0502020204030204" pitchFamily="34" charset="0"/>
                <a:cs typeface="Times New Roman" panose="02020603050405020304" pitchFamily="18" charset="0"/>
              </a:rPr>
              <a:t>Frontiers in Computer Science, (1)</a:t>
            </a:r>
            <a:r>
              <a:rPr lang="en-US" sz="1600" dirty="0">
                <a:effectLst/>
                <a:latin typeface="+mn-lt"/>
                <a:ea typeface="Calibri" panose="020F0502020204030204" pitchFamily="34" charset="0"/>
                <a:cs typeface="Times New Roman" panose="02020603050405020304" pitchFamily="18" charset="0"/>
              </a:rPr>
              <a:t>7.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/10.3389/fcomp.2019.00007</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Paulsen, J., &amp; McCormick, A. C. (2020). Reassessing disparities in online learner student engagement in higher education. </a:t>
            </a:r>
            <a:r>
              <a:rPr lang="en-US" sz="1600" i="1" dirty="0">
                <a:effectLst/>
                <a:latin typeface="+mn-lt"/>
                <a:ea typeface="Calibri" panose="020F0502020204030204" pitchFamily="34" charset="0"/>
                <a:cs typeface="Times New Roman" panose="02020603050405020304" pitchFamily="18" charset="0"/>
              </a:rPr>
              <a:t>Educational Researcher</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49</a:t>
            </a:r>
            <a:r>
              <a:rPr lang="en-US" sz="1600" dirty="0">
                <a:effectLst/>
                <a:latin typeface="+mn-lt"/>
                <a:ea typeface="Calibri" panose="020F0502020204030204" pitchFamily="34" charset="0"/>
                <a:cs typeface="Times New Roman" panose="02020603050405020304" pitchFamily="18" charset="0"/>
              </a:rPr>
              <a:t>(1), 20</a:t>
            </a:r>
            <a:r>
              <a:rPr lang="en-US" sz="1600" i="1" dirty="0">
                <a:effectLst/>
                <a:latin typeface="+mn-lt"/>
                <a:ea typeface="Calibri" panose="020F0502020204030204" pitchFamily="34" charset="0"/>
                <a:cs typeface="Times New Roman" panose="02020603050405020304" pitchFamily="18" charset="0"/>
              </a:rPr>
              <a:t>–</a:t>
            </a:r>
            <a:r>
              <a:rPr lang="en-US" sz="1600" dirty="0">
                <a:effectLst/>
                <a:latin typeface="+mn-lt"/>
                <a:ea typeface="Calibri" panose="020F0502020204030204" pitchFamily="34" charset="0"/>
                <a:cs typeface="Times New Roman" panose="02020603050405020304" pitchFamily="18" charset="0"/>
              </a:rPr>
              <a:t>29.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/10.3102/0013189X19898690</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Pretlow, J., Henderson, M., &amp; Caves, L. (2022). Dual enrollment: An institutional view.</a:t>
            </a:r>
            <a:r>
              <a:rPr lang="en-US" sz="1600" i="1" dirty="0">
                <a:effectLst/>
                <a:latin typeface="+mn-lt"/>
                <a:ea typeface="Calibri" panose="020F0502020204030204" pitchFamily="34" charset="0"/>
                <a:cs typeface="Times New Roman" panose="02020603050405020304" pitchFamily="18" charset="0"/>
              </a:rPr>
              <a:t> Community College Journal of Research and Practice, (46)</a:t>
            </a:r>
            <a:r>
              <a:rPr lang="en-US" sz="1600" dirty="0">
                <a:effectLst/>
                <a:latin typeface="+mn-lt"/>
                <a:ea typeface="Calibri" panose="020F0502020204030204" pitchFamily="34" charset="0"/>
                <a:cs typeface="Times New Roman" panose="02020603050405020304" pitchFamily="18" charset="0"/>
              </a:rPr>
              <a:t>10, 763</a:t>
            </a:r>
            <a:r>
              <a:rPr lang="en-US" sz="1600" i="1" dirty="0">
                <a:effectLst/>
                <a:latin typeface="+mn-lt"/>
                <a:ea typeface="Calibri" panose="020F0502020204030204" pitchFamily="34" charset="0"/>
                <a:cs typeface="Times New Roman" panose="02020603050405020304" pitchFamily="18" charset="0"/>
              </a:rPr>
              <a:t>–</a:t>
            </a:r>
            <a:r>
              <a:rPr lang="en-US" sz="1600" dirty="0">
                <a:effectLst/>
                <a:latin typeface="+mn-lt"/>
                <a:ea typeface="Calibri" panose="020F0502020204030204" pitchFamily="34" charset="0"/>
                <a:cs typeface="Times New Roman" panose="02020603050405020304" pitchFamily="18" charset="0"/>
              </a:rPr>
              <a:t>767.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/10.1080/10668926.2021.1991858</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Rodriguez, O., &amp; Gao, N. (2021). Dual enrollment in California: Promoting equitable student access and success. </a:t>
            </a:r>
            <a:r>
              <a:rPr lang="en-US" sz="1600" i="1" dirty="0">
                <a:effectLst/>
                <a:latin typeface="+mn-lt"/>
                <a:ea typeface="Calibri" panose="020F0502020204030204" pitchFamily="34" charset="0"/>
                <a:cs typeface="Times New Roman" panose="02020603050405020304" pitchFamily="18" charset="0"/>
              </a:rPr>
              <a:t>Public Policy Institute of California.</a:t>
            </a:r>
            <a:r>
              <a:rPr lang="en-US" sz="1600" dirty="0">
                <a:effectLst/>
                <a:latin typeface="+mn-lt"/>
                <a:ea typeface="Calibri" panose="020F0502020204030204" pitchFamily="34" charset="0"/>
                <a:cs typeface="Times New Roman" panose="02020603050405020304" pitchFamily="18" charset="0"/>
              </a:rPr>
              <a:t> https://</a:t>
            </a:r>
            <a:r>
              <a:rPr lang="en-US" sz="1600" dirty="0" err="1">
                <a:effectLst/>
                <a:latin typeface="+mn-lt"/>
                <a:ea typeface="Calibri" panose="020F0502020204030204" pitchFamily="34" charset="0"/>
                <a:cs typeface="Times New Roman" panose="02020603050405020304" pitchFamily="18" charset="0"/>
              </a:rPr>
              <a:t>www.ppic.org</a:t>
            </a:r>
            <a:r>
              <a:rPr lang="en-US" sz="1600" dirty="0">
                <a:effectLst/>
                <a:latin typeface="+mn-lt"/>
                <a:ea typeface="Calibri" panose="020F0502020204030204" pitchFamily="34" charset="0"/>
                <a:cs typeface="Times New Roman" panose="02020603050405020304" pitchFamily="18" charset="0"/>
              </a:rPr>
              <a:t>/publication/dual-enrollment-in-</a:t>
            </a:r>
            <a:r>
              <a:rPr lang="en-US" sz="1600" dirty="0" err="1">
                <a:effectLst/>
                <a:latin typeface="+mn-lt"/>
                <a:ea typeface="Calibri" panose="020F0502020204030204" pitchFamily="34" charset="0"/>
                <a:cs typeface="Times New Roman" panose="02020603050405020304" pitchFamily="18" charset="0"/>
              </a:rPr>
              <a:t>california</a:t>
            </a:r>
            <a:r>
              <a:rPr lang="en-US" sz="1600" dirty="0">
                <a:effectLst/>
                <a:latin typeface="+mn-lt"/>
                <a:ea typeface="Calibri" panose="020F0502020204030204" pitchFamily="34" charset="0"/>
                <a:cs typeface="Times New Roman" panose="02020603050405020304" pitchFamily="18" charset="0"/>
              </a:rPr>
              <a:t>/</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1751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692350"/>
            <a:ext cx="9926637" cy="4006992"/>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Saunders, M., Lewis, P., &amp; Thornhill, A. (2019). </a:t>
            </a:r>
            <a:r>
              <a:rPr lang="en-US" sz="1600" i="1" dirty="0">
                <a:effectLst/>
                <a:latin typeface="+mn-lt"/>
                <a:ea typeface="Calibri" panose="020F0502020204030204" pitchFamily="34" charset="0"/>
                <a:cs typeface="Times New Roman" panose="02020603050405020304" pitchFamily="18" charset="0"/>
              </a:rPr>
              <a:t>Research methods for business students </a:t>
            </a:r>
            <a:r>
              <a:rPr lang="en-US" sz="1600" dirty="0">
                <a:effectLst/>
                <a:latin typeface="+mn-lt"/>
                <a:ea typeface="Calibri" panose="020F0502020204030204" pitchFamily="34" charset="0"/>
                <a:cs typeface="Times New Roman" panose="02020603050405020304" pitchFamily="18" charset="0"/>
              </a:rPr>
              <a:t>(8</a:t>
            </a:r>
            <a:r>
              <a:rPr lang="en-US" sz="1600" baseline="30000" dirty="0">
                <a:effectLst/>
                <a:latin typeface="+mn-lt"/>
                <a:ea typeface="Calibri" panose="020F0502020204030204" pitchFamily="34" charset="0"/>
                <a:cs typeface="Times New Roman" panose="02020603050405020304" pitchFamily="18" charset="0"/>
              </a:rPr>
              <a:t> </a:t>
            </a:r>
            <a:r>
              <a:rPr lang="en-US" sz="1600" baseline="30000" dirty="0" err="1">
                <a:effectLst/>
                <a:latin typeface="+mn-lt"/>
                <a:ea typeface="Calibri" panose="020F0502020204030204" pitchFamily="34" charset="0"/>
                <a:cs typeface="Times New Roman" panose="02020603050405020304" pitchFamily="18" charset="0"/>
              </a:rPr>
              <a:t>th</a:t>
            </a:r>
            <a:r>
              <a:rPr lang="en-US" sz="1600" dirty="0">
                <a:effectLst/>
                <a:latin typeface="+mn-lt"/>
                <a:ea typeface="Calibri" panose="020F0502020204030204" pitchFamily="34" charset="0"/>
                <a:cs typeface="Times New Roman" panose="02020603050405020304" pitchFamily="18" charset="0"/>
              </a:rPr>
              <a:t> ed.). Pearson </a:t>
            </a:r>
          </a:p>
          <a:p>
            <a:pPr marL="457200" marR="0" indent="-457200">
              <a:lnSpc>
                <a:spcPct val="200000"/>
              </a:lnSpc>
              <a:spcBef>
                <a:spcPts val="0"/>
              </a:spcBef>
              <a:spcAft>
                <a:spcPts val="0"/>
              </a:spcAft>
            </a:pP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Shah, R. K. (2019). Effective constructivist teaching learning in the classroom. </a:t>
            </a:r>
            <a:r>
              <a:rPr lang="en-US" sz="1600" i="1" dirty="0" err="1">
                <a:ln>
                  <a:noFill/>
                </a:ln>
                <a:solidFill>
                  <a:srgbClr val="000000"/>
                </a:solidFill>
                <a:effectLst/>
                <a:latin typeface="+mn-lt"/>
                <a:ea typeface="Helvetica Neue" panose="02000503000000020004" pitchFamily="2" charset="0"/>
                <a:cs typeface="Helvetica Neue" panose="02000503000000020004" pitchFamily="2" charset="0"/>
              </a:rPr>
              <a:t>Shanlax</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 International Journal of Education, 7</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(4), 1–3.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doi.org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/10.34293/education.v7i4.600</a:t>
            </a:r>
          </a:p>
          <a:p>
            <a:pPr marL="457200" marR="0" indent="-457200">
              <a:lnSpc>
                <a:spcPct val="200000"/>
              </a:lnSpc>
              <a:spcBef>
                <a:spcPts val="0"/>
              </a:spcBef>
              <a:spcAft>
                <a:spcPts val="0"/>
              </a:spcAft>
            </a:pP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Simon, M. K. (2011).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Dissertation and scholarly research: Recipes for success</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2011 </a:t>
            </a:r>
            <a:r>
              <a:rPr lang="it-IT" sz="1600" dirty="0">
                <a:ln>
                  <a:noFill/>
                </a:ln>
                <a:solidFill>
                  <a:srgbClr val="000000"/>
                </a:solidFill>
                <a:effectLst/>
                <a:latin typeface="+mn-lt"/>
                <a:ea typeface="Helvetica Neue" panose="02000503000000020004" pitchFamily="2" charset="0"/>
                <a:cs typeface="Helvetica Neue" panose="02000503000000020004" pitchFamily="2" charset="0"/>
              </a:rPr>
              <a:t>Ed. </a:t>
            </a:r>
            <a:r>
              <a:rPr lang="it-IT" sz="1600" dirty="0" err="1">
                <a:ln>
                  <a:noFill/>
                </a:ln>
                <a:solidFill>
                  <a:srgbClr val="000000"/>
                </a:solidFill>
                <a:effectLst/>
                <a:latin typeface="+mn-lt"/>
                <a:ea typeface="Helvetica Neue" panose="02000503000000020004" pitchFamily="2" charset="0"/>
                <a:cs typeface="Helvetica Neue" panose="02000503000000020004" pitchFamily="2" charset="0"/>
              </a:rPr>
              <a:t>Dissertation</a:t>
            </a:r>
            <a:r>
              <a:rPr lang="it-IT" sz="1600" dirty="0">
                <a:ln>
                  <a:noFill/>
                </a:ln>
                <a:solidFill>
                  <a:srgbClr val="000000"/>
                </a:solidFill>
                <a:effectLst/>
                <a:latin typeface="+mn-lt"/>
                <a:ea typeface="Helvetica Neue" panose="02000503000000020004" pitchFamily="2" charset="0"/>
                <a:cs typeface="Helvetica Neue" panose="02000503000000020004" pitchFamily="2" charset="0"/>
              </a:rPr>
              <a:t> Success, LLC.</a:t>
            </a:r>
            <a:endParaRPr lang="en-US" sz="1600" dirty="0">
              <a:ln>
                <a:noFill/>
              </a:ln>
              <a:solidFill>
                <a:srgbClr val="000000"/>
              </a:solidFill>
              <a:effectLst/>
              <a:latin typeface="+mn-lt"/>
              <a:ea typeface="Helvetica Neue" panose="02000503000000020004" pitchFamily="2" charset="0"/>
              <a:cs typeface="Helvetica Neue" panose="02000503000000020004" pitchFamily="2" charset="0"/>
            </a:endParaRP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Smith, B. (1999). Ethical and methodologic benefits of using a reflexive journal in hermeneutic-</a:t>
            </a:r>
            <a:r>
              <a:rPr lang="en-US" sz="1600" dirty="0" err="1">
                <a:effectLst/>
                <a:latin typeface="+mn-lt"/>
                <a:ea typeface="Calibri" panose="020F0502020204030204" pitchFamily="34" charset="0"/>
                <a:cs typeface="Times New Roman" panose="02020603050405020304" pitchFamily="18" charset="0"/>
              </a:rPr>
              <a:t>phenomenologic</a:t>
            </a:r>
            <a:r>
              <a:rPr lang="en-US" sz="1600" dirty="0">
                <a:effectLst/>
                <a:latin typeface="+mn-lt"/>
                <a:ea typeface="Calibri" panose="020F0502020204030204" pitchFamily="34" charset="0"/>
                <a:cs typeface="Times New Roman" panose="02020603050405020304" pitchFamily="18" charset="0"/>
              </a:rPr>
              <a:t> research. </a:t>
            </a:r>
            <a:r>
              <a:rPr lang="en-US" sz="1600" i="1" dirty="0">
                <a:effectLst/>
                <a:latin typeface="+mn-lt"/>
                <a:ea typeface="Calibri" panose="020F0502020204030204" pitchFamily="34" charset="0"/>
                <a:cs typeface="Times New Roman" panose="02020603050405020304" pitchFamily="18" charset="0"/>
              </a:rPr>
              <a:t>Image Journal of Nursing Scholarship, 31</a:t>
            </a:r>
            <a:r>
              <a:rPr lang="en-US" sz="1600" dirty="0">
                <a:effectLst/>
                <a:latin typeface="+mn-lt"/>
                <a:ea typeface="Calibri" panose="020F0502020204030204" pitchFamily="34" charset="0"/>
                <a:cs typeface="Times New Roman" panose="02020603050405020304" pitchFamily="18" charset="0"/>
              </a:rPr>
              <a:t>(4),359–63</a:t>
            </a:r>
            <a:r>
              <a:rPr lang="en-US" sz="1600" i="1" dirty="0">
                <a:effectLst/>
                <a:latin typeface="+mn-lt"/>
                <a:ea typeface="Calibri" panose="020F0502020204030204" pitchFamily="34" charset="0"/>
                <a:cs typeface="Times New Roman" panose="02020603050405020304" pitchFamily="18" charset="0"/>
              </a:rPr>
              <a:t>. </a:t>
            </a:r>
            <a:endParaRPr lang="en-US" sz="1600" i="1" dirty="0">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kern="100" dirty="0">
                <a:effectLst/>
                <a:latin typeface="+mn-lt"/>
                <a:ea typeface="Calibri" panose="020F0502020204030204" pitchFamily="34" charset="0"/>
                <a:cs typeface="Times New Roman" panose="02020603050405020304" pitchFamily="18" charset="0"/>
              </a:rPr>
              <a:t>Spencer, G., &amp; Maldonado, M. (2021). Determinants of dual enrollment access: A national examination of institutional context and state policies. </a:t>
            </a:r>
            <a:r>
              <a:rPr lang="en-US" sz="1600" i="1" kern="100" dirty="0">
                <a:effectLst/>
                <a:latin typeface="+mn-lt"/>
                <a:ea typeface="Calibri" panose="020F0502020204030204" pitchFamily="34" charset="0"/>
                <a:cs typeface="Times New Roman" panose="02020603050405020304" pitchFamily="18" charset="0"/>
              </a:rPr>
              <a:t>Sage Journals. </a:t>
            </a:r>
            <a:r>
              <a:rPr lang="en-US" sz="1600" kern="100" dirty="0">
                <a:effectLst/>
                <a:latin typeface="+mn-lt"/>
                <a:ea typeface="Calibri" panose="020F0502020204030204" pitchFamily="34" charset="0"/>
                <a:cs typeface="Times New Roman" panose="02020603050405020304" pitchFamily="18" charset="0"/>
              </a:rPr>
              <a:t>https://</a:t>
            </a:r>
            <a:r>
              <a:rPr lang="en-US" sz="1600" kern="100" dirty="0" err="1">
                <a:effectLst/>
                <a:latin typeface="+mn-lt"/>
                <a:ea typeface="Calibri" panose="020F0502020204030204" pitchFamily="34" charset="0"/>
                <a:cs typeface="Times New Roman" panose="02020603050405020304" pitchFamily="18" charset="0"/>
              </a:rPr>
              <a:t>doi.org</a:t>
            </a:r>
            <a:r>
              <a:rPr lang="en-US" sz="1600" kern="100" dirty="0">
                <a:effectLst/>
                <a:latin typeface="+mn-lt"/>
                <a:ea typeface="Calibri" panose="020F0502020204030204" pitchFamily="34" charset="0"/>
                <a:cs typeface="Times New Roman" panose="02020603050405020304" pitchFamily="18" charset="0"/>
              </a:rPr>
              <a:t>/10.1177/23328584211041628</a:t>
            </a:r>
          </a:p>
        </p:txBody>
      </p:sp>
    </p:spTree>
    <p:extLst>
      <p:ext uri="{BB962C8B-B14F-4D97-AF65-F5344CB8AC3E}">
        <p14:creationId xmlns:p14="http://schemas.microsoft.com/office/powerpoint/2010/main" val="1160991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290181"/>
            <a:ext cx="9926637" cy="4809993"/>
          </a:xfrm>
        </p:spPr>
        <p:txBody>
          <a:bodyPr>
            <a:noAutofit/>
          </a:bodyPr>
          <a:lstStyle/>
          <a:p>
            <a:pPr marL="457200" marR="0" indent="-457200">
              <a:lnSpc>
                <a:spcPct val="200000"/>
              </a:lnSpc>
              <a:spcBef>
                <a:spcPts val="0"/>
              </a:spcBef>
              <a:spcAft>
                <a:spcPts val="0"/>
              </a:spcAft>
            </a:pPr>
            <a:r>
              <a:rPr lang="en-US" sz="1600" dirty="0">
                <a:solidFill>
                  <a:srgbClr val="000000"/>
                </a:solidFill>
                <a:effectLst/>
                <a:latin typeface="+mn-lt"/>
                <a:ea typeface="Calibri" panose="020F0502020204030204" pitchFamily="34" charset="0"/>
                <a:cs typeface="Times New Roman" panose="02020603050405020304" pitchFamily="18" charset="0"/>
              </a:rPr>
              <a:t>Stake, R. E. (1995). </a:t>
            </a:r>
            <a:r>
              <a:rPr lang="en-US" sz="1600" i="1" dirty="0">
                <a:solidFill>
                  <a:srgbClr val="000000"/>
                </a:solidFill>
                <a:effectLst/>
                <a:latin typeface="+mn-lt"/>
                <a:ea typeface="Calibri" panose="020F0502020204030204" pitchFamily="34" charset="0"/>
                <a:cs typeface="Times New Roman" panose="02020603050405020304" pitchFamily="18" charset="0"/>
              </a:rPr>
              <a:t>The art of case study research</a:t>
            </a:r>
            <a:r>
              <a:rPr lang="en-US" sz="1600" dirty="0">
                <a:solidFill>
                  <a:srgbClr val="000000"/>
                </a:solidFill>
                <a:effectLst/>
                <a:latin typeface="+mn-lt"/>
                <a:ea typeface="Calibri" panose="020F0502020204030204" pitchFamily="34" charset="0"/>
                <a:cs typeface="Times New Roman" panose="02020603050405020304" pitchFamily="18" charset="0"/>
              </a:rPr>
              <a:t>. Sage Publications.</a:t>
            </a:r>
            <a:endParaRPr lang="en-US" sz="1600" dirty="0">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Stone, D. H. (1993). Design a questionnaire. </a:t>
            </a:r>
            <a:r>
              <a:rPr lang="en-US" sz="1600" i="1" dirty="0">
                <a:effectLst/>
                <a:latin typeface="+mn-lt"/>
                <a:ea typeface="Calibri" panose="020F0502020204030204" pitchFamily="34" charset="0"/>
                <a:cs typeface="Times New Roman" panose="02020603050405020304" pitchFamily="18" charset="0"/>
              </a:rPr>
              <a:t>British Medical Journal</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307</a:t>
            </a:r>
            <a:r>
              <a:rPr lang="en-US" sz="1600" dirty="0">
                <a:effectLst/>
                <a:latin typeface="+mn-lt"/>
                <a:ea typeface="Calibri" panose="020F0502020204030204" pitchFamily="34" charset="0"/>
                <a:cs typeface="Times New Roman" panose="02020603050405020304" pitchFamily="18" charset="0"/>
              </a:rPr>
              <a:t>(6914), 1264–1266.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/10.1136/bmj.307.6914.1264</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Stoneman, P., Sturgis, P., &amp; Allum, N. (2013). Exploring public discourses about emerging technologies through statistical clustering of open-ended survey questions. </a:t>
            </a:r>
            <a:r>
              <a:rPr lang="en-US" sz="1600" i="1" dirty="0">
                <a:effectLst/>
                <a:latin typeface="+mn-lt"/>
                <a:ea typeface="Calibri" panose="020F0502020204030204" pitchFamily="34" charset="0"/>
                <a:cs typeface="Times New Roman" panose="02020603050405020304" pitchFamily="18" charset="0"/>
              </a:rPr>
              <a:t>Public Understanding of Science</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22</a:t>
            </a:r>
            <a:r>
              <a:rPr lang="en-US" sz="1600" dirty="0">
                <a:effectLst/>
                <a:latin typeface="+mn-lt"/>
                <a:ea typeface="Calibri" panose="020F0502020204030204" pitchFamily="34" charset="0"/>
                <a:cs typeface="Times New Roman" panose="02020603050405020304" pitchFamily="18" charset="0"/>
              </a:rPr>
              <a:t>(7), 850–868.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a:t>
            </a:r>
            <a:r>
              <a:rPr lang="en-US" sz="1600" dirty="0">
                <a:solidFill>
                  <a:srgbClr val="000000"/>
                </a:solidFill>
                <a:effectLst/>
                <a:latin typeface="+mn-lt"/>
                <a:ea typeface="Calibri" panose="020F0502020204030204" pitchFamily="34" charset="0"/>
                <a:cs typeface="Times New Roman" panose="02020603050405020304" pitchFamily="18" charset="0"/>
              </a:rPr>
              <a:t>10.1177/0963662512441569</a:t>
            </a:r>
            <a:endParaRPr lang="en-US" sz="1600" dirty="0">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Tenny</a:t>
            </a:r>
            <a:r>
              <a:rPr lang="en-US" sz="1600" dirty="0">
                <a:effectLst/>
                <a:latin typeface="+mn-lt"/>
                <a:ea typeface="Calibri" panose="020F0502020204030204" pitchFamily="34" charset="0"/>
                <a:cs typeface="Times New Roman" panose="02020603050405020304" pitchFamily="18" charset="0"/>
              </a:rPr>
              <a:t>, S., Brannan, J. M., &amp; Brannan, G. D. (2022). </a:t>
            </a:r>
            <a:r>
              <a:rPr lang="en-US" sz="1600" i="1" dirty="0">
                <a:effectLst/>
                <a:latin typeface="+mn-lt"/>
                <a:ea typeface="Calibri" panose="020F0502020204030204" pitchFamily="34" charset="0"/>
                <a:cs typeface="Times New Roman" panose="02020603050405020304" pitchFamily="18" charset="0"/>
              </a:rPr>
              <a:t>Qualitative study.</a:t>
            </a:r>
            <a:r>
              <a:rPr lang="en-US" sz="1600" dirty="0">
                <a:effectLst/>
                <a:latin typeface="+mn-lt"/>
                <a:ea typeface="Calibri" panose="020F0502020204030204" pitchFamily="34" charset="0"/>
                <a:cs typeface="Times New Roman" panose="02020603050405020304" pitchFamily="18" charset="0"/>
              </a:rPr>
              <a:t> Stat Pearls Publishing.</a:t>
            </a:r>
          </a:p>
          <a:p>
            <a:pPr marL="457200" marR="0" indent="-457200">
              <a:lnSpc>
                <a:spcPct val="200000"/>
              </a:lnSpc>
              <a:spcBef>
                <a:spcPts val="0"/>
              </a:spcBef>
              <a:spcAft>
                <a:spcPts val="0"/>
              </a:spcAft>
            </a:pPr>
            <a:r>
              <a:rPr lang="en-US" sz="1600" kern="100" dirty="0">
                <a:effectLst/>
                <a:latin typeface="+mn-lt"/>
                <a:ea typeface="Calibri" panose="020F0502020204030204" pitchFamily="34" charset="0"/>
                <a:cs typeface="Times New Roman" panose="02020603050405020304" pitchFamily="18" charset="0"/>
              </a:rPr>
              <a:t>Tinto, V. (1975). Dropout from higher education: A theoretical synthesis of recent research. </a:t>
            </a:r>
            <a:r>
              <a:rPr lang="en-US" sz="1600" i="1" kern="100" dirty="0">
                <a:effectLst/>
                <a:latin typeface="+mn-lt"/>
                <a:ea typeface="Calibri" panose="020F0502020204030204" pitchFamily="34" charset="0"/>
                <a:cs typeface="Times New Roman" panose="02020603050405020304" pitchFamily="18" charset="0"/>
              </a:rPr>
              <a:t>Review of Educational Research, 45(1</a:t>
            </a:r>
            <a:r>
              <a:rPr lang="en-US" sz="1600" kern="100" dirty="0">
                <a:effectLst/>
                <a:latin typeface="+mn-lt"/>
                <a:ea typeface="Calibri" panose="020F0502020204030204" pitchFamily="34" charset="0"/>
                <a:cs typeface="Times New Roman" panose="02020603050405020304" pitchFamily="18" charset="0"/>
              </a:rPr>
              <a:t>), 89–125. </a:t>
            </a:r>
          </a:p>
        </p:txBody>
      </p:sp>
    </p:spTree>
    <p:extLst>
      <p:ext uri="{BB962C8B-B14F-4D97-AF65-F5344CB8AC3E}">
        <p14:creationId xmlns:p14="http://schemas.microsoft.com/office/powerpoint/2010/main" val="3332483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425865"/>
            <a:ext cx="9926637" cy="4661783"/>
          </a:xfrm>
        </p:spPr>
        <p:txBody>
          <a:bodyPr>
            <a:noAutofit/>
          </a:bodyPr>
          <a:lstStyle/>
          <a:p>
            <a:pPr marL="457200" marR="0" indent="-457200">
              <a:lnSpc>
                <a:spcPct val="200000"/>
              </a:lnSpc>
              <a:spcBef>
                <a:spcPts val="0"/>
              </a:spcBef>
              <a:spcAft>
                <a:spcPts val="0"/>
              </a:spcAft>
            </a:pP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University of Mount Olive. (2022). </a:t>
            </a:r>
            <a:r>
              <a:rPr lang="en-US" sz="1600" i="1" dirty="0">
                <a:ln>
                  <a:noFill/>
                </a:ln>
                <a:solidFill>
                  <a:srgbClr val="000000"/>
                </a:solidFill>
                <a:effectLst/>
                <a:latin typeface="+mn-lt"/>
                <a:ea typeface="Helvetica Neue" panose="02000503000000020004" pitchFamily="2" charset="0"/>
                <a:cs typeface="Helvetica Neue" panose="02000503000000020004" pitchFamily="2" charset="0"/>
              </a:rPr>
              <a:t>Defining the scope of your project</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 https://</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moc.libguides.com</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a:t>
            </a:r>
            <a:r>
              <a:rPr lang="en-US" sz="1600" dirty="0" err="1">
                <a:ln>
                  <a:noFill/>
                </a:ln>
                <a:solidFill>
                  <a:srgbClr val="000000"/>
                </a:solidFill>
                <a:effectLst/>
                <a:latin typeface="+mn-lt"/>
                <a:ea typeface="Helvetica Neue" panose="02000503000000020004" pitchFamily="2" charset="0"/>
                <a:cs typeface="Helvetica Neue" panose="02000503000000020004" pitchFamily="2" charset="0"/>
              </a:rPr>
              <a:t>c.php?g</a:t>
            </a:r>
            <a:r>
              <a:rPr lang="en-US" sz="1600" dirty="0">
                <a:ln>
                  <a:noFill/>
                </a:ln>
                <a:solidFill>
                  <a:srgbClr val="000000"/>
                </a:solidFill>
                <a:effectLst/>
                <a:latin typeface="+mn-lt"/>
                <a:ea typeface="Helvetica Neue" panose="02000503000000020004" pitchFamily="2" charset="0"/>
                <a:cs typeface="Helvetica Neue" panose="02000503000000020004" pitchFamily="2" charset="0"/>
              </a:rPr>
              <a:t>=914117&amp;p=6592685</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Villarreal, M. U. (2017). Policy brief: The effects of dual-credit on postsecondary student outcomes.</a:t>
            </a:r>
            <a:r>
              <a:rPr lang="en-US" sz="1600" i="1" dirty="0">
                <a:effectLst/>
                <a:latin typeface="+mn-lt"/>
                <a:ea typeface="Calibri" panose="020F0502020204030204" pitchFamily="34" charset="0"/>
                <a:cs typeface="Times New Roman" panose="02020603050405020304" pitchFamily="18" charset="0"/>
              </a:rPr>
              <a:t> Education Research Center.</a:t>
            </a:r>
            <a:endParaRPr lang="en-US" sz="1600" dirty="0">
              <a:effectLst/>
              <a:latin typeface="+mn-lt"/>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West, M. (2022). The impact of COVID-19 on college student perceptions of learning and class grades. </a:t>
            </a:r>
            <a:r>
              <a:rPr lang="en-US" sz="1600" i="1" dirty="0">
                <a:effectLst/>
                <a:latin typeface="+mn-lt"/>
                <a:ea typeface="Calibri" panose="020F0502020204030204" pitchFamily="34" charset="0"/>
                <a:cs typeface="Times New Roman" panose="02020603050405020304" pitchFamily="18" charset="0"/>
              </a:rPr>
              <a:t>Community College Journal of Research and Practice, (46)</a:t>
            </a:r>
            <a:r>
              <a:rPr lang="en-US" sz="1600" dirty="0">
                <a:effectLst/>
                <a:latin typeface="+mn-lt"/>
                <a:ea typeface="Calibri" panose="020F0502020204030204" pitchFamily="34" charset="0"/>
                <a:cs typeface="Times New Roman" panose="02020603050405020304" pitchFamily="18" charset="0"/>
              </a:rPr>
              <a:t>11, 769–777.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/10.1080/10668926.2022.2079024</a:t>
            </a:r>
          </a:p>
          <a:p>
            <a:pPr marL="457200" marR="0" indent="-457200">
              <a:lnSpc>
                <a:spcPct val="200000"/>
              </a:lnSpc>
              <a:spcBef>
                <a:spcPts val="0"/>
              </a:spcBef>
              <a:spcAft>
                <a:spcPts val="0"/>
              </a:spcAft>
            </a:pPr>
            <a:r>
              <a:rPr lang="en-US" sz="1600" dirty="0" err="1">
                <a:effectLst/>
                <a:latin typeface="+mn-lt"/>
                <a:ea typeface="Calibri" panose="020F0502020204030204" pitchFamily="34" charset="0"/>
                <a:cs typeface="Times New Roman" panose="02020603050405020304" pitchFamily="18" charset="0"/>
              </a:rPr>
              <a:t>Westwick</a:t>
            </a:r>
            <a:r>
              <a:rPr lang="en-US" sz="1600" dirty="0">
                <a:effectLst/>
                <a:latin typeface="+mn-lt"/>
                <a:ea typeface="Calibri" panose="020F0502020204030204" pitchFamily="34" charset="0"/>
                <a:cs typeface="Times New Roman" panose="02020603050405020304" pitchFamily="18" charset="0"/>
              </a:rPr>
              <a:t>, J. N., Hunter, K. M., &amp; and </a:t>
            </a:r>
            <a:r>
              <a:rPr lang="en-US" sz="1600" dirty="0" err="1">
                <a:effectLst/>
                <a:latin typeface="+mn-lt"/>
                <a:ea typeface="Calibri" panose="020F0502020204030204" pitchFamily="34" charset="0"/>
                <a:cs typeface="Times New Roman" panose="02020603050405020304" pitchFamily="18" charset="0"/>
              </a:rPr>
              <a:t>Chromey</a:t>
            </a:r>
            <a:r>
              <a:rPr lang="en-US" sz="1600" dirty="0">
                <a:effectLst/>
                <a:latin typeface="+mn-lt"/>
                <a:ea typeface="Calibri" panose="020F0502020204030204" pitchFamily="34" charset="0"/>
                <a:cs typeface="Times New Roman" panose="02020603050405020304" pitchFamily="18" charset="0"/>
              </a:rPr>
              <a:t>, K. J. (2018).</a:t>
            </a:r>
            <a:r>
              <a:rPr lang="en-US" sz="1600" i="1" dirty="0">
                <a:effectLst/>
                <a:latin typeface="+mn-lt"/>
                <a:ea typeface="Calibri" panose="020F0502020204030204" pitchFamily="34" charset="0"/>
                <a:cs typeface="Times New Roman" panose="02020603050405020304" pitchFamily="18" charset="0"/>
              </a:rPr>
              <a:t> </a:t>
            </a:r>
            <a:r>
              <a:rPr lang="en-US" sz="1600" dirty="0">
                <a:effectLst/>
                <a:latin typeface="+mn-lt"/>
                <a:ea typeface="Calibri" panose="020F0502020204030204" pitchFamily="34" charset="0"/>
                <a:cs typeface="Times New Roman" panose="02020603050405020304" pitchFamily="18" charset="0"/>
              </a:rPr>
              <a:t>Assessing markers of student development for dually and non-dually enrolled students in an online basic public speaking course.</a:t>
            </a:r>
            <a:r>
              <a:rPr lang="en-US" sz="1600" i="1" dirty="0">
                <a:effectLst/>
                <a:latin typeface="+mn-lt"/>
                <a:ea typeface="Calibri" panose="020F0502020204030204" pitchFamily="34" charset="0"/>
                <a:cs typeface="Times New Roman" panose="02020603050405020304" pitchFamily="18" charset="0"/>
              </a:rPr>
              <a:t> Basic Communication Course Annual, (30)</a:t>
            </a:r>
            <a:r>
              <a:rPr lang="en-US" sz="1600" dirty="0">
                <a:effectLst/>
                <a:latin typeface="+mn-lt"/>
                <a:ea typeface="Calibri" panose="020F0502020204030204" pitchFamily="34" charset="0"/>
                <a:cs typeface="Times New Roman" panose="02020603050405020304" pitchFamily="18" charset="0"/>
              </a:rPr>
              <a:t>7, 76–108.</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2978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E9BF9F-2A51-45D3-88A2-2D08605EC89F}"/>
              </a:ext>
            </a:extLst>
          </p:cNvPr>
          <p:cNvSpPr>
            <a:spLocks noGrp="1"/>
          </p:cNvSpPr>
          <p:nvPr>
            <p:ph type="body" sz="quarter" idx="13"/>
          </p:nvPr>
        </p:nvSpPr>
        <p:spPr/>
        <p:txBody>
          <a:bodyPr/>
          <a:lstStyle/>
          <a:p>
            <a:r>
              <a:rPr lang="en-US" dirty="0"/>
              <a:t>References (continued)</a:t>
            </a:r>
          </a:p>
        </p:txBody>
      </p:sp>
      <p:sp>
        <p:nvSpPr>
          <p:cNvPr id="3" name="Text Placeholder 2">
            <a:extLst>
              <a:ext uri="{FF2B5EF4-FFF2-40B4-BE49-F238E27FC236}">
                <a16:creationId xmlns:a16="http://schemas.microsoft.com/office/drawing/2014/main" id="{45815CE7-2B76-4E8B-87C0-D5C7DDD108CC}"/>
              </a:ext>
            </a:extLst>
          </p:cNvPr>
          <p:cNvSpPr>
            <a:spLocks noGrp="1"/>
          </p:cNvSpPr>
          <p:nvPr>
            <p:ph type="body" sz="quarter" idx="14"/>
          </p:nvPr>
        </p:nvSpPr>
        <p:spPr>
          <a:xfrm>
            <a:off x="833438" y="1692350"/>
            <a:ext cx="9926637" cy="4006992"/>
          </a:xfrm>
        </p:spPr>
        <p:txBody>
          <a:bodyPr>
            <a:noAutofit/>
          </a:bodyPr>
          <a:lstStyle/>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Yang, J. (2020). American students’ cultural adjustment in China. </a:t>
            </a:r>
            <a:r>
              <a:rPr lang="en-US" sz="1600" i="1" dirty="0">
                <a:effectLst/>
                <a:latin typeface="+mn-lt"/>
                <a:ea typeface="Calibri" panose="020F0502020204030204" pitchFamily="34" charset="0"/>
                <a:cs typeface="Times New Roman" panose="02020603050405020304" pitchFamily="18" charset="0"/>
              </a:rPr>
              <a:t>Journal of International Students</a:t>
            </a:r>
            <a:r>
              <a:rPr lang="en-US" sz="1600" dirty="0">
                <a:effectLst/>
                <a:latin typeface="+mn-lt"/>
                <a:ea typeface="Calibri" panose="020F0502020204030204" pitchFamily="34" charset="0"/>
                <a:cs typeface="Times New Roman" panose="02020603050405020304" pitchFamily="18" charset="0"/>
              </a:rPr>
              <a:t>, </a:t>
            </a:r>
            <a:r>
              <a:rPr lang="en-US" sz="1600" i="1" dirty="0">
                <a:effectLst/>
                <a:latin typeface="+mn-lt"/>
                <a:ea typeface="Calibri" panose="020F0502020204030204" pitchFamily="34" charset="0"/>
                <a:cs typeface="Times New Roman" panose="02020603050405020304" pitchFamily="18" charset="0"/>
              </a:rPr>
              <a:t>10</a:t>
            </a:r>
            <a:r>
              <a:rPr lang="en-US" sz="1600" dirty="0">
                <a:effectLst/>
                <a:latin typeface="+mn-lt"/>
                <a:ea typeface="Calibri" panose="020F0502020204030204" pitchFamily="34" charset="0"/>
                <a:cs typeface="Times New Roman" panose="02020603050405020304" pitchFamily="18" charset="0"/>
              </a:rPr>
              <a:t>(1), 106–123. https://</a:t>
            </a:r>
            <a:r>
              <a:rPr lang="en-US" sz="1600" dirty="0" err="1">
                <a:effectLst/>
                <a:latin typeface="+mn-lt"/>
                <a:ea typeface="Calibri" panose="020F0502020204030204" pitchFamily="34" charset="0"/>
                <a:cs typeface="Times New Roman" panose="02020603050405020304" pitchFamily="18" charset="0"/>
              </a:rPr>
              <a:t>doi.org</a:t>
            </a:r>
            <a:r>
              <a:rPr lang="en-US" sz="1600" dirty="0">
                <a:effectLst/>
                <a:latin typeface="+mn-lt"/>
                <a:ea typeface="Calibri" panose="020F0502020204030204" pitchFamily="34" charset="0"/>
                <a:cs typeface="Times New Roman" panose="02020603050405020304" pitchFamily="18" charset="0"/>
              </a:rPr>
              <a:t>/10.32674/jis.v10i1.764</a:t>
            </a:r>
          </a:p>
          <a:p>
            <a:pPr marL="457200" marR="0" indent="-457200">
              <a:lnSpc>
                <a:spcPct val="2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Yin, R. K. (2014). </a:t>
            </a:r>
            <a:r>
              <a:rPr lang="en-US" sz="1600" i="1" dirty="0">
                <a:effectLst/>
                <a:latin typeface="+mn-lt"/>
                <a:ea typeface="Calibri" panose="020F0502020204030204" pitchFamily="34" charset="0"/>
                <a:cs typeface="Times New Roman" panose="02020603050405020304" pitchFamily="18" charset="0"/>
              </a:rPr>
              <a:t>Case study research: Design and methods</a:t>
            </a:r>
            <a:r>
              <a:rPr lang="en-US" sz="1600" dirty="0">
                <a:effectLst/>
                <a:latin typeface="+mn-lt"/>
                <a:ea typeface="Calibri" panose="020F0502020204030204" pitchFamily="34" charset="0"/>
                <a:cs typeface="Times New Roman" panose="02020603050405020304" pitchFamily="18" charset="0"/>
              </a:rPr>
              <a:t> (5</a:t>
            </a:r>
            <a:r>
              <a:rPr lang="en-US" sz="1600" baseline="30000" dirty="0">
                <a:effectLst/>
                <a:latin typeface="+mn-lt"/>
                <a:ea typeface="Calibri" panose="020F0502020204030204" pitchFamily="34" charset="0"/>
                <a:cs typeface="Times New Roman" panose="02020603050405020304" pitchFamily="18" charset="0"/>
              </a:rPr>
              <a:t> </a:t>
            </a:r>
            <a:r>
              <a:rPr lang="en-US" sz="1600" baseline="30000" dirty="0" err="1">
                <a:effectLst/>
                <a:latin typeface="+mn-lt"/>
                <a:ea typeface="Calibri" panose="020F0502020204030204" pitchFamily="34" charset="0"/>
                <a:cs typeface="Times New Roman" panose="02020603050405020304" pitchFamily="18" charset="0"/>
              </a:rPr>
              <a:t>th</a:t>
            </a:r>
            <a:r>
              <a:rPr lang="en-US" sz="1600" dirty="0">
                <a:effectLst/>
                <a:latin typeface="+mn-lt"/>
                <a:ea typeface="Calibri" panose="020F0502020204030204" pitchFamily="34" charset="0"/>
                <a:cs typeface="Times New Roman" panose="02020603050405020304" pitchFamily="18" charset="0"/>
              </a:rPr>
              <a:t> ed.). Sage Publications.</a:t>
            </a:r>
          </a:p>
          <a:p>
            <a:pPr marL="0" marR="0">
              <a:spcBef>
                <a:spcPts val="0"/>
              </a:spcBef>
              <a:spcAft>
                <a:spcPts val="0"/>
              </a:spcAft>
              <a:tabLst>
                <a:tab pos="139700" algn="l"/>
                <a:tab pos="457200" algn="l"/>
              </a:tabLst>
            </a:pPr>
            <a:endParaRPr lang="en-US" sz="1600" kern="1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0416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Theoretical Framework</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425865"/>
            <a:ext cx="9926637" cy="531523"/>
          </a:xfrm>
        </p:spPr>
        <p:txBody>
          <a:bodyPr vert="horz" lIns="91440" tIns="45720" rIns="91440" bIns="45720" rtlCol="0" anchor="t">
            <a:noAutofit/>
          </a:bodyPr>
          <a:lstStyle/>
          <a:p>
            <a:r>
              <a:rPr lang="en-US" sz="3600" b="1" dirty="0">
                <a:latin typeface="+mn-lt"/>
              </a:rPr>
              <a:t>Tinto's Student Integration Model (1975)</a:t>
            </a:r>
            <a:endParaRPr lang="en-US" sz="3600" dirty="0">
              <a:latin typeface="+mn-lt"/>
            </a:endParaRPr>
          </a:p>
          <a:p>
            <a:endParaRPr lang="en-US" sz="1400" dirty="0">
              <a:latin typeface="+mn-lt"/>
            </a:endParaRPr>
          </a:p>
          <a:p>
            <a:pPr marL="285750" indent="-285750">
              <a:buFont typeface="Arial" panose="020B0604020202020204" pitchFamily="34" charset="0"/>
              <a:buChar char="•"/>
            </a:pPr>
            <a:endParaRPr lang="en-US" sz="1400" dirty="0">
              <a:latin typeface="+mn-lt"/>
            </a:endParaRPr>
          </a:p>
        </p:txBody>
      </p:sp>
      <p:pic>
        <p:nvPicPr>
          <p:cNvPr id="4" name="Picture 3" descr="A diagram of a diagram&#10;&#10;Description automatically generated">
            <a:extLst>
              <a:ext uri="{FF2B5EF4-FFF2-40B4-BE49-F238E27FC236}">
                <a16:creationId xmlns:a16="http://schemas.microsoft.com/office/drawing/2014/main" id="{ACA4809B-4087-FAB8-2D62-BA391C2138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502" y="2028825"/>
            <a:ext cx="8922222" cy="3898057"/>
          </a:xfrm>
          <a:prstGeom prst="rect">
            <a:avLst/>
          </a:prstGeom>
        </p:spPr>
      </p:pic>
    </p:spTree>
    <p:extLst>
      <p:ext uri="{BB962C8B-B14F-4D97-AF65-F5344CB8AC3E}">
        <p14:creationId xmlns:p14="http://schemas.microsoft.com/office/powerpoint/2010/main" val="29508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Theoretical Framework (continued)</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8" y="1425865"/>
            <a:ext cx="9926637" cy="517235"/>
          </a:xfrm>
        </p:spPr>
        <p:txBody>
          <a:bodyPr vert="horz" lIns="91440" tIns="45720" rIns="91440" bIns="45720" rtlCol="0" anchor="t">
            <a:noAutofit/>
          </a:bodyPr>
          <a:lstStyle/>
          <a:p>
            <a:r>
              <a:rPr lang="en-US" sz="3600" b="1" dirty="0" err="1">
                <a:latin typeface="+mn-lt"/>
              </a:rPr>
              <a:t>Astin’s</a:t>
            </a:r>
            <a:r>
              <a:rPr lang="en-US" sz="3600" b="1" dirty="0">
                <a:latin typeface="+mn-lt"/>
              </a:rPr>
              <a:t> Theory of Student Involvement (1984)</a:t>
            </a:r>
          </a:p>
          <a:p>
            <a:endParaRPr lang="en-US" sz="1400" dirty="0">
              <a:latin typeface="+mn-lt"/>
            </a:endParaRPr>
          </a:p>
          <a:p>
            <a:endParaRPr lang="en-US" sz="1400" dirty="0">
              <a:latin typeface="+mn-lt"/>
            </a:endParaRPr>
          </a:p>
        </p:txBody>
      </p:sp>
      <p:pic>
        <p:nvPicPr>
          <p:cNvPr id="4" name="Picture 3" descr="A diagram of different types of learning&#10;&#10;Description automatically generated with medium confidence">
            <a:extLst>
              <a:ext uri="{FF2B5EF4-FFF2-40B4-BE49-F238E27FC236}">
                <a16:creationId xmlns:a16="http://schemas.microsoft.com/office/drawing/2014/main" id="{01711805-34F2-F733-6FC5-64244F7B39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9789" y="2264064"/>
            <a:ext cx="7746023" cy="3551835"/>
          </a:xfrm>
          <a:prstGeom prst="rect">
            <a:avLst/>
          </a:prstGeom>
        </p:spPr>
      </p:pic>
    </p:spTree>
    <p:extLst>
      <p:ext uri="{BB962C8B-B14F-4D97-AF65-F5344CB8AC3E}">
        <p14:creationId xmlns:p14="http://schemas.microsoft.com/office/powerpoint/2010/main" val="4028108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8EEB33-255D-4AF2-98FD-2B4B162918F5}"/>
              </a:ext>
            </a:extLst>
          </p:cNvPr>
          <p:cNvSpPr>
            <a:spLocks noGrp="1"/>
          </p:cNvSpPr>
          <p:nvPr>
            <p:ph type="body" sz="quarter" idx="13"/>
          </p:nvPr>
        </p:nvSpPr>
        <p:spPr/>
        <p:txBody>
          <a:bodyPr/>
          <a:lstStyle/>
          <a:p>
            <a:r>
              <a:rPr lang="en-US" dirty="0"/>
              <a:t>Theoretical Framework </a:t>
            </a:r>
            <a:r>
              <a:rPr lang="en-US" sz="3600" dirty="0"/>
              <a:t>(continued)</a:t>
            </a:r>
          </a:p>
        </p:txBody>
      </p:sp>
      <p:sp>
        <p:nvSpPr>
          <p:cNvPr id="3" name="Text Placeholder 2">
            <a:extLst>
              <a:ext uri="{FF2B5EF4-FFF2-40B4-BE49-F238E27FC236}">
                <a16:creationId xmlns:a16="http://schemas.microsoft.com/office/drawing/2014/main" id="{33D7BE63-62BF-4D55-8B1D-AC4250761836}"/>
              </a:ext>
            </a:extLst>
          </p:cNvPr>
          <p:cNvSpPr>
            <a:spLocks noGrp="1"/>
          </p:cNvSpPr>
          <p:nvPr>
            <p:ph type="body" sz="quarter" idx="14"/>
          </p:nvPr>
        </p:nvSpPr>
        <p:spPr>
          <a:xfrm>
            <a:off x="833439" y="2186497"/>
            <a:ext cx="5262562" cy="3857116"/>
          </a:xfrm>
        </p:spPr>
        <p:txBody>
          <a:bodyPr vert="horz" lIns="91440" tIns="45720" rIns="91440" bIns="45720" rtlCol="0" anchor="t">
            <a:noAutofit/>
          </a:bodyPr>
          <a:lstStyle/>
          <a:p>
            <a:pPr marL="285750" indent="-285750">
              <a:buFont typeface="Arial" panose="020B0604020202020204" pitchFamily="34" charset="0"/>
              <a:buChar char="•"/>
            </a:pPr>
            <a:r>
              <a:rPr lang="en-US" sz="3400" dirty="0">
                <a:latin typeface="+mn-lt"/>
              </a:rPr>
              <a:t>Student-instructor interactions.</a:t>
            </a:r>
          </a:p>
          <a:p>
            <a:pPr marL="285750" indent="-285750">
              <a:buFont typeface="Arial" panose="020B0604020202020204" pitchFamily="34" charset="0"/>
              <a:buChar char="•"/>
            </a:pPr>
            <a:r>
              <a:rPr lang="en-US" sz="3400" dirty="0">
                <a:latin typeface="+mn-lt"/>
              </a:rPr>
              <a:t>Tinto's Student Integration Model (1975)</a:t>
            </a:r>
          </a:p>
          <a:p>
            <a:pPr marL="285750" indent="-285750">
              <a:buFont typeface="Arial" panose="020B0604020202020204" pitchFamily="34" charset="0"/>
              <a:buChar char="•"/>
            </a:pPr>
            <a:r>
              <a:rPr lang="en-US" sz="3400" dirty="0" err="1">
                <a:latin typeface="+mn-lt"/>
              </a:rPr>
              <a:t>Astin’s</a:t>
            </a:r>
            <a:r>
              <a:rPr lang="en-US" sz="3400" dirty="0">
                <a:latin typeface="+mn-lt"/>
              </a:rPr>
              <a:t> Theory of Student Involvement (1984)</a:t>
            </a:r>
          </a:p>
          <a:p>
            <a:pPr marL="285750" indent="-285750">
              <a:buFont typeface="Arial" panose="020B0604020202020204" pitchFamily="34" charset="0"/>
              <a:buChar char="•"/>
            </a:pPr>
            <a:r>
              <a:rPr lang="en-US" sz="3400" dirty="0">
                <a:latin typeface="+mn-lt"/>
              </a:rPr>
              <a:t>Course modalities’ effect</a:t>
            </a:r>
          </a:p>
          <a:p>
            <a:pPr marL="285750" indent="-285750">
              <a:buFont typeface="Arial" panose="020B0604020202020204" pitchFamily="34" charset="0"/>
              <a:buChar char="•"/>
            </a:pPr>
            <a:endParaRPr lang="en-US" sz="1400" dirty="0">
              <a:latin typeface="+mn-lt"/>
            </a:endParaRPr>
          </a:p>
        </p:txBody>
      </p:sp>
      <p:sp>
        <p:nvSpPr>
          <p:cNvPr id="5" name="TextBox 4">
            <a:extLst>
              <a:ext uri="{FF2B5EF4-FFF2-40B4-BE49-F238E27FC236}">
                <a16:creationId xmlns:a16="http://schemas.microsoft.com/office/drawing/2014/main" id="{F9343FC8-5B45-A72C-B25D-D3193A24B3FE}"/>
              </a:ext>
            </a:extLst>
          </p:cNvPr>
          <p:cNvSpPr txBox="1"/>
          <p:nvPr/>
        </p:nvSpPr>
        <p:spPr>
          <a:xfrm>
            <a:off x="833438" y="1483015"/>
            <a:ext cx="6100762" cy="646331"/>
          </a:xfrm>
          <a:prstGeom prst="rect">
            <a:avLst/>
          </a:prstGeom>
          <a:noFill/>
        </p:spPr>
        <p:txBody>
          <a:bodyPr wrap="square">
            <a:spAutoFit/>
          </a:bodyPr>
          <a:lstStyle/>
          <a:p>
            <a:r>
              <a:rPr lang="en-US" sz="3600" b="1" dirty="0"/>
              <a:t>Alignment with Study</a:t>
            </a:r>
            <a:endParaRPr lang="en-US" sz="3600" b="1" dirty="0">
              <a:latin typeface="+mn-lt"/>
            </a:endParaRPr>
          </a:p>
        </p:txBody>
      </p:sp>
      <p:pic>
        <p:nvPicPr>
          <p:cNvPr id="3074" name="Picture 2" descr="The Promise and Limits of Theological Paradigms - Where Peter Is">
            <a:extLst>
              <a:ext uri="{FF2B5EF4-FFF2-40B4-BE49-F238E27FC236}">
                <a16:creationId xmlns:a16="http://schemas.microsoft.com/office/drawing/2014/main" id="{19208EF9-603A-6A0B-8EA4-3AF2433D78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2129345"/>
            <a:ext cx="5262561" cy="324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76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rand">
      <a:majorFont>
        <a:latin typeface="Blacker Display Medium"/>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E78CD55-0B9B-4D78-B4AB-B5EB71445A8B}" vid="{51AA6837-4E31-475A-8E12-0A6BB6ED4B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50785F2351354AA33B6E54BBE45B1C" ma:contentTypeVersion="5" ma:contentTypeDescription="Create a new document." ma:contentTypeScope="" ma:versionID="bec5dddbfa3260b268cc42e74458fe47">
  <xsd:schema xmlns:xsd="http://www.w3.org/2001/XMLSchema" xmlns:xs="http://www.w3.org/2001/XMLSchema" xmlns:p="http://schemas.microsoft.com/office/2006/metadata/properties" xmlns:ns2="86a94a60-4a90-492a-ab0b-bfcd9666d320" targetNamespace="http://schemas.microsoft.com/office/2006/metadata/properties" ma:root="true" ma:fieldsID="2c47cb662fdc227a859a0b0271e2e72f" ns2:_="">
    <xsd:import namespace="86a94a60-4a90-492a-ab0b-bfcd9666d3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94a60-4a90-492a-ab0b-bfcd9666d3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1D0917-0BCB-4D72-A2D2-F2FAF1D9A987}">
  <ds:schemaRefs>
    <ds:schemaRef ds:uri="86a94a60-4a90-492a-ab0b-bfcd9666d3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9916F7-2852-4BF4-8034-2BCDC032976E}">
  <ds:schemaRefs>
    <ds:schemaRef ds:uri="http://schemas.microsoft.com/sharepoint/v3/contenttype/forms"/>
  </ds:schemaRefs>
</ds:datastoreItem>
</file>

<file path=customXml/itemProps3.xml><?xml version="1.0" encoding="utf-8"?>
<ds:datastoreItem xmlns:ds="http://schemas.openxmlformats.org/officeDocument/2006/customXml" ds:itemID="{6784AF77-6711-4C43-8FE9-AAD3ABB6FF55}">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86a94a60-4a90-492a-ab0b-bfcd9666d32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39076</TotalTime>
  <Words>11773</Words>
  <Application>Microsoft Macintosh PowerPoint</Application>
  <PresentationFormat>Widescreen</PresentationFormat>
  <Paragraphs>824</Paragraphs>
  <Slides>64</Slides>
  <Notes>46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Blacker Display Med</vt:lpstr>
      <vt:lpstr>Blacker Display Medium</vt:lpstr>
      <vt:lpstr>Calibri</vt:lpstr>
      <vt:lpstr>Public Sans Light</vt:lpstr>
      <vt:lpstr>Public Sans Medium</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Winkel</dc:creator>
  <cp:lastModifiedBy>Jeannie Karlitz</cp:lastModifiedBy>
  <cp:revision>172</cp:revision>
  <dcterms:created xsi:type="dcterms:W3CDTF">2020-03-26T18:41:03Z</dcterms:created>
  <dcterms:modified xsi:type="dcterms:W3CDTF">2024-02-19T00:27:40Z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0x0101008650785F2351354AA33B6E54BBE45B1C</vt:lpwstr>
  </property>
</Properties>
</file>