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312" r:id="rId2"/>
    <p:sldId id="257" r:id="rId3"/>
    <p:sldId id="316" r:id="rId4"/>
    <p:sldId id="306" r:id="rId5"/>
    <p:sldId id="304" r:id="rId6"/>
    <p:sldId id="298" r:id="rId7"/>
    <p:sldId id="305" r:id="rId8"/>
    <p:sldId id="303" r:id="rId9"/>
    <p:sldId id="268" r:id="rId10"/>
    <p:sldId id="299" r:id="rId11"/>
    <p:sldId id="260" r:id="rId12"/>
    <p:sldId id="261" r:id="rId13"/>
    <p:sldId id="269" r:id="rId14"/>
    <p:sldId id="270" r:id="rId15"/>
    <p:sldId id="262" r:id="rId16"/>
    <p:sldId id="272" r:id="rId17"/>
    <p:sldId id="271" r:id="rId18"/>
    <p:sldId id="258" r:id="rId19"/>
    <p:sldId id="273" r:id="rId20"/>
    <p:sldId id="264" r:id="rId21"/>
    <p:sldId id="274" r:id="rId22"/>
    <p:sldId id="315" r:id="rId23"/>
    <p:sldId id="263" r:id="rId24"/>
    <p:sldId id="265" r:id="rId25"/>
    <p:sldId id="300" r:id="rId26"/>
    <p:sldId id="275" r:id="rId27"/>
    <p:sldId id="311" r:id="rId28"/>
    <p:sldId id="278" r:id="rId29"/>
    <p:sldId id="313" r:id="rId30"/>
    <p:sldId id="281" r:id="rId31"/>
    <p:sldId id="280" r:id="rId32"/>
    <p:sldId id="301" r:id="rId33"/>
    <p:sldId id="288" r:id="rId34"/>
    <p:sldId id="289" r:id="rId35"/>
    <p:sldId id="290" r:id="rId36"/>
    <p:sldId id="291" r:id="rId37"/>
    <p:sldId id="294" r:id="rId38"/>
    <p:sldId id="296" r:id="rId39"/>
    <p:sldId id="310" r:id="rId40"/>
    <p:sldId id="295" r:id="rId41"/>
    <p:sldId id="283" r:id="rId42"/>
    <p:sldId id="307" r:id="rId43"/>
    <p:sldId id="282" r:id="rId44"/>
    <p:sldId id="308" r:id="rId45"/>
    <p:sldId id="31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7A2B2D-F4B0-4B0F-847D-09E5051F7438}" v="264" dt="2026-05-15T02:33:17.4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06"/>
    <p:restoredTop sz="73304"/>
  </p:normalViewPr>
  <p:slideViewPr>
    <p:cSldViewPr snapToGrid="0">
      <p:cViewPr varScale="1">
        <p:scale>
          <a:sx n="84" d="100"/>
          <a:sy n="84" d="100"/>
        </p:scale>
        <p:origin x="1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eron Paxton" userId="zNmXCpGYAOIqtuZsnIDOCfXI/dn61p51dRc8C0cmg/g=" providerId="None" clId="Web-{AC7A2B2D-F4B0-4B0F-847D-09E5051F7438}"/>
    <pc:docChg chg="addSld delSld modSld sldOrd">
      <pc:chgData name="Cameron Paxton" userId="zNmXCpGYAOIqtuZsnIDOCfXI/dn61p51dRc8C0cmg/g=" providerId="None" clId="Web-{AC7A2B2D-F4B0-4B0F-847D-09E5051F7438}" dt="2026-05-15T02:33:17.414" v="238" actId="20577"/>
      <pc:docMkLst>
        <pc:docMk/>
      </pc:docMkLst>
      <pc:sldChg chg="modSp">
        <pc:chgData name="Cameron Paxton" userId="zNmXCpGYAOIqtuZsnIDOCfXI/dn61p51dRc8C0cmg/g=" providerId="None" clId="Web-{AC7A2B2D-F4B0-4B0F-847D-09E5051F7438}" dt="2026-05-15T02:03:27.823" v="14" actId="20577"/>
        <pc:sldMkLst>
          <pc:docMk/>
          <pc:sldMk cId="536623365" sldId="260"/>
        </pc:sldMkLst>
        <pc:spChg chg="mod">
          <ac:chgData name="Cameron Paxton" userId="zNmXCpGYAOIqtuZsnIDOCfXI/dn61p51dRc8C0cmg/g=" providerId="None" clId="Web-{AC7A2B2D-F4B0-4B0F-847D-09E5051F7438}" dt="2026-05-15T02:03:27.823" v="14" actId="20577"/>
          <ac:spMkLst>
            <pc:docMk/>
            <pc:sldMk cId="536623365" sldId="260"/>
            <ac:spMk id="3" creationId="{C4C41100-2A2E-571C-8278-8EF582498013}"/>
          </ac:spMkLst>
        </pc:spChg>
      </pc:sldChg>
      <pc:sldChg chg="modSp">
        <pc:chgData name="Cameron Paxton" userId="zNmXCpGYAOIqtuZsnIDOCfXI/dn61p51dRc8C0cmg/g=" providerId="None" clId="Web-{AC7A2B2D-F4B0-4B0F-847D-09E5051F7438}" dt="2026-05-15T02:06:06.516" v="36" actId="20577"/>
        <pc:sldMkLst>
          <pc:docMk/>
          <pc:sldMk cId="3089246416" sldId="262"/>
        </pc:sldMkLst>
        <pc:spChg chg="mod">
          <ac:chgData name="Cameron Paxton" userId="zNmXCpGYAOIqtuZsnIDOCfXI/dn61p51dRc8C0cmg/g=" providerId="None" clId="Web-{AC7A2B2D-F4B0-4B0F-847D-09E5051F7438}" dt="2026-05-15T02:06:06.516" v="36" actId="20577"/>
          <ac:spMkLst>
            <pc:docMk/>
            <pc:sldMk cId="3089246416" sldId="262"/>
            <ac:spMk id="2" creationId="{41CBE67D-8771-866B-7475-3D879FA3BABE}"/>
          </ac:spMkLst>
        </pc:spChg>
        <pc:spChg chg="mod">
          <ac:chgData name="Cameron Paxton" userId="zNmXCpGYAOIqtuZsnIDOCfXI/dn61p51dRc8C0cmg/g=" providerId="None" clId="Web-{AC7A2B2D-F4B0-4B0F-847D-09E5051F7438}" dt="2026-05-15T02:05:42.953" v="34" actId="20577"/>
          <ac:spMkLst>
            <pc:docMk/>
            <pc:sldMk cId="3089246416" sldId="262"/>
            <ac:spMk id="3" creationId="{37A04D5A-7876-8D72-78D8-3CE30C07044F}"/>
          </ac:spMkLst>
        </pc:spChg>
      </pc:sldChg>
      <pc:sldChg chg="modSp">
        <pc:chgData name="Cameron Paxton" userId="zNmXCpGYAOIqtuZsnIDOCfXI/dn61p51dRc8C0cmg/g=" providerId="None" clId="Web-{AC7A2B2D-F4B0-4B0F-847D-09E5051F7438}" dt="2026-05-15T02:22:08.383" v="117" actId="20577"/>
        <pc:sldMkLst>
          <pc:docMk/>
          <pc:sldMk cId="572633526" sldId="265"/>
        </pc:sldMkLst>
        <pc:spChg chg="mod">
          <ac:chgData name="Cameron Paxton" userId="zNmXCpGYAOIqtuZsnIDOCfXI/dn61p51dRc8C0cmg/g=" providerId="None" clId="Web-{AC7A2B2D-F4B0-4B0F-847D-09E5051F7438}" dt="2026-05-15T02:22:08.383" v="117" actId="20577"/>
          <ac:spMkLst>
            <pc:docMk/>
            <pc:sldMk cId="572633526" sldId="265"/>
            <ac:spMk id="3" creationId="{1023F881-D9F1-FF7F-B624-F61045E8B6A6}"/>
          </ac:spMkLst>
        </pc:spChg>
      </pc:sldChg>
      <pc:sldChg chg="modSp">
        <pc:chgData name="Cameron Paxton" userId="zNmXCpGYAOIqtuZsnIDOCfXI/dn61p51dRc8C0cmg/g=" providerId="None" clId="Web-{AC7A2B2D-F4B0-4B0F-847D-09E5051F7438}" dt="2026-05-15T02:04:04.871" v="28" actId="20577"/>
        <pc:sldMkLst>
          <pc:docMk/>
          <pc:sldMk cId="433982652" sldId="269"/>
        </pc:sldMkLst>
        <pc:spChg chg="mod">
          <ac:chgData name="Cameron Paxton" userId="zNmXCpGYAOIqtuZsnIDOCfXI/dn61p51dRc8C0cmg/g=" providerId="None" clId="Web-{AC7A2B2D-F4B0-4B0F-847D-09E5051F7438}" dt="2026-05-15T02:04:04.871" v="28" actId="20577"/>
          <ac:spMkLst>
            <pc:docMk/>
            <pc:sldMk cId="433982652" sldId="269"/>
            <ac:spMk id="2" creationId="{EFD4D42A-1F15-43DF-B1A6-F24FFCBD8D6C}"/>
          </ac:spMkLst>
        </pc:spChg>
      </pc:sldChg>
      <pc:sldChg chg="modSp">
        <pc:chgData name="Cameron Paxton" userId="zNmXCpGYAOIqtuZsnIDOCfXI/dn61p51dRc8C0cmg/g=" providerId="None" clId="Web-{AC7A2B2D-F4B0-4B0F-847D-09E5051F7438}" dt="2026-05-15T02:04:49.216" v="31" actId="20577"/>
        <pc:sldMkLst>
          <pc:docMk/>
          <pc:sldMk cId="1101911873" sldId="270"/>
        </pc:sldMkLst>
        <pc:spChg chg="mod">
          <ac:chgData name="Cameron Paxton" userId="zNmXCpGYAOIqtuZsnIDOCfXI/dn61p51dRc8C0cmg/g=" providerId="None" clId="Web-{AC7A2B2D-F4B0-4B0F-847D-09E5051F7438}" dt="2026-05-15T02:04:49.216" v="31" actId="20577"/>
          <ac:spMkLst>
            <pc:docMk/>
            <pc:sldMk cId="1101911873" sldId="270"/>
            <ac:spMk id="2" creationId="{F21A0C21-9311-638F-F617-64E8B55C8902}"/>
          </ac:spMkLst>
        </pc:spChg>
      </pc:sldChg>
      <pc:sldChg chg="modSp">
        <pc:chgData name="Cameron Paxton" userId="zNmXCpGYAOIqtuZsnIDOCfXI/dn61p51dRc8C0cmg/g=" providerId="None" clId="Web-{AC7A2B2D-F4B0-4B0F-847D-09E5051F7438}" dt="2026-05-15T02:33:17.414" v="238" actId="20577"/>
        <pc:sldMkLst>
          <pc:docMk/>
          <pc:sldMk cId="3099148042" sldId="271"/>
        </pc:sldMkLst>
        <pc:spChg chg="mod">
          <ac:chgData name="Cameron Paxton" userId="zNmXCpGYAOIqtuZsnIDOCfXI/dn61p51dRc8C0cmg/g=" providerId="None" clId="Web-{AC7A2B2D-F4B0-4B0F-847D-09E5051F7438}" dt="2026-05-15T02:06:18.829" v="42" actId="20577"/>
          <ac:spMkLst>
            <pc:docMk/>
            <pc:sldMk cId="3099148042" sldId="271"/>
            <ac:spMk id="2" creationId="{4B2FD5F4-C915-E9D3-A69D-B46FACFB78C5}"/>
          </ac:spMkLst>
        </pc:spChg>
        <pc:spChg chg="mod">
          <ac:chgData name="Cameron Paxton" userId="zNmXCpGYAOIqtuZsnIDOCfXI/dn61p51dRc8C0cmg/g=" providerId="None" clId="Web-{AC7A2B2D-F4B0-4B0F-847D-09E5051F7438}" dt="2026-05-15T02:33:17.414" v="238" actId="20577"/>
          <ac:spMkLst>
            <pc:docMk/>
            <pc:sldMk cId="3099148042" sldId="271"/>
            <ac:spMk id="3" creationId="{D3B8C4D9-85AC-2D72-8F83-91F50DC322B8}"/>
          </ac:spMkLst>
        </pc:spChg>
      </pc:sldChg>
      <pc:sldChg chg="modSp">
        <pc:chgData name="Cameron Paxton" userId="zNmXCpGYAOIqtuZsnIDOCfXI/dn61p51dRc8C0cmg/g=" providerId="None" clId="Web-{AC7A2B2D-F4B0-4B0F-847D-09E5051F7438}" dt="2026-05-15T02:06:12.486" v="38" actId="20577"/>
        <pc:sldMkLst>
          <pc:docMk/>
          <pc:sldMk cId="2732255190" sldId="272"/>
        </pc:sldMkLst>
        <pc:spChg chg="mod">
          <ac:chgData name="Cameron Paxton" userId="zNmXCpGYAOIqtuZsnIDOCfXI/dn61p51dRc8C0cmg/g=" providerId="None" clId="Web-{AC7A2B2D-F4B0-4B0F-847D-09E5051F7438}" dt="2026-05-15T02:06:12.486" v="38" actId="20577"/>
          <ac:spMkLst>
            <pc:docMk/>
            <pc:sldMk cId="2732255190" sldId="272"/>
            <ac:spMk id="2" creationId="{70C546E3-787C-CBAF-5B56-94070F63C731}"/>
          </ac:spMkLst>
        </pc:spChg>
      </pc:sldChg>
      <pc:sldChg chg="modSp">
        <pc:chgData name="Cameron Paxton" userId="zNmXCpGYAOIqtuZsnIDOCfXI/dn61p51dRc8C0cmg/g=" providerId="None" clId="Web-{AC7A2B2D-F4B0-4B0F-847D-09E5051F7438}" dt="2026-05-15T02:07:34.410" v="44" actId="20577"/>
        <pc:sldMkLst>
          <pc:docMk/>
          <pc:sldMk cId="3582501365" sldId="273"/>
        </pc:sldMkLst>
        <pc:spChg chg="mod">
          <ac:chgData name="Cameron Paxton" userId="zNmXCpGYAOIqtuZsnIDOCfXI/dn61p51dRc8C0cmg/g=" providerId="None" clId="Web-{AC7A2B2D-F4B0-4B0F-847D-09E5051F7438}" dt="2026-05-15T02:07:34.410" v="44" actId="20577"/>
          <ac:spMkLst>
            <pc:docMk/>
            <pc:sldMk cId="3582501365" sldId="273"/>
            <ac:spMk id="3" creationId="{3CD026DB-B2F0-683B-D3DF-B22FB40CBC1F}"/>
          </ac:spMkLst>
        </pc:spChg>
      </pc:sldChg>
      <pc:sldChg chg="addSp delSp modSp new mod ord setBg">
        <pc:chgData name="Cameron Paxton" userId="zNmXCpGYAOIqtuZsnIDOCfXI/dn61p51dRc8C0cmg/g=" providerId="None" clId="Web-{AC7A2B2D-F4B0-4B0F-847D-09E5051F7438}" dt="2026-05-15T02:16:45.635" v="115" actId="20577"/>
        <pc:sldMkLst>
          <pc:docMk/>
          <pc:sldMk cId="3407062025" sldId="315"/>
        </pc:sldMkLst>
        <pc:spChg chg="mod">
          <ac:chgData name="Cameron Paxton" userId="zNmXCpGYAOIqtuZsnIDOCfXI/dn61p51dRc8C0cmg/g=" providerId="None" clId="Web-{AC7A2B2D-F4B0-4B0F-847D-09E5051F7438}" dt="2026-05-15T02:16:45.635" v="115" actId="20577"/>
          <ac:spMkLst>
            <pc:docMk/>
            <pc:sldMk cId="3407062025" sldId="315"/>
            <ac:spMk id="2" creationId="{6FF7EE11-137D-8A7E-5874-5AFDBA54A8ED}"/>
          </ac:spMkLst>
        </pc:spChg>
        <pc:spChg chg="add del mod">
          <ac:chgData name="Cameron Paxton" userId="zNmXCpGYAOIqtuZsnIDOCfXI/dn61p51dRc8C0cmg/g=" providerId="None" clId="Web-{AC7A2B2D-F4B0-4B0F-847D-09E5051F7438}" dt="2026-05-15T02:11:37.154" v="72"/>
          <ac:spMkLst>
            <pc:docMk/>
            <pc:sldMk cId="3407062025" sldId="315"/>
            <ac:spMk id="3" creationId="{5CBA703A-70AA-DCC1-D596-7F2770EA1118}"/>
          </ac:spMkLst>
        </pc:spChg>
        <pc:spChg chg="add del">
          <ac:chgData name="Cameron Paxton" userId="zNmXCpGYAOIqtuZsnIDOCfXI/dn61p51dRc8C0cmg/g=" providerId="None" clId="Web-{AC7A2B2D-F4B0-4B0F-847D-09E5051F7438}" dt="2026-05-15T02:11:15.153" v="69"/>
          <ac:spMkLst>
            <pc:docMk/>
            <pc:sldMk cId="3407062025" sldId="315"/>
            <ac:spMk id="5" creationId="{F3052821-4600-7F59-59A5-EB0ADF992903}"/>
          </ac:spMkLst>
        </pc:spChg>
        <pc:spChg chg="add del mod">
          <ac:chgData name="Cameron Paxton" userId="zNmXCpGYAOIqtuZsnIDOCfXI/dn61p51dRc8C0cmg/g=" providerId="None" clId="Web-{AC7A2B2D-F4B0-4B0F-847D-09E5051F7438}" dt="2026-05-15T02:12:53.251" v="77"/>
          <ac:spMkLst>
            <pc:docMk/>
            <pc:sldMk cId="3407062025" sldId="315"/>
            <ac:spMk id="8" creationId="{331143D9-5E02-70D9-8B77-A34C2D2A76E4}"/>
          </ac:spMkLst>
        </pc:spChg>
        <pc:spChg chg="add del">
          <ac:chgData name="Cameron Paxton" userId="zNmXCpGYAOIqtuZsnIDOCfXI/dn61p51dRc8C0cmg/g=" providerId="None" clId="Web-{AC7A2B2D-F4B0-4B0F-847D-09E5051F7438}" dt="2026-05-15T02:13:18.033" v="79"/>
          <ac:spMkLst>
            <pc:docMk/>
            <pc:sldMk cId="3407062025" sldId="315"/>
            <ac:spMk id="10" creationId="{0FF7E278-37E0-C150-5C6F-58EA98538752}"/>
          </ac:spMkLst>
        </pc:spChg>
        <pc:spChg chg="add mod">
          <ac:chgData name="Cameron Paxton" userId="zNmXCpGYAOIqtuZsnIDOCfXI/dn61p51dRc8C0cmg/g=" providerId="None" clId="Web-{AC7A2B2D-F4B0-4B0F-847D-09E5051F7438}" dt="2026-05-15T02:14:55.819" v="103" actId="1076"/>
          <ac:spMkLst>
            <pc:docMk/>
            <pc:sldMk cId="3407062025" sldId="315"/>
            <ac:spMk id="11" creationId="{8607D5B9-9E39-49AA-CADF-6F2F05789C67}"/>
          </ac:spMkLst>
        </pc:spChg>
        <pc:picChg chg="add del mod ord">
          <ac:chgData name="Cameron Paxton" userId="zNmXCpGYAOIqtuZsnIDOCfXI/dn61p51dRc8C0cmg/g=" providerId="None" clId="Web-{AC7A2B2D-F4B0-4B0F-847D-09E5051F7438}" dt="2026-05-15T02:10:27.652" v="64"/>
          <ac:picMkLst>
            <pc:docMk/>
            <pc:sldMk cId="3407062025" sldId="315"/>
            <ac:picMk id="4" creationId="{59F230ED-8958-378A-EADC-A46D52FDA2DA}"/>
          </ac:picMkLst>
        </pc:picChg>
        <pc:picChg chg="add del mod ord">
          <ac:chgData name="Cameron Paxton" userId="zNmXCpGYAOIqtuZsnIDOCfXI/dn61p51dRc8C0cmg/g=" providerId="None" clId="Web-{AC7A2B2D-F4B0-4B0F-847D-09E5051F7438}" dt="2026-05-15T02:12:43.688" v="76"/>
          <ac:picMkLst>
            <pc:docMk/>
            <pc:sldMk cId="3407062025" sldId="315"/>
            <ac:picMk id="6" creationId="{0602ACD3-E4E6-A733-5C67-616F49C446C3}"/>
          </ac:picMkLst>
        </pc:picChg>
        <pc:picChg chg="add mod ord">
          <ac:chgData name="Cameron Paxton" userId="zNmXCpGYAOIqtuZsnIDOCfXI/dn61p51dRc8C0cmg/g=" providerId="None" clId="Web-{AC7A2B2D-F4B0-4B0F-847D-09E5051F7438}" dt="2026-05-15T02:16:39.651" v="111" actId="1076"/>
          <ac:picMkLst>
            <pc:docMk/>
            <pc:sldMk cId="3407062025" sldId="315"/>
            <ac:picMk id="9" creationId="{567FF6D6-E05F-9E87-71D3-1A824C3E30CA}"/>
          </ac:picMkLst>
        </pc:picChg>
      </pc:sldChg>
      <pc:sldChg chg="new del">
        <pc:chgData name="Cameron Paxton" userId="zNmXCpGYAOIqtuZsnIDOCfXI/dn61p51dRc8C0cmg/g=" providerId="None" clId="Web-{AC7A2B2D-F4B0-4B0F-847D-09E5051F7438}" dt="2026-05-15T02:11:20.622" v="71"/>
        <pc:sldMkLst>
          <pc:docMk/>
          <pc:sldMk cId="801965804" sldId="3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E761C-AF81-C640-B322-A2A339671881}" type="datetimeFigureOut">
              <a:rPr lang="en-US" smtClean="0"/>
              <a:t>5/15/26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4DAC5-3C31-F24D-9E12-489206E70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3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59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8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6947C-2AB4-4E6E-3EF8-0C72E8758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A316A3-C37A-1C68-3C31-90A7D0D5B9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126356-2420-747E-DCA0-557E75E95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94180-DC36-9ED6-4716-35492D43C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32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63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23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57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85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0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26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9CBAE-F40E-DFEA-77E4-28B1F984A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3CF628-E601-8E13-3E70-3FB769E84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C78101-8E5F-FD03-B0C9-8B6717CC2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EAEC1-F933-761C-1B40-E3CF47552B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24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93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45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107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65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3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14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19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78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6C236-EDA1-CB5C-F16B-79F8E1360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E2E080-6F64-4ACE-34FC-508D7D9E6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1BE17-AA14-CC45-7922-029371B4A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EA99EC-8164-31FD-775C-AAEE6FD714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34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DE5FF-79D1-EC2E-8540-D0ABCAB77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2B0C05-C43F-95F2-58EC-D5C01634EB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F66822-4D57-E34B-2F5B-E7975FFFA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F49D1-0BE2-39B4-75BF-4EED116C0F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47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34856-DE86-1E53-1218-41B6D9FFB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F63AF-FB00-FA84-0384-2A9FD5058E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1E686C-FF3E-759B-47DC-2FF200119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98700-6E41-5A6C-605A-B700B1676D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24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84DAC5-3C31-F24D-9E12-489206E7063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2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EE51B-C253-C96E-6F4F-52F9417DE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F348E7-37DD-6C26-034D-2A433D2C2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D388C-AB0C-3F4F-504A-676F56EF0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0BC4-B128-1349-9684-CA52E331235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A366A-7836-A8EA-AFBC-DCAFDD6C1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B648D-E433-48B9-373A-98A0F077F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C80-FEBB-CB4C-B94F-5D24636C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6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46485-D73A-88B9-53E7-F10623FCB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0B611-3D75-DE11-E0C4-CDDCDF8A4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A594E-F1EA-BE1B-1A2D-27BE8C071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0BC4-B128-1349-9684-CA52E331235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C377F-8D16-EFD0-141D-B95D9288E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AC5CD-7648-8B44-2F00-DFE91B139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C80-FEBB-CB4C-B94F-5D24636C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5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B1F9E0-66CE-5085-3053-994204B66E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B00376-F7B9-0D44-25D6-5E084FF72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42A25-F426-8F7C-144A-756C94586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0BC4-B128-1349-9684-CA52E331235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49023-961E-B80F-4ACD-44DCE66D6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EEFDF-CFA8-6D94-53B0-99BBB722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C80-FEBB-CB4C-B94F-5D24636C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17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2A587-A349-4B38-1145-B0E93A101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AFA8C-F666-F070-D62A-E8EEEF895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D2A-1D95-93F9-F1CD-A68B354FA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0BC4-B128-1349-9684-CA52E331235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39FB1-3208-BFFF-B8AD-0EC317B1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2B472-ED66-34A0-91EC-FA77BC6C8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C80-FEBB-CB4C-B94F-5D24636C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23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7B478-4CBD-BB83-B14E-CC5EAE83B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55852-DE8E-216F-5734-007A64A49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D37DE-CA7C-1698-EED0-873D1C705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0BC4-B128-1349-9684-CA52E331235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59936-773C-95F3-F1A0-59857BD45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8CB08-0457-A77E-B733-DA2C3D597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C80-FEBB-CB4C-B94F-5D24636C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7769B-75E4-EFE8-D90F-D5DCA9FA9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0BBF9-5C2C-F365-8050-8EBFDBA8D1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B86BF6-EB69-69FD-AD8A-941A8891A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9A64C-4043-1888-142E-914E8DB5D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0BC4-B128-1349-9684-CA52E331235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00481-BE52-48AA-F869-7CBF42A25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ED886-04FF-1466-DD44-7E5A3D6D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C80-FEBB-CB4C-B94F-5D24636C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1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AF39-D71F-C191-5864-F60A3B63A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4F162-F0C6-7F38-08CE-DC57EB74D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11CF9A-67D2-61DC-3513-D52BBC0494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C0F8A2-AE88-B4B1-6323-11EE35409F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359BC9-F300-B044-9091-E03BF113F3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0D0431-6A6C-44FD-049F-4A0597DF5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0BC4-B128-1349-9684-CA52E331235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D4CC3-66B4-6881-6BD8-3946E9C0B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6C743D-C385-4AE3-29F2-D2F631D27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C80-FEBB-CB4C-B94F-5D24636C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2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35675-1180-F9E2-D74B-96D7225AE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64CB2B-4CE4-8CC2-16ED-6399DAD94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0BC4-B128-1349-9684-CA52E331235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F08859-3CA9-E805-7E6C-0FDBF1542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CC414-C7DB-86B6-59EF-DD220372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C80-FEBB-CB4C-B94F-5D24636C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42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BBB18E-978C-C35F-00BC-1DBB900D0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0BC4-B128-1349-9684-CA52E331235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A74CDC-8BB7-36C6-7C22-37B184E70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73BC9-055C-4E7E-51CD-ABB64DCE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C80-FEBB-CB4C-B94F-5D24636C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8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C6C57-A260-C6EB-1160-818C5F525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EBF8B-C706-E22B-ED26-D7CC82914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CC9C7-00CB-E8E1-C931-4FE5C5E32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7C9634-716F-6C59-421E-9A510BEAB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0BC4-B128-1349-9684-CA52E331235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8289D-314D-87F0-049F-D9E531762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B268A-FDDB-AB1C-9F3A-8927A5D0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C80-FEBB-CB4C-B94F-5D24636C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4F8C5-B1A9-767C-ADA3-90FA436A6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E112C-0A76-7A96-35F9-1DC3B9E17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033CB-87A8-D465-E7EB-4870A13E3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C556A4-44C0-4079-7794-2BEEEC133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D0BC4-B128-1349-9684-CA52E331235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1AB26-8575-C79B-5E02-72DCA6333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20A523-9966-152B-79F5-912AA3FB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D4C80-FEBB-CB4C-B94F-5D24636C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56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8EA3EA-6AF7-0D75-0044-2AD3A639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39E7A-6CDE-285C-C833-F65779274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44743-05C1-542E-238C-77838AB73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BD0BC4-B128-1349-9684-CA52E3312356}" type="datetimeFigureOut">
              <a:rPr lang="en-US" smtClean="0"/>
              <a:t>5/15/26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91D54-5030-AE16-9839-E765E2352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07D6A-696E-4B04-B8E5-60DC25EF5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0D4C80-FEBB-CB4C-B94F-5D24636CF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390/jcm14051703" TargetMode="External"/><Relationship Id="rId3" Type="http://schemas.openxmlformats.org/officeDocument/2006/relationships/hyperlink" Target="https://www.ada.gov/" TargetMode="External"/><Relationship Id="rId7" Type="http://schemas.openxmlformats.org/officeDocument/2006/relationships/hyperlink" Target="https://doi.org/10.1136/jnnp-2024-334767" TargetMode="External"/><Relationship Id="rId2" Type="http://schemas.openxmlformats.org/officeDocument/2006/relationships/hyperlink" Target="https://doi.org/10.1176/appi.books.978089042578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7/S1092852920001789" TargetMode="External"/><Relationship Id="rId11" Type="http://schemas.openxmlformats.org/officeDocument/2006/relationships/hyperlink" Target="https://doi.org/10.3390/ijms25084470" TargetMode="External"/><Relationship Id="rId5" Type="http://schemas.openxmlformats.org/officeDocument/2006/relationships/hyperlink" Target="https://doi.org/10.7861/clinmed.2020-0987" TargetMode="External"/><Relationship Id="rId10" Type="http://schemas.openxmlformats.org/officeDocument/2006/relationships/hyperlink" Target="https://sites.ed.gov/idea/" TargetMode="External"/><Relationship Id="rId4" Type="http://schemas.openxmlformats.org/officeDocument/2006/relationships/hyperlink" Target="http://dx.doi.org/10.1136/bmj.o64" TargetMode="External"/><Relationship Id="rId9" Type="http://schemas.openxmlformats.org/officeDocument/2006/relationships/hyperlink" Target="https://doi.org/10.1016/S1474-4422(22)00130-9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sa.gov/ssi/" TargetMode="External"/><Relationship Id="rId3" Type="http://schemas.openxmlformats.org/officeDocument/2006/relationships/hyperlink" Target="https://doi.org/10.1016/j.jpsychores.2026.112550" TargetMode="External"/><Relationship Id="rId7" Type="http://schemas.openxmlformats.org/officeDocument/2006/relationships/hyperlink" Target="https://www.ssa.gov/benefits/disability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ebr.2021.100489" TargetMode="External"/><Relationship Id="rId11" Type="http://schemas.openxmlformats.org/officeDocument/2006/relationships/hyperlink" Target="https://doi.org/10.1016/j.cpr.2022.102234" TargetMode="External"/><Relationship Id="rId5" Type="http://schemas.openxmlformats.org/officeDocument/2006/relationships/hyperlink" Target="https://doi.org/10.1136/bmjno-2025-001309" TargetMode="External"/><Relationship Id="rId10" Type="http://schemas.openxmlformats.org/officeDocument/2006/relationships/hyperlink" Target="https://doi.org/10.1093/braincomms/fcaf503" TargetMode="External"/><Relationship Id="rId4" Type="http://schemas.openxmlformats.org/officeDocument/2006/relationships/hyperlink" Target="https://doi.org/10.1136/jnnp-2020-325536" TargetMode="External"/><Relationship Id="rId9" Type="http://schemas.openxmlformats.org/officeDocument/2006/relationships/hyperlink" Target="https://doi.org/10.1093/braincomms/fcaf288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7F0D3F-FCF2-C662-DFED-87140AA96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F689-43B4-D24D-D339-DFD83BCC7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9150"/>
            <a:ext cx="9144000" cy="3357563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B97B0B-691A-EE45-80DF-A8DA77632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49788"/>
            <a:ext cx="9144000" cy="1655762"/>
          </a:xfrm>
        </p:spPr>
        <p:txBody>
          <a:bodyPr>
            <a:normAutofit/>
          </a:bodyPr>
          <a:lstStyle/>
          <a:p>
            <a:endParaRPr lang="en-US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Picture 8" descr="A field of lavender at night&#10;&#10;AI-generated content may be incorrect.">
            <a:extLst>
              <a:ext uri="{FF2B5EF4-FFF2-40B4-BE49-F238E27FC236}">
                <a16:creationId xmlns:a16="http://schemas.microsoft.com/office/drawing/2014/main" id="{A66C123E-1CA0-FF0A-3381-286009258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13E2F3C-8252-958E-6E26-347EB0336A11}"/>
              </a:ext>
            </a:extLst>
          </p:cNvPr>
          <p:cNvSpPr txBox="1">
            <a:spLocks/>
          </p:cNvSpPr>
          <p:nvPr/>
        </p:nvSpPr>
        <p:spPr>
          <a:xfrm>
            <a:off x="1676400" y="971550"/>
            <a:ext cx="9144000" cy="3357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Restoring Function and Resilience in Functional Neurological Disorder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62B7EEB-D4F2-C0ED-BB56-2834FC68921B}"/>
              </a:ext>
            </a:extLst>
          </p:cNvPr>
          <p:cNvSpPr txBox="1">
            <a:spLocks/>
          </p:cNvSpPr>
          <p:nvPr/>
        </p:nvSpPr>
        <p:spPr>
          <a:xfrm>
            <a:off x="1676400" y="480218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Jarhed Peña, PhD, LPC, CRC</a:t>
            </a:r>
          </a:p>
          <a:p>
            <a:r>
              <a:rPr lang="en-US" sz="2800" dirty="0">
                <a:solidFill>
                  <a:schemeClr val="bg1"/>
                </a:solidFill>
              </a:rPr>
              <a:t>Cameron Paxton, MA, LLP</a:t>
            </a:r>
          </a:p>
          <a:p>
            <a:r>
              <a:rPr lang="en-US" sz="2800" dirty="0">
                <a:solidFill>
                  <a:schemeClr val="bg1"/>
                </a:solidFill>
              </a:rPr>
              <a:t>Recovery and Balance</a:t>
            </a:r>
          </a:p>
        </p:txBody>
      </p:sp>
    </p:spTree>
    <p:extLst>
      <p:ext uri="{BB962C8B-B14F-4D97-AF65-F5344CB8AC3E}">
        <p14:creationId xmlns:p14="http://schemas.microsoft.com/office/powerpoint/2010/main" val="277841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941B20-C037-D139-5CCA-C28443268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26FE1-CEB2-06BA-FCEE-DA49A943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BB907-7C19-56C8-6633-764B5562E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chemeClr val="bg2"/>
                </a:solidFill>
              </a:rPr>
              <a:t>It was previously called </a:t>
            </a:r>
            <a:r>
              <a:rPr lang="en-US" sz="3200" i="1" dirty="0">
                <a:solidFill>
                  <a:schemeClr val="bg2"/>
                </a:solidFill>
              </a:rPr>
              <a:t>Conversion Disorder</a:t>
            </a:r>
            <a:r>
              <a:rPr lang="en-US" sz="3200" dirty="0">
                <a:solidFill>
                  <a:schemeClr val="bg2"/>
                </a:solidFill>
              </a:rPr>
              <a:t> and historically referred to as </a:t>
            </a:r>
            <a:r>
              <a:rPr lang="en-US" sz="3200" i="1" dirty="0">
                <a:solidFill>
                  <a:schemeClr val="bg2"/>
                </a:solidFill>
              </a:rPr>
              <a:t>hysteria</a:t>
            </a:r>
            <a:r>
              <a:rPr lang="en-US" sz="3200" dirty="0">
                <a:solidFill>
                  <a:schemeClr val="bg2"/>
                </a:solidFill>
              </a:rPr>
              <a:t>.</a:t>
            </a:r>
          </a:p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chemeClr val="bg2"/>
                </a:solidFill>
              </a:rPr>
              <a:t>Earlier theories linked FND closely to psychological distress and trauma.</a:t>
            </a:r>
          </a:p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chemeClr val="bg2"/>
                </a:solidFill>
              </a:rPr>
              <a:t>FND has historically been understudied because it falls between neurology and psychiatry.</a:t>
            </a:r>
          </a:p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chemeClr val="bg2"/>
                </a:solidFill>
              </a:rPr>
              <a:t>FND accounts for about 5–15% of neurology presentations.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DFCE77-7F1E-A78E-8B59-6EE99F460958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22164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A94DBB-6476-60DB-80ED-8A4D087F9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AFA-1D42-A0FC-228F-3D827F23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41100-2A2E-571C-8278-8EF582498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chemeClr val="bg2"/>
                </a:solidFill>
              </a:rPr>
              <a:t>Terminology can be convoluted:</a:t>
            </a:r>
          </a:p>
          <a:p>
            <a:pPr lvl="1">
              <a:lnSpc>
                <a:spcPct val="100000"/>
              </a:lnSpc>
            </a:pPr>
            <a:r>
              <a:rPr lang="en-US" sz="4000" dirty="0">
                <a:solidFill>
                  <a:schemeClr val="bg2"/>
                </a:solidFill>
              </a:rPr>
              <a:t>Psychogenic Nonepileptic Seizures (PNES)</a:t>
            </a:r>
          </a:p>
          <a:p>
            <a:pPr lvl="1">
              <a:lnSpc>
                <a:spcPct val="100000"/>
              </a:lnSpc>
            </a:pPr>
            <a:r>
              <a:rPr lang="en-US" sz="4000" dirty="0">
                <a:solidFill>
                  <a:schemeClr val="bg2"/>
                </a:solidFill>
              </a:rPr>
              <a:t>Functional Seizures</a:t>
            </a:r>
          </a:p>
          <a:p>
            <a:pPr lvl="1">
              <a:lnSpc>
                <a:spcPct val="100000"/>
              </a:lnSpc>
            </a:pPr>
            <a:r>
              <a:rPr lang="en-US" sz="4000" dirty="0">
                <a:solidFill>
                  <a:schemeClr val="bg2"/>
                </a:solidFill>
              </a:rPr>
              <a:t>Dissociative Nonepileptic Seizures</a:t>
            </a:r>
          </a:p>
          <a:p>
            <a:pPr lvl="1">
              <a:lnSpc>
                <a:spcPct val="100000"/>
              </a:lnSpc>
            </a:pPr>
            <a:r>
              <a:rPr lang="en-US" sz="4000" dirty="0">
                <a:solidFill>
                  <a:schemeClr val="bg2"/>
                </a:solidFill>
              </a:rPr>
              <a:t>Pseudoseizures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C7A9572-4BD3-E72C-7518-48203458901C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36623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FB3CEF-23E7-FB65-9C68-3146D5685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46D43-005C-75B3-9252-4E8B9831C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DSM – IV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6797E-A0C9-9EB0-D726-B0521B1C8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chemeClr val="bg2"/>
                </a:solidFill>
              </a:rPr>
              <a:t>One or more symptoms affecting voluntary motor or sensory functioning.</a:t>
            </a:r>
          </a:p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chemeClr val="bg2"/>
                </a:solidFill>
              </a:rPr>
              <a:t>Symptoms are inconsistent with recognized neurological or medical conditions.</a:t>
            </a:r>
          </a:p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chemeClr val="bg2"/>
                </a:solidFill>
              </a:rPr>
              <a:t>Symptoms are not better explained by another medical or psychiatric disorder.</a:t>
            </a:r>
          </a:p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chemeClr val="bg2"/>
                </a:solidFill>
              </a:rPr>
              <a:t>Symptoms cause significant distress, impairment, or require medical evaluation.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AA5C85-9BD1-4D73-D890-524DECA7FADC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817344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A88ABA-6EE8-DDD0-0B6F-7CC478227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4D42A-1F15-43DF-B1A6-F24FFCBD8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DSM – IV Criteria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3EE16-781B-9D9F-2D9F-332A740BA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bg2"/>
                </a:solidFill>
              </a:rPr>
              <a:t>Common Symptom Types</a:t>
            </a:r>
            <a:endParaRPr lang="en-US" dirty="0">
              <a:solidFill>
                <a:schemeClr val="bg2"/>
              </a:solidFill>
            </a:endParaRPr>
          </a:p>
          <a:p>
            <a:pPr lvl="0"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</a:rPr>
              <a:t>Weakness or paralysis</a:t>
            </a:r>
          </a:p>
          <a:p>
            <a:pPr lvl="0"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</a:rPr>
              <a:t>Abnormal movements</a:t>
            </a:r>
          </a:p>
          <a:p>
            <a:pPr lvl="0"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</a:rPr>
              <a:t>Swallowing symptoms</a:t>
            </a:r>
          </a:p>
          <a:p>
            <a:pPr lvl="0"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</a:rPr>
              <a:t>Speech symptoms</a:t>
            </a:r>
          </a:p>
          <a:p>
            <a:pPr lvl="0"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</a:rPr>
              <a:t>Seizures or attacks</a:t>
            </a:r>
          </a:p>
          <a:p>
            <a:pPr lvl="0"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</a:rPr>
              <a:t>Sensory loss or numbness</a:t>
            </a:r>
          </a:p>
          <a:p>
            <a:pPr lvl="0"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</a:rPr>
              <a:t>Visual, hearing, or smell disturbances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E18CDA-ACF8-86F0-A491-0362F9AFCF8A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33982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8CA383-5228-DE3B-7AF9-D443E09B1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A0C21-9311-638F-F617-64E8B55C8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DSM – IV Criteria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CC170-68F9-78CC-256E-E148C0169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4000" b="1" dirty="0">
                <a:solidFill>
                  <a:schemeClr val="bg2"/>
                </a:solidFill>
              </a:rPr>
              <a:t>Specifiers</a:t>
            </a:r>
            <a:endParaRPr lang="en-US" sz="4000" dirty="0">
              <a:solidFill>
                <a:schemeClr val="bg2"/>
              </a:solidFill>
            </a:endParaRPr>
          </a:p>
          <a:p>
            <a:pPr lvl="0">
              <a:lnSpc>
                <a:spcPct val="100000"/>
              </a:lnSpc>
            </a:pPr>
            <a:r>
              <a:rPr lang="en-US" sz="4000" dirty="0">
                <a:solidFill>
                  <a:schemeClr val="bg2"/>
                </a:solidFill>
              </a:rPr>
              <a:t>Acute (&lt; 6 months) or persistent (&gt; 6 months)</a:t>
            </a:r>
          </a:p>
          <a:p>
            <a:pPr lvl="0">
              <a:lnSpc>
                <a:spcPct val="100000"/>
              </a:lnSpc>
            </a:pPr>
            <a:r>
              <a:rPr lang="en-US" sz="4000" dirty="0">
                <a:solidFill>
                  <a:schemeClr val="bg2"/>
                </a:solidFill>
              </a:rPr>
              <a:t>With or without psychological stressor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463B6A-8898-8FEF-AF10-5E67DD9992E2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01911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D2F0E5-9CDC-D433-E3F4-3A3A33E0A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BE67D-8771-866B-7475-3D879FA3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Rule-In vs Rule-Out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04D5A-7876-8D72-78D8-3CE30C070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sz="4000" dirty="0">
                <a:solidFill>
                  <a:schemeClr val="bg2"/>
                </a:solidFill>
              </a:rPr>
              <a:t>FND is considered a “rule-in” diagnosis, not simply a diagnosis of exclusion.</a:t>
            </a:r>
          </a:p>
          <a:p>
            <a:pPr lvl="0">
              <a:lnSpc>
                <a:spcPct val="100000"/>
              </a:lnSpc>
            </a:pPr>
            <a:r>
              <a:rPr lang="en-US" sz="4000" dirty="0">
                <a:solidFill>
                  <a:schemeClr val="bg2"/>
                </a:solidFill>
              </a:rPr>
              <a:t>Diagnosis is based on positive clinical signs that indicate functional symptoms.</a:t>
            </a:r>
            <a:endParaRPr lang="en-US" sz="4000" b="1" dirty="0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5636DE-1157-DA82-F154-68CD476405BB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089246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A9035F-386A-57C2-689B-989A13AB3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546E3-787C-CBAF-5B56-94070F63C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Rule-In vs Rule-Out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29D4C-F8D6-2393-6426-8AE0EB6D4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 dirty="0">
                <a:solidFill>
                  <a:schemeClr val="bg2"/>
                </a:solidFill>
              </a:rPr>
              <a:t>Common Clinical Indicators</a:t>
            </a:r>
            <a:endParaRPr lang="en-US" sz="3200" dirty="0">
              <a:solidFill>
                <a:schemeClr val="bg2"/>
              </a:solidFill>
            </a:endParaRPr>
          </a:p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chemeClr val="bg2"/>
                </a:solidFill>
              </a:rPr>
              <a:t>Functional tremors may decrease or change with distraction.</a:t>
            </a:r>
          </a:p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chemeClr val="bg2"/>
                </a:solidFill>
              </a:rPr>
              <a:t>A patient may be unable to move a limb in one task but use the same muscles normally in another movement.</a:t>
            </a:r>
          </a:p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chemeClr val="bg2"/>
                </a:solidFill>
              </a:rPr>
              <a:t>Hoover’s sign: hip weakness improves when the opposite leg is activated against resistance.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7EBDA3-620C-60C7-EFEF-B2D4105072EA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732255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AA6234-F176-8343-A85D-630B015BA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D5F4-C915-E9D3-A69D-B46FACFB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Rule-In vs Rule-Out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8C4D9-85AC-2D72-8F83-91F50DC32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chemeClr val="bg2"/>
                </a:solidFill>
              </a:rPr>
              <a:t>PNES indicators may include: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solidFill>
                  <a:schemeClr val="bg2"/>
                </a:solidFill>
              </a:rPr>
              <a:t>Eyes remaining closed during episodes/resist attempts at opening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solidFill>
                  <a:schemeClr val="bg2"/>
                </a:solidFill>
              </a:rPr>
              <a:t>Non-synchronous limb movements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solidFill>
                  <a:schemeClr val="bg2"/>
                </a:solidFill>
              </a:rPr>
              <a:t>Bilateral movements with preserved awareness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solidFill>
                  <a:schemeClr val="bg2"/>
                </a:solidFill>
              </a:rPr>
              <a:t>Vocalizations during attack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solidFill>
                  <a:schemeClr val="bg2"/>
                </a:solidFill>
              </a:rPr>
              <a:t>Longer duration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solidFill>
                  <a:schemeClr val="bg2"/>
                </a:solidFill>
              </a:rPr>
              <a:t>Rapid recovery/lack of confusion upon recovery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solidFill>
                  <a:schemeClr val="bg2"/>
                </a:solidFill>
              </a:rPr>
              <a:t>Specific behaviors on recovery: blinking/shaking head, looking around, question of "what happened?"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EED3289-4196-076C-6E2B-3A849A379E5C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099148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7C6FA8-352D-DCD6-6593-0C780205C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D11A5-9187-CE3D-D5A6-E36E5E4D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Etiology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24BBC-31E9-84BD-F21C-55884AA7F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lnSpc>
                <a:spcPct val="120000"/>
              </a:lnSpc>
            </a:pPr>
            <a:r>
              <a:rPr lang="en-US" sz="1800" dirty="0">
                <a:solidFill>
                  <a:schemeClr val="bg2"/>
                </a:solidFill>
              </a:rPr>
              <a:t>FND is understood as involving biological, psychological, and social factors.</a:t>
            </a:r>
          </a:p>
          <a:p>
            <a:pPr lvl="0">
              <a:lnSpc>
                <a:spcPct val="120000"/>
              </a:lnSpc>
            </a:pPr>
            <a:r>
              <a:rPr lang="en-US" sz="1800" dirty="0">
                <a:solidFill>
                  <a:schemeClr val="bg2"/>
                </a:solidFill>
              </a:rPr>
              <a:t>These factors may affect emotional processing, attention, body awareness (interoception), sense of control (agency), and predictive processing.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chemeClr val="bg2"/>
                </a:solidFill>
              </a:rPr>
              <a:t>Bayesian / Active Inference Model</a:t>
            </a:r>
            <a:endParaRPr lang="en-US" sz="1800" dirty="0">
              <a:solidFill>
                <a:schemeClr val="bg2"/>
              </a:solidFill>
            </a:endParaRPr>
          </a:p>
          <a:p>
            <a:pPr lvl="0">
              <a:lnSpc>
                <a:spcPct val="120000"/>
              </a:lnSpc>
            </a:pPr>
            <a:r>
              <a:rPr lang="en-US" sz="1800" dirty="0">
                <a:solidFill>
                  <a:schemeClr val="bg2"/>
                </a:solidFill>
              </a:rPr>
              <a:t>One major theory suggests FND results from inaccurate brain predictions about bodily sensations and movement.</a:t>
            </a:r>
          </a:p>
          <a:p>
            <a:pPr lvl="0">
              <a:lnSpc>
                <a:spcPct val="120000"/>
              </a:lnSpc>
            </a:pPr>
            <a:r>
              <a:rPr lang="en-US" sz="1800" dirty="0">
                <a:solidFill>
                  <a:schemeClr val="bg2"/>
                </a:solidFill>
              </a:rPr>
              <a:t>The brain constantly predicts sensory input based on past experiences and updates those predictions using new sensory information.</a:t>
            </a:r>
          </a:p>
          <a:p>
            <a:pPr lvl="0">
              <a:lnSpc>
                <a:spcPct val="120000"/>
              </a:lnSpc>
            </a:pPr>
            <a:r>
              <a:rPr lang="en-US" sz="1800" dirty="0">
                <a:solidFill>
                  <a:schemeClr val="bg2"/>
                </a:solidFill>
              </a:rPr>
              <a:t>In FND, this predictive process becomes disrupted, leading to a mismatch between sensory input and the brain’s expectations.</a:t>
            </a:r>
          </a:p>
          <a:p>
            <a:pPr lvl="0">
              <a:lnSpc>
                <a:spcPct val="120000"/>
              </a:lnSpc>
            </a:pPr>
            <a:r>
              <a:rPr lang="en-US" sz="1800" dirty="0">
                <a:solidFill>
                  <a:schemeClr val="bg2"/>
                </a:solidFill>
              </a:rPr>
              <a:t>Emotional dysregulation may increase FND symptoms because emotional signals overly influence these predictions.</a:t>
            </a:r>
          </a:p>
          <a:p>
            <a:pPr lvl="0">
              <a:lnSpc>
                <a:spcPct val="120000"/>
              </a:lnSpc>
            </a:pPr>
            <a:r>
              <a:rPr lang="en-US" sz="1800" dirty="0">
                <a:solidFill>
                  <a:schemeClr val="bg2"/>
                </a:solidFill>
              </a:rPr>
              <a:t>Neuroimaging studies have linked FND to altered limbic and salience network functioning.</a:t>
            </a:r>
          </a:p>
          <a:p>
            <a:pPr>
              <a:lnSpc>
                <a:spcPct val="120000"/>
              </a:lnSpc>
            </a:pP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0BAF889-34A2-73AB-AC86-C5B931BDFA1F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748720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9501A3-D938-D4A5-282B-364A91E22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D821F-7275-A0BE-0733-ED1916784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Etiology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026DB-B2F0-683B-D3DF-B22FB40CB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bg2"/>
                </a:solidFill>
              </a:rPr>
              <a:t>I often describe this to patients as a language mismatch:</a:t>
            </a:r>
          </a:p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chemeClr val="bg2"/>
                </a:solidFill>
              </a:rPr>
              <a:t>Brain: “Marche tout droite, corps” (“Walk straight ahead, body”)</a:t>
            </a:r>
          </a:p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chemeClr val="bg2"/>
                </a:solidFill>
              </a:rPr>
              <a:t>Body: translating imperfectly, hears “right,” turns right, and loses balance.</a:t>
            </a:r>
          </a:p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chemeClr val="bg2"/>
                </a:solidFill>
              </a:rPr>
              <a:t>Brain: “Pourquoi on a tourne a droite?!” (“Why did you turn right?!”)</a:t>
            </a:r>
          </a:p>
          <a:p>
            <a:pPr lvl="0">
              <a:lnSpc>
                <a:spcPct val="100000"/>
              </a:lnSpc>
            </a:pPr>
            <a:r>
              <a:rPr lang="en-US" sz="3200" dirty="0">
                <a:solidFill>
                  <a:schemeClr val="bg2"/>
                </a:solidFill>
              </a:rPr>
              <a:t>Body: “Because you said ‘right’!”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D6119D-A7DE-04B0-56F5-B3330BF893B6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582501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8CD68-67BB-D32A-75A5-03E0D7189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96860-A702-A81A-8163-539C2147E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Jarhed Peña, PhD, LPC, CRC</a:t>
            </a: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Psychotherapist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Cameron Paxton, MA, LLP</a:t>
            </a: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Psychotherapist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B13922-526C-060B-D321-C5C3DF274990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53580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6A5B0E-F687-B2BE-B4F4-4DCAF3369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A2D87-0388-C771-D660-7934DFA98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Complicating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A785A-1E5B-243E-621E-FCA7AE420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</a:rPr>
              <a:t>Trauma or stressful life events may contribute to FND, but are not required for diagnosis.</a:t>
            </a:r>
          </a:p>
          <a:p>
            <a:pPr lvl="0"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</a:rPr>
              <a:t>Chronic stress and increased allostatic load may play a role.</a:t>
            </a:r>
          </a:p>
          <a:p>
            <a:pPr lvl="0"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</a:rPr>
              <a:t>Symptoms are often variable and may change over time.</a:t>
            </a:r>
          </a:p>
          <a:p>
            <a:pPr lvl="0"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</a:rPr>
              <a:t>Anxiety, depression, PTSD, and suicidality are more common.</a:t>
            </a:r>
          </a:p>
          <a:p>
            <a:pPr lvl="0"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</a:rPr>
              <a:t>Cluster B personality traits may be present.</a:t>
            </a:r>
          </a:p>
          <a:p>
            <a:pPr lvl="0"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</a:rPr>
              <a:t>Physical conditions (e.g., insomnia, IBS) are commonly comorbid.</a:t>
            </a:r>
          </a:p>
          <a:p>
            <a:pPr lvl="0">
              <a:lnSpc>
                <a:spcPct val="100000"/>
              </a:lnSpc>
            </a:pPr>
            <a:r>
              <a:rPr lang="en-US" dirty="0">
                <a:solidFill>
                  <a:schemeClr val="bg2"/>
                </a:solidFill>
              </a:rPr>
              <a:t>Neurological conditions may co-occur (e.g., epilepsy and PNES).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55DC4E-D8D4-7E3D-BC42-D7621004737C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11061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E0DAC8-92CE-D4F4-4153-16FFBDEC4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2C580-41DF-E862-40B0-1DAE187A1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Complicating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DC6FA-4817-ACB7-7E05-46EF1271F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lv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2"/>
                </a:solidFill>
              </a:rPr>
              <a:t>FND can occur across the lifespan: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bg2"/>
                </a:solidFill>
              </a:rPr>
              <a:t>PNES commonly begins ages 20–29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solidFill>
                  <a:schemeClr val="bg2"/>
                </a:solidFill>
              </a:rPr>
              <a:t>Motor symptoms commonly begin ages 30–39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en-US" sz="2400" dirty="0">
                <a:solidFill>
                  <a:schemeClr val="bg2"/>
                </a:solidFill>
              </a:rPr>
              <a:t>FND is more common in women.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bg2"/>
                </a:solidFill>
              </a:rPr>
              <a:t>Prognosis</a:t>
            </a:r>
            <a:endParaRPr lang="en-US" sz="1800" dirty="0">
              <a:solidFill>
                <a:schemeClr val="bg2"/>
              </a:solidFill>
            </a:endParaRPr>
          </a:p>
          <a:p>
            <a:pPr lvl="0">
              <a:lnSpc>
                <a:spcPct val="120000"/>
              </a:lnSpc>
            </a:pPr>
            <a:r>
              <a:rPr lang="en-US" sz="2400" dirty="0">
                <a:solidFill>
                  <a:schemeClr val="bg2"/>
                </a:solidFill>
              </a:rPr>
              <a:t>Better outcomes are linked to shorter symptom duration and acceptance of the diagnosis.</a:t>
            </a:r>
          </a:p>
          <a:p>
            <a:pPr lvl="0">
              <a:lnSpc>
                <a:spcPct val="120000"/>
              </a:lnSpc>
            </a:pPr>
            <a:r>
              <a:rPr lang="en-US" sz="2400" dirty="0">
                <a:solidFill>
                  <a:schemeClr val="bg2"/>
                </a:solidFill>
              </a:rPr>
              <a:t>Poorer outcomes are associated with maladaptive personality traits, medical comorbidities, and disability status.</a:t>
            </a:r>
          </a:p>
          <a:p>
            <a:pPr lvl="0">
              <a:lnSpc>
                <a:spcPct val="120000"/>
              </a:lnSpc>
            </a:pPr>
            <a:r>
              <a:rPr lang="en-US" sz="2400" dirty="0">
                <a:solidFill>
                  <a:schemeClr val="bg2"/>
                </a:solidFill>
              </a:rPr>
              <a:t>Disability benefits do not necessarily indicate malingering.</a:t>
            </a:r>
          </a:p>
          <a:p>
            <a:pPr lvl="0">
              <a:lnSpc>
                <a:spcPct val="120000"/>
              </a:lnSpc>
            </a:pPr>
            <a:r>
              <a:rPr lang="en-US" sz="2400" dirty="0">
                <a:solidFill>
                  <a:schemeClr val="bg2"/>
                </a:solidFill>
              </a:rPr>
              <a:t>Younger children may have better outcomes than adolescents or adults.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F65563B-2D26-6AE1-D308-42B21DDEB5F3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548812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7EE11-137D-8A7E-5874-5AFDBA54A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313" y="12789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Brain</a:t>
            </a:r>
          </a:p>
        </p:txBody>
      </p:sp>
      <p:pic>
        <p:nvPicPr>
          <p:cNvPr id="9" name="Content Placeholder 8" descr="A diagram of the brain&#10;&#10;AI-generated content may be incorrect.">
            <a:extLst>
              <a:ext uri="{FF2B5EF4-FFF2-40B4-BE49-F238E27FC236}">
                <a16:creationId xmlns:a16="http://schemas.microsoft.com/office/drawing/2014/main" id="{567FF6D6-E05F-9E87-71D3-1A824C3E30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5439" y="1322418"/>
            <a:ext cx="7666460" cy="4883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07D5B9-9E39-49AA-CADF-6F2F05789C67}"/>
              </a:ext>
            </a:extLst>
          </p:cNvPr>
          <p:cNvSpPr txBox="1"/>
          <p:nvPr/>
        </p:nvSpPr>
        <p:spPr>
          <a:xfrm>
            <a:off x="9208592" y="6311825"/>
            <a:ext cx="179328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Aybek&amp; Perez (2023)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4BD6F-CE6D-F422-C556-16CB626B73A0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407062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4D5F57-5771-D6CC-C621-3A3439882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9A425-06EE-332A-89F6-A477E35F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Brain Networks Affected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B244E-221C-7C2D-0ECE-A2B913CC2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en-US" dirty="0">
                <a:solidFill>
                  <a:schemeClr val="bg2"/>
                </a:solidFill>
              </a:rPr>
              <a:t>FND is considered a multi-network brain disorder affecting movement, attention, emotion, body awareness, and sense of control (agency).</a:t>
            </a:r>
          </a:p>
          <a:p>
            <a:pPr marL="0" lvl="0" indent="0">
              <a:buNone/>
            </a:pPr>
            <a:r>
              <a:rPr lang="en-US" dirty="0">
                <a:solidFill>
                  <a:schemeClr val="bg2"/>
                </a:solidFill>
              </a:rPr>
              <a:t>These brain systems overlap and do not function independently.</a:t>
            </a:r>
          </a:p>
          <a:p>
            <a:pPr marL="0" lvl="0" indent="0">
              <a:buNone/>
            </a:pPr>
            <a:endParaRPr lang="en-US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2"/>
                </a:solidFill>
              </a:rPr>
              <a:t>Major Networks Associated with FND</a:t>
            </a:r>
            <a:endParaRPr lang="en-US" dirty="0">
              <a:solidFill>
                <a:schemeClr val="bg2"/>
              </a:solidFill>
            </a:endParaRPr>
          </a:p>
          <a:p>
            <a:pPr lvl="0"/>
            <a:r>
              <a:rPr lang="en-US" b="1" dirty="0">
                <a:solidFill>
                  <a:schemeClr val="bg2"/>
                </a:solidFill>
              </a:rPr>
              <a:t>Sensorimotor / TPJ Networks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>
                <a:solidFill>
                  <a:schemeClr val="bg2"/>
                </a:solidFill>
              </a:rPr>
              <a:t>Linked to movement control and sense of agency.</a:t>
            </a:r>
          </a:p>
          <a:p>
            <a:pPr lvl="0"/>
            <a:r>
              <a:rPr lang="en-US" b="1" dirty="0">
                <a:solidFill>
                  <a:schemeClr val="bg2"/>
                </a:solidFill>
              </a:rPr>
              <a:t>Salience Network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>
                <a:solidFill>
                  <a:schemeClr val="bg2"/>
                </a:solidFill>
              </a:rPr>
              <a:t>Involved in interoception, emotional awareness, and detecting important bodily signals.</a:t>
            </a:r>
          </a:p>
          <a:p>
            <a:pPr lvl="0"/>
            <a:r>
              <a:rPr lang="en-US" b="1" dirty="0">
                <a:solidFill>
                  <a:schemeClr val="bg2"/>
                </a:solidFill>
              </a:rPr>
              <a:t>Limbic Network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>
                <a:solidFill>
                  <a:schemeClr val="bg2"/>
                </a:solidFill>
              </a:rPr>
              <a:t>Associated with emotional regulation, fear processing, and stress responses.</a:t>
            </a:r>
          </a:p>
          <a:p>
            <a:pPr lvl="0"/>
            <a:r>
              <a:rPr lang="en-US" b="1" dirty="0">
                <a:solidFill>
                  <a:schemeClr val="bg2"/>
                </a:solidFill>
              </a:rPr>
              <a:t>Dorsal Attention Network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>
                <a:solidFill>
                  <a:schemeClr val="bg2"/>
                </a:solidFill>
              </a:rPr>
              <a:t>Supports goal-directed attention.</a:t>
            </a:r>
          </a:p>
          <a:p>
            <a:pPr lvl="0"/>
            <a:r>
              <a:rPr lang="en-US" b="1" dirty="0">
                <a:solidFill>
                  <a:schemeClr val="bg2"/>
                </a:solidFill>
              </a:rPr>
              <a:t>Ventral Attention Network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>
                <a:solidFill>
                  <a:schemeClr val="bg2"/>
                </a:solidFill>
              </a:rPr>
              <a:t>Responds to unexpected or external stimuli.</a:t>
            </a:r>
          </a:p>
          <a:p>
            <a:pPr lvl="0"/>
            <a:r>
              <a:rPr lang="en-US" b="1" dirty="0">
                <a:solidFill>
                  <a:schemeClr val="bg2"/>
                </a:solidFill>
              </a:rPr>
              <a:t>Cognitive Control / Motor Planning Network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>
                <a:solidFill>
                  <a:schemeClr val="bg2"/>
                </a:solidFill>
              </a:rPr>
              <a:t>Involved in motor planning and executive control.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DB2EF5-68B9-C5DD-651F-ADCD36C69B43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555282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B9EB79-FA3C-C268-FAB3-5C0218501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5117D-4077-B4ED-B5CF-47F1BCF35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Recent Scientific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3F881-D9F1-FF7F-B624-F61045E8B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2"/>
                </a:solidFill>
              </a:rPr>
              <a:t>Integrated, multidisciplinary treatment is important for recovery (e.g., physiotherapy, psychotherapy, speech therapy, psychiatric support, and medical care). </a:t>
            </a:r>
          </a:p>
          <a:p>
            <a:pPr lvl="0">
              <a:lnSpc>
                <a:spcPct val="120000"/>
              </a:lnSpc>
            </a:pPr>
            <a:r>
              <a:rPr lang="en-US" sz="2400" dirty="0">
                <a:solidFill>
                  <a:schemeClr val="bg2"/>
                </a:solidFill>
              </a:rPr>
              <a:t>FND patients report high levels of stigma, including self-stigma and fear of judgment.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chemeClr val="bg2"/>
                </a:solidFill>
              </a:rPr>
              <a:t>About one-third report believing the condition is their fault.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chemeClr val="bg2"/>
                </a:solidFill>
              </a:rPr>
              <a:t>Stigma increases when others view FND as “purely psychological.”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chemeClr val="bg2"/>
                </a:solidFill>
              </a:rPr>
              <a:t>Work-related stigma is reported most strongly.</a:t>
            </a:r>
          </a:p>
          <a:p>
            <a:pPr lvl="0">
              <a:lnSpc>
                <a:spcPct val="120000"/>
              </a:lnSpc>
            </a:pPr>
            <a:r>
              <a:rPr lang="en-US" sz="2400" dirty="0">
                <a:solidFill>
                  <a:schemeClr val="bg2"/>
                </a:solidFill>
              </a:rPr>
              <a:t>Research shows altered interoceptive processing in FND, suggesting disrupted integration of bodily signals and attention.</a:t>
            </a:r>
          </a:p>
          <a:p>
            <a:pPr lvl="0">
              <a:lnSpc>
                <a:spcPct val="120000"/>
              </a:lnSpc>
            </a:pPr>
            <a:r>
              <a:rPr lang="en-US" sz="2400" dirty="0">
                <a:solidFill>
                  <a:schemeClr val="bg2"/>
                </a:solidFill>
              </a:rPr>
              <a:t>Symptom explanation is important and may influence outcomes.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solidFill>
                  <a:schemeClr val="bg2"/>
                </a:solidFill>
              </a:rPr>
              <a:t>Patients may not identify with anxiety or depression labels but may relate to difficulties processing emotions.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074996-F43C-22D7-BDC1-18A41F443A24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572633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281B96-E8E2-5C9E-503A-8A153E7A9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27ACC73-169E-E3C3-40DA-834C2312C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4456E-A37F-99DD-C720-923E9A3A8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4414180"/>
            <a:ext cx="7006691" cy="88453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500" dirty="0">
                <a:solidFill>
                  <a:schemeClr val="bg2"/>
                </a:solidFill>
              </a:rPr>
              <a:t>Why is it that we can’t improve clinical outcomes using the biomedical model alone?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A5483A-6842-9E35-DB63-AE18671C3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EAF61F2-DC68-2521-D754-78CC08B758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1">
              <a:extLst>
                <a:ext uri="{FF2B5EF4-FFF2-40B4-BE49-F238E27FC236}">
                  <a16:creationId xmlns:a16="http://schemas.microsoft.com/office/drawing/2014/main" id="{36BB2D0A-CEC0-6DF9-4F4E-2239BDB56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FDE2D21F-1457-AF6F-B0B8-6DDB19730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060AD0F-1AA5-ABAC-6DE3-A806BC8E5105}"/>
              </a:ext>
            </a:extLst>
          </p:cNvPr>
          <p:cNvSpPr/>
          <p:nvPr/>
        </p:nvSpPr>
        <p:spPr>
          <a:xfrm>
            <a:off x="827088" y="2788206"/>
            <a:ext cx="6446548" cy="155463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Question #2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8FB5F8-E8E6-8E3C-697A-1A035B73AADB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234779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56A888-3E37-4190-CD03-5C3D48626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976A7F-6020-6752-5B1C-506680B01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5" cy="1323439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Biomedical Model</a:t>
            </a:r>
          </a:p>
        </p:txBody>
      </p:sp>
      <p:pic>
        <p:nvPicPr>
          <p:cNvPr id="6" name="Picture 5" descr="A diagram of a person&#10;&#10;AI-generated content may be incorrect.">
            <a:extLst>
              <a:ext uri="{FF2B5EF4-FFF2-40B4-BE49-F238E27FC236}">
                <a16:creationId xmlns:a16="http://schemas.microsoft.com/office/drawing/2014/main" id="{A9EFF6CF-BD6E-1C5E-C9E9-B8DB3FBCFE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76" b="11206"/>
          <a:stretch>
            <a:fillRect/>
          </a:stretch>
        </p:blipFill>
        <p:spPr>
          <a:xfrm>
            <a:off x="5229225" y="637161"/>
            <a:ext cx="6858000" cy="55836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D7366-B321-EC1F-77F6-C7460EA360F6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754537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961809-C5FF-0DD7-1562-FE5BCF04C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E130385-2577-6213-FEFF-9E19BA5B7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DD5C2-B6A2-1B94-298E-0970043DD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5" cy="1323439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Biopsychosocial Model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BB047A0-CF1B-697E-F265-EF58CF82A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4391025" cy="2454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(Engel, 1977)</a:t>
            </a:r>
          </a:p>
        </p:txBody>
      </p:sp>
      <p:pic>
        <p:nvPicPr>
          <p:cNvPr id="16" name="Picture 15" descr="A diagram of different types of circles&#10;&#10;AI-generated content may be incorrect.">
            <a:extLst>
              <a:ext uri="{FF2B5EF4-FFF2-40B4-BE49-F238E27FC236}">
                <a16:creationId xmlns:a16="http://schemas.microsoft.com/office/drawing/2014/main" id="{CA96488A-93D5-D324-FA86-17F403071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908" y="467591"/>
            <a:ext cx="7897092" cy="59228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E4DEA-3443-8B3E-9E68-D2E1C8BD9F19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235674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8B3B23-B1FA-058D-BF5E-D883612E4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F1A86-9622-F53B-BCAB-CF58E7A65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5" cy="1323439"/>
          </a:xfrm>
        </p:spPr>
        <p:txBody>
          <a:bodyPr anchor="t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International Classification of Functioning, Disability, and Health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050A24CB-24AC-77A3-DF9B-84FF560D8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606943"/>
            <a:ext cx="4391025" cy="18716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(WHO, 2001)</a:t>
            </a:r>
          </a:p>
        </p:txBody>
      </p:sp>
      <p:pic>
        <p:nvPicPr>
          <p:cNvPr id="4" name="Picture 3" descr="A diagram of health condition&#10;&#10;AI-generated content may be incorrect.">
            <a:extLst>
              <a:ext uri="{FF2B5EF4-FFF2-40B4-BE49-F238E27FC236}">
                <a16:creationId xmlns:a16="http://schemas.microsoft.com/office/drawing/2014/main" id="{F082B2BC-01EB-AF55-2A64-BE4CE50BC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303" y="1076328"/>
            <a:ext cx="7886697" cy="52577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443AE-CC4E-948D-872B-47B754D76514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502538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7BE798-16A1-DA3B-B0B5-F8B9AAE86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EF673D-F224-FE46-8B0B-F65421545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CB407D-F4E6-DE60-D635-908E6B13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5" cy="1323439"/>
          </a:xfrm>
        </p:spPr>
        <p:txBody>
          <a:bodyPr anchor="t"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International Classification of Functioning, Disability, and Health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1EC6868D-F53F-41A5-1FFD-800BD3A22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06943"/>
            <a:ext cx="4391025" cy="16644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(WHO, 2001)</a:t>
            </a:r>
          </a:p>
        </p:txBody>
      </p:sp>
      <p:pic>
        <p:nvPicPr>
          <p:cNvPr id="17" name="Picture 1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65830B1-DEAB-2436-097D-54E1F8498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016" y="1186065"/>
            <a:ext cx="6728805" cy="448587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0CAA3-EAE3-F6EE-5276-54D1B7B4C427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35386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93564A-DBE6-A44E-547A-F13D72AB9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35417-FD3B-7D1B-9705-DC992CF9A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Download this document</a:t>
            </a:r>
          </a:p>
        </p:txBody>
      </p:sp>
      <p:pic>
        <p:nvPicPr>
          <p:cNvPr id="5" name="Content Placeholder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569BB99-3A59-3ABD-CC97-AB5522FC0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686" b="10340"/>
          <a:stretch>
            <a:fillRect/>
          </a:stretch>
        </p:blipFill>
        <p:spPr>
          <a:xfrm>
            <a:off x="3863748" y="1690688"/>
            <a:ext cx="4464504" cy="45050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56C57-6CEE-A0C6-5C8B-A4AF38FB0501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3189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3C4D2E-7433-F177-3DD5-E8D4B7924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99464-29F2-6ACE-5C6B-FE1AA0E70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ICF Disability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A476A-58D6-F122-F34E-40648CCA3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bg2"/>
                </a:solidFill>
              </a:rPr>
              <a:t>Disability results from interaction between a health condition and environmental, personal, and societal barriers affecting functioning and participation </a:t>
            </a:r>
            <a:r>
              <a:rPr lang="en-US" sz="4800" dirty="0">
                <a:solidFill>
                  <a:schemeClr val="bg1">
                    <a:alpha val="80000"/>
                  </a:schemeClr>
                </a:solidFill>
              </a:rPr>
              <a:t>(WHO, 2001).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7AE50D-3424-9324-F0CF-A3A257AFAFCD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928068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E28E66-4BF2-7AD2-F04B-781F186E4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ist of activities and activities&#10;&#10;AI-generated content may be incorrect.">
            <a:extLst>
              <a:ext uri="{FF2B5EF4-FFF2-40B4-BE49-F238E27FC236}">
                <a16:creationId xmlns:a16="http://schemas.microsoft.com/office/drawing/2014/main" id="{AA5985B9-23A5-70DE-A91F-E389CA073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49" y="412750"/>
            <a:ext cx="10751705" cy="617540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0EA9E48-D49A-DE03-A020-F0698C1D6506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894020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376A60-B437-76E8-D439-B9B63450F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F4FAF3-4B3A-7A44-8F87-D6EDC8FBD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60370-0721-A033-20AA-9AB93EBB9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4414180"/>
            <a:ext cx="7006691" cy="88453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3500" dirty="0">
                <a:solidFill>
                  <a:schemeClr val="bg2"/>
                </a:solidFill>
              </a:rPr>
              <a:t>How should the treatment be provided?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64A8BC-AEAF-8F4F-9A4A-8B5EA58CF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94988BC-315D-6250-F483-3668BCB48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1">
              <a:extLst>
                <a:ext uri="{FF2B5EF4-FFF2-40B4-BE49-F238E27FC236}">
                  <a16:creationId xmlns:a16="http://schemas.microsoft.com/office/drawing/2014/main" id="{A820FBAA-2A21-42A2-056A-C9167F165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AE573A26-D9FB-4847-E001-A4C098C01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6CC6D67-AFCC-2ED1-6A36-E3993EF27F40}"/>
              </a:ext>
            </a:extLst>
          </p:cNvPr>
          <p:cNvSpPr/>
          <p:nvPr/>
        </p:nvSpPr>
        <p:spPr>
          <a:xfrm>
            <a:off x="827088" y="2788206"/>
            <a:ext cx="6446548" cy="155463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Question #3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BE6FF87-FC62-87D7-4772-98C4DBAE60F6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7665742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AD91C2-A967-9669-F8E0-6E6AAF7F3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different types of therapy&#10;&#10;AI-generated content may be incorrect.">
            <a:extLst>
              <a:ext uri="{FF2B5EF4-FFF2-40B4-BE49-F238E27FC236}">
                <a16:creationId xmlns:a16="http://schemas.microsoft.com/office/drawing/2014/main" id="{057D988F-7C62-33CE-4007-D8D8350788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81493" y="214493"/>
            <a:ext cx="6429014" cy="642901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1AD00EB-252E-36E1-8CE0-DEB66C047F5B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4438878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607B28-2BE3-A8AF-CDAB-24DD2489B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8E9FA-3C3F-9325-EABE-2F03EEF86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Strategy #1</a:t>
            </a:r>
          </a:p>
        </p:txBody>
      </p:sp>
      <p:pic>
        <p:nvPicPr>
          <p:cNvPr id="13" name="Content Placeholder 12" descr="A black and white chart with white text&#10;&#10;AI-generated content may be incorrect.">
            <a:extLst>
              <a:ext uri="{FF2B5EF4-FFF2-40B4-BE49-F238E27FC236}">
                <a16:creationId xmlns:a16="http://schemas.microsoft.com/office/drawing/2014/main" id="{E80D505B-D3B1-90CB-2353-B4D529FCB6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7477" y="1690688"/>
            <a:ext cx="7957046" cy="46062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3D1E5-7C4E-CBD3-2AD9-3A6557759C79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572528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D5941E-F414-F33D-0B2A-D97A39747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D45BA-6C13-C2F5-4A39-D2AFED62C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Strategy #2</a:t>
            </a:r>
          </a:p>
        </p:txBody>
      </p:sp>
      <p:pic>
        <p:nvPicPr>
          <p:cNvPr id="9" name="Content Placeholder 8" descr="A black and white schedule&#10;&#10;AI-generated content may be incorrect.">
            <a:extLst>
              <a:ext uri="{FF2B5EF4-FFF2-40B4-BE49-F238E27FC236}">
                <a16:creationId xmlns:a16="http://schemas.microsoft.com/office/drawing/2014/main" id="{99137510-8A16-A494-7263-07358EAC6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0221" y="1345816"/>
            <a:ext cx="6036781" cy="4831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83A489-119A-F33D-C317-BDF7572C9A83}"/>
              </a:ext>
            </a:extLst>
          </p:cNvPr>
          <p:cNvSpPr txBox="1"/>
          <p:nvPr/>
        </p:nvSpPr>
        <p:spPr>
          <a:xfrm>
            <a:off x="6557899" y="3280080"/>
            <a:ext cx="6641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+</a:t>
            </a:r>
          </a:p>
        </p:txBody>
      </p:sp>
      <p:pic>
        <p:nvPicPr>
          <p:cNvPr id="8" name="Picture 7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033D1A5E-8950-5E2E-387D-CA327C046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097" y="2584460"/>
            <a:ext cx="4609682" cy="259156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FACD8EB-0392-4A4C-8B16-AD3CEF232F3E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1624291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FEAA36-C459-AAC3-4D25-CC9D6E23B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8BD61-22E7-1EB9-B482-F74BC4E0B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Strategy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45D0E-DCD1-0F4E-EF8C-59564D521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600" dirty="0">
                <a:solidFill>
                  <a:schemeClr val="bg2"/>
                </a:solidFill>
              </a:rPr>
              <a:t>Interoception-focused activities</a:t>
            </a:r>
          </a:p>
          <a:p>
            <a:pPr lvl="1">
              <a:lnSpc>
                <a:spcPct val="110000"/>
              </a:lnSpc>
            </a:pPr>
            <a:r>
              <a:rPr lang="en-US" sz="3200" dirty="0">
                <a:solidFill>
                  <a:schemeClr val="bg2"/>
                </a:solidFill>
              </a:rPr>
              <a:t>Mindful Breathing (slow breathing, 8.5-10 bpm)</a:t>
            </a:r>
          </a:p>
          <a:p>
            <a:pPr lvl="2">
              <a:lnSpc>
                <a:spcPct val="110000"/>
              </a:lnSpc>
            </a:pPr>
            <a:r>
              <a:rPr lang="en-US" sz="2800" dirty="0">
                <a:solidFill>
                  <a:srgbClr val="7030A0"/>
                </a:solidFill>
              </a:rPr>
              <a:t>Purpose</a:t>
            </a:r>
            <a:r>
              <a:rPr lang="en-US" sz="2800" dirty="0">
                <a:solidFill>
                  <a:schemeClr val="bg2"/>
                </a:solidFill>
              </a:rPr>
              <a:t>:</a:t>
            </a:r>
          </a:p>
          <a:p>
            <a:pPr lvl="3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</a:rPr>
              <a:t>Enhance interoception</a:t>
            </a:r>
          </a:p>
          <a:p>
            <a:pPr lvl="3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</a:rPr>
              <a:t>Enhance autonomic flexibility and attention regulation</a:t>
            </a:r>
          </a:p>
          <a:p>
            <a:pPr lvl="3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</a:rPr>
              <a:t>Teach as a grounding tool</a:t>
            </a:r>
          </a:p>
          <a:p>
            <a:pPr lvl="1">
              <a:lnSpc>
                <a:spcPct val="110000"/>
              </a:lnSpc>
            </a:pPr>
            <a:r>
              <a:rPr lang="en-US" sz="3200" dirty="0">
                <a:solidFill>
                  <a:schemeClr val="bg2"/>
                </a:solidFill>
              </a:rPr>
              <a:t>Progressive Muscle Relaxation, Body Scan, and Autogenic Training</a:t>
            </a:r>
          </a:p>
          <a:p>
            <a:pPr lvl="2">
              <a:lnSpc>
                <a:spcPct val="110000"/>
              </a:lnSpc>
            </a:pPr>
            <a:r>
              <a:rPr lang="en-US" sz="2800" dirty="0">
                <a:solidFill>
                  <a:srgbClr val="7030A0"/>
                </a:solidFill>
              </a:rPr>
              <a:t>Purpose</a:t>
            </a:r>
            <a:r>
              <a:rPr lang="en-US" sz="2800" dirty="0">
                <a:solidFill>
                  <a:schemeClr val="bg2"/>
                </a:solidFill>
              </a:rPr>
              <a:t>:</a:t>
            </a:r>
          </a:p>
          <a:p>
            <a:pPr lvl="3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</a:rPr>
              <a:t>Enhance interoception</a:t>
            </a:r>
          </a:p>
          <a:p>
            <a:pPr lvl="3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</a:rPr>
              <a:t>Enhance volitional contro</a:t>
            </a:r>
            <a:r>
              <a:rPr lang="en-US" sz="2400" dirty="0">
                <a:solidFill>
                  <a:schemeClr val="bg2"/>
                </a:solidFill>
              </a:rPr>
              <a:t>l </a:t>
            </a:r>
            <a:r>
              <a:rPr lang="en-US" sz="2400" i="1" dirty="0">
                <a:solidFill>
                  <a:schemeClr val="bg2"/>
                </a:solidFill>
              </a:rPr>
              <a:t>despite</a:t>
            </a:r>
            <a:r>
              <a:rPr lang="en-US" sz="2400" dirty="0">
                <a:solidFill>
                  <a:schemeClr val="bg2"/>
                </a:solidFill>
              </a:rPr>
              <a:t> of symptoms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7BDE27E-5223-E0D5-D51E-0CC40239EB53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3565440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E4282F-AA0F-4666-5FA0-A580FD790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4808-AB2B-9C3B-CFB1-54C34D688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Strategy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3F4C5-4229-4CD6-D3BB-720954B9B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bg2"/>
                </a:solidFill>
              </a:rPr>
              <a:t>Focus on mindfulness during psychotherapy (mainly) but conversations occurring from rehabilitation disciplines also focus on this principle.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solidFill>
                <a:schemeClr val="bg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7030A0"/>
                </a:solidFill>
              </a:rPr>
              <a:t>Includes</a:t>
            </a:r>
            <a:r>
              <a:rPr lang="en-US" dirty="0">
                <a:solidFill>
                  <a:schemeClr val="bg2"/>
                </a:solidFill>
              </a:rPr>
              <a:t>: Mindful Breathing and Mindful Movement Exercises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7030A0"/>
                </a:solidFill>
              </a:rPr>
              <a:t>Purpose</a:t>
            </a:r>
            <a:r>
              <a:rPr lang="en-US" dirty="0">
                <a:solidFill>
                  <a:schemeClr val="bg2"/>
                </a:solidFill>
              </a:rPr>
              <a:t>: teach patients not to be overly attentive (which enhances dysregulation).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3A25E30-39F0-59D4-3D4D-20DF4195503F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2884692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19E2E6-D1BC-71B7-D6B2-C4DC86DEE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6A6F2-4C17-E84F-CF47-7A1C02F14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Strategy #5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60584-E0C9-9F74-7A98-46546F8D1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Focus on curiosity and play during PT, OT, Speech and encouraged especially during psychotherapy.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7030A0"/>
                </a:solidFill>
              </a:rPr>
              <a:t>Includes</a:t>
            </a:r>
            <a:r>
              <a:rPr lang="en-US" dirty="0">
                <a:solidFill>
                  <a:schemeClr val="bg2"/>
                </a:solidFill>
              </a:rPr>
              <a:t>: rapport building, tone of voice, encouragement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7030A0"/>
                </a:solidFill>
              </a:rPr>
              <a:t>Purpose</a:t>
            </a:r>
            <a:r>
              <a:rPr lang="en-US" dirty="0">
                <a:solidFill>
                  <a:schemeClr val="bg2"/>
                </a:solidFill>
              </a:rPr>
              <a:t>: indirectly teach patients not to catastrophize 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681DAC-397B-BBCA-2139-2E14BB87277F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2603288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4F3CA2-6F27-514E-8A8B-334508B1E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7DA0C-01F9-970F-D47C-CD20009F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Strategy #6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A3421-1059-D6BC-B9C4-D983D9BCE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Help patients make sense of their experience rather than always telling them what is going on 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7030A0"/>
                </a:solidFill>
              </a:rPr>
              <a:t>Includes</a:t>
            </a:r>
            <a:r>
              <a:rPr lang="en-US" dirty="0">
                <a:solidFill>
                  <a:schemeClr val="bg2"/>
                </a:solidFill>
              </a:rPr>
              <a:t>: bridging the patients’ explanation of their experience and disorder symptomatology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rgbClr val="7030A0"/>
                </a:solidFill>
              </a:rPr>
              <a:t>Purpose</a:t>
            </a:r>
            <a:r>
              <a:rPr lang="en-US" dirty="0">
                <a:solidFill>
                  <a:schemeClr val="bg2"/>
                </a:solidFill>
              </a:rPr>
              <a:t>: promotes a person-centered approach</a:t>
            </a:r>
          </a:p>
          <a:p>
            <a:pPr marL="0" indent="0">
              <a:buNone/>
            </a:pP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2EAAE8C-0937-D5AB-A29A-F705A7B72A4A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873398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2DC16F-2563-6B86-4114-248BE4B97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E8251-5487-1E90-19F3-2D47BE109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Agenda</a:t>
            </a:r>
          </a:p>
        </p:txBody>
      </p:sp>
      <p:sp>
        <p:nvSpPr>
          <p:cNvPr id="6" name="Alternate Process 5">
            <a:extLst>
              <a:ext uri="{FF2B5EF4-FFF2-40B4-BE49-F238E27FC236}">
                <a16:creationId xmlns:a16="http://schemas.microsoft.com/office/drawing/2014/main" id="{934D32B3-1536-EEFF-D19E-ACC5F1389229}"/>
              </a:ext>
            </a:extLst>
          </p:cNvPr>
          <p:cNvSpPr/>
          <p:nvPr/>
        </p:nvSpPr>
        <p:spPr>
          <a:xfrm>
            <a:off x="2642937" y="1874835"/>
            <a:ext cx="6906126" cy="938464"/>
          </a:xfrm>
          <a:prstGeom prst="flowChartAlternateProcess">
            <a:avLst/>
          </a:prstGeom>
          <a:solidFill>
            <a:schemeClr val="bg2">
              <a:lumMod val="25000"/>
              <a:alpha val="0"/>
            </a:schemeClr>
          </a:solidFill>
          <a:ln w="508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What is Functional Neurological Disorder (FND)?</a:t>
            </a:r>
          </a:p>
        </p:txBody>
      </p:sp>
      <p:sp>
        <p:nvSpPr>
          <p:cNvPr id="7" name="Alternate Process 6">
            <a:extLst>
              <a:ext uri="{FF2B5EF4-FFF2-40B4-BE49-F238E27FC236}">
                <a16:creationId xmlns:a16="http://schemas.microsoft.com/office/drawing/2014/main" id="{F00A013B-DBC4-3F89-3386-ACA7E3889544}"/>
              </a:ext>
            </a:extLst>
          </p:cNvPr>
          <p:cNvSpPr/>
          <p:nvPr/>
        </p:nvSpPr>
        <p:spPr>
          <a:xfrm>
            <a:off x="2642937" y="3106238"/>
            <a:ext cx="6906126" cy="938464"/>
          </a:xfrm>
          <a:prstGeom prst="flowChartAlternateProcess">
            <a:avLst/>
          </a:prstGeom>
          <a:solidFill>
            <a:schemeClr val="bg2">
              <a:lumMod val="25000"/>
              <a:alpha val="0"/>
            </a:schemeClr>
          </a:solidFill>
          <a:ln w="508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2"/>
                </a:solidFill>
              </a:rPr>
              <a:t>Why is it that we can’t improve clinical outcomes using the biomedical model alone?</a:t>
            </a:r>
          </a:p>
        </p:txBody>
      </p:sp>
      <p:sp>
        <p:nvSpPr>
          <p:cNvPr id="8" name="Alternate Process 7">
            <a:extLst>
              <a:ext uri="{FF2B5EF4-FFF2-40B4-BE49-F238E27FC236}">
                <a16:creationId xmlns:a16="http://schemas.microsoft.com/office/drawing/2014/main" id="{4F70D34D-8C44-EE84-BE1F-FF8B5E41C7C3}"/>
              </a:ext>
            </a:extLst>
          </p:cNvPr>
          <p:cNvSpPr/>
          <p:nvPr/>
        </p:nvSpPr>
        <p:spPr>
          <a:xfrm>
            <a:off x="2642937" y="4323008"/>
            <a:ext cx="6906126" cy="938464"/>
          </a:xfrm>
          <a:prstGeom prst="flowChartAlternateProcess">
            <a:avLst/>
          </a:prstGeom>
          <a:solidFill>
            <a:schemeClr val="bg2">
              <a:lumMod val="25000"/>
              <a:alpha val="0"/>
            </a:schemeClr>
          </a:solidFill>
          <a:ln w="508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2"/>
                </a:solidFill>
              </a:rPr>
              <a:t>How should the treatment be provided?</a:t>
            </a:r>
          </a:p>
        </p:txBody>
      </p:sp>
      <p:sp>
        <p:nvSpPr>
          <p:cNvPr id="9" name="Alternate Process 8">
            <a:extLst>
              <a:ext uri="{FF2B5EF4-FFF2-40B4-BE49-F238E27FC236}">
                <a16:creationId xmlns:a16="http://schemas.microsoft.com/office/drawing/2014/main" id="{6D858835-03A7-8DD3-AC28-E8294004059F}"/>
              </a:ext>
            </a:extLst>
          </p:cNvPr>
          <p:cNvSpPr/>
          <p:nvPr/>
        </p:nvSpPr>
        <p:spPr>
          <a:xfrm>
            <a:off x="2642937" y="5539778"/>
            <a:ext cx="6906126" cy="938464"/>
          </a:xfrm>
          <a:prstGeom prst="flowChartAlternateProcess">
            <a:avLst/>
          </a:prstGeom>
          <a:solidFill>
            <a:schemeClr val="bg2">
              <a:lumMod val="25000"/>
              <a:alpha val="0"/>
            </a:schemeClr>
          </a:solidFill>
          <a:ln w="508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2"/>
                </a:solidFill>
              </a:rPr>
              <a:t>7 Strategies to build the patient’s resilience in treatment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355D455-1D2B-DA4C-E2F4-EFEB201089F6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558331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20ECE3-5D8B-5FF8-1CC5-A8536E180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37F5A-A1FF-48FD-E2D2-80971B2B3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Strategy #7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EF661-A42B-0D94-AAA9-72C751681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Practical strategies that we’ve seen work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Learning triggers and body sensations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Teach that the process more important than outcome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Mindfulness meditation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Yoga and meditation relaxation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Blowing bubbles for practice extending exhale in breathing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Balloon volley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SoloStep</a:t>
            </a:r>
            <a:r>
              <a:rPr lang="en-US" dirty="0">
                <a:solidFill>
                  <a:schemeClr val="bg1"/>
                </a:solidFill>
              </a:rPr>
              <a:t> walking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Sensory integration activities (vibration plate, squish mat, shaving cream, sensory bin)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Multi-matrix (game/dual tasking and fine motor control)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Resisted walking/heavy work/weighting/compression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Bal-vis-x (dual tasking bilateral coordination task with auditory cue)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Recognize app (graded motor imagery activity)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Simulated patient selected activities (grocery shopping, cooking, eating, cleaning, sport activities)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Clock yourself app (multidirectional stepping to targets)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Blaze pods (externally focused targets, can be used in a variety of ways)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Outdoor activities to improve community mobility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Social participation with techs or other staff in clinic to improve social interactions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407E4C-2FB0-6557-14C6-94358FFFCE79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11891726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35BA6C-E38D-CD80-0444-35D3B15A6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8A524-B99A-83A1-215C-9AD3AE26E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Resources for Patients and Clinicians</a:t>
            </a:r>
          </a:p>
        </p:txBody>
      </p:sp>
      <p:pic>
        <p:nvPicPr>
          <p:cNvPr id="5" name="Content Placeholder 4" descr="A black and white website with white text&#10;&#10;AI-generated content may be incorrect.">
            <a:extLst>
              <a:ext uri="{FF2B5EF4-FFF2-40B4-BE49-F238E27FC236}">
                <a16:creationId xmlns:a16="http://schemas.microsoft.com/office/drawing/2014/main" id="{38483D62-EABB-3D3E-DFCC-CC8BE38FB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9873" y="1486069"/>
            <a:ext cx="10016836" cy="50027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FCA75-7812-57AC-AAC1-8F5CC1CBA0CA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727973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8E2EBC-CAF1-605D-5B91-1F9548BD1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2CD20-A112-909A-17D4-49BDAAB91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Download this document</a:t>
            </a:r>
          </a:p>
        </p:txBody>
      </p:sp>
      <p:pic>
        <p:nvPicPr>
          <p:cNvPr id="5" name="Content Placeholder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FF025A9-651A-5AEA-7F70-581F32E837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1686" b="10340"/>
          <a:stretch>
            <a:fillRect/>
          </a:stretch>
        </p:blipFill>
        <p:spPr>
          <a:xfrm>
            <a:off x="3863748" y="1690688"/>
            <a:ext cx="4464504" cy="450501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7325B6-92CC-A118-5367-4CCA0395DB7B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28938650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45F9A3-9506-04B2-DFE5-9254AE66D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0B4BC-4F95-4FEC-9758-2FB6D73E6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12581-59AA-C128-7707-D7A480070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American Psychiatric Association. (2022). </a:t>
            </a:r>
            <a:r>
              <a:rPr lang="en-US" sz="1100" i="1" dirty="0">
                <a:solidFill>
                  <a:schemeClr val="bg1"/>
                </a:solidFill>
              </a:rPr>
              <a:t>Diagnostic and statistical manual of mental disorders</a:t>
            </a:r>
            <a:r>
              <a:rPr lang="en-US" sz="1100" dirty="0">
                <a:solidFill>
                  <a:schemeClr val="bg1"/>
                </a:solidFill>
              </a:rPr>
              <a:t> (5th ed., text rev.). </a:t>
            </a:r>
            <a:r>
              <a:rPr lang="en-US" sz="11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https://doi.org/10.1176/appi.books.9780890425787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Americans with Disabilities Act of 1990, 42 U.S.C. § 12101 (2008). </a:t>
            </a:r>
            <a:r>
              <a:rPr lang="en-US" sz="11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https://www.ada.gov/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Aybek, S., &amp; Perez, D. L. (2022). Diagnosis and management of functional neurological disorder. </a:t>
            </a:r>
            <a:r>
              <a:rPr lang="en-US" sz="1100" i="1" dirty="0">
                <a:solidFill>
                  <a:schemeClr val="bg1"/>
                </a:solidFill>
              </a:rPr>
              <a:t>BMJ, 376</a:t>
            </a:r>
            <a:r>
              <a:rPr lang="en-US" sz="1100" dirty="0">
                <a:solidFill>
                  <a:schemeClr val="bg1"/>
                </a:solidFill>
              </a:rPr>
              <a:t>, o64. </a:t>
            </a:r>
            <a:r>
              <a:rPr lang="en-US" sz="11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http://dx.doi.org/10.1136/bmj.o64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Bennett, K., Diamond, C., </a:t>
            </a:r>
            <a:r>
              <a:rPr lang="en-US" sz="1100" dirty="0" err="1">
                <a:solidFill>
                  <a:schemeClr val="bg1"/>
                </a:solidFill>
              </a:rPr>
              <a:t>Hoeritzauer</a:t>
            </a:r>
            <a:r>
              <a:rPr lang="en-US" sz="1100" dirty="0">
                <a:solidFill>
                  <a:schemeClr val="bg1"/>
                </a:solidFill>
              </a:rPr>
              <a:t>, I., Gardiner, P., McWhirter, L., Carson, A., &amp; Stone, J. (2021). A practical review of functional neurological disorder (FND) for the general physician. </a:t>
            </a:r>
            <a:r>
              <a:rPr lang="en-US" sz="1100" i="1" dirty="0">
                <a:solidFill>
                  <a:schemeClr val="bg1"/>
                </a:solidFill>
              </a:rPr>
              <a:t>Clinical Medicine, 21</a:t>
            </a:r>
            <a:r>
              <a:rPr lang="en-US" sz="1100" dirty="0">
                <a:solidFill>
                  <a:schemeClr val="bg1"/>
                </a:solidFill>
              </a:rPr>
              <a:t>(1), 28–36. </a:t>
            </a:r>
            <a:r>
              <a:rPr lang="en-US" sz="1100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https://doi.org/10.7861/clinmed.2020-0987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Drane, D. L., Fani, N., Hallett, M., Khalsa, S. S., Perez, D. L., &amp; Roberts, N. A. (2021). A framework for understanding the pathophysiology of functional neurological disorder. </a:t>
            </a:r>
            <a:r>
              <a:rPr lang="en-US" sz="1100" i="1" dirty="0">
                <a:solidFill>
                  <a:schemeClr val="bg1"/>
                </a:solidFill>
              </a:rPr>
              <a:t>CNS Spectrums, 26</a:t>
            </a:r>
            <a:r>
              <a:rPr lang="en-US" sz="1100" dirty="0">
                <a:solidFill>
                  <a:schemeClr val="bg1"/>
                </a:solidFill>
              </a:rPr>
              <a:t>(6), 555–561. </a:t>
            </a:r>
            <a:r>
              <a:rPr lang="en-US" sz="1100" u="sng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https://doi.org/10.1017/S1092852920001789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Finkelstein, S. A., Diamond, C., Carson, A., &amp; Stone, J. (2025). Incidence and prevalence of functional neurological disorder: A systematic review. </a:t>
            </a:r>
            <a:r>
              <a:rPr lang="en-US" sz="1100" i="1" dirty="0">
                <a:solidFill>
                  <a:schemeClr val="bg1"/>
                </a:solidFill>
              </a:rPr>
              <a:t>Journal of Neurology, Neurosurgery &amp; Psychiatry, 96</a:t>
            </a:r>
            <a:r>
              <a:rPr lang="en-US" sz="1100" dirty="0">
                <a:solidFill>
                  <a:schemeClr val="bg1"/>
                </a:solidFill>
              </a:rPr>
              <a:t>(4), 383–395. </a:t>
            </a:r>
            <a:r>
              <a:rPr lang="en-US" sz="1100" u="sng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https://doi.org/10.1136/jnnp-2024-334767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 err="1">
                <a:solidFill>
                  <a:schemeClr val="bg1"/>
                </a:solidFill>
              </a:rPr>
              <a:t>Gkintoni</a:t>
            </a:r>
            <a:r>
              <a:rPr lang="en-US" sz="1100" dirty="0">
                <a:solidFill>
                  <a:schemeClr val="bg1"/>
                </a:solidFill>
              </a:rPr>
              <a:t>, E., Vassilopoulos, S. P., &amp; Nikolaou, G. (2025). Mindfulness-based cognitive therapy in clinical practice: A systematic review of neurocognitive outcomes and applications for mental health and well-being. </a:t>
            </a:r>
            <a:r>
              <a:rPr lang="en-US" sz="1100" i="1" dirty="0">
                <a:solidFill>
                  <a:schemeClr val="bg1"/>
                </a:solidFill>
              </a:rPr>
              <a:t>Journal of Clinical Medicine, 14</a:t>
            </a:r>
            <a:r>
              <a:rPr lang="en-US" sz="1100" dirty="0">
                <a:solidFill>
                  <a:schemeClr val="bg1"/>
                </a:solidFill>
              </a:rPr>
              <a:t>(5), 1703. </a:t>
            </a:r>
            <a:r>
              <a:rPr lang="en-US" sz="1100" u="sng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https://doi.org/10.3390/jcm14051703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Hallett, M., Aybek, S., </a:t>
            </a:r>
            <a:r>
              <a:rPr lang="en-US" sz="1100" dirty="0" err="1">
                <a:solidFill>
                  <a:schemeClr val="bg1"/>
                </a:solidFill>
              </a:rPr>
              <a:t>Dworetzky</a:t>
            </a:r>
            <a:r>
              <a:rPr lang="en-US" sz="1100" dirty="0">
                <a:solidFill>
                  <a:schemeClr val="bg1"/>
                </a:solidFill>
              </a:rPr>
              <a:t>, B. A., McWhirter, L., Staab, J. P., &amp; Stone, J. (2022). Functional neurological disorder: New subtypes and shared mechanisms. </a:t>
            </a:r>
            <a:r>
              <a:rPr lang="en-US" sz="1100" i="1" dirty="0">
                <a:solidFill>
                  <a:schemeClr val="bg1"/>
                </a:solidFill>
              </a:rPr>
              <a:t>The Lancet Neurology, 21</a:t>
            </a:r>
            <a:r>
              <a:rPr lang="en-US" sz="1100" dirty="0">
                <a:solidFill>
                  <a:schemeClr val="bg1"/>
                </a:solidFill>
              </a:rPr>
              <a:t>(6), 537–550. </a:t>
            </a:r>
            <a:r>
              <a:rPr lang="en-US" sz="1100" u="sng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https://doi.org/10.1016/S1474-4422(22)00130-9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Individuals with Disabilities Education Act, 20 U.S.C. § 1400 (2004). </a:t>
            </a:r>
            <a:r>
              <a:rPr lang="en-US" sz="1100" u="sng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https://sites.ed.gov/idea/</a:t>
            </a:r>
            <a:endParaRPr lang="en-US" sz="1100" u="sng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Mavroudis, I., Kazis, D., Kamal, F. Z., </a:t>
            </a:r>
            <a:r>
              <a:rPr lang="en-US" sz="1100" dirty="0" err="1">
                <a:solidFill>
                  <a:schemeClr val="bg1"/>
                </a:solidFill>
              </a:rPr>
              <a:t>Gurzu</a:t>
            </a:r>
            <a:r>
              <a:rPr lang="en-US" sz="1100" dirty="0">
                <a:solidFill>
                  <a:schemeClr val="bg1"/>
                </a:solidFill>
              </a:rPr>
              <a:t>, I. L., </a:t>
            </a:r>
            <a:r>
              <a:rPr lang="en-US" sz="1100" dirty="0" err="1">
                <a:solidFill>
                  <a:schemeClr val="bg1"/>
                </a:solidFill>
              </a:rPr>
              <a:t>Ciobica</a:t>
            </a:r>
            <a:r>
              <a:rPr lang="en-US" sz="1100" dirty="0">
                <a:solidFill>
                  <a:schemeClr val="bg1"/>
                </a:solidFill>
              </a:rPr>
              <a:t>, A., </a:t>
            </a:r>
            <a:r>
              <a:rPr lang="en-US" sz="1100" dirty="0" err="1">
                <a:solidFill>
                  <a:schemeClr val="bg1"/>
                </a:solidFill>
              </a:rPr>
              <a:t>Pădurariu</a:t>
            </a:r>
            <a:r>
              <a:rPr lang="en-US" sz="1100" dirty="0">
                <a:solidFill>
                  <a:schemeClr val="bg1"/>
                </a:solidFill>
              </a:rPr>
              <a:t>, M., Novac, B., &amp; Iordache, A. (2024). Understanding functional neurological disorder: Recent insights and diagnostic challenges. </a:t>
            </a:r>
            <a:r>
              <a:rPr lang="en-US" sz="1100" i="1" dirty="0">
                <a:solidFill>
                  <a:schemeClr val="bg1"/>
                </a:solidFill>
              </a:rPr>
              <a:t>International Journal of Molecular Sciences, 25</a:t>
            </a:r>
            <a:r>
              <a:rPr lang="en-US" sz="1100" dirty="0">
                <a:solidFill>
                  <a:schemeClr val="bg1"/>
                </a:solidFill>
              </a:rPr>
              <a:t>(8), 4470. </a:t>
            </a:r>
            <a:r>
              <a:rPr lang="en-US" sz="1100" u="sng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https://doi.org/10.3390/ijms25084470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B3B56D4-EB3F-C71A-01B4-E87E2EC80DA7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7784410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67A8B7-EB7D-32E7-116B-88449AAAA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D0572-BC6B-80D1-19F8-A5C78A24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4FE41-80B4-51CA-3C6D-F1C681C4F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McLoughlin, C., Ramsay, N., Tak, L., Carson, A., &amp; Stone, J. (2026). Stigma in functional neurological disorder: A longitudinal study. </a:t>
            </a:r>
            <a:r>
              <a:rPr lang="en-US" sz="1100" i="1" dirty="0">
                <a:solidFill>
                  <a:schemeClr val="bg1"/>
                </a:solidFill>
              </a:rPr>
              <a:t>Journal of Psychosomatic Research, 203</a:t>
            </a:r>
            <a:r>
              <a:rPr lang="en-US" sz="1100" dirty="0">
                <a:solidFill>
                  <a:schemeClr val="bg1"/>
                </a:solidFill>
              </a:rPr>
              <a:t>, Article 112550. </a:t>
            </a:r>
            <a:r>
              <a:rPr lang="en-US" sz="11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https://doi.org/10.1016/j.jpsychores.2026.112550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Perez, D. L., Edwards, M. J., Nielsen, G., et al. (2021). Decade of progress in motor functional neurological disorder: Continuing the momentum. </a:t>
            </a:r>
            <a:r>
              <a:rPr lang="en-US" sz="1100" i="1" dirty="0">
                <a:solidFill>
                  <a:schemeClr val="bg1"/>
                </a:solidFill>
              </a:rPr>
              <a:t>Journal of Neurology, Neurosurgery &amp; Psychiatry, 92</a:t>
            </a:r>
            <a:r>
              <a:rPr lang="en-US" sz="1100" dirty="0">
                <a:solidFill>
                  <a:schemeClr val="bg1"/>
                </a:solidFill>
              </a:rPr>
              <a:t>, 668–677. </a:t>
            </a:r>
            <a:r>
              <a:rPr lang="en-US" sz="11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https://doi.org/10.1136/jnnp-2020-325536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Phillips, W. (2025). Pathophysiology of functional neurological disorder for the general neurologist. </a:t>
            </a:r>
            <a:r>
              <a:rPr lang="en-US" sz="1100" i="1" dirty="0">
                <a:solidFill>
                  <a:schemeClr val="bg1"/>
                </a:solidFill>
              </a:rPr>
              <a:t>BMJ Neurology Open, 7</a:t>
            </a:r>
            <a:r>
              <a:rPr lang="en-US" sz="1100" dirty="0">
                <a:solidFill>
                  <a:schemeClr val="bg1"/>
                </a:solidFill>
              </a:rPr>
              <a:t>(2), e001309. </a:t>
            </a:r>
            <a:r>
              <a:rPr lang="en-US" sz="1100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https://doi.org/10.1136/bmjno-2025-001309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Raynor, G., &amp; </a:t>
            </a:r>
            <a:r>
              <a:rPr lang="en-US" sz="1100" dirty="0" err="1">
                <a:solidFill>
                  <a:schemeClr val="bg1"/>
                </a:solidFill>
              </a:rPr>
              <a:t>Baslet</a:t>
            </a:r>
            <a:r>
              <a:rPr lang="en-US" sz="1100" dirty="0">
                <a:solidFill>
                  <a:schemeClr val="bg1"/>
                </a:solidFill>
              </a:rPr>
              <a:t>, G. (2021). A historical review of functional neurological disorder and comparison to contemporary models. </a:t>
            </a:r>
            <a:r>
              <a:rPr lang="en-US" sz="1100" i="1" dirty="0">
                <a:solidFill>
                  <a:schemeClr val="bg1"/>
                </a:solidFill>
              </a:rPr>
              <a:t>Epilepsy &amp; Behavior Reports, 16</a:t>
            </a:r>
            <a:r>
              <a:rPr lang="en-US" sz="1100" dirty="0">
                <a:solidFill>
                  <a:schemeClr val="bg1"/>
                </a:solidFill>
              </a:rPr>
              <a:t>, 100489. </a:t>
            </a:r>
            <a:r>
              <a:rPr lang="en-US" sz="1100" u="sng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https://doi.org/10.1016/j.ebr.2021.100489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Social Security Administration. (n.d.-a). </a:t>
            </a:r>
            <a:r>
              <a:rPr lang="en-US" sz="1100" i="1" dirty="0">
                <a:solidFill>
                  <a:schemeClr val="bg1"/>
                </a:solidFill>
              </a:rPr>
              <a:t>Disability benefits</a:t>
            </a:r>
            <a:r>
              <a:rPr lang="en-US" sz="1100" dirty="0">
                <a:solidFill>
                  <a:schemeClr val="bg1"/>
                </a:solidFill>
              </a:rPr>
              <a:t>. </a:t>
            </a:r>
            <a:r>
              <a:rPr lang="en-US" sz="1100" u="sng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https://www.ssa.gov/benefits/disability/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Social Security Administration. (n.d.-b). </a:t>
            </a:r>
            <a:r>
              <a:rPr lang="en-US" sz="1100" i="1" dirty="0">
                <a:solidFill>
                  <a:schemeClr val="bg1"/>
                </a:solidFill>
              </a:rPr>
              <a:t>Supplemental Security Income (SSI) benefits</a:t>
            </a:r>
            <a:r>
              <a:rPr lang="en-US" sz="1100" dirty="0">
                <a:solidFill>
                  <a:schemeClr val="bg1"/>
                </a:solidFill>
              </a:rPr>
              <a:t>. </a:t>
            </a:r>
            <a:r>
              <a:rPr lang="en-US" sz="1100" u="sng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https://www.ssa.gov/ssi/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Stone, J., </a:t>
            </a:r>
            <a:r>
              <a:rPr lang="en-US" sz="1100" dirty="0" err="1">
                <a:solidFill>
                  <a:schemeClr val="bg1"/>
                </a:solidFill>
              </a:rPr>
              <a:t>Coebergh</a:t>
            </a:r>
            <a:r>
              <a:rPr lang="en-US" sz="1100" dirty="0">
                <a:solidFill>
                  <a:schemeClr val="bg1"/>
                </a:solidFill>
              </a:rPr>
              <a:t>, J., Khoja, L., Butler, M., Nicholson, T. R., &amp; </a:t>
            </a:r>
            <a:r>
              <a:rPr lang="en-US" sz="1100" dirty="0" err="1">
                <a:solidFill>
                  <a:schemeClr val="bg1"/>
                </a:solidFill>
              </a:rPr>
              <a:t>Dodick</a:t>
            </a:r>
            <a:r>
              <a:rPr lang="en-US" sz="1100" dirty="0">
                <a:solidFill>
                  <a:schemeClr val="bg1"/>
                </a:solidFill>
              </a:rPr>
              <a:t>, D. W. (2025). Migraine and functional neurological disorder (FND): A review of comorbidity and potential overlap. </a:t>
            </a:r>
            <a:r>
              <a:rPr lang="en-US" sz="1100" i="1" dirty="0">
                <a:solidFill>
                  <a:schemeClr val="bg1"/>
                </a:solidFill>
              </a:rPr>
              <a:t>Brain Communications, 7</a:t>
            </a:r>
            <a:r>
              <a:rPr lang="en-US" sz="1100" dirty="0">
                <a:solidFill>
                  <a:schemeClr val="bg1"/>
                </a:solidFill>
              </a:rPr>
              <a:t>(4), fcaf288. </a:t>
            </a:r>
            <a:r>
              <a:rPr lang="en-US" sz="1100" u="sng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https://doi.org/10.1093/braincomms/fcaf288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Stoffel, N., </a:t>
            </a:r>
            <a:r>
              <a:rPr lang="en-US" sz="1100" dirty="0" err="1">
                <a:solidFill>
                  <a:schemeClr val="bg1"/>
                </a:solidFill>
              </a:rPr>
              <a:t>Mouthon</a:t>
            </a:r>
            <a:r>
              <a:rPr lang="en-US" sz="1100" dirty="0">
                <a:solidFill>
                  <a:schemeClr val="bg1"/>
                </a:solidFill>
              </a:rPr>
              <a:t>, M., Yang, H., von der Weid, L., </a:t>
            </a:r>
            <a:r>
              <a:rPr lang="en-US" sz="1100" dirty="0" err="1">
                <a:solidFill>
                  <a:schemeClr val="bg1"/>
                </a:solidFill>
              </a:rPr>
              <a:t>Concetti</a:t>
            </a:r>
            <a:r>
              <a:rPr lang="en-US" sz="1100" dirty="0">
                <a:solidFill>
                  <a:schemeClr val="bg1"/>
                </a:solidFill>
              </a:rPr>
              <a:t>, C., Blanke, O., &amp; Aybek, S. (2026). Attenuated heartbeat-evoked potentials in functional neurological disorder. </a:t>
            </a:r>
            <a:r>
              <a:rPr lang="en-US" sz="1100" i="1" dirty="0">
                <a:solidFill>
                  <a:schemeClr val="bg1"/>
                </a:solidFill>
              </a:rPr>
              <a:t>Brain Communications, 8</a:t>
            </a:r>
            <a:r>
              <a:rPr lang="en-US" sz="1100" dirty="0">
                <a:solidFill>
                  <a:schemeClr val="bg1"/>
                </a:solidFill>
              </a:rPr>
              <a:t>(1), fcaf503. </a:t>
            </a:r>
            <a:r>
              <a:rPr lang="en-US" sz="1100" u="sng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https://doi.org/10.1093/braincomms/fcaf503</a:t>
            </a:r>
            <a:endParaRPr lang="en-US" sz="1100" dirty="0">
              <a:solidFill>
                <a:schemeClr val="bg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100" dirty="0">
                <a:solidFill>
                  <a:schemeClr val="bg1"/>
                </a:solidFill>
              </a:rPr>
              <a:t>Sverre, K. T., Nissen, E. R., </a:t>
            </a:r>
            <a:r>
              <a:rPr lang="en-US" sz="1100" dirty="0" err="1">
                <a:solidFill>
                  <a:schemeClr val="bg1"/>
                </a:solidFill>
              </a:rPr>
              <a:t>Færver</a:t>
            </a:r>
            <a:r>
              <a:rPr lang="en-US" sz="1100" dirty="0">
                <a:solidFill>
                  <a:schemeClr val="bg1"/>
                </a:solidFill>
              </a:rPr>
              <a:t>-Vestergaard, I., Johannsen, M., &amp; Zachariae, R. (2023). Comparing the efficacy of mindfulness-based therapy and cognitive-behavioral therapy for depression in head-to-head randomized controlled trials: A systematic review and meta-analysis of equivalence. </a:t>
            </a:r>
            <a:r>
              <a:rPr lang="en-US" sz="1100" i="1" dirty="0">
                <a:solidFill>
                  <a:schemeClr val="bg1"/>
                </a:solidFill>
              </a:rPr>
              <a:t>Clinical Psychology Review, 100</a:t>
            </a:r>
            <a:r>
              <a:rPr lang="en-US" sz="1100" dirty="0">
                <a:solidFill>
                  <a:schemeClr val="bg1"/>
                </a:solidFill>
              </a:rPr>
              <a:t>, 102234. </a:t>
            </a:r>
            <a:r>
              <a:rPr lang="en-US" sz="1100" u="sng" dirty="0">
                <a:solidFill>
                  <a:schemeClr val="bg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https://doi.org/10.1016/j.cpr.2022.102234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109C74-A55A-5078-A577-E11213FE29B9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122274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9A5C0C-5E49-704E-18B9-E1B482B4F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BC9EF-75AB-3B7A-DD65-00D7C7708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794BD-9BB2-7E4A-F6D0-49DFB3B6A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000" dirty="0">
                <a:solidFill>
                  <a:schemeClr val="bg2"/>
                </a:solidFill>
              </a:rPr>
              <a:t>Q&amp;A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72F8C5-6C4A-1AB9-CEDC-40A6B5FC0466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3115114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9137BD-D0F6-7770-AF87-FAF3A9494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5061C-C48A-FADF-9433-1F4197DA3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What is Resilience?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686FE-9952-07C3-24A5-307AFD9EF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The nervous system’s capacity to flexibly adapt, regulate, and recover in response to internal and external contexts.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D9A891F-8AB1-6E41-B347-8D598832A01A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78597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E9C8D2-270B-9921-DDB6-E6BA84168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9174-B17C-D647-4BBE-8D253E89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Collab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73EBFB1-239F-8D8D-24CD-1E66E1406F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A3159-0980-C9F3-C902-79EA273B4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50" y="1614768"/>
            <a:ext cx="4105275" cy="4376549"/>
          </a:xfrm>
          <a:prstGeom prst="rect">
            <a:avLst/>
          </a:prstGeom>
        </p:spPr>
      </p:pic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6D49B33-DC32-DEC5-A0A8-6B20747752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8049"/>
          <a:stretch>
            <a:fillRect/>
          </a:stretch>
        </p:blipFill>
        <p:spPr>
          <a:xfrm>
            <a:off x="1502252" y="1690688"/>
            <a:ext cx="4441348" cy="446008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235BB-BF16-F276-0F70-2F4870C19003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38516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5324B8-CB76-4DA1-C403-22EB98ABC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EB3C1-37BB-1AFA-1D83-B176FA8AB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3E350-EBFE-356C-A520-B7B095365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[put vids here]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F0877D-A7BE-E5F3-0061-590C84C2EFB9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39693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95489B-B721-5161-E1C5-696037024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9718-670F-606F-DCD2-5C74B8D42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What have we learned?</a:t>
            </a:r>
          </a:p>
        </p:txBody>
      </p:sp>
      <p:pic>
        <p:nvPicPr>
          <p:cNvPr id="5" name="Picture 4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2B584D3B-5457-981A-DDC2-5ABC5BF3F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3" y="1899556"/>
            <a:ext cx="3519109" cy="3519109"/>
          </a:xfrm>
          <a:prstGeom prst="rect">
            <a:avLst/>
          </a:prstGeom>
        </p:spPr>
      </p:pic>
      <p:pic>
        <p:nvPicPr>
          <p:cNvPr id="9" name="Picture 8" descr="A black square with white text&#10;&#10;AI-generated content may be incorrect.">
            <a:extLst>
              <a:ext uri="{FF2B5EF4-FFF2-40B4-BE49-F238E27FC236}">
                <a16:creationId xmlns:a16="http://schemas.microsoft.com/office/drawing/2014/main" id="{AB732AD7-FC82-4445-0247-01554A8D9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446" y="1899555"/>
            <a:ext cx="3519109" cy="3519109"/>
          </a:xfrm>
          <a:prstGeom prst="rect">
            <a:avLst/>
          </a:prstGeom>
        </p:spPr>
      </p:pic>
      <p:pic>
        <p:nvPicPr>
          <p:cNvPr id="13" name="Picture 12" descr="A black square with white text&#10;&#10;AI-generated content may be incorrect.">
            <a:extLst>
              <a:ext uri="{FF2B5EF4-FFF2-40B4-BE49-F238E27FC236}">
                <a16:creationId xmlns:a16="http://schemas.microsoft.com/office/drawing/2014/main" id="{DB45B6D5-6A0C-D28C-B1E9-8E5EBCBC5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379" y="1899555"/>
            <a:ext cx="3519109" cy="35191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0C72B-1E23-E2CC-2F12-D7634CD0AA4B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50906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B24733-2445-84AA-15C0-B12815FDD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7FAE6E8-1D9E-4905-AAFE-978D33182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084EA-26DE-B799-318A-E057FD95F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4414180"/>
            <a:ext cx="7006691" cy="884538"/>
          </a:xfrm>
        </p:spPr>
        <p:txBody>
          <a:bodyPr vert="horz" lIns="91440" tIns="45720" rIns="91440" bIns="45720" rtlCol="0">
            <a:noAutofit/>
          </a:bodyPr>
          <a:lstStyle/>
          <a:p>
            <a:pPr marL="0" lvl="0" indent="0">
              <a:buNone/>
            </a:pPr>
            <a:r>
              <a:rPr lang="en-US" sz="35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What is Functional Neurological Disorder (FND)?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9D1CBF-A219-4C01-85A0-9DF6151EE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015" y="0"/>
            <a:ext cx="712985" cy="6858000"/>
            <a:chOff x="11479015" y="0"/>
            <a:chExt cx="712985" cy="6858000"/>
          </a:xfrm>
          <a:effectLst>
            <a:outerShdw blurRad="381000" dist="152400" dir="10800000" algn="ctr" rotWithShape="0">
              <a:schemeClr val="bg1">
                <a:alpha val="10000"/>
              </a:scheme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9FC63AB-02B8-4DDD-8778-397188A37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8" y="0"/>
              <a:ext cx="712982" cy="6858000"/>
            </a:xfrm>
            <a:custGeom>
              <a:avLst/>
              <a:gdLst>
                <a:gd name="connsiteX0" fmla="*/ 280560 w 712982"/>
                <a:gd name="connsiteY0" fmla="*/ 0 h 6858000"/>
                <a:gd name="connsiteX1" fmla="*/ 712982 w 712982"/>
                <a:gd name="connsiteY1" fmla="*/ 0 h 6858000"/>
                <a:gd name="connsiteX2" fmla="*/ 712982 w 712982"/>
                <a:gd name="connsiteY2" fmla="*/ 6858000 h 6858000"/>
                <a:gd name="connsiteX3" fmla="*/ 372527 w 712982"/>
                <a:gd name="connsiteY3" fmla="*/ 6858000 h 6858000"/>
                <a:gd name="connsiteX4" fmla="*/ 372901 w 712982"/>
                <a:gd name="connsiteY4" fmla="*/ 6835810 h 6858000"/>
                <a:gd name="connsiteX5" fmla="*/ 363017 w 712982"/>
                <a:gd name="connsiteY5" fmla="*/ 6518145 h 6858000"/>
                <a:gd name="connsiteX6" fmla="*/ 310498 w 712982"/>
                <a:gd name="connsiteY6" fmla="*/ 6393936 h 6858000"/>
                <a:gd name="connsiteX7" fmla="*/ 305420 w 712982"/>
                <a:gd name="connsiteY7" fmla="*/ 6355564 h 6858000"/>
                <a:gd name="connsiteX8" fmla="*/ 311030 w 712982"/>
                <a:gd name="connsiteY8" fmla="*/ 6267729 h 6858000"/>
                <a:gd name="connsiteX9" fmla="*/ 281440 w 712982"/>
                <a:gd name="connsiteY9" fmla="*/ 6090959 h 6858000"/>
                <a:gd name="connsiteX10" fmla="*/ 258928 w 712982"/>
                <a:gd name="connsiteY10" fmla="*/ 6026981 h 6858000"/>
                <a:gd name="connsiteX11" fmla="*/ 245105 w 712982"/>
                <a:gd name="connsiteY11" fmla="*/ 5991615 h 6858000"/>
                <a:gd name="connsiteX12" fmla="*/ 197441 w 712982"/>
                <a:gd name="connsiteY12" fmla="*/ 5807458 h 6858000"/>
                <a:gd name="connsiteX13" fmla="*/ 159115 w 712982"/>
                <a:gd name="connsiteY13" fmla="*/ 5727356 h 6858000"/>
                <a:gd name="connsiteX14" fmla="*/ 152306 w 712982"/>
                <a:gd name="connsiteY14" fmla="*/ 5705270 h 6858000"/>
                <a:gd name="connsiteX15" fmla="*/ 150939 w 712982"/>
                <a:gd name="connsiteY15" fmla="*/ 5580441 h 6858000"/>
                <a:gd name="connsiteX16" fmla="*/ 187956 w 712982"/>
                <a:gd name="connsiteY16" fmla="*/ 5482729 h 6858000"/>
                <a:gd name="connsiteX17" fmla="*/ 201902 w 712982"/>
                <a:gd name="connsiteY17" fmla="*/ 5463053 h 6858000"/>
                <a:gd name="connsiteX18" fmla="*/ 168174 w 712982"/>
                <a:gd name="connsiteY18" fmla="*/ 5205662 h 6858000"/>
                <a:gd name="connsiteX19" fmla="*/ 157186 w 712982"/>
                <a:gd name="connsiteY19" fmla="*/ 5166766 h 6858000"/>
                <a:gd name="connsiteX20" fmla="*/ 163999 w 712982"/>
                <a:gd name="connsiteY20" fmla="*/ 4972256 h 6858000"/>
                <a:gd name="connsiteX21" fmla="*/ 163388 w 712982"/>
                <a:gd name="connsiteY21" fmla="*/ 4915833 h 6858000"/>
                <a:gd name="connsiteX22" fmla="*/ 166361 w 712982"/>
                <a:gd name="connsiteY22" fmla="*/ 4712964 h 6858000"/>
                <a:gd name="connsiteX23" fmla="*/ 140122 w 712982"/>
                <a:gd name="connsiteY23" fmla="*/ 4687152 h 6858000"/>
                <a:gd name="connsiteX24" fmla="*/ 73058 w 712982"/>
                <a:gd name="connsiteY24" fmla="*/ 4611951 h 6858000"/>
                <a:gd name="connsiteX25" fmla="*/ 3979 w 712982"/>
                <a:gd name="connsiteY25" fmla="*/ 4456771 h 6858000"/>
                <a:gd name="connsiteX26" fmla="*/ 2091 w 712982"/>
                <a:gd name="connsiteY26" fmla="*/ 4412781 h 6858000"/>
                <a:gd name="connsiteX27" fmla="*/ 75905 w 712982"/>
                <a:gd name="connsiteY27" fmla="*/ 4292897 h 6858000"/>
                <a:gd name="connsiteX28" fmla="*/ 104434 w 712982"/>
                <a:gd name="connsiteY28" fmla="*/ 4235333 h 6858000"/>
                <a:gd name="connsiteX29" fmla="*/ 151065 w 712982"/>
                <a:gd name="connsiteY29" fmla="*/ 4075686 h 6858000"/>
                <a:gd name="connsiteX30" fmla="*/ 161243 w 712982"/>
                <a:gd name="connsiteY30" fmla="*/ 4061695 h 6858000"/>
                <a:gd name="connsiteX31" fmla="*/ 286285 w 712982"/>
                <a:gd name="connsiteY31" fmla="*/ 3933862 h 6858000"/>
                <a:gd name="connsiteX32" fmla="*/ 306926 w 712982"/>
                <a:gd name="connsiteY32" fmla="*/ 3905847 h 6858000"/>
                <a:gd name="connsiteX33" fmla="*/ 340015 w 712982"/>
                <a:gd name="connsiteY33" fmla="*/ 3871199 h 6858000"/>
                <a:gd name="connsiteX34" fmla="*/ 400111 w 712982"/>
                <a:gd name="connsiteY34" fmla="*/ 3767743 h 6858000"/>
                <a:gd name="connsiteX35" fmla="*/ 409694 w 712982"/>
                <a:gd name="connsiteY35" fmla="*/ 3646690 h 6858000"/>
                <a:gd name="connsiteX36" fmla="*/ 428447 w 712982"/>
                <a:gd name="connsiteY36" fmla="*/ 3499752 h 6858000"/>
                <a:gd name="connsiteX37" fmla="*/ 445033 w 712982"/>
                <a:gd name="connsiteY37" fmla="*/ 3437349 h 6858000"/>
                <a:gd name="connsiteX38" fmla="*/ 471431 w 712982"/>
                <a:gd name="connsiteY38" fmla="*/ 3272018 h 6858000"/>
                <a:gd name="connsiteX39" fmla="*/ 495919 w 712982"/>
                <a:gd name="connsiteY39" fmla="*/ 3153432 h 6858000"/>
                <a:gd name="connsiteX40" fmla="*/ 499541 w 712982"/>
                <a:gd name="connsiteY40" fmla="*/ 2985907 h 6858000"/>
                <a:gd name="connsiteX41" fmla="*/ 491640 w 712982"/>
                <a:gd name="connsiteY41" fmla="*/ 2905697 h 6858000"/>
                <a:gd name="connsiteX42" fmla="*/ 586592 w 712982"/>
                <a:gd name="connsiteY42" fmla="*/ 2746325 h 6858000"/>
                <a:gd name="connsiteX43" fmla="*/ 647211 w 712982"/>
                <a:gd name="connsiteY43" fmla="*/ 2620857 h 6858000"/>
                <a:gd name="connsiteX44" fmla="*/ 598120 w 712982"/>
                <a:gd name="connsiteY44" fmla="*/ 2501248 h 6858000"/>
                <a:gd name="connsiteX45" fmla="*/ 560897 w 712982"/>
                <a:gd name="connsiteY45" fmla="*/ 2471368 h 6858000"/>
                <a:gd name="connsiteX46" fmla="*/ 506928 w 712982"/>
                <a:gd name="connsiteY46" fmla="*/ 2272389 h 6858000"/>
                <a:gd name="connsiteX47" fmla="*/ 474122 w 712982"/>
                <a:gd name="connsiteY47" fmla="*/ 1983284 h 6858000"/>
                <a:gd name="connsiteX48" fmla="*/ 349180 w 712982"/>
                <a:gd name="connsiteY48" fmla="*/ 1510207 h 6858000"/>
                <a:gd name="connsiteX49" fmla="*/ 306451 w 712982"/>
                <a:gd name="connsiteY49" fmla="*/ 1430003 h 6858000"/>
                <a:gd name="connsiteX50" fmla="*/ 287747 w 712982"/>
                <a:gd name="connsiteY50" fmla="*/ 1336633 h 6858000"/>
                <a:gd name="connsiteX51" fmla="*/ 304326 w 712982"/>
                <a:gd name="connsiteY51" fmla="*/ 1298229 h 6858000"/>
                <a:gd name="connsiteX52" fmla="*/ 317671 w 712982"/>
                <a:gd name="connsiteY52" fmla="*/ 1136667 h 6858000"/>
                <a:gd name="connsiteX53" fmla="*/ 314959 w 712982"/>
                <a:gd name="connsiteY53" fmla="*/ 1106522 h 6858000"/>
                <a:gd name="connsiteX54" fmla="*/ 290675 w 712982"/>
                <a:gd name="connsiteY54" fmla="*/ 1004980 h 6858000"/>
                <a:gd name="connsiteX55" fmla="*/ 272712 w 712982"/>
                <a:gd name="connsiteY55" fmla="*/ 910357 h 6858000"/>
                <a:gd name="connsiteX56" fmla="*/ 270963 w 712982"/>
                <a:gd name="connsiteY56" fmla="*/ 667028 h 6858000"/>
                <a:gd name="connsiteX57" fmla="*/ 244986 w 712982"/>
                <a:gd name="connsiteY57" fmla="*/ 483131 h 6858000"/>
                <a:gd name="connsiteX58" fmla="*/ 241465 w 712982"/>
                <a:gd name="connsiteY58" fmla="*/ 397465 h 6858000"/>
                <a:gd name="connsiteX59" fmla="*/ 244890 w 712982"/>
                <a:gd name="connsiteY59" fmla="*/ 348507 h 6858000"/>
                <a:gd name="connsiteX60" fmla="*/ 293439 w 712982"/>
                <a:gd name="connsiteY60" fmla="*/ 233141 h 6858000"/>
                <a:gd name="connsiteX61" fmla="*/ 300513 w 712982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2" h="6858000">
                  <a:moveTo>
                    <a:pt x="280560" y="0"/>
                  </a:moveTo>
                  <a:lnTo>
                    <a:pt x="712982" y="0"/>
                  </a:lnTo>
                  <a:lnTo>
                    <a:pt x="712982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1">
              <a:extLst>
                <a:ext uri="{FF2B5EF4-FFF2-40B4-BE49-F238E27FC236}">
                  <a16:creationId xmlns:a16="http://schemas.microsoft.com/office/drawing/2014/main" id="{AC0AB7ED-D983-4149-A166-B31B71163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79015" y="0"/>
              <a:ext cx="712985" cy="6858000"/>
            </a:xfrm>
            <a:custGeom>
              <a:avLst/>
              <a:gdLst>
                <a:gd name="connsiteX0" fmla="*/ 280560 w 712985"/>
                <a:gd name="connsiteY0" fmla="*/ 0 h 6858000"/>
                <a:gd name="connsiteX1" fmla="*/ 712985 w 712985"/>
                <a:gd name="connsiteY1" fmla="*/ 0 h 6858000"/>
                <a:gd name="connsiteX2" fmla="*/ 712985 w 712985"/>
                <a:gd name="connsiteY2" fmla="*/ 6858000 h 6858000"/>
                <a:gd name="connsiteX3" fmla="*/ 372527 w 712985"/>
                <a:gd name="connsiteY3" fmla="*/ 6858000 h 6858000"/>
                <a:gd name="connsiteX4" fmla="*/ 372901 w 712985"/>
                <a:gd name="connsiteY4" fmla="*/ 6835810 h 6858000"/>
                <a:gd name="connsiteX5" fmla="*/ 363017 w 712985"/>
                <a:gd name="connsiteY5" fmla="*/ 6518145 h 6858000"/>
                <a:gd name="connsiteX6" fmla="*/ 310498 w 712985"/>
                <a:gd name="connsiteY6" fmla="*/ 6393936 h 6858000"/>
                <a:gd name="connsiteX7" fmla="*/ 305420 w 712985"/>
                <a:gd name="connsiteY7" fmla="*/ 6355564 h 6858000"/>
                <a:gd name="connsiteX8" fmla="*/ 311030 w 712985"/>
                <a:gd name="connsiteY8" fmla="*/ 6267729 h 6858000"/>
                <a:gd name="connsiteX9" fmla="*/ 281440 w 712985"/>
                <a:gd name="connsiteY9" fmla="*/ 6090959 h 6858000"/>
                <a:gd name="connsiteX10" fmla="*/ 258928 w 712985"/>
                <a:gd name="connsiteY10" fmla="*/ 6026981 h 6858000"/>
                <a:gd name="connsiteX11" fmla="*/ 245105 w 712985"/>
                <a:gd name="connsiteY11" fmla="*/ 5991615 h 6858000"/>
                <a:gd name="connsiteX12" fmla="*/ 197441 w 712985"/>
                <a:gd name="connsiteY12" fmla="*/ 5807458 h 6858000"/>
                <a:gd name="connsiteX13" fmla="*/ 159115 w 712985"/>
                <a:gd name="connsiteY13" fmla="*/ 5727356 h 6858000"/>
                <a:gd name="connsiteX14" fmla="*/ 152306 w 712985"/>
                <a:gd name="connsiteY14" fmla="*/ 5705270 h 6858000"/>
                <a:gd name="connsiteX15" fmla="*/ 150939 w 712985"/>
                <a:gd name="connsiteY15" fmla="*/ 5580441 h 6858000"/>
                <a:gd name="connsiteX16" fmla="*/ 187956 w 712985"/>
                <a:gd name="connsiteY16" fmla="*/ 5482729 h 6858000"/>
                <a:gd name="connsiteX17" fmla="*/ 201902 w 712985"/>
                <a:gd name="connsiteY17" fmla="*/ 5463053 h 6858000"/>
                <a:gd name="connsiteX18" fmla="*/ 168174 w 712985"/>
                <a:gd name="connsiteY18" fmla="*/ 5205662 h 6858000"/>
                <a:gd name="connsiteX19" fmla="*/ 157186 w 712985"/>
                <a:gd name="connsiteY19" fmla="*/ 5166766 h 6858000"/>
                <a:gd name="connsiteX20" fmla="*/ 163999 w 712985"/>
                <a:gd name="connsiteY20" fmla="*/ 4972256 h 6858000"/>
                <a:gd name="connsiteX21" fmla="*/ 163388 w 712985"/>
                <a:gd name="connsiteY21" fmla="*/ 4915833 h 6858000"/>
                <a:gd name="connsiteX22" fmla="*/ 166361 w 712985"/>
                <a:gd name="connsiteY22" fmla="*/ 4712964 h 6858000"/>
                <a:gd name="connsiteX23" fmla="*/ 140122 w 712985"/>
                <a:gd name="connsiteY23" fmla="*/ 4687152 h 6858000"/>
                <a:gd name="connsiteX24" fmla="*/ 73058 w 712985"/>
                <a:gd name="connsiteY24" fmla="*/ 4611951 h 6858000"/>
                <a:gd name="connsiteX25" fmla="*/ 3979 w 712985"/>
                <a:gd name="connsiteY25" fmla="*/ 4456771 h 6858000"/>
                <a:gd name="connsiteX26" fmla="*/ 2091 w 712985"/>
                <a:gd name="connsiteY26" fmla="*/ 4412781 h 6858000"/>
                <a:gd name="connsiteX27" fmla="*/ 75905 w 712985"/>
                <a:gd name="connsiteY27" fmla="*/ 4292897 h 6858000"/>
                <a:gd name="connsiteX28" fmla="*/ 104434 w 712985"/>
                <a:gd name="connsiteY28" fmla="*/ 4235333 h 6858000"/>
                <a:gd name="connsiteX29" fmla="*/ 151065 w 712985"/>
                <a:gd name="connsiteY29" fmla="*/ 4075686 h 6858000"/>
                <a:gd name="connsiteX30" fmla="*/ 161243 w 712985"/>
                <a:gd name="connsiteY30" fmla="*/ 4061695 h 6858000"/>
                <a:gd name="connsiteX31" fmla="*/ 286285 w 712985"/>
                <a:gd name="connsiteY31" fmla="*/ 3933862 h 6858000"/>
                <a:gd name="connsiteX32" fmla="*/ 306926 w 712985"/>
                <a:gd name="connsiteY32" fmla="*/ 3905847 h 6858000"/>
                <a:gd name="connsiteX33" fmla="*/ 340015 w 712985"/>
                <a:gd name="connsiteY33" fmla="*/ 3871199 h 6858000"/>
                <a:gd name="connsiteX34" fmla="*/ 400111 w 712985"/>
                <a:gd name="connsiteY34" fmla="*/ 3767743 h 6858000"/>
                <a:gd name="connsiteX35" fmla="*/ 409694 w 712985"/>
                <a:gd name="connsiteY35" fmla="*/ 3646690 h 6858000"/>
                <a:gd name="connsiteX36" fmla="*/ 428447 w 712985"/>
                <a:gd name="connsiteY36" fmla="*/ 3499752 h 6858000"/>
                <a:gd name="connsiteX37" fmla="*/ 445033 w 712985"/>
                <a:gd name="connsiteY37" fmla="*/ 3437349 h 6858000"/>
                <a:gd name="connsiteX38" fmla="*/ 471431 w 712985"/>
                <a:gd name="connsiteY38" fmla="*/ 3272018 h 6858000"/>
                <a:gd name="connsiteX39" fmla="*/ 495919 w 712985"/>
                <a:gd name="connsiteY39" fmla="*/ 3153432 h 6858000"/>
                <a:gd name="connsiteX40" fmla="*/ 499541 w 712985"/>
                <a:gd name="connsiteY40" fmla="*/ 2985907 h 6858000"/>
                <a:gd name="connsiteX41" fmla="*/ 491640 w 712985"/>
                <a:gd name="connsiteY41" fmla="*/ 2905697 h 6858000"/>
                <a:gd name="connsiteX42" fmla="*/ 586592 w 712985"/>
                <a:gd name="connsiteY42" fmla="*/ 2746325 h 6858000"/>
                <a:gd name="connsiteX43" fmla="*/ 647211 w 712985"/>
                <a:gd name="connsiteY43" fmla="*/ 2620857 h 6858000"/>
                <a:gd name="connsiteX44" fmla="*/ 598120 w 712985"/>
                <a:gd name="connsiteY44" fmla="*/ 2501248 h 6858000"/>
                <a:gd name="connsiteX45" fmla="*/ 560897 w 712985"/>
                <a:gd name="connsiteY45" fmla="*/ 2471368 h 6858000"/>
                <a:gd name="connsiteX46" fmla="*/ 506928 w 712985"/>
                <a:gd name="connsiteY46" fmla="*/ 2272389 h 6858000"/>
                <a:gd name="connsiteX47" fmla="*/ 474122 w 712985"/>
                <a:gd name="connsiteY47" fmla="*/ 1983284 h 6858000"/>
                <a:gd name="connsiteX48" fmla="*/ 349180 w 712985"/>
                <a:gd name="connsiteY48" fmla="*/ 1510207 h 6858000"/>
                <a:gd name="connsiteX49" fmla="*/ 306451 w 712985"/>
                <a:gd name="connsiteY49" fmla="*/ 1430003 h 6858000"/>
                <a:gd name="connsiteX50" fmla="*/ 287747 w 712985"/>
                <a:gd name="connsiteY50" fmla="*/ 1336633 h 6858000"/>
                <a:gd name="connsiteX51" fmla="*/ 304326 w 712985"/>
                <a:gd name="connsiteY51" fmla="*/ 1298229 h 6858000"/>
                <a:gd name="connsiteX52" fmla="*/ 317671 w 712985"/>
                <a:gd name="connsiteY52" fmla="*/ 1136667 h 6858000"/>
                <a:gd name="connsiteX53" fmla="*/ 314959 w 712985"/>
                <a:gd name="connsiteY53" fmla="*/ 1106522 h 6858000"/>
                <a:gd name="connsiteX54" fmla="*/ 290675 w 712985"/>
                <a:gd name="connsiteY54" fmla="*/ 1004980 h 6858000"/>
                <a:gd name="connsiteX55" fmla="*/ 272712 w 712985"/>
                <a:gd name="connsiteY55" fmla="*/ 910357 h 6858000"/>
                <a:gd name="connsiteX56" fmla="*/ 270963 w 712985"/>
                <a:gd name="connsiteY56" fmla="*/ 667028 h 6858000"/>
                <a:gd name="connsiteX57" fmla="*/ 244986 w 712985"/>
                <a:gd name="connsiteY57" fmla="*/ 483131 h 6858000"/>
                <a:gd name="connsiteX58" fmla="*/ 241465 w 712985"/>
                <a:gd name="connsiteY58" fmla="*/ 397465 h 6858000"/>
                <a:gd name="connsiteX59" fmla="*/ 244890 w 712985"/>
                <a:gd name="connsiteY59" fmla="*/ 348507 h 6858000"/>
                <a:gd name="connsiteX60" fmla="*/ 293439 w 712985"/>
                <a:gd name="connsiteY60" fmla="*/ 233141 h 6858000"/>
                <a:gd name="connsiteX61" fmla="*/ 300513 w 712985"/>
                <a:gd name="connsiteY61" fmla="*/ 172069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12985" h="6858000">
                  <a:moveTo>
                    <a:pt x="280560" y="0"/>
                  </a:moveTo>
                  <a:lnTo>
                    <a:pt x="712985" y="0"/>
                  </a:lnTo>
                  <a:lnTo>
                    <a:pt x="712985" y="6858000"/>
                  </a:lnTo>
                  <a:lnTo>
                    <a:pt x="372527" y="6858000"/>
                  </a:lnTo>
                  <a:lnTo>
                    <a:pt x="372901" y="6835810"/>
                  </a:lnTo>
                  <a:cubicBezTo>
                    <a:pt x="343741" y="6729822"/>
                    <a:pt x="373381" y="6623551"/>
                    <a:pt x="363017" y="6518145"/>
                  </a:cubicBezTo>
                  <a:cubicBezTo>
                    <a:pt x="358372" y="6470360"/>
                    <a:pt x="362468" y="6422202"/>
                    <a:pt x="310498" y="6393936"/>
                  </a:cubicBezTo>
                  <a:cubicBezTo>
                    <a:pt x="303659" y="6390296"/>
                    <a:pt x="304819" y="6368800"/>
                    <a:pt x="305420" y="6355564"/>
                  </a:cubicBezTo>
                  <a:cubicBezTo>
                    <a:pt x="306594" y="6326166"/>
                    <a:pt x="314451" y="6296329"/>
                    <a:pt x="311030" y="6267729"/>
                  </a:cubicBezTo>
                  <a:cubicBezTo>
                    <a:pt x="304253" y="6208466"/>
                    <a:pt x="293104" y="6149393"/>
                    <a:pt x="281440" y="6090959"/>
                  </a:cubicBezTo>
                  <a:cubicBezTo>
                    <a:pt x="276978" y="6068911"/>
                    <a:pt x="266829" y="6048361"/>
                    <a:pt x="258928" y="6026981"/>
                  </a:cubicBezTo>
                  <a:cubicBezTo>
                    <a:pt x="254416" y="6015184"/>
                    <a:pt x="244605" y="6003083"/>
                    <a:pt x="245105" y="5991615"/>
                  </a:cubicBezTo>
                  <a:cubicBezTo>
                    <a:pt x="248075" y="5925141"/>
                    <a:pt x="216651" y="5867990"/>
                    <a:pt x="197441" y="5807458"/>
                  </a:cubicBezTo>
                  <a:cubicBezTo>
                    <a:pt x="188523" y="5779456"/>
                    <a:pt x="171697" y="5754078"/>
                    <a:pt x="159115" y="5727356"/>
                  </a:cubicBezTo>
                  <a:cubicBezTo>
                    <a:pt x="155717" y="5720411"/>
                    <a:pt x="152517" y="5712566"/>
                    <a:pt x="152306" y="5705270"/>
                  </a:cubicBezTo>
                  <a:cubicBezTo>
                    <a:pt x="151252" y="5663532"/>
                    <a:pt x="151674" y="5621922"/>
                    <a:pt x="150939" y="5580441"/>
                  </a:cubicBezTo>
                  <a:cubicBezTo>
                    <a:pt x="150326" y="5542748"/>
                    <a:pt x="147369" y="5505023"/>
                    <a:pt x="187956" y="5482729"/>
                  </a:cubicBezTo>
                  <a:cubicBezTo>
                    <a:pt x="194324" y="5479395"/>
                    <a:pt x="198291" y="5470181"/>
                    <a:pt x="201902" y="5463053"/>
                  </a:cubicBezTo>
                  <a:cubicBezTo>
                    <a:pt x="257480" y="5353065"/>
                    <a:pt x="249730" y="5298303"/>
                    <a:pt x="168174" y="5205662"/>
                  </a:cubicBezTo>
                  <a:cubicBezTo>
                    <a:pt x="159805" y="5196040"/>
                    <a:pt x="152161" y="5174340"/>
                    <a:pt x="157186" y="5166766"/>
                  </a:cubicBezTo>
                  <a:cubicBezTo>
                    <a:pt x="198743" y="5102508"/>
                    <a:pt x="186477" y="5038579"/>
                    <a:pt x="163999" y="4972256"/>
                  </a:cubicBezTo>
                  <a:cubicBezTo>
                    <a:pt x="158020" y="4955056"/>
                    <a:pt x="155299" y="4930181"/>
                    <a:pt x="163388" y="4915833"/>
                  </a:cubicBezTo>
                  <a:cubicBezTo>
                    <a:pt x="200708" y="4847649"/>
                    <a:pt x="186907" y="4780374"/>
                    <a:pt x="166361" y="4712964"/>
                  </a:cubicBezTo>
                  <a:cubicBezTo>
                    <a:pt x="163165" y="4702485"/>
                    <a:pt x="150748" y="4690669"/>
                    <a:pt x="140122" y="4687152"/>
                  </a:cubicBezTo>
                  <a:cubicBezTo>
                    <a:pt x="102452" y="4674589"/>
                    <a:pt x="86917" y="4644970"/>
                    <a:pt x="73058" y="4611951"/>
                  </a:cubicBezTo>
                  <a:cubicBezTo>
                    <a:pt x="50686" y="4559957"/>
                    <a:pt x="25516" y="4509149"/>
                    <a:pt x="3979" y="4456771"/>
                  </a:cubicBezTo>
                  <a:cubicBezTo>
                    <a:pt x="-1236" y="4443877"/>
                    <a:pt x="-726" y="4427139"/>
                    <a:pt x="2091" y="4412781"/>
                  </a:cubicBezTo>
                  <a:cubicBezTo>
                    <a:pt x="11653" y="4363733"/>
                    <a:pt x="45382" y="4329603"/>
                    <a:pt x="75905" y="4292897"/>
                  </a:cubicBezTo>
                  <a:cubicBezTo>
                    <a:pt x="89361" y="4276787"/>
                    <a:pt x="97880" y="4255660"/>
                    <a:pt x="104434" y="4235333"/>
                  </a:cubicBezTo>
                  <a:cubicBezTo>
                    <a:pt x="121200" y="4182569"/>
                    <a:pt x="135523" y="4128901"/>
                    <a:pt x="151065" y="4075686"/>
                  </a:cubicBezTo>
                  <a:cubicBezTo>
                    <a:pt x="152552" y="4070549"/>
                    <a:pt x="157315" y="4065932"/>
                    <a:pt x="161243" y="4061695"/>
                  </a:cubicBezTo>
                  <a:cubicBezTo>
                    <a:pt x="202828" y="4019095"/>
                    <a:pt x="244731" y="3976753"/>
                    <a:pt x="286285" y="3933862"/>
                  </a:cubicBezTo>
                  <a:cubicBezTo>
                    <a:pt x="294168" y="3925683"/>
                    <a:pt x="299393" y="3914571"/>
                    <a:pt x="306926" y="3905847"/>
                  </a:cubicBezTo>
                  <a:cubicBezTo>
                    <a:pt x="317292" y="3893589"/>
                    <a:pt x="326766" y="3878502"/>
                    <a:pt x="340015" y="3871199"/>
                  </a:cubicBezTo>
                  <a:cubicBezTo>
                    <a:pt x="381725" y="3848490"/>
                    <a:pt x="396760" y="3812013"/>
                    <a:pt x="400111" y="3767743"/>
                  </a:cubicBezTo>
                  <a:cubicBezTo>
                    <a:pt x="403294" y="3727294"/>
                    <a:pt x="405323" y="3686973"/>
                    <a:pt x="409694" y="3646690"/>
                  </a:cubicBezTo>
                  <a:cubicBezTo>
                    <a:pt x="414852" y="3597538"/>
                    <a:pt x="420910" y="3548579"/>
                    <a:pt x="428447" y="3499752"/>
                  </a:cubicBezTo>
                  <a:cubicBezTo>
                    <a:pt x="431696" y="3478619"/>
                    <a:pt x="435683" y="3456228"/>
                    <a:pt x="445033" y="3437349"/>
                  </a:cubicBezTo>
                  <a:cubicBezTo>
                    <a:pt x="470858" y="3384475"/>
                    <a:pt x="486179" y="3329236"/>
                    <a:pt x="471431" y="3272018"/>
                  </a:cubicBezTo>
                  <a:cubicBezTo>
                    <a:pt x="459682" y="3226180"/>
                    <a:pt x="472474" y="3185267"/>
                    <a:pt x="495919" y="3153432"/>
                  </a:cubicBezTo>
                  <a:cubicBezTo>
                    <a:pt x="538461" y="3095505"/>
                    <a:pt x="521296" y="3040311"/>
                    <a:pt x="499541" y="2985907"/>
                  </a:cubicBezTo>
                  <a:cubicBezTo>
                    <a:pt x="488276" y="2957871"/>
                    <a:pt x="486838" y="2934028"/>
                    <a:pt x="491640" y="2905697"/>
                  </a:cubicBezTo>
                  <a:cubicBezTo>
                    <a:pt x="502898" y="2840071"/>
                    <a:pt x="547705" y="2792141"/>
                    <a:pt x="586592" y="2746325"/>
                  </a:cubicBezTo>
                  <a:cubicBezTo>
                    <a:pt x="619786" y="2707275"/>
                    <a:pt x="636305" y="2665661"/>
                    <a:pt x="647211" y="2620857"/>
                  </a:cubicBezTo>
                  <a:cubicBezTo>
                    <a:pt x="661216" y="2564298"/>
                    <a:pt x="648982" y="2522027"/>
                    <a:pt x="598120" y="2501248"/>
                  </a:cubicBezTo>
                  <a:cubicBezTo>
                    <a:pt x="583733" y="2495506"/>
                    <a:pt x="566431" y="2484521"/>
                    <a:pt x="560897" y="2471368"/>
                  </a:cubicBezTo>
                  <a:cubicBezTo>
                    <a:pt x="533469" y="2407931"/>
                    <a:pt x="496686" y="2344634"/>
                    <a:pt x="506928" y="2272389"/>
                  </a:cubicBezTo>
                  <a:cubicBezTo>
                    <a:pt x="520879" y="2172517"/>
                    <a:pt x="509052" y="2077807"/>
                    <a:pt x="474122" y="1983284"/>
                  </a:cubicBezTo>
                  <a:cubicBezTo>
                    <a:pt x="417537" y="1829959"/>
                    <a:pt x="358639" y="1676886"/>
                    <a:pt x="349180" y="1510207"/>
                  </a:cubicBezTo>
                  <a:cubicBezTo>
                    <a:pt x="347619" y="1482573"/>
                    <a:pt x="326399" y="1451821"/>
                    <a:pt x="306451" y="1430003"/>
                  </a:cubicBezTo>
                  <a:cubicBezTo>
                    <a:pt x="268511" y="1388202"/>
                    <a:pt x="266127" y="1390512"/>
                    <a:pt x="287747" y="1336633"/>
                  </a:cubicBezTo>
                  <a:cubicBezTo>
                    <a:pt x="293070" y="1323756"/>
                    <a:pt x="295470" y="1308272"/>
                    <a:pt x="304326" y="1298229"/>
                  </a:cubicBezTo>
                  <a:cubicBezTo>
                    <a:pt x="349361" y="1247057"/>
                    <a:pt x="331041" y="1191986"/>
                    <a:pt x="317671" y="1136667"/>
                  </a:cubicBezTo>
                  <a:cubicBezTo>
                    <a:pt x="315148" y="1126990"/>
                    <a:pt x="311827" y="1115354"/>
                    <a:pt x="314959" y="1106522"/>
                  </a:cubicBezTo>
                  <a:cubicBezTo>
                    <a:pt x="329032" y="1066641"/>
                    <a:pt x="319157" y="1035231"/>
                    <a:pt x="290675" y="1004980"/>
                  </a:cubicBezTo>
                  <a:cubicBezTo>
                    <a:pt x="266138" y="978690"/>
                    <a:pt x="249805" y="947108"/>
                    <a:pt x="272712" y="910357"/>
                  </a:cubicBezTo>
                  <a:cubicBezTo>
                    <a:pt x="323486" y="828702"/>
                    <a:pt x="317578" y="747981"/>
                    <a:pt x="270963" y="667028"/>
                  </a:cubicBezTo>
                  <a:cubicBezTo>
                    <a:pt x="237707" y="609204"/>
                    <a:pt x="225082" y="549995"/>
                    <a:pt x="244986" y="483131"/>
                  </a:cubicBezTo>
                  <a:cubicBezTo>
                    <a:pt x="252708" y="457408"/>
                    <a:pt x="242285" y="426353"/>
                    <a:pt x="241465" y="397465"/>
                  </a:cubicBezTo>
                  <a:cubicBezTo>
                    <a:pt x="240850" y="381142"/>
                    <a:pt x="239176" y="363176"/>
                    <a:pt x="244890" y="348507"/>
                  </a:cubicBezTo>
                  <a:cubicBezTo>
                    <a:pt x="259350" y="309454"/>
                    <a:pt x="279299" y="272445"/>
                    <a:pt x="293439" y="233141"/>
                  </a:cubicBezTo>
                  <a:cubicBezTo>
                    <a:pt x="300152" y="214256"/>
                    <a:pt x="302437" y="192349"/>
                    <a:pt x="300513" y="172069"/>
                  </a:cubicBez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6658B53-7399-0097-FF17-A62334C0AB9B}"/>
              </a:ext>
            </a:extLst>
          </p:cNvPr>
          <p:cNvSpPr/>
          <p:nvPr/>
        </p:nvSpPr>
        <p:spPr>
          <a:xfrm>
            <a:off x="827088" y="2788206"/>
            <a:ext cx="6446548" cy="155463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Question #1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EB75994-DFB4-4702-4665-DCF17FADEE46}"/>
              </a:ext>
            </a:extLst>
          </p:cNvPr>
          <p:cNvSpPr txBox="1">
            <a:spLocks/>
          </p:cNvSpPr>
          <p:nvPr/>
        </p:nvSpPr>
        <p:spPr>
          <a:xfrm>
            <a:off x="260683" y="6176963"/>
            <a:ext cx="1155033" cy="5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2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43513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3559</TotalTime>
  <Words>2500</Words>
  <Application>Microsoft Macintosh PowerPoint</Application>
  <PresentationFormat>Widescreen</PresentationFormat>
  <Paragraphs>282</Paragraphs>
  <Slides>45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Aptos</vt:lpstr>
      <vt:lpstr>Aptos Display</vt:lpstr>
      <vt:lpstr>Arial</vt:lpstr>
      <vt:lpstr>Office Theme</vt:lpstr>
      <vt:lpstr>PowerPoint Presentation</vt:lpstr>
      <vt:lpstr>Who we are</vt:lpstr>
      <vt:lpstr>Download this document</vt:lpstr>
      <vt:lpstr>Agenda</vt:lpstr>
      <vt:lpstr>What is Resilience?</vt:lpstr>
      <vt:lpstr>Collab</vt:lpstr>
      <vt:lpstr>Videos</vt:lpstr>
      <vt:lpstr>What have we learned?</vt:lpstr>
      <vt:lpstr>PowerPoint Presentation</vt:lpstr>
      <vt:lpstr>History</vt:lpstr>
      <vt:lpstr>History</vt:lpstr>
      <vt:lpstr>DSM – IV Criteria</vt:lpstr>
      <vt:lpstr>DSM – IV Criteria (cont.)</vt:lpstr>
      <vt:lpstr>DSM – IV Criteria (cont.)</vt:lpstr>
      <vt:lpstr>Rule-In vs Rule-Out</vt:lpstr>
      <vt:lpstr>Rule-In vs Rule-Out</vt:lpstr>
      <vt:lpstr>Rule-In vs Rule-Out</vt:lpstr>
      <vt:lpstr>Etiology</vt:lpstr>
      <vt:lpstr>Etiology</vt:lpstr>
      <vt:lpstr>Complicating Factors</vt:lpstr>
      <vt:lpstr>Complicating Factors</vt:lpstr>
      <vt:lpstr>The Brain</vt:lpstr>
      <vt:lpstr>Brain Networks Affected</vt:lpstr>
      <vt:lpstr>Recent Scientific Findings</vt:lpstr>
      <vt:lpstr>PowerPoint Presentation</vt:lpstr>
      <vt:lpstr>Biomedical Model</vt:lpstr>
      <vt:lpstr>Biopsychosocial Model</vt:lpstr>
      <vt:lpstr>International Classification of Functioning, Disability, and Health</vt:lpstr>
      <vt:lpstr>International Classification of Functioning, Disability, and Health</vt:lpstr>
      <vt:lpstr>ICF Disability Model</vt:lpstr>
      <vt:lpstr>PowerPoint Presentation</vt:lpstr>
      <vt:lpstr>PowerPoint Presentation</vt:lpstr>
      <vt:lpstr>PowerPoint Presentation</vt:lpstr>
      <vt:lpstr>Strategy #1</vt:lpstr>
      <vt:lpstr>Strategy #2</vt:lpstr>
      <vt:lpstr>Strategy #3</vt:lpstr>
      <vt:lpstr>Strategy #4</vt:lpstr>
      <vt:lpstr>Strategy #5</vt:lpstr>
      <vt:lpstr>Strategy #6</vt:lpstr>
      <vt:lpstr>Strategy #7</vt:lpstr>
      <vt:lpstr>Resources for Patients and Clinicians</vt:lpstr>
      <vt:lpstr>Download this document</vt:lpstr>
      <vt:lpstr>References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Jarhed Peña</dc:creator>
  <cp:lastModifiedBy>Jarhed Peña</cp:lastModifiedBy>
  <cp:revision>283</cp:revision>
  <dcterms:created xsi:type="dcterms:W3CDTF">2026-05-11T22:38:04Z</dcterms:created>
  <dcterms:modified xsi:type="dcterms:W3CDTF">2026-05-15T16:13:47Z</dcterms:modified>
</cp:coreProperties>
</file>