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1"/>
  </p:notesMasterIdLst>
  <p:sldIdLst>
    <p:sldId id="257" r:id="rId2"/>
    <p:sldId id="380" r:id="rId3"/>
    <p:sldId id="396" r:id="rId4"/>
    <p:sldId id="402" r:id="rId5"/>
    <p:sldId id="403" r:id="rId6"/>
    <p:sldId id="404" r:id="rId7"/>
    <p:sldId id="371" r:id="rId8"/>
    <p:sldId id="405" r:id="rId9"/>
    <p:sldId id="356" r:id="rId10"/>
    <p:sldId id="383" r:id="rId11"/>
    <p:sldId id="400" r:id="rId12"/>
    <p:sldId id="389" r:id="rId13"/>
    <p:sldId id="409" r:id="rId14"/>
    <p:sldId id="415" r:id="rId15"/>
    <p:sldId id="413" r:id="rId16"/>
    <p:sldId id="414" r:id="rId17"/>
    <p:sldId id="410" r:id="rId18"/>
    <p:sldId id="388" r:id="rId19"/>
    <p:sldId id="387" r:id="rId20"/>
    <p:sldId id="416" r:id="rId21"/>
    <p:sldId id="417" r:id="rId22"/>
    <p:sldId id="418" r:id="rId23"/>
    <p:sldId id="411" r:id="rId24"/>
    <p:sldId id="419" r:id="rId25"/>
    <p:sldId id="420" r:id="rId26"/>
    <p:sldId id="421" r:id="rId27"/>
    <p:sldId id="423" r:id="rId28"/>
    <p:sldId id="412" r:id="rId29"/>
    <p:sldId id="31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2540"/>
    <a:srgbClr val="4B192B"/>
    <a:srgbClr val="500000"/>
    <a:srgbClr val="800000"/>
    <a:srgbClr val="1D37A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2424" autoAdjust="0"/>
  </p:normalViewPr>
  <p:slideViewPr>
    <p:cSldViewPr snapToGrid="0">
      <p:cViewPr>
        <p:scale>
          <a:sx n="90" d="100"/>
          <a:sy n="90" d="100"/>
        </p:scale>
        <p:origin x="-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C3B04-EA8B-45C9-BB28-3EB8738428CB}" type="datetimeFigureOut">
              <a:rPr lang="en-US" smtClean="0"/>
              <a:pPr/>
              <a:t>9/20/2019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DC5F0-D725-4431-8F28-10F4286404AB}" type="slidenum">
              <a:rPr lang="en-US" smtClean="0"/>
              <a:pPr/>
              <a:t>‹#›</a:t>
            </a:fld>
            <a:endParaRPr lang="en-US"/>
          </a:p>
        </p:txBody>
      </p:sp>
    </p:spTree>
    <p:extLst>
      <p:ext uri="{BB962C8B-B14F-4D97-AF65-F5344CB8AC3E}">
        <p14:creationId xmlns:p14="http://schemas.microsoft.com/office/powerpoint/2010/main" val="71279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Realistic</a:t>
            </a:r>
            <a:r>
              <a:rPr lang="en-US" baseline="0" dirty="0" smtClean="0"/>
              <a:t> understanding of where their child is at developmentally, to better teach and approach situations. They are fully capable of learning from anyone.</a:t>
            </a:r>
            <a:endParaRPr lang="en-US" dirty="0"/>
          </a:p>
        </p:txBody>
      </p:sp>
      <p:sp>
        <p:nvSpPr>
          <p:cNvPr id="4" name="Slide Number Placeholder 3"/>
          <p:cNvSpPr>
            <a:spLocks noGrp="1"/>
          </p:cNvSpPr>
          <p:nvPr>
            <p:ph type="sldNum" sz="quarter" idx="10"/>
          </p:nvPr>
        </p:nvSpPr>
        <p:spPr/>
        <p:txBody>
          <a:bodyPr/>
          <a:lstStyle/>
          <a:p>
            <a:fld id="{8F367E79-570A-4446-A66E-8D3431BC06A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1741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9755">
              <a:defRPr>
                <a:solidFill>
                  <a:schemeClr val="tx1"/>
                </a:solidFill>
                <a:latin typeface="Garamond" pitchFamily="18" charset="0"/>
              </a:defRPr>
            </a:lvl1pPr>
            <a:lvl2pPr marL="756980" indent="-291146" defTabSz="939755">
              <a:defRPr>
                <a:solidFill>
                  <a:schemeClr val="tx1"/>
                </a:solidFill>
                <a:latin typeface="Garamond" pitchFamily="18" charset="0"/>
              </a:defRPr>
            </a:lvl2pPr>
            <a:lvl3pPr marL="1164585" indent="-232916" defTabSz="939755">
              <a:defRPr>
                <a:solidFill>
                  <a:schemeClr val="tx1"/>
                </a:solidFill>
                <a:latin typeface="Garamond" pitchFamily="18" charset="0"/>
              </a:defRPr>
            </a:lvl3pPr>
            <a:lvl4pPr marL="1630417" indent="-232916" defTabSz="939755">
              <a:defRPr>
                <a:solidFill>
                  <a:schemeClr val="tx1"/>
                </a:solidFill>
                <a:latin typeface="Garamond" pitchFamily="18" charset="0"/>
              </a:defRPr>
            </a:lvl4pPr>
            <a:lvl5pPr marL="2096252" indent="-232916" defTabSz="939755">
              <a:defRPr>
                <a:solidFill>
                  <a:schemeClr val="tx1"/>
                </a:solidFill>
                <a:latin typeface="Garamond" pitchFamily="18" charset="0"/>
              </a:defRPr>
            </a:lvl5pPr>
            <a:lvl6pPr marL="2562085" indent="-232916" defTabSz="939755" eaLnBrk="0" fontAlgn="base" hangingPunct="0">
              <a:spcBef>
                <a:spcPct val="0"/>
              </a:spcBef>
              <a:spcAft>
                <a:spcPct val="0"/>
              </a:spcAft>
              <a:defRPr>
                <a:solidFill>
                  <a:schemeClr val="tx1"/>
                </a:solidFill>
                <a:latin typeface="Garamond" pitchFamily="18" charset="0"/>
              </a:defRPr>
            </a:lvl6pPr>
            <a:lvl7pPr marL="3027918" indent="-232916" defTabSz="939755" eaLnBrk="0" fontAlgn="base" hangingPunct="0">
              <a:spcBef>
                <a:spcPct val="0"/>
              </a:spcBef>
              <a:spcAft>
                <a:spcPct val="0"/>
              </a:spcAft>
              <a:defRPr>
                <a:solidFill>
                  <a:schemeClr val="tx1"/>
                </a:solidFill>
                <a:latin typeface="Garamond" pitchFamily="18" charset="0"/>
              </a:defRPr>
            </a:lvl7pPr>
            <a:lvl8pPr marL="3493753" indent="-232916" defTabSz="939755" eaLnBrk="0" fontAlgn="base" hangingPunct="0">
              <a:spcBef>
                <a:spcPct val="0"/>
              </a:spcBef>
              <a:spcAft>
                <a:spcPct val="0"/>
              </a:spcAft>
              <a:defRPr>
                <a:solidFill>
                  <a:schemeClr val="tx1"/>
                </a:solidFill>
                <a:latin typeface="Garamond" pitchFamily="18" charset="0"/>
              </a:defRPr>
            </a:lvl8pPr>
            <a:lvl9pPr marL="3959585" indent="-232916" defTabSz="939755" eaLnBrk="0" fontAlgn="base" hangingPunct="0">
              <a:spcBef>
                <a:spcPct val="0"/>
              </a:spcBef>
              <a:spcAft>
                <a:spcPct val="0"/>
              </a:spcAft>
              <a:defRPr>
                <a:solidFill>
                  <a:schemeClr val="tx1"/>
                </a:solidFill>
                <a:latin typeface="Garamond" pitchFamily="18" charset="0"/>
              </a:defRPr>
            </a:lvl9pPr>
          </a:lstStyle>
          <a:p>
            <a:fld id="{35E2C9C8-E590-4DDE-82AD-BADF51992A73}" type="slidenum">
              <a:rPr lang="en-US" altLang="en-US" smtClean="0">
                <a:solidFill>
                  <a:prstClr val="black"/>
                </a:solidFill>
                <a:latin typeface="Arial" charset="0"/>
              </a:rPr>
              <a:pPr/>
              <a:t>3</a:t>
            </a:fld>
            <a:endParaRPr lang="en-US" altLang="en-US" smtClean="0">
              <a:solidFill>
                <a:prstClr val="black"/>
              </a:solidFill>
              <a:latin typeface="Arial" charset="0"/>
            </a:endParaRPr>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noFill/>
        </p:spPr>
        <p:txBody>
          <a:bodyPr/>
          <a:lstStyle/>
          <a:p>
            <a:pPr eaLnBrk="1" hangingPunct="1"/>
            <a:r>
              <a:rPr lang="en-US" altLang="en-US" dirty="0" smtClean="0"/>
              <a:t>Treatment options and drug problems are not </a:t>
            </a:r>
            <a:r>
              <a:rPr lang="en-US" altLang="en-US" dirty="0" err="1" smtClean="0"/>
              <a:t>uni</a:t>
            </a:r>
            <a:r>
              <a:rPr lang="en-US" altLang="en-US" dirty="0" smtClean="0"/>
              <a:t>-dimensional concepts.  The reality is that there is a range of treatment or intervention options in response to a range of client problems.  Specialized or intensive treatment is usually assigned to those individuals at the severe end of a drug involvement spectrum, that is, typically to those who are dependent or addicted to drugs.  Brief intervention is most logically indicated when an individual is showing a more mild or moderate version of drug involvement.  This is labeled along the drug involvement continuum as early abuse and abuse.  Brief intervention techniques can also be used as supplemental therapy within specialized or intensive treatment. </a:t>
            </a:r>
          </a:p>
          <a:p>
            <a:pPr eaLnBrk="1" hangingPunct="1"/>
            <a:r>
              <a:rPr lang="en-US" altLang="en-US" dirty="0" smtClean="0"/>
              <a:t>How often or how much would you say these might mean?</a:t>
            </a:r>
          </a:p>
          <a:p>
            <a:pPr eaLnBrk="1" hangingPunct="1"/>
            <a:r>
              <a:rPr lang="en-US" altLang="en-US" dirty="0" smtClean="0"/>
              <a:t>Infrequent?</a:t>
            </a:r>
          </a:p>
          <a:p>
            <a:pPr eaLnBrk="1" hangingPunct="1"/>
            <a:r>
              <a:rPr lang="en-US" altLang="en-US" dirty="0" smtClean="0"/>
              <a:t>Early use?</a:t>
            </a:r>
          </a:p>
          <a:p>
            <a:pPr eaLnBrk="1" hangingPunct="1"/>
            <a:r>
              <a:rPr lang="en-US" altLang="en-US" dirty="0" smtClean="0"/>
              <a:t>Abuse?</a:t>
            </a:r>
          </a:p>
          <a:p>
            <a:pPr eaLnBrk="1" hangingPunct="1"/>
            <a:r>
              <a:rPr lang="en-US" altLang="en-US" dirty="0" smtClean="0"/>
              <a:t>Dependence?</a:t>
            </a:r>
          </a:p>
        </p:txBody>
      </p:sp>
      <p:sp>
        <p:nvSpPr>
          <p:cNvPr id="31749" name="Date Placeholder 1"/>
          <p:cNvSpPr>
            <a:spLocks noGrp="1"/>
          </p:cNvSpPr>
          <p:nvPr>
            <p:ph type="dt" sz="quarter" idx="1"/>
          </p:nvPr>
        </p:nvSpPr>
        <p:spPr>
          <a:noFill/>
        </p:spPr>
        <p:txBody>
          <a:bodyPr/>
          <a:lstStyle>
            <a:lvl1pPr defTabSz="939755">
              <a:defRPr>
                <a:solidFill>
                  <a:schemeClr val="tx1"/>
                </a:solidFill>
                <a:latin typeface="Garamond" pitchFamily="18" charset="0"/>
              </a:defRPr>
            </a:lvl1pPr>
            <a:lvl2pPr marL="756980" indent="-291146" defTabSz="939755">
              <a:defRPr>
                <a:solidFill>
                  <a:schemeClr val="tx1"/>
                </a:solidFill>
                <a:latin typeface="Garamond" pitchFamily="18" charset="0"/>
              </a:defRPr>
            </a:lvl2pPr>
            <a:lvl3pPr marL="1164585" indent="-232916" defTabSz="939755">
              <a:defRPr>
                <a:solidFill>
                  <a:schemeClr val="tx1"/>
                </a:solidFill>
                <a:latin typeface="Garamond" pitchFamily="18" charset="0"/>
              </a:defRPr>
            </a:lvl3pPr>
            <a:lvl4pPr marL="1630417" indent="-232916" defTabSz="939755">
              <a:defRPr>
                <a:solidFill>
                  <a:schemeClr val="tx1"/>
                </a:solidFill>
                <a:latin typeface="Garamond" pitchFamily="18" charset="0"/>
              </a:defRPr>
            </a:lvl4pPr>
            <a:lvl5pPr marL="2096252" indent="-232916" defTabSz="939755">
              <a:defRPr>
                <a:solidFill>
                  <a:schemeClr val="tx1"/>
                </a:solidFill>
                <a:latin typeface="Garamond" pitchFamily="18" charset="0"/>
              </a:defRPr>
            </a:lvl5pPr>
            <a:lvl6pPr marL="2562085" indent="-232916" defTabSz="939755" eaLnBrk="0" fontAlgn="base" hangingPunct="0">
              <a:spcBef>
                <a:spcPct val="0"/>
              </a:spcBef>
              <a:spcAft>
                <a:spcPct val="0"/>
              </a:spcAft>
              <a:defRPr>
                <a:solidFill>
                  <a:schemeClr val="tx1"/>
                </a:solidFill>
                <a:latin typeface="Garamond" pitchFamily="18" charset="0"/>
              </a:defRPr>
            </a:lvl6pPr>
            <a:lvl7pPr marL="3027918" indent="-232916" defTabSz="939755" eaLnBrk="0" fontAlgn="base" hangingPunct="0">
              <a:spcBef>
                <a:spcPct val="0"/>
              </a:spcBef>
              <a:spcAft>
                <a:spcPct val="0"/>
              </a:spcAft>
              <a:defRPr>
                <a:solidFill>
                  <a:schemeClr val="tx1"/>
                </a:solidFill>
                <a:latin typeface="Garamond" pitchFamily="18" charset="0"/>
              </a:defRPr>
            </a:lvl7pPr>
            <a:lvl8pPr marL="3493753" indent="-232916" defTabSz="939755" eaLnBrk="0" fontAlgn="base" hangingPunct="0">
              <a:spcBef>
                <a:spcPct val="0"/>
              </a:spcBef>
              <a:spcAft>
                <a:spcPct val="0"/>
              </a:spcAft>
              <a:defRPr>
                <a:solidFill>
                  <a:schemeClr val="tx1"/>
                </a:solidFill>
                <a:latin typeface="Garamond" pitchFamily="18" charset="0"/>
              </a:defRPr>
            </a:lvl8pPr>
            <a:lvl9pPr marL="3959585" indent="-232916" defTabSz="939755" eaLnBrk="0" fontAlgn="base" hangingPunct="0">
              <a:spcBef>
                <a:spcPct val="0"/>
              </a:spcBef>
              <a:spcAft>
                <a:spcPct val="0"/>
              </a:spcAft>
              <a:defRPr>
                <a:solidFill>
                  <a:schemeClr val="tx1"/>
                </a:solidFill>
                <a:latin typeface="Garamond" pitchFamily="18" charset="0"/>
              </a:defRPr>
            </a:lvl9pPr>
          </a:lstStyle>
          <a:p>
            <a:endParaRPr lang="en-US" altLang="en-US" smtClean="0">
              <a:solidFill>
                <a:prstClr val="black"/>
              </a:solidFill>
              <a:latin typeface="Arial" charset="0"/>
            </a:endParaRPr>
          </a:p>
        </p:txBody>
      </p:sp>
    </p:spTree>
    <p:extLst>
      <p:ext uri="{BB962C8B-B14F-4D97-AF65-F5344CB8AC3E}">
        <p14:creationId xmlns:p14="http://schemas.microsoft.com/office/powerpoint/2010/main" val="18856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9341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6" name="Slide Number Placeholder 5">
            <a:extLst>
              <a:ext uri="{FF2B5EF4-FFF2-40B4-BE49-F238E27FC236}">
                <a16:creationId xmlns:a16="http://schemas.microsoft.com/office/drawing/2014/main" xmlns="" id="{7A47F3D0-41FC-4430-9F9E-1F78A18D65F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Footer Placeholder 6">
            <a:extLst>
              <a:ext uri="{FF2B5EF4-FFF2-40B4-BE49-F238E27FC236}">
                <a16:creationId xmlns:a16="http://schemas.microsoft.com/office/drawing/2014/main" xmlns="" id="{2ED798F6-1F12-46CE-9AFD-CC66555A191D}"/>
              </a:ext>
            </a:extLst>
          </p:cNvPr>
          <p:cNvSpPr>
            <a:spLocks noGrp="1"/>
          </p:cNvSpPr>
          <p:nvPr>
            <p:ph type="ftr" sz="quarter" idx="34"/>
          </p:nvPr>
        </p:nvSpPr>
        <p:spPr/>
        <p:txBody>
          <a:bodyPr/>
          <a:lstStyle/>
          <a:p>
            <a:endParaRPr lang="en-US">
              <a:solidFill>
                <a:srgbClr val="464646"/>
              </a:solidFill>
            </a:endParaRPr>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D31C544-1372-4B34-8149-B6058B8CC577}"/>
              </a:ext>
            </a:extLst>
          </p:cNvPr>
          <p:cNvSpPr/>
          <p:nvPr/>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xmlns="" id="{7B2598CA-3443-4098-80E7-1F16DC9A13CC}"/>
              </a:ext>
            </a:extLst>
          </p:cNvPr>
          <p:cNvSpPr/>
          <p:nvPr/>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Picture Placeholder 11">
            <a:extLst>
              <a:ext uri="{FF2B5EF4-FFF2-40B4-BE49-F238E27FC236}">
                <a16:creationId xmlns:a16="http://schemas.microsoft.com/office/drawing/2014/main" xmlns=""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xmlns=""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xmlns=""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xmlns=""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xmlns=""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a:lstStyle/>
          <a:p>
            <a:endParaRPr lang="en-US">
              <a:solidFill>
                <a:srgbClr val="464646"/>
              </a:solidFill>
            </a:endParaRPr>
          </a:p>
        </p:txBody>
      </p:sp>
      <p:sp>
        <p:nvSpPr>
          <p:cNvPr id="6" name="Slide Number Placeholder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10" name="Content Placeholder 2">
            <a:extLst>
              <a:ext uri="{FF2B5EF4-FFF2-40B4-BE49-F238E27FC236}">
                <a16:creationId xmlns:a16="http://schemas.microsoft.com/office/drawing/2014/main" xmlns="" id="{AFA90A43-BEC4-4B20-96E2-797B03FB82F2}"/>
              </a:ext>
            </a:extLst>
          </p:cNvPr>
          <p:cNvSpPr>
            <a:spLocks noGrp="1"/>
          </p:cNvSpPr>
          <p:nvPr>
            <p:ph idx="33"/>
          </p:nvPr>
        </p:nvSpPr>
        <p:spPr>
          <a:xfrm>
            <a:off x="430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ntent Placeholder 2">
            <a:extLst>
              <a:ext uri="{FF2B5EF4-FFF2-40B4-BE49-F238E27FC236}">
                <a16:creationId xmlns:a16="http://schemas.microsoft.com/office/drawing/2014/main" xmlns="" id="{8A2C2023-6C37-4611-ACAF-5F2060202836}"/>
              </a:ext>
            </a:extLst>
          </p:cNvPr>
          <p:cNvSpPr>
            <a:spLocks noGrp="1"/>
          </p:cNvSpPr>
          <p:nvPr>
            <p:ph idx="34"/>
          </p:nvPr>
        </p:nvSpPr>
        <p:spPr>
          <a:xfrm>
            <a:off x="817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3" name="Text Placeholder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5" name="Text Placeholder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7" name="Text Placeholder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a:lstStyle/>
          <a:p>
            <a:endParaRPr lang="en-US">
              <a:solidFill>
                <a:srgbClr val="464646"/>
              </a:solidFill>
            </a:endParaRPr>
          </a:p>
        </p:txBody>
      </p:sp>
      <p:sp>
        <p:nvSpPr>
          <p:cNvPr id="6" name="Slide Number Placeholder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xmlns="" id="{206C51E8-C5C0-4672-B456-F44C69B074DB}"/>
              </a:ext>
            </a:extLst>
          </p:cNvPr>
          <p:cNvSpPr>
            <a:spLocks noChangeAspect="1"/>
          </p:cNvSpPr>
          <p:nvPr/>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Freeform 5">
            <a:extLst>
              <a:ext uri="{FF2B5EF4-FFF2-40B4-BE49-F238E27FC236}">
                <a16:creationId xmlns:a16="http://schemas.microsoft.com/office/drawing/2014/main" xmlns="" id="{9DE9AE8C-7574-4D45-B521-6B18054DA7C5}"/>
              </a:ext>
            </a:extLst>
          </p:cNvPr>
          <p:cNvSpPr>
            <a:spLocks noChangeAspect="1"/>
          </p:cNvSpPr>
          <p:nvPr/>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7" name="Freeform 5">
            <a:extLst>
              <a:ext uri="{FF2B5EF4-FFF2-40B4-BE49-F238E27FC236}">
                <a16:creationId xmlns:a16="http://schemas.microsoft.com/office/drawing/2014/main" xmlns="" id="{EF240172-5930-4717-A0CD-A151075277D6}"/>
              </a:ext>
            </a:extLst>
          </p:cNvPr>
          <p:cNvSpPr>
            <a:spLocks noChangeAspect="1"/>
          </p:cNvSpPr>
          <p:nvPr/>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xmlns="" id="{7B4A83CE-8643-4697-94A9-C9F587F46E23}"/>
              </a:ext>
            </a:extLst>
          </p:cNvPr>
          <p:cNvSpPr>
            <a:spLocks noChangeAspect="1"/>
          </p:cNvSpPr>
          <p:nvPr/>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9" name="Freeform 5">
            <a:extLst>
              <a:ext uri="{FF2B5EF4-FFF2-40B4-BE49-F238E27FC236}">
                <a16:creationId xmlns:a16="http://schemas.microsoft.com/office/drawing/2014/main" xmlns="" id="{B0A765A5-BBCE-405E-A4B3-80A660118E84}"/>
              </a:ext>
            </a:extLst>
          </p:cNvPr>
          <p:cNvSpPr>
            <a:spLocks noChangeAspect="1"/>
          </p:cNvSpPr>
          <p:nvPr/>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Tree>
    <p:extLst>
      <p:ext uri="{BB962C8B-B14F-4D97-AF65-F5344CB8AC3E}">
        <p14:creationId xmlns:p14="http://schemas.microsoft.com/office/powerpoint/2010/main" val="208365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xmlns="" id="{12B8F0DB-CC25-4CE9-A68E-CAA2FD986AF3}"/>
              </a:ext>
            </a:extLst>
          </p:cNvPr>
          <p:cNvSpPr>
            <a:spLocks noChangeAspect="1"/>
          </p:cNvSpPr>
          <p:nvPr/>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xmlns="" id="{8A058973-2DC9-4087-9D57-F1D779F56CC2}"/>
              </a:ext>
            </a:extLst>
          </p:cNvPr>
          <p:cNvSpPr>
            <a:spLocks noChangeAspect="1"/>
          </p:cNvSpPr>
          <p:nvPr/>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9" name="Freeform 5">
            <a:extLst>
              <a:ext uri="{FF2B5EF4-FFF2-40B4-BE49-F238E27FC236}">
                <a16:creationId xmlns:a16="http://schemas.microsoft.com/office/drawing/2014/main" xmlns="" id="{B641062D-3CD4-49D1-A621-331E29333406}"/>
              </a:ext>
            </a:extLst>
          </p:cNvPr>
          <p:cNvSpPr>
            <a:spLocks noChangeAspect="1"/>
          </p:cNvSpPr>
          <p:nvPr/>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0" name="Freeform 5">
            <a:extLst>
              <a:ext uri="{FF2B5EF4-FFF2-40B4-BE49-F238E27FC236}">
                <a16:creationId xmlns:a16="http://schemas.microsoft.com/office/drawing/2014/main" xmlns="" id="{9F2C1E7C-A088-4772-84B3-15309BEADF7D}"/>
              </a:ext>
            </a:extLst>
          </p:cNvPr>
          <p:cNvSpPr>
            <a:spLocks noChangeAspect="1"/>
          </p:cNvSpPr>
          <p:nvPr/>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xmlns="" id="{CA52278A-6924-4F97-A196-AE30D3DACB7A}"/>
              </a:ext>
            </a:extLst>
          </p:cNvPr>
          <p:cNvSpPr>
            <a:spLocks noChangeAspect="1"/>
          </p:cNvSpPr>
          <p:nvPr/>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4" name="Footer Placeholder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60312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xmlns="" id="{8663BD7B-5136-47ED-BE0A-C6C2F5622BDC}"/>
              </a:ext>
            </a:extLst>
          </p:cNvPr>
          <p:cNvSpPr>
            <a:spLocks noChangeAspect="1"/>
          </p:cNvSpPr>
          <p:nvPr/>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9" name="Freeform 5">
            <a:extLst>
              <a:ext uri="{FF2B5EF4-FFF2-40B4-BE49-F238E27FC236}">
                <a16:creationId xmlns:a16="http://schemas.microsoft.com/office/drawing/2014/main" xmlns="" id="{6ABA22C7-C35B-4EC0-B7CE-54F9EEFCB71D}"/>
              </a:ext>
            </a:extLst>
          </p:cNvPr>
          <p:cNvSpPr>
            <a:spLocks noChangeAspect="1"/>
          </p:cNvSpPr>
          <p:nvPr/>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0" name="Freeform 5">
            <a:extLst>
              <a:ext uri="{FF2B5EF4-FFF2-40B4-BE49-F238E27FC236}">
                <a16:creationId xmlns:a16="http://schemas.microsoft.com/office/drawing/2014/main" xmlns="" id="{6DAE4BC9-9CFF-4522-8216-651498F7A167}"/>
              </a:ext>
            </a:extLst>
          </p:cNvPr>
          <p:cNvSpPr>
            <a:spLocks noChangeAspect="1"/>
          </p:cNvSpPr>
          <p:nvPr/>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xmlns="" id="{8E822AA0-FB3E-4051-AA1F-F51204BA02A9}"/>
              </a:ext>
            </a:extLst>
          </p:cNvPr>
          <p:cNvSpPr>
            <a:spLocks noChangeAspect="1"/>
          </p:cNvSpPr>
          <p:nvPr/>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xmlns="" id="{3445288A-D169-4374-BCFD-917DD04B2B1E}"/>
              </a:ext>
            </a:extLst>
          </p:cNvPr>
          <p:cNvSpPr>
            <a:spLocks noChangeAspect="1"/>
          </p:cNvSpPr>
          <p:nvPr/>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7345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B4B833F7-7F09-42C1-81DA-97CA9530D528}"/>
              </a:ext>
            </a:extLst>
          </p:cNvPr>
          <p:cNvSpPr>
            <a:spLocks noChangeAspect="1"/>
          </p:cNvSpPr>
          <p:nvPr/>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xmlns="" id="{F4AA9899-9E92-41B5-AFEF-5F6EAB9782D5}"/>
              </a:ext>
            </a:extLst>
          </p:cNvPr>
          <p:cNvSpPr>
            <a:spLocks noChangeAspect="1"/>
          </p:cNvSpPr>
          <p:nvPr/>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xmlns="" id="{8950958A-6460-4594-BEAB-C7444EC61299}"/>
              </a:ext>
            </a:extLst>
          </p:cNvPr>
          <p:cNvSpPr>
            <a:spLocks noChangeAspect="1"/>
          </p:cNvSpPr>
          <p:nvPr/>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xmlns="" id="{A7E15F2A-61A0-4C11-8E47-4DF7051E91D1}"/>
              </a:ext>
            </a:extLst>
          </p:cNvPr>
          <p:cNvSpPr>
            <a:spLocks noChangeAspect="1"/>
          </p:cNvSpPr>
          <p:nvPr/>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xmlns="" id="{B5FF0CC8-80F5-42C4-80EF-E32459238B71}"/>
              </a:ext>
            </a:extLst>
          </p:cNvPr>
          <p:cNvSpPr>
            <a:spLocks noChangeAspect="1"/>
          </p:cNvSpPr>
          <p:nvPr/>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9" name="Content Placeholder 3">
            <a:extLst>
              <a:ext uri="{FF2B5EF4-FFF2-40B4-BE49-F238E27FC236}">
                <a16:creationId xmlns:a16="http://schemas.microsoft.com/office/drawing/2014/main" xmlns="" id="{2CD5709C-84DE-45F3-AE9B-8B6FD7134AB5}"/>
              </a:ext>
            </a:extLst>
          </p:cNvPr>
          <p:cNvSpPr>
            <a:spLocks noGrp="1"/>
          </p:cNvSpPr>
          <p:nvPr>
            <p:ph sz="half" idx="2"/>
          </p:nvPr>
        </p:nvSpPr>
        <p:spPr>
          <a:xfrm>
            <a:off x="6299886" y="1511250"/>
            <a:ext cx="5460114" cy="4665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a:extLst>
              <a:ext uri="{FF2B5EF4-FFF2-40B4-BE49-F238E27FC236}">
                <a16:creationId xmlns:a16="http://schemas.microsoft.com/office/drawing/2014/main" xmlns="" id="{36BB18B1-3B7F-4B18-A1C5-BB7DA443C63F}"/>
              </a:ext>
            </a:extLst>
          </p:cNvPr>
          <p:cNvSpPr>
            <a:spLocks noGrp="1"/>
          </p:cNvSpPr>
          <p:nvPr>
            <p:ph sz="half" idx="1"/>
          </p:nvPr>
        </p:nvSpPr>
        <p:spPr>
          <a:xfrm>
            <a:off x="456816" y="1511250"/>
            <a:ext cx="5460114" cy="4665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155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B4B833F7-7F09-42C1-81DA-97CA9530D528}"/>
              </a:ext>
            </a:extLst>
          </p:cNvPr>
          <p:cNvSpPr>
            <a:spLocks noChangeAspect="1"/>
          </p:cNvSpPr>
          <p:nvPr/>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xmlns="" id="{F4AA9899-9E92-41B5-AFEF-5F6EAB9782D5}"/>
              </a:ext>
            </a:extLst>
          </p:cNvPr>
          <p:cNvSpPr>
            <a:spLocks noChangeAspect="1"/>
          </p:cNvSpPr>
          <p:nvPr/>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xmlns="" id="{8950958A-6460-4594-BEAB-C7444EC61299}"/>
              </a:ext>
            </a:extLst>
          </p:cNvPr>
          <p:cNvSpPr>
            <a:spLocks noChangeAspect="1"/>
          </p:cNvSpPr>
          <p:nvPr/>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xmlns="" id="{A7E15F2A-61A0-4C11-8E47-4DF7051E91D1}"/>
              </a:ext>
            </a:extLst>
          </p:cNvPr>
          <p:cNvSpPr>
            <a:spLocks noChangeAspect="1"/>
          </p:cNvSpPr>
          <p:nvPr/>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xmlns="" id="{B5FF0CC8-80F5-42C4-80EF-E32459238B71}"/>
              </a:ext>
            </a:extLst>
          </p:cNvPr>
          <p:cNvSpPr>
            <a:spLocks noChangeAspect="1"/>
          </p:cNvSpPr>
          <p:nvPr/>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15" name="Text Placeholder 2">
            <a:extLst>
              <a:ext uri="{FF2B5EF4-FFF2-40B4-BE49-F238E27FC236}">
                <a16:creationId xmlns:a16="http://schemas.microsoft.com/office/drawing/2014/main" xmlns=""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4">
            <a:extLst>
              <a:ext uri="{FF2B5EF4-FFF2-40B4-BE49-F238E27FC236}">
                <a16:creationId xmlns:a16="http://schemas.microsoft.com/office/drawing/2014/main" xmlns=""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5">
            <a:extLst>
              <a:ext uri="{FF2B5EF4-FFF2-40B4-BE49-F238E27FC236}">
                <a16:creationId xmlns:a16="http://schemas.microsoft.com/office/drawing/2014/main" xmlns="" id="{28DF954C-A51E-4242-B83E-A826008F5C67}"/>
              </a:ext>
            </a:extLst>
          </p:cNvPr>
          <p:cNvSpPr>
            <a:spLocks noGrp="1"/>
          </p:cNvSpPr>
          <p:nvPr>
            <p:ph sz="quarter" idx="4"/>
          </p:nvPr>
        </p:nvSpPr>
        <p:spPr>
          <a:xfrm>
            <a:off x="6339334" y="2486989"/>
            <a:ext cx="5432666" cy="37026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Content Placeholder 3">
            <a:extLst>
              <a:ext uri="{FF2B5EF4-FFF2-40B4-BE49-F238E27FC236}">
                <a16:creationId xmlns:a16="http://schemas.microsoft.com/office/drawing/2014/main" xmlns="" id="{600E416E-6162-484A-BA4D-640FA83078A9}"/>
              </a:ext>
            </a:extLst>
          </p:cNvPr>
          <p:cNvSpPr>
            <a:spLocks noGrp="1"/>
          </p:cNvSpPr>
          <p:nvPr>
            <p:ph sz="half" idx="2"/>
          </p:nvPr>
        </p:nvSpPr>
        <p:spPr>
          <a:xfrm>
            <a:off x="431800" y="2486989"/>
            <a:ext cx="5491215" cy="37026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160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B4B833F7-7F09-42C1-81DA-97CA9530D528}"/>
              </a:ext>
            </a:extLst>
          </p:cNvPr>
          <p:cNvSpPr>
            <a:spLocks noChangeAspect="1"/>
          </p:cNvSpPr>
          <p:nvPr/>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xmlns="" id="{F4AA9899-9E92-41B5-AFEF-5F6EAB9782D5}"/>
              </a:ext>
            </a:extLst>
          </p:cNvPr>
          <p:cNvSpPr>
            <a:spLocks noChangeAspect="1"/>
          </p:cNvSpPr>
          <p:nvPr/>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xmlns="" id="{8950958A-6460-4594-BEAB-C7444EC61299}"/>
              </a:ext>
            </a:extLst>
          </p:cNvPr>
          <p:cNvSpPr>
            <a:spLocks noChangeAspect="1"/>
          </p:cNvSpPr>
          <p:nvPr/>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xmlns="" id="{A7E15F2A-61A0-4C11-8E47-4DF7051E91D1}"/>
              </a:ext>
            </a:extLst>
          </p:cNvPr>
          <p:cNvSpPr>
            <a:spLocks noChangeAspect="1"/>
          </p:cNvSpPr>
          <p:nvPr/>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xmlns="" id="{B5FF0CC8-80F5-42C4-80EF-E32459238B71}"/>
              </a:ext>
            </a:extLst>
          </p:cNvPr>
          <p:cNvSpPr>
            <a:spLocks noChangeAspect="1"/>
          </p:cNvSpPr>
          <p:nvPr/>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20" name="Text Placeholder 3">
            <a:extLst>
              <a:ext uri="{FF2B5EF4-FFF2-40B4-BE49-F238E27FC236}">
                <a16:creationId xmlns:a16="http://schemas.microsoft.com/office/drawing/2014/main" xmlns=""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1" name="Content Placeholder 2">
            <a:extLst>
              <a:ext uri="{FF2B5EF4-FFF2-40B4-BE49-F238E27FC236}">
                <a16:creationId xmlns:a16="http://schemas.microsoft.com/office/drawing/2014/main" xmlns=""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122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B4B833F7-7F09-42C1-81DA-97CA9530D528}"/>
              </a:ext>
            </a:extLst>
          </p:cNvPr>
          <p:cNvSpPr>
            <a:spLocks noChangeAspect="1"/>
          </p:cNvSpPr>
          <p:nvPr/>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xmlns="" id="{F4AA9899-9E92-41B5-AFEF-5F6EAB9782D5}"/>
              </a:ext>
            </a:extLst>
          </p:cNvPr>
          <p:cNvSpPr>
            <a:spLocks noChangeAspect="1"/>
          </p:cNvSpPr>
          <p:nvPr/>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xmlns="" id="{8950958A-6460-4594-BEAB-C7444EC61299}"/>
              </a:ext>
            </a:extLst>
          </p:cNvPr>
          <p:cNvSpPr>
            <a:spLocks noChangeAspect="1"/>
          </p:cNvSpPr>
          <p:nvPr/>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xmlns="" id="{A7E15F2A-61A0-4C11-8E47-4DF7051E91D1}"/>
              </a:ext>
            </a:extLst>
          </p:cNvPr>
          <p:cNvSpPr>
            <a:spLocks noChangeAspect="1"/>
          </p:cNvSpPr>
          <p:nvPr/>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xmlns="" id="{B5FF0CC8-80F5-42C4-80EF-E32459238B71}"/>
              </a:ext>
            </a:extLst>
          </p:cNvPr>
          <p:cNvSpPr>
            <a:spLocks noChangeAspect="1"/>
          </p:cNvSpPr>
          <p:nvPr/>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20" name="Text Placeholder 3">
            <a:extLst>
              <a:ext uri="{FF2B5EF4-FFF2-40B4-BE49-F238E27FC236}">
                <a16:creationId xmlns:a16="http://schemas.microsoft.com/office/drawing/2014/main" xmlns=""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6" name="Picture Placeholder 2">
            <a:extLst>
              <a:ext uri="{FF2B5EF4-FFF2-40B4-BE49-F238E27FC236}">
                <a16:creationId xmlns:a16="http://schemas.microsoft.com/office/drawing/2014/main" xmlns=""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n-US" smtClean="0"/>
              <a:t>Click icon to add picture</a:t>
            </a:r>
            <a:endParaRPr lang="en-US" dirty="0"/>
          </a:p>
        </p:txBody>
      </p:sp>
    </p:spTree>
    <p:extLst>
      <p:ext uri="{BB962C8B-B14F-4D97-AF65-F5344CB8AC3E}">
        <p14:creationId xmlns:p14="http://schemas.microsoft.com/office/powerpoint/2010/main" val="661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xmlns=""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Tree>
    <p:extLst>
      <p:ext uri="{BB962C8B-B14F-4D97-AF65-F5344CB8AC3E}">
        <p14:creationId xmlns:p14="http://schemas.microsoft.com/office/powerpoint/2010/main" val="1334038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xmlns="" id="{B0FE1C0F-474B-4310-A4A5-1EB4321DE50B}"/>
              </a:ext>
            </a:extLst>
          </p:cNvPr>
          <p:cNvSpPr>
            <a:spLocks noChangeAspect="1"/>
          </p:cNvSpPr>
          <p:nvPr/>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5" name="Freeform 5">
            <a:extLst>
              <a:ext uri="{FF2B5EF4-FFF2-40B4-BE49-F238E27FC236}">
                <a16:creationId xmlns:a16="http://schemas.microsoft.com/office/drawing/2014/main" xmlns="" id="{673FA99E-5E31-474E-8818-615B453CD89C}"/>
              </a:ext>
            </a:extLst>
          </p:cNvPr>
          <p:cNvSpPr>
            <a:spLocks noChangeAspect="1"/>
          </p:cNvSpPr>
          <p:nvPr/>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Freeform 5">
            <a:extLst>
              <a:ext uri="{FF2B5EF4-FFF2-40B4-BE49-F238E27FC236}">
                <a16:creationId xmlns:a16="http://schemas.microsoft.com/office/drawing/2014/main" xmlns="" id="{BA0EE7FC-884E-43B5-B6D6-9156FBE9AB59}"/>
              </a:ext>
            </a:extLst>
          </p:cNvPr>
          <p:cNvSpPr>
            <a:spLocks noChangeAspect="1"/>
          </p:cNvSpPr>
          <p:nvPr/>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7" name="Freeform 5">
            <a:extLst>
              <a:ext uri="{FF2B5EF4-FFF2-40B4-BE49-F238E27FC236}">
                <a16:creationId xmlns:a16="http://schemas.microsoft.com/office/drawing/2014/main" xmlns="" id="{858C6DC6-901F-4F3E-97A4-1B55324C068B}"/>
              </a:ext>
            </a:extLst>
          </p:cNvPr>
          <p:cNvSpPr>
            <a:spLocks noChangeAspect="1"/>
          </p:cNvSpPr>
          <p:nvPr/>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xmlns="" id="{1041B359-9F78-4782-9C50-0B1DED37AD2C}"/>
              </a:ext>
            </a:extLst>
          </p:cNvPr>
          <p:cNvSpPr>
            <a:spLocks noChangeAspect="1"/>
          </p:cNvSpPr>
          <p:nvPr/>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endParaRPr lang="en-US">
              <a:solidFill>
                <a:srgbClr val="464646"/>
              </a:solidFill>
            </a:endParaRPr>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pPr/>
              <a:t>‹#›</a:t>
            </a:fld>
            <a:endParaRPr lang="en-ZA" dirty="0"/>
          </a:p>
        </p:txBody>
      </p:sp>
      <p:sp>
        <p:nvSpPr>
          <p:cNvPr id="9" name="Title 8">
            <a:extLst>
              <a:ext uri="{FF2B5EF4-FFF2-40B4-BE49-F238E27FC236}">
                <a16:creationId xmlns:a16="http://schemas.microsoft.com/office/drawing/2014/main" xmlns="" id="{790C5B8B-2AF3-42F3-B4F8-A806BB98ACA8}"/>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9134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xmlns="" id="{B0FE1C0F-474B-4310-A4A5-1EB4321DE50B}"/>
              </a:ext>
            </a:extLst>
          </p:cNvPr>
          <p:cNvSpPr>
            <a:spLocks noChangeAspect="1"/>
          </p:cNvSpPr>
          <p:nvPr/>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5" name="Freeform 5">
            <a:extLst>
              <a:ext uri="{FF2B5EF4-FFF2-40B4-BE49-F238E27FC236}">
                <a16:creationId xmlns:a16="http://schemas.microsoft.com/office/drawing/2014/main" xmlns="" id="{673FA99E-5E31-474E-8818-615B453CD89C}"/>
              </a:ext>
            </a:extLst>
          </p:cNvPr>
          <p:cNvSpPr>
            <a:spLocks noChangeAspect="1"/>
          </p:cNvSpPr>
          <p:nvPr/>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Freeform 5">
            <a:extLst>
              <a:ext uri="{FF2B5EF4-FFF2-40B4-BE49-F238E27FC236}">
                <a16:creationId xmlns:a16="http://schemas.microsoft.com/office/drawing/2014/main" xmlns="" id="{BA0EE7FC-884E-43B5-B6D6-9156FBE9AB59}"/>
              </a:ext>
            </a:extLst>
          </p:cNvPr>
          <p:cNvSpPr>
            <a:spLocks noChangeAspect="1"/>
          </p:cNvSpPr>
          <p:nvPr/>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7" name="Freeform 5">
            <a:extLst>
              <a:ext uri="{FF2B5EF4-FFF2-40B4-BE49-F238E27FC236}">
                <a16:creationId xmlns:a16="http://schemas.microsoft.com/office/drawing/2014/main" xmlns="" id="{858C6DC6-901F-4F3E-97A4-1B55324C068B}"/>
              </a:ext>
            </a:extLst>
          </p:cNvPr>
          <p:cNvSpPr>
            <a:spLocks noChangeAspect="1"/>
          </p:cNvSpPr>
          <p:nvPr/>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xmlns="" id="{1041B359-9F78-4782-9C50-0B1DED37AD2C}"/>
              </a:ext>
            </a:extLst>
          </p:cNvPr>
          <p:cNvSpPr>
            <a:spLocks noChangeAspect="1"/>
          </p:cNvSpPr>
          <p:nvPr/>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ZA" dirty="0"/>
              <a:t>Add a footer</a:t>
            </a:r>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gradFill>
          <a:gsLst>
            <a:gs pos="0">
              <a:srgbClr val="46E180"/>
            </a:gs>
            <a:gs pos="100000">
              <a:srgbClr val="B8DF32"/>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33" name="Google Shape;33;p7"/>
          <p:cNvSpPr txBox="1">
            <a:spLocks noGrp="1"/>
          </p:cNvSpPr>
          <p:nvPr>
            <p:ph type="title"/>
          </p:nvPr>
        </p:nvSpPr>
        <p:spPr>
          <a:xfrm>
            <a:off x="932000" y="1215600"/>
            <a:ext cx="2694400" cy="44368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5125767" y="1073767"/>
            <a:ext cx="3000400" cy="4720800"/>
          </a:xfrm>
          <a:prstGeom prst="rect">
            <a:avLst/>
          </a:prstGeom>
        </p:spPr>
        <p:txBody>
          <a:bodyPr spcFirstLastPara="1" wrap="square" lIns="0" tIns="0" rIns="0" bIns="0" anchor="ctr" anchorCtr="0"/>
          <a:lstStyle>
            <a:lvl1pPr marL="609585" lvl="0" indent="-457189">
              <a:spcBef>
                <a:spcPts val="800"/>
              </a:spcBef>
              <a:spcAft>
                <a:spcPts val="0"/>
              </a:spcAft>
              <a:buSzPts val="1800"/>
              <a:buChar char="◦"/>
              <a:defRPr sz="2400"/>
            </a:lvl1pPr>
            <a:lvl2pPr marL="1219170" lvl="1" indent="-457189">
              <a:spcBef>
                <a:spcPts val="1333"/>
              </a:spcBef>
              <a:spcAft>
                <a:spcPts val="0"/>
              </a:spcAft>
              <a:buSzPts val="1800"/>
              <a:buChar char="◦"/>
              <a:defRPr sz="2400"/>
            </a:lvl2pPr>
            <a:lvl3pPr marL="1828754" lvl="2" indent="-457189">
              <a:spcBef>
                <a:spcPts val="1333"/>
              </a:spcBef>
              <a:spcAft>
                <a:spcPts val="0"/>
              </a:spcAft>
              <a:buSzPts val="1800"/>
              <a:buChar char="◦"/>
              <a:defRPr sz="2400"/>
            </a:lvl3pPr>
            <a:lvl4pPr marL="2438339" lvl="3" indent="-457189">
              <a:spcBef>
                <a:spcPts val="1333"/>
              </a:spcBef>
              <a:spcAft>
                <a:spcPts val="0"/>
              </a:spcAft>
              <a:buSzPts val="1800"/>
              <a:buChar char="◦"/>
              <a:defRPr sz="2400"/>
            </a:lvl4pPr>
            <a:lvl5pPr marL="3047924" lvl="4" indent="-457189">
              <a:spcBef>
                <a:spcPts val="1333"/>
              </a:spcBef>
              <a:spcAft>
                <a:spcPts val="0"/>
              </a:spcAft>
              <a:buSzPts val="1800"/>
              <a:buChar char="◦"/>
              <a:defRPr sz="2400"/>
            </a:lvl5pPr>
            <a:lvl6pPr marL="3657509" lvl="5" indent="-457189">
              <a:spcBef>
                <a:spcPts val="1333"/>
              </a:spcBef>
              <a:spcAft>
                <a:spcPts val="0"/>
              </a:spcAft>
              <a:buSzPts val="1800"/>
              <a:buChar char="◦"/>
              <a:defRPr sz="2400"/>
            </a:lvl6pPr>
            <a:lvl7pPr marL="4267093" lvl="6" indent="-457189">
              <a:spcBef>
                <a:spcPts val="1333"/>
              </a:spcBef>
              <a:spcAft>
                <a:spcPts val="0"/>
              </a:spcAft>
              <a:buSzPts val="1800"/>
              <a:buChar char="◦"/>
              <a:defRPr sz="2400"/>
            </a:lvl7pPr>
            <a:lvl8pPr marL="4876678" lvl="7" indent="-457189">
              <a:spcBef>
                <a:spcPts val="1333"/>
              </a:spcBef>
              <a:spcAft>
                <a:spcPts val="0"/>
              </a:spcAft>
              <a:buSzPts val="1800"/>
              <a:buChar char="◦"/>
              <a:defRPr sz="2400"/>
            </a:lvl8pPr>
            <a:lvl9pPr marL="5486263" lvl="8" indent="-457189">
              <a:spcBef>
                <a:spcPts val="1333"/>
              </a:spcBef>
              <a:spcAft>
                <a:spcPts val="1333"/>
              </a:spcAft>
              <a:buSzPts val="1800"/>
              <a:buChar char="◦"/>
              <a:defRPr sz="2400"/>
            </a:lvl9pPr>
          </a:lstStyle>
          <a:p>
            <a:endParaRPr/>
          </a:p>
        </p:txBody>
      </p:sp>
      <p:sp>
        <p:nvSpPr>
          <p:cNvPr id="35" name="Google Shape;35;p7"/>
          <p:cNvSpPr txBox="1">
            <a:spLocks noGrp="1"/>
          </p:cNvSpPr>
          <p:nvPr>
            <p:ph type="body" idx="2"/>
          </p:nvPr>
        </p:nvSpPr>
        <p:spPr>
          <a:xfrm>
            <a:off x="8582165" y="1073767"/>
            <a:ext cx="3000400" cy="4720800"/>
          </a:xfrm>
          <a:prstGeom prst="rect">
            <a:avLst/>
          </a:prstGeom>
        </p:spPr>
        <p:txBody>
          <a:bodyPr spcFirstLastPara="1" wrap="square" lIns="0" tIns="0" rIns="0" bIns="0" anchor="ctr" anchorCtr="0"/>
          <a:lstStyle>
            <a:lvl1pPr marL="609585" lvl="0" indent="-457189">
              <a:spcBef>
                <a:spcPts val="800"/>
              </a:spcBef>
              <a:spcAft>
                <a:spcPts val="0"/>
              </a:spcAft>
              <a:buSzPts val="1800"/>
              <a:buChar char="◦"/>
              <a:defRPr sz="2400"/>
            </a:lvl1pPr>
            <a:lvl2pPr marL="1219170" lvl="1" indent="-457189">
              <a:spcBef>
                <a:spcPts val="1333"/>
              </a:spcBef>
              <a:spcAft>
                <a:spcPts val="0"/>
              </a:spcAft>
              <a:buSzPts val="1800"/>
              <a:buChar char="◦"/>
              <a:defRPr sz="2400"/>
            </a:lvl2pPr>
            <a:lvl3pPr marL="1828754" lvl="2" indent="-457189">
              <a:spcBef>
                <a:spcPts val="1333"/>
              </a:spcBef>
              <a:spcAft>
                <a:spcPts val="0"/>
              </a:spcAft>
              <a:buSzPts val="1800"/>
              <a:buChar char="◦"/>
              <a:defRPr sz="2400"/>
            </a:lvl3pPr>
            <a:lvl4pPr marL="2438339" lvl="3" indent="-457189">
              <a:spcBef>
                <a:spcPts val="1333"/>
              </a:spcBef>
              <a:spcAft>
                <a:spcPts val="0"/>
              </a:spcAft>
              <a:buSzPts val="1800"/>
              <a:buChar char="◦"/>
              <a:defRPr sz="2400"/>
            </a:lvl4pPr>
            <a:lvl5pPr marL="3047924" lvl="4" indent="-457189">
              <a:spcBef>
                <a:spcPts val="1333"/>
              </a:spcBef>
              <a:spcAft>
                <a:spcPts val="0"/>
              </a:spcAft>
              <a:buSzPts val="1800"/>
              <a:buChar char="◦"/>
              <a:defRPr sz="2400"/>
            </a:lvl5pPr>
            <a:lvl6pPr marL="3657509" lvl="5" indent="-457189">
              <a:spcBef>
                <a:spcPts val="1333"/>
              </a:spcBef>
              <a:spcAft>
                <a:spcPts val="0"/>
              </a:spcAft>
              <a:buSzPts val="1800"/>
              <a:buChar char="◦"/>
              <a:defRPr sz="2400"/>
            </a:lvl6pPr>
            <a:lvl7pPr marL="4267093" lvl="6" indent="-457189">
              <a:spcBef>
                <a:spcPts val="1333"/>
              </a:spcBef>
              <a:spcAft>
                <a:spcPts val="0"/>
              </a:spcAft>
              <a:buSzPts val="1800"/>
              <a:buChar char="◦"/>
              <a:defRPr sz="2400"/>
            </a:lvl7pPr>
            <a:lvl8pPr marL="4876678" lvl="7" indent="-457189">
              <a:spcBef>
                <a:spcPts val="1333"/>
              </a:spcBef>
              <a:spcAft>
                <a:spcPts val="0"/>
              </a:spcAft>
              <a:buSzPts val="1800"/>
              <a:buChar char="◦"/>
              <a:defRPr sz="2400"/>
            </a:lvl8pPr>
            <a:lvl9pPr marL="5486263" lvl="8" indent="-457189">
              <a:spcBef>
                <a:spcPts val="1333"/>
              </a:spcBef>
              <a:spcAft>
                <a:spcPts val="1333"/>
              </a:spcAft>
              <a:buSzPts val="1800"/>
              <a:buChar char="◦"/>
              <a:defRPr sz="2400"/>
            </a:lvl9pPr>
          </a:lstStyle>
          <a:p>
            <a:endParaRPr/>
          </a:p>
        </p:txBody>
      </p:sp>
      <p:sp>
        <p:nvSpPr>
          <p:cNvPr id="36" name="Google Shape;36;p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03930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4" name="Footer Placeholder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a:lstStyle/>
          <a:p>
            <a:endParaRPr lang="en-US">
              <a:solidFill>
                <a:srgbClr val="464646"/>
              </a:solidFill>
            </a:endParaRPr>
          </a:p>
        </p:txBody>
      </p:sp>
      <p:sp>
        <p:nvSpPr>
          <p:cNvPr id="5" name="Slide Number Placeholder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54517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4" name="Footer Placeholder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a:lstStyle/>
          <a:p>
            <a:fld id="{47E62294-6813-4CA7-9D54-406571D6A725}" type="slidenum">
              <a:rPr lang="en-US" smtClean="0">
                <a:solidFill>
                  <a:srgbClr val="464646"/>
                </a:solidFill>
              </a:rPr>
              <a:pPr/>
              <a:t>‹#›</a:t>
            </a:fld>
            <a:endParaRPr lang="en-US">
              <a:solidFill>
                <a:srgbClr val="464646"/>
              </a:solidFill>
            </a:endParaRPr>
          </a:p>
        </p:txBody>
      </p:sp>
    </p:spTree>
    <p:extLst>
      <p:ext uri="{BB962C8B-B14F-4D97-AF65-F5344CB8AC3E}">
        <p14:creationId xmlns:p14="http://schemas.microsoft.com/office/powerpoint/2010/main" val="622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endParaRPr lang="en-US">
              <a:solidFill>
                <a:srgbClr val="464646"/>
              </a:solidFill>
            </a:endParaRP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endParaRPr lang="en-US">
              <a:solidFill>
                <a:srgbClr val="464646"/>
              </a:solidFill>
            </a:endParaRP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416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endParaRPr lang="en-US">
              <a:solidFill>
                <a:srgbClr val="464646"/>
              </a:solidFill>
            </a:endParaRP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Picture Placeholder 7">
            <a:extLst>
              <a:ext uri="{FF2B5EF4-FFF2-40B4-BE49-F238E27FC236}">
                <a16:creationId xmlns:a16="http://schemas.microsoft.com/office/drawing/2014/main" xmlns=""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xmlns=""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CD92D281-07CD-478F-9BF5-BA7D43439A3D}"/>
              </a:ext>
            </a:extLst>
          </p:cNvPr>
          <p:cNvSpPr>
            <a:spLocks noChangeAspect="1"/>
          </p:cNvSpPr>
          <p:nvPr/>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xmlns="" id="{B2C53265-8805-42B3-82B4-151EFBC42731}"/>
              </a:ext>
            </a:extLst>
          </p:cNvPr>
          <p:cNvSpPr>
            <a:spLocks noChangeAspect="1"/>
          </p:cNvSpPr>
          <p:nvPr/>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xmlns="" id="{D0111EB4-98AF-4EB7-878B-31FD32A95141}"/>
              </a:ext>
            </a:extLst>
          </p:cNvPr>
          <p:cNvSpPr>
            <a:spLocks noChangeAspect="1"/>
          </p:cNvSpPr>
          <p:nvPr/>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xmlns="" id="{33809002-30A9-49C0-BE36-B14DD1E4D872}"/>
              </a:ext>
            </a:extLst>
          </p:cNvPr>
          <p:cNvSpPr>
            <a:spLocks noChangeAspect="1"/>
          </p:cNvSpPr>
          <p:nvPr/>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a:extLst>
              <a:ext uri="{FF2B5EF4-FFF2-40B4-BE49-F238E27FC236}">
                <a16:creationId xmlns:a16="http://schemas.microsoft.com/office/drawing/2014/main" xmlns="" id="{FFD5C582-B212-4ADA-AB1B-0481AA39C3A9}"/>
              </a:ext>
            </a:extLst>
          </p:cNvPr>
          <p:cNvSpPr>
            <a:spLocks noChangeAspect="1"/>
          </p:cNvSpPr>
          <p:nvPr/>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mparison Left Placeholder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smtClean="0"/>
              <a:t>Click to edit Master text styles</a:t>
            </a:r>
          </a:p>
        </p:txBody>
      </p:sp>
      <p:sp>
        <p:nvSpPr>
          <p:cNvPr id="8" name="Text Placeholder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endParaRPr lang="en-US">
              <a:solidFill>
                <a:srgbClr val="464646"/>
              </a:solidFill>
            </a:endParaRPr>
          </a:p>
        </p:txBody>
      </p:sp>
      <p:sp>
        <p:nvSpPr>
          <p:cNvPr id="6" name="Slide Number Placeholder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endParaRPr lang="en-US">
              <a:solidFill>
                <a:srgbClr val="464646"/>
              </a:solidFill>
            </a:endParaRPr>
          </a:p>
        </p:txBody>
      </p:sp>
      <p:sp>
        <p:nvSpPr>
          <p:cNvPr id="2" name="Slide Number Placeholder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6" name="Title 1">
            <a:extLst>
              <a:ext uri="{FF2B5EF4-FFF2-40B4-BE49-F238E27FC236}">
                <a16:creationId xmlns:a16="http://schemas.microsoft.com/office/drawing/2014/main" xmlns=""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ZA" dirty="0"/>
              <a:t>Enter your caption</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0E81F30-8FC8-4841-8404-4DC79218B945}"/>
              </a:ext>
            </a:extLst>
          </p:cNvPr>
          <p:cNvSpPr/>
          <p:nvPr/>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Rectangle: Rounded Corners 24">
            <a:extLst>
              <a:ext uri="{FF2B5EF4-FFF2-40B4-BE49-F238E27FC236}">
                <a16:creationId xmlns:a16="http://schemas.microsoft.com/office/drawing/2014/main" xmlns="" id="{83D29F65-481C-4C80-BB65-121E5AED26B5}"/>
              </a:ext>
            </a:extLst>
          </p:cNvPr>
          <p:cNvSpPr/>
          <p:nvPr/>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a:extLst>
              <a:ext uri="{FF2B5EF4-FFF2-40B4-BE49-F238E27FC236}">
                <a16:creationId xmlns:a16="http://schemas.microsoft.com/office/drawing/2014/main" xmlns="" id="{4BC39664-EB8B-4A32-915A-D4308F792772}"/>
              </a:ext>
            </a:extLst>
          </p:cNvPr>
          <p:cNvSpPr/>
          <p:nvPr/>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xmlns="" id="{AC6C03AE-289A-4BCC-971C-3400028C8764}"/>
              </a:ext>
            </a:extLst>
          </p:cNvPr>
          <p:cNvSpPr/>
          <p:nvPr/>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endParaRPr lang="en-US">
              <a:solidFill>
                <a:srgbClr val="464646"/>
              </a:solidFill>
            </a:endParaRPr>
          </a:p>
        </p:txBody>
      </p:sp>
      <p:sp>
        <p:nvSpPr>
          <p:cNvPr id="6" name="Slide Number Placeholder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Lst>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mp"/><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1.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microsoft.com/office/2007/relationships/hdphoto" Target="../media/hdphoto1.wdp"/><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1.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microsoft.com/office/2007/relationships/hdphoto" Target="../media/hdphoto1.wdp"/><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1.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tmp"/><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a:ext>
            </a:extLst>
          </a:blip>
          <a:stretch>
            <a:fillRect/>
          </a:stretch>
        </p:blipFill>
        <p:spPr>
          <a:xfrm>
            <a:off x="124390" y="0"/>
            <a:ext cx="10406676" cy="6858000"/>
          </a:xfr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5969" y="3496410"/>
            <a:ext cx="1771902" cy="2306922"/>
          </a:xfrm>
          <a:prstGeom prst="rect">
            <a:avLst/>
          </a:prstGeom>
        </p:spPr>
      </p:pic>
      <p:sp>
        <p:nvSpPr>
          <p:cNvPr id="2" name="Title 1"/>
          <p:cNvSpPr>
            <a:spLocks noGrp="1"/>
          </p:cNvSpPr>
          <p:nvPr>
            <p:ph type="ctrTitle"/>
          </p:nvPr>
        </p:nvSpPr>
        <p:spPr/>
        <p:txBody>
          <a:bodyPr/>
          <a:lstStyle/>
          <a:p>
            <a:r>
              <a:rPr lang="en-US" spc="0" dirty="0" smtClean="0"/>
              <a:t>Developing Trends in Vaping		</a:t>
            </a:r>
            <a:endParaRPr lang="en-US" spc="0" dirty="0"/>
          </a:p>
        </p:txBody>
      </p:sp>
      <p:sp>
        <p:nvSpPr>
          <p:cNvPr id="3" name="Subtitle 2"/>
          <p:cNvSpPr>
            <a:spLocks noGrp="1"/>
          </p:cNvSpPr>
          <p:nvPr>
            <p:ph type="subTitle" idx="1"/>
          </p:nvPr>
        </p:nvSpPr>
        <p:spPr/>
        <p:txBody>
          <a:bodyPr/>
          <a:lstStyle/>
          <a:p>
            <a:endParaRPr lang="en-US" sz="2800" b="1" dirty="0" smtClean="0"/>
          </a:p>
          <a:p>
            <a:r>
              <a:rPr lang="en-US" sz="2800" b="1" dirty="0" smtClean="0"/>
              <a:t>What parents need to know</a:t>
            </a:r>
            <a:endParaRPr lang="en-US" sz="2800" b="1" dirty="0"/>
          </a:p>
        </p:txBody>
      </p:sp>
      <p:sp>
        <p:nvSpPr>
          <p:cNvPr id="11" name="Title 1"/>
          <p:cNvSpPr txBox="1">
            <a:spLocks/>
          </p:cNvSpPr>
          <p:nvPr/>
        </p:nvSpPr>
        <p:spPr>
          <a:xfrm>
            <a:off x="7402102" y="4649871"/>
            <a:ext cx="4459766" cy="157341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vert="horz" lIns="180000" tIns="288000" rIns="180000" bIns="180000" rtlCol="0" anchor="ctr">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algn="ctr">
              <a:lnSpc>
                <a:spcPct val="100000"/>
              </a:lnSpc>
            </a:pPr>
            <a:r>
              <a:rPr lang="en-US" sz="2000" spc="0" dirty="0" smtClean="0"/>
              <a:t>Adam Birkenstock, LCSW</a:t>
            </a:r>
            <a:endParaRPr lang="en-US" sz="1800" spc="0" dirty="0" smtClean="0"/>
          </a:p>
          <a:p>
            <a:pPr algn="ctr">
              <a:lnSpc>
                <a:spcPct val="100000"/>
              </a:lnSpc>
            </a:pPr>
            <a:r>
              <a:rPr lang="en-US" sz="1600" spc="0" dirty="0" smtClean="0"/>
              <a:t>Director of Programming</a:t>
            </a:r>
          </a:p>
          <a:p>
            <a:pPr algn="ctr">
              <a:lnSpc>
                <a:spcPct val="100000"/>
              </a:lnSpc>
            </a:pPr>
            <a:r>
              <a:rPr lang="en-US" sz="1600" spc="0" dirty="0" smtClean="0"/>
              <a:t> Long Island Council on Alcoholism and Drug Dependence</a:t>
            </a:r>
          </a:p>
        </p:txBody>
      </p:sp>
      <p:cxnSp>
        <p:nvCxnSpPr>
          <p:cNvPr id="12" name="Straight Connector 11"/>
          <p:cNvCxnSpPr/>
          <p:nvPr/>
        </p:nvCxnSpPr>
        <p:spPr>
          <a:xfrm>
            <a:off x="1173018" y="5338611"/>
            <a:ext cx="31034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25191" y="100715"/>
            <a:ext cx="792163" cy="11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04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11217" y="1270493"/>
            <a:ext cx="3703083" cy="3874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7905" y="1313866"/>
            <a:ext cx="3940835" cy="394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89586" y="2099990"/>
            <a:ext cx="1897812" cy="3154710"/>
          </a:xfrm>
          <a:prstGeom prst="rect">
            <a:avLst/>
          </a:prstGeom>
          <a:noFill/>
        </p:spPr>
        <p:txBody>
          <a:bodyPr wrap="square" rtlCol="0">
            <a:spAutoFit/>
          </a:bodyPr>
          <a:lstStyle/>
          <a:p>
            <a:r>
              <a:rPr lang="en-US" sz="19900" b="1" dirty="0" smtClean="0"/>
              <a:t>=</a:t>
            </a:r>
            <a:endParaRPr lang="en-US" b="1" dirty="0"/>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25191" y="100715"/>
            <a:ext cx="792163" cy="11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620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94129" y="3648794"/>
            <a:ext cx="5325526" cy="295348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446" y="295526"/>
            <a:ext cx="11189777" cy="3353268"/>
          </a:xfrm>
          <a:prstGeom prst="rect">
            <a:avLst/>
          </a:prstGeom>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25191" y="100715"/>
            <a:ext cx="792163" cy="11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608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275" y="276911"/>
            <a:ext cx="12036725" cy="6186309"/>
          </a:xfrm>
          <a:prstGeom prst="rect">
            <a:avLst/>
          </a:prstGeom>
          <a:solidFill>
            <a:schemeClr val="bg2"/>
          </a:solidFill>
        </p:spPr>
        <p:txBody>
          <a:bodyPr wrap="square">
            <a:spAutoFit/>
          </a:bodyPr>
          <a:lstStyle/>
          <a:p>
            <a:pPr algn="ctr"/>
            <a:r>
              <a:rPr lang="en-US" sz="3200" b="1" dirty="0">
                <a:solidFill>
                  <a:srgbClr val="FF0000"/>
                </a:solidFill>
              </a:rPr>
              <a:t>Regulation of </a:t>
            </a:r>
            <a:r>
              <a:rPr lang="en-US" sz="3200" b="1" dirty="0" smtClean="0">
                <a:solidFill>
                  <a:srgbClr val="FF0000"/>
                </a:solidFill>
              </a:rPr>
              <a:t>E-cigarettes</a:t>
            </a:r>
          </a:p>
          <a:p>
            <a:endParaRPr lang="en-US" sz="2800" dirty="0"/>
          </a:p>
          <a:p>
            <a:pPr marL="342900" indent="-342900">
              <a:buFont typeface="Arial" panose="020B0604020202020204" pitchFamily="34" charset="0"/>
              <a:buChar char="•"/>
            </a:pPr>
            <a:r>
              <a:rPr lang="en-US" sz="2800" dirty="0" smtClean="0"/>
              <a:t>The </a:t>
            </a:r>
            <a:r>
              <a:rPr lang="en-US" sz="2800" dirty="0"/>
              <a:t>U.S. Food and Drug Administration (FDA) announced in 2016 that the FDA will now regulate the sales of e-cigarettes, hookah tobacco, and cigars. </a:t>
            </a:r>
            <a:r>
              <a:rPr lang="en-US" sz="2800" dirty="0" smtClean="0"/>
              <a:t>Therefore: It </a:t>
            </a:r>
            <a:r>
              <a:rPr lang="en-US" sz="2800" dirty="0"/>
              <a:t>is now illegal to sell e-cigarettes, hookah tobacco, or cigars in person or online to anyone under age 18</a:t>
            </a:r>
            <a:r>
              <a:rPr lang="en-US" sz="2800" dirty="0" smtClean="0"/>
              <a: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Buyers have to show their photo ID to purchase e-cigarettes, hookah tobacco, or cigars, verifying that they are 18 years or older</a:t>
            </a:r>
            <a:r>
              <a:rPr lang="en-US" sz="2800" dirty="0" smtClean="0"/>
              <a: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FDA </a:t>
            </a:r>
            <a:r>
              <a:rPr lang="en-US" sz="2800" dirty="0"/>
              <a:t>regulation also means that the Federal government will now have a lot more information about what is in e-cigarettes, the safety or harms of the ingredients, how they are made, and what risks need to be communicated to the </a:t>
            </a:r>
            <a:r>
              <a:rPr lang="en-US" sz="2800" dirty="0" smtClean="0"/>
              <a:t>public.</a:t>
            </a:r>
            <a:endParaRPr lang="en-US" sz="2800" dirty="0">
              <a:effectLst/>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5191" y="100715"/>
            <a:ext cx="792163" cy="11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06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977" y="276911"/>
            <a:ext cx="11402296" cy="3600986"/>
          </a:xfrm>
          <a:prstGeom prst="rect">
            <a:avLst/>
          </a:prstGeom>
          <a:solidFill>
            <a:schemeClr val="bg2"/>
          </a:solidFill>
        </p:spPr>
        <p:txBody>
          <a:bodyPr wrap="square">
            <a:spAutoFit/>
          </a:bodyPr>
          <a:lstStyle/>
          <a:p>
            <a:pPr algn="ctr"/>
            <a:r>
              <a:rPr lang="en-US" sz="3200" b="1" dirty="0">
                <a:solidFill>
                  <a:srgbClr val="FF0000"/>
                </a:solidFill>
              </a:rPr>
              <a:t>Regulation of </a:t>
            </a:r>
            <a:r>
              <a:rPr lang="en-US" sz="3200" b="1" dirty="0" smtClean="0">
                <a:solidFill>
                  <a:srgbClr val="FF0000"/>
                </a:solidFill>
              </a:rPr>
              <a:t>E-cigarettes</a:t>
            </a:r>
          </a:p>
          <a:p>
            <a:endParaRPr lang="en-US" sz="2800" dirty="0"/>
          </a:p>
          <a:p>
            <a:pPr marL="342900" indent="-342900">
              <a:buFont typeface="Arial" panose="020B0604020202020204" pitchFamily="34" charset="0"/>
              <a:buChar char="•"/>
            </a:pPr>
            <a:endParaRPr lang="en-US" sz="2800" dirty="0" smtClean="0"/>
          </a:p>
          <a:p>
            <a:r>
              <a:rPr lang="en-US" sz="2800" dirty="0" smtClean="0"/>
              <a:t>In Nassau County, Vaping products must now be kept behind the counter in stores where they are sold.</a:t>
            </a:r>
          </a:p>
          <a:p>
            <a:pPr marL="342900" indent="-342900">
              <a:buFont typeface="Arial" panose="020B0604020202020204" pitchFamily="34" charset="0"/>
              <a:buChar char="•"/>
            </a:pPr>
            <a:r>
              <a:rPr lang="en-US" sz="2800" dirty="0" smtClean="0">
                <a:effectLst/>
              </a:rPr>
              <a:t>The bill, passed July 9, 2018, also bans advertising vape products at the counter or nearby any candy or toys in stores.</a:t>
            </a:r>
          </a:p>
          <a:p>
            <a:pPr marL="342900" indent="-342900">
              <a:buFont typeface="Arial" panose="020B0604020202020204" pitchFamily="34" charset="0"/>
              <a:buChar char="•"/>
            </a:pPr>
            <a:r>
              <a:rPr lang="en-US" sz="2800" dirty="0" smtClean="0"/>
              <a:t>The legal age for purchasing vaping products is 21 in Nassau County.</a:t>
            </a:r>
            <a:endParaRPr lang="en-US" sz="2800" dirty="0">
              <a:effectLst/>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5191" y="100715"/>
            <a:ext cx="792163" cy="11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295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4720" y="0"/>
            <a:ext cx="5402560" cy="6901791"/>
          </a:xfrm>
          <a:prstGeom prst="rect">
            <a:avLst/>
          </a:prstGeom>
        </p:spPr>
      </p:pic>
      <p:sp>
        <p:nvSpPr>
          <p:cNvPr id="3" name="Content Placeholder 2"/>
          <p:cNvSpPr>
            <a:spLocks noGrp="1"/>
          </p:cNvSpPr>
          <p:nvPr>
            <p:ph idx="4294967295"/>
          </p:nvPr>
        </p:nvSpPr>
        <p:spPr>
          <a:xfrm>
            <a:off x="0" y="2317751"/>
            <a:ext cx="10024533" cy="3975100"/>
          </a:xfrm>
        </p:spPr>
        <p:txBody>
          <a:bodyPr>
            <a:normAutofit/>
          </a:bodyPr>
          <a:lstStyle/>
          <a:p>
            <a:pPr marL="3657509" lvl="8" indent="0">
              <a:buNone/>
            </a:pPr>
            <a:r>
              <a:rPr lang="en-US" dirty="0" smtClean="0"/>
              <a:t>					</a:t>
            </a:r>
            <a:endParaRPr lang="en-US" dirty="0"/>
          </a:p>
        </p:txBody>
      </p:sp>
      <p:pic>
        <p:nvPicPr>
          <p:cNvPr id="8" name="Picture 7" descr="Screen Clippi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08477" y="1073814"/>
            <a:ext cx="7775049" cy="1028697"/>
          </a:xfrm>
          <a:prstGeom prst="rect">
            <a:avLst/>
          </a:prstGeom>
          <a:ln w="12700">
            <a:solidFill>
              <a:schemeClr val="tx1"/>
            </a:solidFill>
          </a:ln>
        </p:spPr>
      </p:pic>
      <p:pic>
        <p:nvPicPr>
          <p:cNvPr id="6" name="Picture 5" descr="Screen Clippi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08476" y="2877863"/>
            <a:ext cx="7775051" cy="1888763"/>
          </a:xfrm>
          <a:prstGeom prst="rect">
            <a:avLst/>
          </a:prstGeom>
          <a:ln w="12700">
            <a:solidFill>
              <a:schemeClr val="tx1"/>
            </a:solidFill>
          </a:ln>
        </p:spPr>
      </p:pic>
      <p:pic>
        <p:nvPicPr>
          <p:cNvPr id="7" name="Picture 6" descr="Screen Clippi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208473" y="5391389"/>
            <a:ext cx="7775052" cy="1365979"/>
          </a:xfrm>
          <a:prstGeom prst="rect">
            <a:avLst/>
          </a:prstGeom>
          <a:ln w="12700">
            <a:solidFill>
              <a:schemeClr val="tx1"/>
            </a:solidFill>
          </a:ln>
        </p:spPr>
      </p:pic>
      <p:cxnSp>
        <p:nvCxnSpPr>
          <p:cNvPr id="11" name="Straight Connector 10"/>
          <p:cNvCxnSpPr/>
          <p:nvPr/>
        </p:nvCxnSpPr>
        <p:spPr>
          <a:xfrm>
            <a:off x="3232727" y="1351637"/>
            <a:ext cx="2743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35417" y="1942764"/>
            <a:ext cx="288174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06618" y="3300509"/>
            <a:ext cx="192116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47855" y="4436581"/>
            <a:ext cx="393469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62254" y="3873163"/>
            <a:ext cx="111760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47709" y="6265143"/>
            <a:ext cx="63730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47709" y="6496052"/>
            <a:ext cx="83127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57272" y="6292851"/>
            <a:ext cx="60498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05019" y="6708487"/>
            <a:ext cx="42487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05019" y="6286504"/>
            <a:ext cx="138545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47709" y="6071179"/>
            <a:ext cx="63730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57272" y="6071179"/>
            <a:ext cx="7712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955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351" y="1265207"/>
            <a:ext cx="10888958" cy="3849054"/>
          </a:xfrm>
          <a:prstGeom prst="rect">
            <a:avLst/>
          </a:prstGeom>
        </p:spPr>
      </p:pic>
      <p:sp>
        <p:nvSpPr>
          <p:cNvPr id="3" name="Rectangle 2"/>
          <p:cNvSpPr/>
          <p:nvPr/>
        </p:nvSpPr>
        <p:spPr>
          <a:xfrm>
            <a:off x="5022148" y="469230"/>
            <a:ext cx="2147704" cy="523220"/>
          </a:xfrm>
          <a:prstGeom prst="rect">
            <a:avLst/>
          </a:prstGeom>
        </p:spPr>
        <p:txBody>
          <a:bodyPr wrap="none">
            <a:spAutoFit/>
          </a:bodyPr>
          <a:lstStyle/>
          <a:p>
            <a:pPr algn="ctr"/>
            <a:r>
              <a:rPr lang="en-US" sz="2800" b="1" dirty="0" smtClean="0">
                <a:solidFill>
                  <a:srgbClr val="FF0000"/>
                </a:solidFill>
              </a:rPr>
              <a:t>Updated 9/20</a:t>
            </a:r>
            <a:endParaRPr lang="en-US" sz="2800" b="1" dirty="0">
              <a:solidFill>
                <a:srgbClr val="FF0000"/>
              </a:solidFill>
            </a:endParaRPr>
          </a:p>
        </p:txBody>
      </p:sp>
    </p:spTree>
    <p:extLst>
      <p:ext uri="{BB962C8B-B14F-4D97-AF65-F5344CB8AC3E}">
        <p14:creationId xmlns:p14="http://schemas.microsoft.com/office/powerpoint/2010/main" val="1164839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000" y="947749"/>
            <a:ext cx="2694400" cy="4436800"/>
          </a:xfrm>
        </p:spPr>
        <p:txBody>
          <a:bodyPr/>
          <a:lstStyle/>
          <a:p>
            <a:pPr algn="ctr"/>
            <a:r>
              <a:rPr lang="en-US" dirty="0" smtClean="0"/>
              <a:t>Marijuana</a:t>
            </a:r>
            <a:endParaRPr lang="en-US" dirty="0"/>
          </a:p>
        </p:txBody>
      </p:sp>
      <p:sp>
        <p:nvSpPr>
          <p:cNvPr id="3" name="Text Placeholder 2"/>
          <p:cNvSpPr>
            <a:spLocks noGrp="1"/>
          </p:cNvSpPr>
          <p:nvPr>
            <p:ph type="body" idx="1"/>
          </p:nvPr>
        </p:nvSpPr>
        <p:spPr/>
        <p:txBody>
          <a:bodyPr/>
          <a:lstStyle/>
          <a:p>
            <a:pPr marL="380990" indent="-380990">
              <a:lnSpc>
                <a:spcPts val="2625"/>
              </a:lnSpc>
              <a:buFont typeface="Arial" panose="020B0604020202020204" pitchFamily="34" charset="0"/>
              <a:buChar char="•"/>
            </a:pPr>
            <a:r>
              <a:rPr lang="en-US" sz="1900" b="1" dirty="0">
                <a:solidFill>
                  <a:schemeClr val="tx1"/>
                </a:solidFill>
                <a:latin typeface="Arial" panose="020B0604020202020204" pitchFamily="34" charset="0"/>
                <a:ea typeface="Lato Light" panose="020F0502020204030203" pitchFamily="34" charset="0"/>
                <a:cs typeface="Arial" panose="020B0604020202020204" pitchFamily="34" charset="0"/>
              </a:rPr>
              <a:t>AKA</a:t>
            </a:r>
            <a:r>
              <a:rPr lang="en-US" sz="1900" dirty="0">
                <a:solidFill>
                  <a:schemeClr val="tx1"/>
                </a:solidFill>
                <a:latin typeface="Arial" panose="020B0604020202020204" pitchFamily="34" charset="0"/>
                <a:ea typeface="Lato Light" panose="020F0502020204030203" pitchFamily="34" charset="0"/>
                <a:cs typeface="Arial" panose="020B0604020202020204" pitchFamily="34" charset="0"/>
              </a:rPr>
              <a:t> bud, grass, oil, hash, pot, weed, and more</a:t>
            </a:r>
          </a:p>
          <a:p>
            <a:pPr marL="380990" indent="-380990">
              <a:lnSpc>
                <a:spcPts val="2625"/>
              </a:lnSpc>
              <a:buFont typeface="Arial" panose="020B0604020202020204" pitchFamily="34" charset="0"/>
              <a:buChar char="•"/>
            </a:pPr>
            <a:r>
              <a:rPr lang="en-US" sz="1900" b="1" dirty="0">
                <a:solidFill>
                  <a:schemeClr val="tx1"/>
                </a:solidFill>
                <a:latin typeface="Arial" panose="020B0604020202020204" pitchFamily="34" charset="0"/>
                <a:ea typeface="Lato Light" panose="020F0502020204030203" pitchFamily="34" charset="0"/>
                <a:cs typeface="Arial" panose="020B0604020202020204" pitchFamily="34" charset="0"/>
              </a:rPr>
              <a:t>Use before age 18</a:t>
            </a:r>
            <a:r>
              <a:rPr lang="en-US" sz="1900" dirty="0">
                <a:solidFill>
                  <a:schemeClr val="tx1"/>
                </a:solidFill>
                <a:latin typeface="Arial" panose="020B0604020202020204" pitchFamily="34" charset="0"/>
                <a:ea typeface="Lato Light" panose="020F0502020204030203" pitchFamily="34" charset="0"/>
                <a:cs typeface="Arial" panose="020B0604020202020204" pitchFamily="34" charset="0"/>
              </a:rPr>
              <a:t> is 4 to 7 times more likely to result in problem use</a:t>
            </a:r>
            <a:r>
              <a:rPr lang="en-US" sz="1900" b="1" dirty="0">
                <a:solidFill>
                  <a:schemeClr val="tx1"/>
                </a:solidFill>
                <a:latin typeface="Arial" panose="020B0604020202020204" pitchFamily="34" charset="0"/>
                <a:ea typeface="Lato Light" panose="020F0502020204030203" pitchFamily="34" charset="0"/>
                <a:cs typeface="Arial" panose="020B0604020202020204" pitchFamily="34" charset="0"/>
              </a:rPr>
              <a:t> – which 30% of users develop</a:t>
            </a:r>
          </a:p>
          <a:p>
            <a:pPr marL="380990" indent="-380990">
              <a:lnSpc>
                <a:spcPts val="2625"/>
              </a:lnSpc>
              <a:buFont typeface="Arial" panose="020B0604020202020204" pitchFamily="34" charset="0"/>
              <a:buChar char="•"/>
            </a:pPr>
            <a:r>
              <a:rPr lang="en-US" sz="1900" dirty="0">
                <a:solidFill>
                  <a:schemeClr val="tx1"/>
                </a:solidFill>
                <a:latin typeface="Arial" panose="020B0604020202020204" pitchFamily="34" charset="0"/>
                <a:ea typeface="Lato Light" panose="020F0502020204030203" pitchFamily="34" charset="0"/>
                <a:cs typeface="Arial" panose="020B0604020202020204" pitchFamily="34" charset="0"/>
              </a:rPr>
              <a:t>THC (Tetrahydrocannabinol) is the active agent in the high</a:t>
            </a:r>
          </a:p>
          <a:p>
            <a:pPr marL="380990" indent="-380990">
              <a:lnSpc>
                <a:spcPts val="2625"/>
              </a:lnSpc>
              <a:buFont typeface="Arial" panose="020B0604020202020204" pitchFamily="34" charset="0"/>
              <a:buChar char="•"/>
            </a:pPr>
            <a:r>
              <a:rPr lang="en-US" sz="1900" dirty="0">
                <a:solidFill>
                  <a:schemeClr val="tx1"/>
                </a:solidFill>
                <a:latin typeface="Arial" panose="020B0604020202020204" pitchFamily="34" charset="0"/>
                <a:ea typeface="Lato Light" panose="020F0502020204030203" pitchFamily="34" charset="0"/>
                <a:cs typeface="Arial" panose="020B0604020202020204" pitchFamily="34" charset="0"/>
              </a:rPr>
              <a:t>Impacts mood, reaction time, motor functions, thinking, problem solving and memory</a:t>
            </a:r>
          </a:p>
          <a:p>
            <a:pPr>
              <a:buClrTx/>
              <a:buFont typeface="Arial" panose="020B0604020202020204" pitchFamily="34" charset="0"/>
              <a:buChar char="•"/>
            </a:pPr>
            <a:endParaRPr lang="en-US" sz="1900" dirty="0">
              <a:solidFill>
                <a:schemeClr val="tx1"/>
              </a:solidFill>
              <a:latin typeface="Arial" panose="020B0604020202020204" pitchFamily="34" charset="0"/>
              <a:cs typeface="Arial" panose="020B0604020202020204" pitchFamily="34" charset="0"/>
            </a:endParaRPr>
          </a:p>
        </p:txBody>
      </p:sp>
      <p:sp>
        <p:nvSpPr>
          <p:cNvPr id="4" name="Text Placeholder 3"/>
          <p:cNvSpPr>
            <a:spLocks noGrp="1"/>
          </p:cNvSpPr>
          <p:nvPr>
            <p:ph type="body" idx="2"/>
          </p:nvPr>
        </p:nvSpPr>
        <p:spPr>
          <a:xfrm>
            <a:off x="8619111" y="468785"/>
            <a:ext cx="3000400" cy="5930764"/>
          </a:xfrm>
        </p:spPr>
        <p:txBody>
          <a:bodyPr/>
          <a:lstStyle/>
          <a:p>
            <a:pPr>
              <a:buClrTx/>
              <a:buFont typeface="Arial" panose="020B0604020202020204" pitchFamily="34" charset="0"/>
              <a:buChar char="•"/>
            </a:pPr>
            <a:r>
              <a:rPr lang="en-US" sz="1900" dirty="0">
                <a:solidFill>
                  <a:schemeClr val="tx1"/>
                </a:solidFill>
                <a:latin typeface="Arial" panose="020B0604020202020204" pitchFamily="34" charset="0"/>
                <a:ea typeface="Lato Light" panose="020F0502020204030203" pitchFamily="34" charset="0"/>
                <a:cs typeface="Arial" panose="020B0604020202020204" pitchFamily="34" charset="0"/>
              </a:rPr>
              <a:t>Can lead to long-term impairment of memory and learning</a:t>
            </a:r>
          </a:p>
          <a:p>
            <a:pPr>
              <a:buClrTx/>
              <a:buFont typeface="Arial" panose="020B0604020202020204" pitchFamily="34" charset="0"/>
              <a:buChar char="•"/>
            </a:pPr>
            <a:r>
              <a:rPr lang="en-US" sz="1900" dirty="0">
                <a:solidFill>
                  <a:schemeClr val="tx1"/>
                </a:solidFill>
                <a:latin typeface="Arial" panose="020B0604020202020204" pitchFamily="34" charset="0"/>
                <a:ea typeface="Lato Light" panose="020F0502020204030203" pitchFamily="34" charset="0"/>
                <a:cs typeface="Arial" panose="020B0604020202020204" pitchFamily="34" charset="0"/>
              </a:rPr>
              <a:t>Today’s pot is 300% as potent as the pot of the 70’s – </a:t>
            </a:r>
            <a:r>
              <a:rPr lang="en-US" sz="1900" b="1" dirty="0">
                <a:solidFill>
                  <a:schemeClr val="tx1"/>
                </a:solidFill>
                <a:latin typeface="Arial" panose="020B0604020202020204" pitchFamily="34" charset="0"/>
                <a:ea typeface="Lato Light" panose="020F0502020204030203" pitchFamily="34" charset="0"/>
                <a:cs typeface="Arial" panose="020B0604020202020204" pitchFamily="34" charset="0"/>
              </a:rPr>
              <a:t>oil and dabs </a:t>
            </a:r>
            <a:r>
              <a:rPr lang="en-US" sz="1900" dirty="0">
                <a:solidFill>
                  <a:schemeClr val="tx1"/>
                </a:solidFill>
                <a:latin typeface="Arial" panose="020B0604020202020204" pitchFamily="34" charset="0"/>
                <a:ea typeface="Lato Light" panose="020F0502020204030203" pitchFamily="34" charset="0"/>
                <a:cs typeface="Arial" panose="020B0604020202020204" pitchFamily="34" charset="0"/>
              </a:rPr>
              <a:t>are </a:t>
            </a:r>
            <a:r>
              <a:rPr lang="en-US" sz="1900" b="1" dirty="0">
                <a:solidFill>
                  <a:schemeClr val="tx1"/>
                </a:solidFill>
                <a:latin typeface="Arial" panose="020B0604020202020204" pitchFamily="34" charset="0"/>
                <a:ea typeface="Lato Light" panose="020F0502020204030203" pitchFamily="34" charset="0"/>
                <a:cs typeface="Arial" panose="020B0604020202020204" pitchFamily="34" charset="0"/>
              </a:rPr>
              <a:t>even more potent</a:t>
            </a:r>
          </a:p>
          <a:p>
            <a:pPr>
              <a:buClrTx/>
              <a:buFont typeface="Arial" panose="020B0604020202020204" pitchFamily="34" charset="0"/>
              <a:buChar char="•"/>
            </a:pPr>
            <a:r>
              <a:rPr lang="en-US" sz="1900" dirty="0">
                <a:solidFill>
                  <a:schemeClr val="tx1"/>
                </a:solidFill>
                <a:latin typeface="Arial" panose="020B0604020202020204" pitchFamily="34" charset="0"/>
                <a:ea typeface="Lato Light" panose="020F0502020204030203" pitchFamily="34" charset="0"/>
                <a:cs typeface="Arial" panose="020B0604020202020204" pitchFamily="34" charset="0"/>
              </a:rPr>
              <a:t>THC use, especially at high potency, can lead to psychotic episodes, significant motor impairment, and other MH issues</a:t>
            </a:r>
          </a:p>
          <a:p>
            <a:pPr>
              <a:buClrTx/>
              <a:buFont typeface="Arial" panose="020B0604020202020204" pitchFamily="34" charset="0"/>
              <a:buChar char="•"/>
            </a:pPr>
            <a:r>
              <a:rPr lang="en-US" sz="1900" dirty="0">
                <a:solidFill>
                  <a:schemeClr val="tx1"/>
                </a:solidFill>
                <a:latin typeface="Arial" panose="020B0604020202020204" pitchFamily="34" charset="0"/>
                <a:ea typeface="Lato Light" panose="020F0502020204030203" pitchFamily="34" charset="0"/>
                <a:cs typeface="Arial" panose="020B0604020202020204" pitchFamily="34" charset="0"/>
              </a:rPr>
              <a:t>As of 8/26/19, marijuana is </a:t>
            </a:r>
            <a:r>
              <a:rPr lang="en-US" sz="1900" b="1" dirty="0">
                <a:solidFill>
                  <a:schemeClr val="tx1"/>
                </a:solidFill>
                <a:latin typeface="Arial" panose="020B0604020202020204" pitchFamily="34" charset="0"/>
                <a:ea typeface="Lato Light" panose="020F0502020204030203" pitchFamily="34" charset="0"/>
                <a:cs typeface="Arial" panose="020B0604020202020204" pitchFamily="34" charset="0"/>
              </a:rPr>
              <a:t>decriminalized in NYS</a:t>
            </a:r>
          </a:p>
          <a:p>
            <a:pPr>
              <a:buClrTx/>
              <a:buFont typeface="Arial" panose="020B0604020202020204" pitchFamily="34" charset="0"/>
              <a:buChar char="•"/>
            </a:pPr>
            <a:endParaRPr lang="en-US" sz="1900" dirty="0">
              <a:solidFill>
                <a:schemeClr val="tx1"/>
              </a:solidFill>
              <a:latin typeface="Arial" panose="020B0604020202020204" pitchFamily="34" charset="0"/>
              <a:cs typeface="Arial" panose="020B0604020202020204" pitchFamily="34" charset="0"/>
            </a:endParaRPr>
          </a:p>
        </p:txBody>
      </p:sp>
      <p:pic>
        <p:nvPicPr>
          <p:cNvPr id="6" name="Picture Placeholder 5">
            <a:extLst>
              <a:ext uri="{FF2B5EF4-FFF2-40B4-BE49-F238E27FC236}">
                <a16:creationId xmlns="" xmlns:a16="http://schemas.microsoft.com/office/drawing/2014/main" id="{686F1962-E337-F240-9CCA-2D9D0AF4B3CF}"/>
              </a:ext>
            </a:extLst>
          </p:cNvPr>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a:ext>
            </a:extLst>
          </a:blip>
          <a:srcRect/>
          <a:stretch/>
        </p:blipFill>
        <p:spPr>
          <a:xfrm>
            <a:off x="1104450" y="4071307"/>
            <a:ext cx="2349500" cy="2551167"/>
          </a:xfrm>
          <a:ln w="41275" cap="sq" cmpd="sng">
            <a:solidFill>
              <a:schemeClr val="bg1"/>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12818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81890" y="304800"/>
            <a:ext cx="9135729" cy="5715000"/>
          </a:xfrm>
          <a:prstGeom prst="rect">
            <a:avLst/>
          </a:prstGeom>
          <a:noFill/>
          <a:ln w="9525">
            <a:noFill/>
            <a:miter lim="800000"/>
            <a:headEnd/>
            <a:tailEnd/>
          </a:ln>
        </p:spPr>
      </p:pic>
      <p:sp>
        <p:nvSpPr>
          <p:cNvPr id="24578" name="TextBox 2"/>
          <p:cNvSpPr txBox="1">
            <a:spLocks noChangeArrowheads="1"/>
          </p:cNvSpPr>
          <p:nvPr/>
        </p:nvSpPr>
        <p:spPr bwMode="auto">
          <a:xfrm>
            <a:off x="5568914" y="6172201"/>
            <a:ext cx="4630343" cy="369332"/>
          </a:xfrm>
          <a:prstGeom prst="rect">
            <a:avLst/>
          </a:prstGeom>
          <a:noFill/>
          <a:ln w="9525">
            <a:noFill/>
            <a:miter lim="800000"/>
            <a:headEnd/>
            <a:tailEnd/>
          </a:ln>
        </p:spPr>
        <p:txBody>
          <a:bodyPr wrap="square">
            <a:spAutoFit/>
          </a:bodyPr>
          <a:lstStyle/>
          <a:p>
            <a:r>
              <a:rPr lang="en-US" b="1" dirty="0">
                <a:solidFill>
                  <a:prstClr val="black"/>
                </a:solidFill>
                <a:latin typeface="Garamond" pitchFamily="18" charset="0"/>
              </a:rPr>
              <a:t>National Institute on Drug Abuse, 2015</a:t>
            </a:r>
          </a:p>
        </p:txBody>
      </p:sp>
    </p:spTree>
    <p:extLst>
      <p:ext uri="{BB962C8B-B14F-4D97-AF65-F5344CB8AC3E}">
        <p14:creationId xmlns:p14="http://schemas.microsoft.com/office/powerpoint/2010/main" val="2853187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815" y="690867"/>
            <a:ext cx="11517085" cy="553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88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446" y="2803382"/>
            <a:ext cx="11770242" cy="3970318"/>
          </a:xfrm>
          <a:prstGeom prst="rect">
            <a:avLst/>
          </a:prstGeom>
        </p:spPr>
        <p:txBody>
          <a:bodyPr wrap="square">
            <a:spAutoFit/>
          </a:bodyPr>
          <a:lstStyle/>
          <a:p>
            <a:pPr marL="285750" indent="-285750">
              <a:buFont typeface="Arial" panose="020B0604020202020204" pitchFamily="34" charset="0"/>
              <a:buChar char="•"/>
            </a:pPr>
            <a:r>
              <a:rPr lang="en-US" sz="2000" dirty="0" smtClean="0"/>
              <a:t>1/3 of </a:t>
            </a:r>
            <a:r>
              <a:rPr lang="en-US" sz="2000" dirty="0"/>
              <a:t>high school seniors report using some kind of vaping device in the past </a:t>
            </a:r>
            <a:r>
              <a:rPr lang="en-US" sz="2000" dirty="0" smtClean="0"/>
              <a:t>year</a:t>
            </a:r>
          </a:p>
          <a:p>
            <a:pPr marL="285750" indent="-285750">
              <a:buFont typeface="Arial" panose="020B0604020202020204" pitchFamily="34" charset="0"/>
              <a:buChar char="•"/>
            </a:pPr>
            <a:endParaRPr lang="en-US" sz="2000" dirty="0"/>
          </a:p>
          <a:p>
            <a:pPr algn="ctr"/>
            <a:r>
              <a:rPr lang="en-US" sz="2000" dirty="0"/>
              <a:t>“We are especially concerned because the survey shows that some of the teens using these devices are first-time nicotine users,” Nora D. </a:t>
            </a:r>
            <a:r>
              <a:rPr lang="en-US" sz="2000" dirty="0" err="1"/>
              <a:t>Volkow</a:t>
            </a:r>
            <a:r>
              <a:rPr lang="en-US" sz="2000" dirty="0"/>
              <a:t>, MD, Director of the National Institute on Drug </a:t>
            </a:r>
            <a:r>
              <a:rPr lang="en-US" sz="2000" dirty="0" smtClean="0"/>
              <a:t>Abuse</a:t>
            </a:r>
            <a:endParaRPr lang="en-US" sz="2000" dirty="0"/>
          </a:p>
          <a:p>
            <a:pPr algn="ctr"/>
            <a:r>
              <a:rPr lang="en-US" sz="2000" dirty="0" smtClean="0"/>
              <a:t>“Recent </a:t>
            </a:r>
            <a:r>
              <a:rPr lang="en-US" sz="2000" dirty="0"/>
              <a:t>research suggests that some of them could move on to regular cigarette smoking, </a:t>
            </a:r>
            <a:r>
              <a:rPr lang="en-US" sz="2000" b="1" dirty="0"/>
              <a:t>so it is critical that we intervene with evidence-based efforts to prevent youth from using these products</a:t>
            </a:r>
            <a:r>
              <a:rPr lang="en-US" sz="2000" dirty="0" smtClean="0"/>
              <a:t>.”</a:t>
            </a:r>
          </a:p>
          <a:p>
            <a:pPr algn="ctr"/>
            <a:endParaRPr lang="en-US" sz="2000" dirty="0"/>
          </a:p>
          <a:p>
            <a:pPr marL="285750" indent="-285750">
              <a:buFont typeface="Arial" panose="020B0604020202020204" pitchFamily="34" charset="0"/>
              <a:buChar char="•"/>
            </a:pPr>
            <a:r>
              <a:rPr lang="en-US" sz="2000" dirty="0" smtClean="0"/>
              <a:t>Marijuana </a:t>
            </a:r>
            <a:r>
              <a:rPr lang="en-US" sz="2000" dirty="0"/>
              <a:t>use among high school seniors increased from 35.6 percent in 2016 to 37.1 percent in 2017, according to </a:t>
            </a:r>
            <a:r>
              <a:rPr lang="en-US" sz="2000" i="1" dirty="0"/>
              <a:t>U.S. News &amp; World Report</a:t>
            </a:r>
            <a:r>
              <a:rPr lang="en-US" sz="2000" dirty="0" smtClean="0"/>
              <a:t>.</a:t>
            </a:r>
          </a:p>
          <a:p>
            <a:endParaRPr lang="en-US" sz="2400" dirty="0">
              <a:solidFill>
                <a:srgbClr val="FF0000"/>
              </a:solidFill>
            </a:endParaRPr>
          </a:p>
          <a:p>
            <a:pPr algn="ctr"/>
            <a:r>
              <a:rPr lang="en-US" sz="2400" b="1" dirty="0">
                <a:solidFill>
                  <a:srgbClr val="FF0000"/>
                </a:solidFill>
              </a:rPr>
              <a:t>The survey also found a decrease in high school seniors’ perceptions of the risk of using marijuana.</a:t>
            </a:r>
            <a:endParaRPr lang="en-US" sz="2400" b="1" dirty="0">
              <a:solidFill>
                <a:srgbClr val="FF0000"/>
              </a:solidFill>
              <a:effectLst/>
            </a:endParaRPr>
          </a:p>
        </p:txBody>
      </p:sp>
      <p:sp>
        <p:nvSpPr>
          <p:cNvPr id="3" name="TextBox 2"/>
          <p:cNvSpPr txBox="1"/>
          <p:nvPr/>
        </p:nvSpPr>
        <p:spPr>
          <a:xfrm>
            <a:off x="744279" y="1935126"/>
            <a:ext cx="10132828" cy="646331"/>
          </a:xfrm>
          <a:prstGeom prst="rect">
            <a:avLst/>
          </a:prstGeom>
          <a:noFill/>
        </p:spPr>
        <p:txBody>
          <a:bodyPr wrap="square" rtlCol="0">
            <a:spAutoFit/>
          </a:bodyPr>
          <a:lstStyle/>
          <a:p>
            <a:pPr algn="ctr"/>
            <a:r>
              <a:rPr lang="en-US" sz="3600" b="1" dirty="0" smtClean="0"/>
              <a:t>NIH Monitoring the Future Study, 2017 </a:t>
            </a:r>
            <a:endParaRPr lang="en-US" sz="3600" b="1"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5191" y="100715"/>
            <a:ext cx="792163" cy="11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123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tretch>
            <a:fillRect/>
          </a:stretch>
        </p:blipFill>
        <p:spPr>
          <a:xfrm>
            <a:off x="6556111" y="1246908"/>
            <a:ext cx="5165161" cy="4043656"/>
          </a:xfrm>
        </p:spPr>
      </p:pic>
      <p:sp>
        <p:nvSpPr>
          <p:cNvPr id="5" name="Rectangle 4"/>
          <p:cNvSpPr/>
          <p:nvPr/>
        </p:nvSpPr>
        <p:spPr>
          <a:xfrm>
            <a:off x="1462572" y="585697"/>
            <a:ext cx="3898631" cy="830997"/>
          </a:xfrm>
          <a:prstGeom prst="rect">
            <a:avLst/>
          </a:prstGeom>
          <a:noFill/>
        </p:spPr>
        <p:txBody>
          <a:bodyPr wrap="none">
            <a:spAutoFit/>
          </a:bodyPr>
          <a:lstStyle/>
          <a:p>
            <a:pPr algn="ctr" eaLnBrk="0" fontAlgn="base" hangingPunct="0">
              <a:spcBef>
                <a:spcPct val="0"/>
              </a:spcBef>
              <a:spcAft>
                <a:spcPct val="0"/>
              </a:spcAft>
              <a:defRPr/>
            </a:pPr>
            <a:r>
              <a:rPr lang="en-US" sz="4800" b="1" dirty="0">
                <a:ln w="18000">
                  <a:solidFill>
                    <a:prstClr val="black"/>
                  </a:solidFill>
                  <a:prstDash val="solid"/>
                  <a:miter lim="800000"/>
                </a:ln>
                <a:solidFill>
                  <a:schemeClr val="tx2">
                    <a:lumMod val="40000"/>
                    <a:lumOff val="60000"/>
                  </a:schemeClr>
                </a:solidFill>
                <a:effectLst>
                  <a:outerShdw blurRad="25500" dist="23000" dir="7020000" algn="tl">
                    <a:srgbClr val="000000">
                      <a:alpha val="50000"/>
                    </a:srgbClr>
                  </a:outerShdw>
                </a:effectLst>
                <a:latin typeface="Impact"/>
              </a:rPr>
              <a:t>The Teen Brain</a:t>
            </a:r>
          </a:p>
        </p:txBody>
      </p:sp>
      <p:sp>
        <p:nvSpPr>
          <p:cNvPr id="7" name="Rectangle 5"/>
          <p:cNvSpPr txBox="1">
            <a:spLocks noChangeArrowheads="1"/>
          </p:cNvSpPr>
          <p:nvPr/>
        </p:nvSpPr>
        <p:spPr>
          <a:xfrm>
            <a:off x="1170204" y="1433626"/>
            <a:ext cx="4190999" cy="1905000"/>
          </a:xfrm>
          <a:prstGeom prst="rect">
            <a:avLst/>
          </a:prstGeom>
          <a:noFill/>
        </p:spPr>
        <p:txBody>
          <a:bodyPr anchor="ctr">
            <a:normAutofit fontScale="750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3600" dirty="0">
                <a:solidFill>
                  <a:srgbClr val="303030"/>
                </a:solidFill>
              </a:rPr>
              <a:t>The parts of the brain that control physical coordination, emotion and motivation develop first.</a:t>
            </a:r>
          </a:p>
        </p:txBody>
      </p:sp>
      <p:sp>
        <p:nvSpPr>
          <p:cNvPr id="8" name="Rectangle 5"/>
          <p:cNvSpPr txBox="1">
            <a:spLocks noChangeArrowheads="1"/>
          </p:cNvSpPr>
          <p:nvPr/>
        </p:nvSpPr>
        <p:spPr>
          <a:xfrm>
            <a:off x="671913" y="3110948"/>
            <a:ext cx="5479948" cy="2424545"/>
          </a:xfrm>
          <a:prstGeom prst="rect">
            <a:avLst/>
          </a:prstGeom>
          <a:solidFill>
            <a:schemeClr val="accent1">
              <a:lumMod val="50000"/>
            </a:schemeClr>
          </a:solidFill>
        </p:spPr>
        <p:style>
          <a:lnRef idx="3">
            <a:schemeClr val="lt1"/>
          </a:lnRef>
          <a:fillRef idx="1">
            <a:schemeClr val="accent2"/>
          </a:fillRef>
          <a:effectRef idx="1">
            <a:schemeClr val="accent2"/>
          </a:effectRef>
          <a:fontRef idx="minor">
            <a:schemeClr val="lt1"/>
          </a:fontRef>
        </p:style>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3600" dirty="0">
                <a:solidFill>
                  <a:schemeClr val="bg1">
                    <a:lumMod val="95000"/>
                  </a:schemeClr>
                </a:solidFill>
              </a:rPr>
              <a:t>The part responsible for </a:t>
            </a:r>
            <a:r>
              <a:rPr lang="en-US" sz="3600" i="1" u="sng" dirty="0">
                <a:solidFill>
                  <a:schemeClr val="bg1">
                    <a:lumMod val="95000"/>
                  </a:schemeClr>
                </a:solidFill>
              </a:rPr>
              <a:t>reasoning</a:t>
            </a:r>
            <a:r>
              <a:rPr lang="en-US" sz="3600" dirty="0">
                <a:solidFill>
                  <a:schemeClr val="bg1">
                    <a:lumMod val="95000"/>
                  </a:schemeClr>
                </a:solidFill>
              </a:rPr>
              <a:t>  and </a:t>
            </a:r>
            <a:r>
              <a:rPr lang="en-US" sz="3600" i="1" u="sng" dirty="0">
                <a:solidFill>
                  <a:schemeClr val="bg1">
                    <a:lumMod val="95000"/>
                  </a:schemeClr>
                </a:solidFill>
              </a:rPr>
              <a:t>impulse control </a:t>
            </a:r>
            <a:r>
              <a:rPr lang="en-US" sz="3600" dirty="0">
                <a:solidFill>
                  <a:schemeClr val="bg1">
                    <a:lumMod val="95000"/>
                  </a:schemeClr>
                </a:solidFill>
              </a:rPr>
              <a:t>develops LAST.</a:t>
            </a:r>
          </a:p>
        </p:txBody>
      </p:sp>
      <p:sp>
        <p:nvSpPr>
          <p:cNvPr id="2" name="TextBox 1"/>
          <p:cNvSpPr txBox="1"/>
          <p:nvPr/>
        </p:nvSpPr>
        <p:spPr>
          <a:xfrm>
            <a:off x="2167081" y="5618620"/>
            <a:ext cx="7784831" cy="954107"/>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eaLnBrk="0" fontAlgn="base" hangingPunct="0">
              <a:spcBef>
                <a:spcPct val="0"/>
              </a:spcBef>
              <a:spcAft>
                <a:spcPct val="0"/>
              </a:spcAft>
            </a:pPr>
            <a:r>
              <a:rPr lang="en-US" sz="2800" b="1" dirty="0">
                <a:solidFill>
                  <a:prstClr val="black"/>
                </a:solidFill>
              </a:rPr>
              <a:t>What is the average age for people in the US to begin using drugs?</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25191" y="100715"/>
            <a:ext cx="792163" cy="11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ular Callout 13"/>
          <p:cNvSpPr/>
          <p:nvPr/>
        </p:nvSpPr>
        <p:spPr>
          <a:xfrm rot="1224455" flipH="1">
            <a:off x="10245687" y="5706737"/>
            <a:ext cx="925417" cy="649996"/>
          </a:xfrm>
          <a:prstGeom prst="wedgeRoundRectCallout">
            <a:avLst>
              <a:gd name="adj1" fmla="val -15167"/>
              <a:gd name="adj2" fmla="val 7229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156183">
            <a:off x="10482549" y="5615215"/>
            <a:ext cx="451692" cy="707886"/>
          </a:xfrm>
          <a:prstGeom prst="rect">
            <a:avLst/>
          </a:prstGeom>
          <a:noFill/>
        </p:spPr>
        <p:txBody>
          <a:bodyPr wrap="square" rtlCol="0">
            <a:spAutoFit/>
          </a:bodyPr>
          <a:lstStyle/>
          <a:p>
            <a:r>
              <a:rPr lang="en-US" sz="4000" b="1" dirty="0" smtClean="0">
                <a:solidFill>
                  <a:schemeClr val="bg1"/>
                </a:solidFill>
              </a:rPr>
              <a:t>?</a:t>
            </a:r>
            <a:endParaRPr lang="en-US" sz="4000" b="1" dirty="0">
              <a:solidFill>
                <a:schemeClr val="bg1"/>
              </a:solidFill>
            </a:endParaRPr>
          </a:p>
        </p:txBody>
      </p:sp>
      <p:sp>
        <p:nvSpPr>
          <p:cNvPr id="18" name="TextBox 17"/>
          <p:cNvSpPr txBox="1"/>
          <p:nvPr/>
        </p:nvSpPr>
        <p:spPr>
          <a:xfrm rot="2772314">
            <a:off x="10621491" y="5866805"/>
            <a:ext cx="451692" cy="584775"/>
          </a:xfrm>
          <a:prstGeom prst="rect">
            <a:avLst/>
          </a:prstGeom>
          <a:noFill/>
        </p:spPr>
        <p:txBody>
          <a:bodyPr wrap="square" rtlCol="0">
            <a:spAutoFit/>
          </a:bodyPr>
          <a:lstStyle/>
          <a:p>
            <a:r>
              <a:rPr lang="en-US" sz="3200" b="1" dirty="0" smtClean="0">
                <a:solidFill>
                  <a:schemeClr val="bg1"/>
                </a:solidFill>
              </a:rPr>
              <a:t>?</a:t>
            </a:r>
            <a:endParaRPr lang="en-US" sz="3200" b="1" dirty="0">
              <a:solidFill>
                <a:schemeClr val="bg1"/>
              </a:solidFill>
            </a:endParaRPr>
          </a:p>
        </p:txBody>
      </p:sp>
      <p:sp>
        <p:nvSpPr>
          <p:cNvPr id="19" name="TextBox 18"/>
          <p:cNvSpPr txBox="1"/>
          <p:nvPr/>
        </p:nvSpPr>
        <p:spPr>
          <a:xfrm rot="344659">
            <a:off x="10334463" y="5780526"/>
            <a:ext cx="451692" cy="523220"/>
          </a:xfrm>
          <a:prstGeom prst="rect">
            <a:avLst/>
          </a:prstGeom>
          <a:noFill/>
        </p:spPr>
        <p:txBody>
          <a:bodyPr wrap="square" rtlCol="0">
            <a:spAutoFit/>
          </a:bodyPr>
          <a:lstStyle/>
          <a:p>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213089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228292" y="258728"/>
            <a:ext cx="8958237" cy="2165496"/>
          </a:xfrm>
          <a:noFill/>
          <a:ln>
            <a:noFill/>
          </a:ln>
        </p:spPr>
        <p:txBody>
          <a:bodyPr>
            <a:noAutofit/>
          </a:bodyPr>
          <a:lstStyle/>
          <a:p>
            <a:pPr algn="ctr">
              <a:lnSpc>
                <a:spcPct val="100000"/>
              </a:lnSpc>
              <a:defRPr/>
            </a:pPr>
            <a:r>
              <a:rPr lang="en-US" sz="8800" b="0" dirty="0" smtClean="0">
                <a:solidFill>
                  <a:sysClr val="windowText" lastClr="000000"/>
                </a:solidFill>
                <a:latin typeface="Arial Black" panose="020B0A04020102020204" pitchFamily="34" charset="0"/>
              </a:rPr>
              <a:t>Why do people vape?</a:t>
            </a:r>
            <a:endParaRPr lang="en-US" sz="8800" b="0" dirty="0">
              <a:solidFill>
                <a:sysClr val="windowText" lastClr="000000"/>
              </a:solidFill>
              <a:latin typeface="Arial Black" panose="020B0A04020102020204" pitchFamily="34" charset="0"/>
            </a:endParaRPr>
          </a:p>
        </p:txBody>
      </p:sp>
      <p:sp>
        <p:nvSpPr>
          <p:cNvPr id="7" name="TextBox 6"/>
          <p:cNvSpPr txBox="1"/>
          <p:nvPr/>
        </p:nvSpPr>
        <p:spPr>
          <a:xfrm>
            <a:off x="7481771" y="3460916"/>
            <a:ext cx="4267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Traumatic Events</a:t>
            </a:r>
          </a:p>
          <a:p>
            <a:pPr marL="285750" indent="-285750">
              <a:buFont typeface="Arial" panose="020B0604020202020204" pitchFamily="34" charset="0"/>
              <a:buChar char="•"/>
            </a:pPr>
            <a:r>
              <a:rPr lang="en-US" sz="2400" b="1" dirty="0" smtClean="0"/>
              <a:t>Feelings of isolation</a:t>
            </a:r>
          </a:p>
          <a:p>
            <a:pPr marL="285750" indent="-285750">
              <a:buFont typeface="Arial" panose="020B0604020202020204" pitchFamily="34" charset="0"/>
              <a:buChar char="•"/>
            </a:pPr>
            <a:r>
              <a:rPr lang="en-US" sz="2400" b="1" dirty="0" smtClean="0"/>
              <a:t>Feelings of despair</a:t>
            </a:r>
          </a:p>
          <a:p>
            <a:pPr marL="285750" indent="-285750">
              <a:buFont typeface="Arial" panose="020B0604020202020204" pitchFamily="34" charset="0"/>
              <a:buChar char="•"/>
            </a:pPr>
            <a:r>
              <a:rPr lang="en-US" sz="2400" b="1" dirty="0" smtClean="0"/>
              <a:t>Feeling hopeless</a:t>
            </a:r>
          </a:p>
          <a:p>
            <a:pPr marL="285750" indent="-285750">
              <a:buFont typeface="Arial" panose="020B0604020202020204" pitchFamily="34" charset="0"/>
              <a:buChar char="•"/>
            </a:pPr>
            <a:r>
              <a:rPr lang="en-US" sz="2400" b="1" dirty="0" smtClean="0"/>
              <a:t>Feeling disconnected</a:t>
            </a:r>
          </a:p>
          <a:p>
            <a:pPr marL="285750" indent="-285750">
              <a:buFont typeface="Arial" panose="020B0604020202020204" pitchFamily="34" charset="0"/>
              <a:buChar char="•"/>
            </a:pPr>
            <a:r>
              <a:rPr lang="en-US" sz="2400" b="1" dirty="0" smtClean="0"/>
              <a:t>Physical pain </a:t>
            </a:r>
          </a:p>
          <a:p>
            <a:pPr marL="285750" indent="-285750">
              <a:buFont typeface="Arial" panose="020B0604020202020204" pitchFamily="34" charset="0"/>
              <a:buChar char="•"/>
            </a:pPr>
            <a:r>
              <a:rPr lang="en-US" sz="2400" b="1" dirty="0" smtClean="0"/>
              <a:t>Fear</a:t>
            </a:r>
            <a:endParaRPr lang="en-US" sz="2400" b="1" dirty="0"/>
          </a:p>
        </p:txBody>
      </p:sp>
      <p:sp>
        <p:nvSpPr>
          <p:cNvPr id="8" name="TextBox 7"/>
          <p:cNvSpPr txBox="1"/>
          <p:nvPr/>
        </p:nvSpPr>
        <p:spPr>
          <a:xfrm>
            <a:off x="754911" y="3482182"/>
            <a:ext cx="4267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Curiosity</a:t>
            </a:r>
          </a:p>
          <a:p>
            <a:pPr marL="285750" indent="-285750">
              <a:buFont typeface="Arial" panose="020B0604020202020204" pitchFamily="34" charset="0"/>
              <a:buChar char="•"/>
            </a:pPr>
            <a:r>
              <a:rPr lang="en-US" sz="2400" b="1" dirty="0" smtClean="0"/>
              <a:t>Pleasure</a:t>
            </a:r>
          </a:p>
          <a:p>
            <a:pPr marL="285750" indent="-285750">
              <a:buFont typeface="Arial" panose="020B0604020202020204" pitchFamily="34" charset="0"/>
              <a:buChar char="•"/>
            </a:pPr>
            <a:r>
              <a:rPr lang="en-US" sz="2400" b="1" dirty="0" smtClean="0"/>
              <a:t>Avoidance</a:t>
            </a:r>
          </a:p>
          <a:p>
            <a:pPr marL="285750" indent="-285750">
              <a:buFont typeface="Arial" panose="020B0604020202020204" pitchFamily="34" charset="0"/>
              <a:buChar char="•"/>
            </a:pPr>
            <a:r>
              <a:rPr lang="en-US" sz="2400" b="1" dirty="0" smtClean="0"/>
              <a:t>Experimentation</a:t>
            </a:r>
          </a:p>
        </p:txBody>
      </p:sp>
      <p:sp>
        <p:nvSpPr>
          <p:cNvPr id="3" name="Rectangle 2"/>
          <p:cNvSpPr/>
          <p:nvPr/>
        </p:nvSpPr>
        <p:spPr>
          <a:xfrm>
            <a:off x="3824176" y="3482182"/>
            <a:ext cx="6096000" cy="2308324"/>
          </a:xfrm>
          <a:prstGeom prst="rect">
            <a:avLst/>
          </a:prstGeom>
        </p:spPr>
        <p:txBody>
          <a:bodyPr>
            <a:spAutoFit/>
          </a:bodyPr>
          <a:lstStyle/>
          <a:p>
            <a:pPr marL="285750" lvl="0" indent="-285750">
              <a:buFont typeface="Arial" panose="020B0604020202020204" pitchFamily="34" charset="0"/>
              <a:buChar char="•"/>
            </a:pPr>
            <a:r>
              <a:rPr lang="en-US" sz="2400" b="1" dirty="0"/>
              <a:t>Feelings of grief</a:t>
            </a:r>
          </a:p>
          <a:p>
            <a:pPr marL="285750" lvl="0" indent="-285750">
              <a:buFont typeface="Arial" panose="020B0604020202020204" pitchFamily="34" charset="0"/>
              <a:buChar char="•"/>
            </a:pPr>
            <a:r>
              <a:rPr lang="en-US" sz="2400" b="1" dirty="0"/>
              <a:t>Stress</a:t>
            </a:r>
          </a:p>
          <a:p>
            <a:pPr marL="285750" lvl="0" indent="-285750">
              <a:buFont typeface="Arial" panose="020B0604020202020204" pitchFamily="34" charset="0"/>
              <a:buChar char="•"/>
            </a:pPr>
            <a:r>
              <a:rPr lang="en-US" sz="2400" b="1" dirty="0"/>
              <a:t>Difficulty coping</a:t>
            </a:r>
          </a:p>
          <a:p>
            <a:pPr marL="285750" lvl="0" indent="-285750">
              <a:buFont typeface="Arial" panose="020B0604020202020204" pitchFamily="34" charset="0"/>
              <a:buChar char="•"/>
            </a:pPr>
            <a:r>
              <a:rPr lang="en-US" sz="2400" b="1" dirty="0"/>
              <a:t>Low self-esteem</a:t>
            </a:r>
          </a:p>
          <a:p>
            <a:pPr marL="285750" lvl="0" indent="-285750">
              <a:buFont typeface="Arial" panose="020B0604020202020204" pitchFamily="34" charset="0"/>
              <a:buChar char="•"/>
            </a:pPr>
            <a:r>
              <a:rPr lang="en-US" sz="2400" b="1" dirty="0"/>
              <a:t>Depression</a:t>
            </a:r>
          </a:p>
          <a:p>
            <a:pPr marL="285750" lvl="0" indent="-285750">
              <a:buFont typeface="Arial" panose="020B0604020202020204" pitchFamily="34" charset="0"/>
              <a:buChar char="•"/>
            </a:pPr>
            <a:r>
              <a:rPr lang="en-US" sz="2400" b="1" dirty="0"/>
              <a:t>Anxiety</a:t>
            </a:r>
          </a:p>
        </p:txBody>
      </p:sp>
    </p:spTree>
    <p:extLst>
      <p:ext uri="{BB962C8B-B14F-4D97-AF65-F5344CB8AC3E}">
        <p14:creationId xmlns:p14="http://schemas.microsoft.com/office/powerpoint/2010/main" val="886811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0"/>
          </a:schemeClr>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190274">
            <a:off x="7982726" y="2578994"/>
            <a:ext cx="933269" cy="777724"/>
          </a:xfrm>
          <a:prstGeom prst="rect">
            <a:avLst/>
          </a:prstGeom>
        </p:spPr>
      </p:pic>
      <p:pic>
        <p:nvPicPr>
          <p:cNvPr id="15" name="Picture 14"/>
          <p:cNvPicPr>
            <a:picLocks noChangeAspect="1"/>
          </p:cNvPicPr>
          <p:nvPr/>
        </p:nvPicPr>
        <p:blipFill>
          <a:blip r:embed="rId3" cstate="email">
            <a:biLevel thresh="75000"/>
            <a:extLst>
              <a:ext uri="{BEBA8EAE-BF5A-486C-A8C5-ECC9F3942E4B}">
                <a14:imgProps xmlns:a14="http://schemas.microsoft.com/office/drawing/2010/main">
                  <a14:imgLayer r:embed="rId4">
                    <a14:imgEffect>
                      <a14:backgroundRemoval t="10000" b="90000" l="10000" r="90000">
                        <a14:foregroundMark x1="35271" y1="23372" x2="35271" y2="23372"/>
                      </a14:backgroundRemoval>
                    </a14:imgEffect>
                  </a14:imgLayer>
                </a14:imgProps>
              </a:ext>
              <a:ext uri="{28A0092B-C50C-407E-A947-70E740481C1C}">
                <a14:useLocalDpi xmlns:a14="http://schemas.microsoft.com/office/drawing/2010/main"/>
              </a:ext>
            </a:extLst>
          </a:blip>
          <a:stretch>
            <a:fillRect/>
          </a:stretch>
        </p:blipFill>
        <p:spPr>
          <a:xfrm>
            <a:off x="7823200" y="1600200"/>
            <a:ext cx="1807779" cy="1371600"/>
          </a:xfrm>
          <a:prstGeom prst="rect">
            <a:avLst/>
          </a:prstGeom>
        </p:spPr>
      </p:pic>
      <p:pic>
        <p:nvPicPr>
          <p:cNvPr id="12" name="Picture 11"/>
          <p:cNvPicPr>
            <a:picLocks noChangeAspect="1"/>
          </p:cNvPicPr>
          <p:nvPr/>
        </p:nvPicPr>
        <p:blipFill>
          <a:blip r:embed="rId5" cstate="email">
            <a:biLevel thresh="75000"/>
            <a:extLst>
              <a:ext uri="{28A0092B-C50C-407E-A947-70E740481C1C}">
                <a14:useLocalDpi xmlns:a14="http://schemas.microsoft.com/office/drawing/2010/main"/>
              </a:ext>
            </a:extLst>
          </a:blip>
          <a:stretch>
            <a:fillRect/>
          </a:stretch>
        </p:blipFill>
        <p:spPr>
          <a:xfrm rot="20621129" flipV="1">
            <a:off x="3716737" y="-336647"/>
            <a:ext cx="3024699" cy="2268524"/>
          </a:xfrm>
          <a:prstGeom prst="rect">
            <a:avLst/>
          </a:prstGeom>
        </p:spPr>
      </p:pic>
      <p:pic>
        <p:nvPicPr>
          <p:cNvPr id="10" name="Picture 4" descr="C:\Users\abirkenstock\AppData\Local\Microsoft\Windows\Temporary Internet Files\Content.IE5\AYR7QNZ7\cycle_3[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377294" y="1143000"/>
            <a:ext cx="3437413" cy="26306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699" y="5486401"/>
            <a:ext cx="5533246" cy="769441"/>
          </a:xfrm>
          <a:prstGeom prst="rect">
            <a:avLst/>
          </a:prstGeom>
          <a:noFill/>
        </p:spPr>
        <p:txBody>
          <a:bodyPr wrap="none" rtlCol="0">
            <a:spAutoFit/>
          </a:bodyPr>
          <a:lstStyle/>
          <a:p>
            <a:r>
              <a:rPr lang="en-US" sz="4400" b="1" dirty="0" smtClean="0">
                <a:latin typeface="+mj-lt"/>
              </a:rPr>
              <a:t>WHAT is ADDICTION?</a:t>
            </a:r>
            <a:endParaRPr lang="en-US" sz="4400" b="1" dirty="0">
              <a:latin typeface="+mj-lt"/>
            </a:endParaRPr>
          </a:p>
        </p:txBody>
      </p:sp>
      <p:sp>
        <p:nvSpPr>
          <p:cNvPr id="13" name="TextBox 12"/>
          <p:cNvSpPr txBox="1"/>
          <p:nvPr/>
        </p:nvSpPr>
        <p:spPr>
          <a:xfrm>
            <a:off x="5994400" y="1459468"/>
            <a:ext cx="301686" cy="369332"/>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6991043" y="2526268"/>
            <a:ext cx="301686" cy="369332"/>
          </a:xfrm>
          <a:prstGeom prst="rect">
            <a:avLst/>
          </a:prstGeom>
          <a:noFill/>
        </p:spPr>
        <p:txBody>
          <a:bodyPr wrap="none" rtlCol="0">
            <a:spAutoFit/>
          </a:bodyPr>
          <a:lstStyle/>
          <a:p>
            <a:r>
              <a:rPr lang="en-US" dirty="0"/>
              <a:t>2</a:t>
            </a:r>
          </a:p>
        </p:txBody>
      </p:sp>
      <p:sp>
        <p:nvSpPr>
          <p:cNvPr id="18" name="TextBox 17"/>
          <p:cNvSpPr txBox="1"/>
          <p:nvPr/>
        </p:nvSpPr>
        <p:spPr>
          <a:xfrm>
            <a:off x="4857443" y="2907268"/>
            <a:ext cx="301686" cy="369332"/>
          </a:xfrm>
          <a:prstGeom prst="rect">
            <a:avLst/>
          </a:prstGeom>
          <a:noFill/>
        </p:spPr>
        <p:txBody>
          <a:bodyPr wrap="none" rtlCol="0">
            <a:spAutoFit/>
          </a:bodyPr>
          <a:lstStyle/>
          <a:p>
            <a:r>
              <a:rPr lang="en-US" dirty="0"/>
              <a:t>3</a:t>
            </a:r>
          </a:p>
        </p:txBody>
      </p:sp>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62301" y="3200400"/>
            <a:ext cx="1511300" cy="1009650"/>
          </a:xfrm>
          <a:prstGeom prst="rect">
            <a:avLst/>
          </a:prstGeom>
        </p:spPr>
      </p:pic>
      <p:pic>
        <p:nvPicPr>
          <p:cNvPr id="20" name="Picture 19"/>
          <p:cNvPicPr>
            <a:picLocks noChangeAspect="1"/>
          </p:cNvPicPr>
          <p:nvPr/>
        </p:nvPicPr>
        <p:blipFill>
          <a:blip r:embed="rId8" cstate="email">
            <a:biLevel thresh="75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rot="2346635">
            <a:off x="6610485" y="414034"/>
            <a:ext cx="940572" cy="767162"/>
          </a:xfrm>
          <a:prstGeom prst="rect">
            <a:avLst/>
          </a:prstGeom>
        </p:spPr>
      </p:pic>
      <p:pic>
        <p:nvPicPr>
          <p:cNvPr id="21" name="Picture 20"/>
          <p:cNvPicPr>
            <a:picLocks noChangeAspect="1"/>
          </p:cNvPicPr>
          <p:nvPr/>
        </p:nvPicPr>
        <p:blipFill rotWithShape="1">
          <a:blip r:embed="rId10" cstate="email">
            <a:biLevel thresh="50000"/>
            <a:extLst>
              <a:ext uri="{28A0092B-C50C-407E-A947-70E740481C1C}">
                <a14:useLocalDpi xmlns:a14="http://schemas.microsoft.com/office/drawing/2010/main"/>
              </a:ext>
            </a:extLst>
          </a:blip>
          <a:srcRect/>
          <a:stretch/>
        </p:blipFill>
        <p:spPr>
          <a:xfrm rot="21276500">
            <a:off x="6370713" y="227830"/>
            <a:ext cx="125461" cy="934486"/>
          </a:xfrm>
          <a:prstGeom prst="rect">
            <a:avLst/>
          </a:prstGeom>
        </p:spPr>
      </p:pic>
      <p:pic>
        <p:nvPicPr>
          <p:cNvPr id="23" name="Picture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40433" y="2563894"/>
            <a:ext cx="2960371" cy="1800225"/>
          </a:xfrm>
          <a:prstGeom prst="rect">
            <a:avLst/>
          </a:prstGeom>
        </p:spPr>
      </p:pic>
    </p:spTree>
    <p:extLst>
      <p:ext uri="{BB962C8B-B14F-4D97-AF65-F5344CB8AC3E}">
        <p14:creationId xmlns:p14="http://schemas.microsoft.com/office/powerpoint/2010/main" val="162802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3)">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0"/>
          </a:schemeClr>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190274">
            <a:off x="7982726" y="2578994"/>
            <a:ext cx="933269" cy="777724"/>
          </a:xfrm>
          <a:prstGeom prst="rect">
            <a:avLst/>
          </a:prstGeom>
        </p:spPr>
      </p:pic>
      <p:pic>
        <p:nvPicPr>
          <p:cNvPr id="15" name="Picture 14"/>
          <p:cNvPicPr>
            <a:picLocks noChangeAspect="1"/>
          </p:cNvPicPr>
          <p:nvPr/>
        </p:nvPicPr>
        <p:blipFill>
          <a:blip r:embed="rId3" cstate="email">
            <a:biLevel thresh="75000"/>
            <a:extLst>
              <a:ext uri="{BEBA8EAE-BF5A-486C-A8C5-ECC9F3942E4B}">
                <a14:imgProps xmlns:a14="http://schemas.microsoft.com/office/drawing/2010/main">
                  <a14:imgLayer r:embed="rId4">
                    <a14:imgEffect>
                      <a14:backgroundRemoval t="10000" b="90000" l="10000" r="90000">
                        <a14:foregroundMark x1="35271" y1="23372" x2="35271" y2="23372"/>
                      </a14:backgroundRemoval>
                    </a14:imgEffect>
                  </a14:imgLayer>
                </a14:imgProps>
              </a:ext>
              <a:ext uri="{28A0092B-C50C-407E-A947-70E740481C1C}">
                <a14:useLocalDpi xmlns:a14="http://schemas.microsoft.com/office/drawing/2010/main"/>
              </a:ext>
            </a:extLst>
          </a:blip>
          <a:stretch>
            <a:fillRect/>
          </a:stretch>
        </p:blipFill>
        <p:spPr>
          <a:xfrm>
            <a:off x="7823200" y="1600200"/>
            <a:ext cx="1807779" cy="1371600"/>
          </a:xfrm>
          <a:prstGeom prst="rect">
            <a:avLst/>
          </a:prstGeom>
        </p:spPr>
      </p:pic>
      <p:pic>
        <p:nvPicPr>
          <p:cNvPr id="12" name="Picture 11"/>
          <p:cNvPicPr>
            <a:picLocks noChangeAspect="1"/>
          </p:cNvPicPr>
          <p:nvPr/>
        </p:nvPicPr>
        <p:blipFill>
          <a:blip r:embed="rId5" cstate="email">
            <a:biLevel thresh="75000"/>
            <a:extLst>
              <a:ext uri="{28A0092B-C50C-407E-A947-70E740481C1C}">
                <a14:useLocalDpi xmlns:a14="http://schemas.microsoft.com/office/drawing/2010/main"/>
              </a:ext>
            </a:extLst>
          </a:blip>
          <a:stretch>
            <a:fillRect/>
          </a:stretch>
        </p:blipFill>
        <p:spPr>
          <a:xfrm rot="20621129" flipV="1">
            <a:off x="3716737" y="-336647"/>
            <a:ext cx="3024699" cy="2268524"/>
          </a:xfrm>
          <a:prstGeom prst="rect">
            <a:avLst/>
          </a:prstGeom>
        </p:spPr>
      </p:pic>
      <p:pic>
        <p:nvPicPr>
          <p:cNvPr id="10" name="Picture 4" descr="C:\Users\abirkenstock\AppData\Local\Microsoft\Windows\Temporary Internet Files\Content.IE5\AYR7QNZ7\cycle_3[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377294" y="1143000"/>
            <a:ext cx="3437413" cy="26306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48699" y="5486401"/>
            <a:ext cx="5533246" cy="769441"/>
          </a:xfrm>
          <a:prstGeom prst="rect">
            <a:avLst/>
          </a:prstGeom>
          <a:noFill/>
        </p:spPr>
        <p:txBody>
          <a:bodyPr wrap="none" rtlCol="0">
            <a:spAutoFit/>
          </a:bodyPr>
          <a:lstStyle/>
          <a:p>
            <a:r>
              <a:rPr lang="en-US" sz="4400" b="1" dirty="0" smtClean="0">
                <a:latin typeface="+mj-lt"/>
              </a:rPr>
              <a:t>WHAT is ADDICTION?</a:t>
            </a:r>
            <a:endParaRPr lang="en-US" sz="4400" b="1" dirty="0">
              <a:latin typeface="+mj-lt"/>
            </a:endParaRPr>
          </a:p>
        </p:txBody>
      </p:sp>
      <p:sp>
        <p:nvSpPr>
          <p:cNvPr id="13" name="TextBox 12"/>
          <p:cNvSpPr txBox="1"/>
          <p:nvPr/>
        </p:nvSpPr>
        <p:spPr>
          <a:xfrm>
            <a:off x="5994400" y="1459468"/>
            <a:ext cx="301686" cy="369332"/>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6991043" y="2526268"/>
            <a:ext cx="301686" cy="369332"/>
          </a:xfrm>
          <a:prstGeom prst="rect">
            <a:avLst/>
          </a:prstGeom>
          <a:noFill/>
        </p:spPr>
        <p:txBody>
          <a:bodyPr wrap="none" rtlCol="0">
            <a:spAutoFit/>
          </a:bodyPr>
          <a:lstStyle/>
          <a:p>
            <a:r>
              <a:rPr lang="en-US" dirty="0"/>
              <a:t>2</a:t>
            </a:r>
          </a:p>
        </p:txBody>
      </p:sp>
      <p:sp>
        <p:nvSpPr>
          <p:cNvPr id="18" name="TextBox 17"/>
          <p:cNvSpPr txBox="1"/>
          <p:nvPr/>
        </p:nvSpPr>
        <p:spPr>
          <a:xfrm>
            <a:off x="4857443" y="2907268"/>
            <a:ext cx="301686" cy="369332"/>
          </a:xfrm>
          <a:prstGeom prst="rect">
            <a:avLst/>
          </a:prstGeom>
          <a:noFill/>
        </p:spPr>
        <p:txBody>
          <a:bodyPr wrap="none" rtlCol="0">
            <a:spAutoFit/>
          </a:bodyPr>
          <a:lstStyle/>
          <a:p>
            <a:r>
              <a:rPr lang="en-US" dirty="0"/>
              <a:t>3</a:t>
            </a:r>
          </a:p>
        </p:txBody>
      </p:sp>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62301" y="3200400"/>
            <a:ext cx="1511300" cy="1009650"/>
          </a:xfrm>
          <a:prstGeom prst="rect">
            <a:avLst/>
          </a:prstGeom>
        </p:spPr>
      </p:pic>
      <p:pic>
        <p:nvPicPr>
          <p:cNvPr id="20" name="Picture 19"/>
          <p:cNvPicPr>
            <a:picLocks noChangeAspect="1"/>
          </p:cNvPicPr>
          <p:nvPr/>
        </p:nvPicPr>
        <p:blipFill>
          <a:blip r:embed="rId8" cstate="email">
            <a:biLevel thresh="75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rot="2346635">
            <a:off x="6610485" y="414034"/>
            <a:ext cx="940572" cy="767162"/>
          </a:xfrm>
          <a:prstGeom prst="rect">
            <a:avLst/>
          </a:prstGeom>
        </p:spPr>
      </p:pic>
      <p:pic>
        <p:nvPicPr>
          <p:cNvPr id="21" name="Picture 20"/>
          <p:cNvPicPr>
            <a:picLocks noChangeAspect="1"/>
          </p:cNvPicPr>
          <p:nvPr/>
        </p:nvPicPr>
        <p:blipFill rotWithShape="1">
          <a:blip r:embed="rId10" cstate="email">
            <a:biLevel thresh="50000"/>
            <a:extLst>
              <a:ext uri="{28A0092B-C50C-407E-A947-70E740481C1C}">
                <a14:useLocalDpi xmlns:a14="http://schemas.microsoft.com/office/drawing/2010/main"/>
              </a:ext>
            </a:extLst>
          </a:blip>
          <a:srcRect/>
          <a:stretch/>
        </p:blipFill>
        <p:spPr>
          <a:xfrm rot="21276500">
            <a:off x="6370713" y="227830"/>
            <a:ext cx="125461" cy="934486"/>
          </a:xfrm>
          <a:prstGeom prst="rect">
            <a:avLst/>
          </a:prstGeom>
        </p:spPr>
      </p:pic>
      <p:pic>
        <p:nvPicPr>
          <p:cNvPr id="23" name="Picture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40433" y="2563894"/>
            <a:ext cx="2960371" cy="1800225"/>
          </a:xfrm>
          <a:prstGeom prst="rect">
            <a:avLst/>
          </a:prstGeom>
        </p:spPr>
      </p:pic>
    </p:spTree>
    <p:extLst>
      <p:ext uri="{BB962C8B-B14F-4D97-AF65-F5344CB8AC3E}">
        <p14:creationId xmlns:p14="http://schemas.microsoft.com/office/powerpoint/2010/main" val="397299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1.32948E-6 L 0.19461 -0.13827 " pathEditMode="relative" rAng="0" ptsTypes="AA">
                                      <p:cBhvr>
                                        <p:cTn id="6" dur="2000" fill="hold"/>
                                        <p:tgtEl>
                                          <p:spTgt spid="23"/>
                                        </p:tgtEl>
                                        <p:attrNameLst>
                                          <p:attrName>ppt_x</p:attrName>
                                          <p:attrName>ppt_y</p:attrName>
                                        </p:attrNameLst>
                                      </p:cBhvr>
                                      <p:rCtr x="9722" y="-6913"/>
                                    </p:animMotion>
                                  </p:childTnLst>
                                </p:cTn>
                              </p:par>
                              <p:par>
                                <p:cTn id="7" presetID="6" presetClass="emph" presetSubtype="0" fill="hold" nodeType="withEffect">
                                  <p:stCondLst>
                                    <p:cond delay="0"/>
                                  </p:stCondLst>
                                  <p:childTnLst>
                                    <p:animScale>
                                      <p:cBhvr>
                                        <p:cTn id="8" dur="2000" fill="hold"/>
                                        <p:tgtEl>
                                          <p:spTgt spid="23"/>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a:t>
            </a:r>
            <a:endParaRPr lang="en-US" dirty="0"/>
          </a:p>
        </p:txBody>
      </p:sp>
      <p:sp>
        <p:nvSpPr>
          <p:cNvPr id="3" name="Content Placeholder 2"/>
          <p:cNvSpPr>
            <a:spLocks noGrp="1"/>
          </p:cNvSpPr>
          <p:nvPr>
            <p:ph idx="1"/>
          </p:nvPr>
        </p:nvSpPr>
        <p:spPr>
          <a:xfrm>
            <a:off x="1139810" y="1323912"/>
            <a:ext cx="6522720" cy="3579849"/>
          </a:xfrm>
        </p:spPr>
        <p:txBody>
          <a:bodyPr/>
          <a:lstStyle/>
          <a:p>
            <a:pPr marL="0" indent="0">
              <a:buNone/>
            </a:pPr>
            <a:r>
              <a:rPr lang="en-US" sz="2400" b="1" dirty="0"/>
              <a:t>Recall the reasons why people may use:</a:t>
            </a:r>
          </a:p>
          <a:p>
            <a:pPr marL="0" indent="0">
              <a:buNone/>
            </a:pPr>
            <a:endParaRPr lang="en-US" sz="2400" b="1" dirty="0"/>
          </a:p>
          <a:p>
            <a:pPr marL="0" indent="0">
              <a:buNone/>
            </a:pPr>
            <a:r>
              <a:rPr lang="en-US" sz="2400" b="1" dirty="0"/>
              <a:t>These are the things we must address in our families, </a:t>
            </a:r>
          </a:p>
          <a:p>
            <a:pPr marL="0" indent="0">
              <a:buNone/>
            </a:pPr>
            <a:r>
              <a:rPr lang="en-US" sz="2400" b="1" dirty="0"/>
              <a:t>communities and children.  Sometimes it is not the </a:t>
            </a:r>
          </a:p>
          <a:p>
            <a:pPr marL="0" indent="0">
              <a:buNone/>
            </a:pPr>
            <a:r>
              <a:rPr lang="en-US" sz="2400" b="1" dirty="0"/>
              <a:t>actual presence of a problem, but feelings of grief, </a:t>
            </a:r>
          </a:p>
          <a:p>
            <a:pPr marL="0" indent="0">
              <a:buNone/>
            </a:pPr>
            <a:r>
              <a:rPr lang="en-US" sz="2400" b="1" dirty="0"/>
              <a:t>despair or pain that may present as a problem.</a:t>
            </a:r>
          </a:p>
          <a:p>
            <a:pPr marL="0" indent="0">
              <a:buNone/>
            </a:pPr>
            <a:endParaRPr lang="en-US" sz="2400" b="1" dirty="0"/>
          </a:p>
          <a:p>
            <a:pPr marL="0" indent="0">
              <a:buNone/>
            </a:pPr>
            <a:r>
              <a:rPr lang="en-US" sz="2400" b="1" dirty="0"/>
              <a:t>For example, when our loved one says, </a:t>
            </a:r>
          </a:p>
          <a:p>
            <a:pPr marL="0" indent="0">
              <a:buNone/>
            </a:pPr>
            <a:r>
              <a:rPr lang="en-US" sz="2400" b="1" dirty="0"/>
              <a:t>“You don’t love me,” that doesn’t make it true, but they may feel </a:t>
            </a:r>
            <a:r>
              <a:rPr lang="en-US" sz="2400" b="1" u="sng" dirty="0"/>
              <a:t>unlovable.</a:t>
            </a:r>
          </a:p>
          <a:p>
            <a:pPr marL="0" indent="0">
              <a:buNone/>
            </a:pPr>
            <a:endParaRPr lang="en-US" sz="2400" b="1" u="sng" dirty="0"/>
          </a:p>
        </p:txBody>
      </p:sp>
      <p:sp>
        <p:nvSpPr>
          <p:cNvPr id="4" name="TextBox 3"/>
          <p:cNvSpPr txBox="1"/>
          <p:nvPr/>
        </p:nvSpPr>
        <p:spPr>
          <a:xfrm>
            <a:off x="7823200" y="990601"/>
            <a:ext cx="4267200" cy="3693319"/>
          </a:xfrm>
          <a:prstGeom prst="rect">
            <a:avLst/>
          </a:prstGeom>
          <a:noFill/>
        </p:spPr>
        <p:txBody>
          <a:bodyPr wrap="square" rtlCol="0">
            <a:spAutoFit/>
          </a:bodyPr>
          <a:lstStyle/>
          <a:p>
            <a:r>
              <a:rPr lang="en-US" dirty="0" smtClean="0"/>
              <a:t>Feelings of grief</a:t>
            </a:r>
          </a:p>
          <a:p>
            <a:r>
              <a:rPr lang="en-US" dirty="0" smtClean="0"/>
              <a:t>Stress</a:t>
            </a:r>
          </a:p>
          <a:p>
            <a:r>
              <a:rPr lang="en-US" dirty="0" smtClean="0"/>
              <a:t>Difficulty coping</a:t>
            </a:r>
          </a:p>
          <a:p>
            <a:r>
              <a:rPr lang="en-US" dirty="0" smtClean="0"/>
              <a:t>Low self-esteem</a:t>
            </a:r>
          </a:p>
          <a:p>
            <a:r>
              <a:rPr lang="en-US" dirty="0" smtClean="0"/>
              <a:t>Depression</a:t>
            </a:r>
          </a:p>
          <a:p>
            <a:r>
              <a:rPr lang="en-US" dirty="0" smtClean="0"/>
              <a:t>Anxiety</a:t>
            </a:r>
          </a:p>
          <a:p>
            <a:r>
              <a:rPr lang="en-US" dirty="0" smtClean="0"/>
              <a:t>Traumatic Events</a:t>
            </a:r>
          </a:p>
          <a:p>
            <a:r>
              <a:rPr lang="en-US" dirty="0" smtClean="0"/>
              <a:t>Feelings of isolation</a:t>
            </a:r>
          </a:p>
          <a:p>
            <a:r>
              <a:rPr lang="en-US" dirty="0" smtClean="0"/>
              <a:t>Feelings of despair</a:t>
            </a:r>
          </a:p>
          <a:p>
            <a:r>
              <a:rPr lang="en-US" dirty="0" smtClean="0"/>
              <a:t>Feeling hopeless</a:t>
            </a:r>
          </a:p>
          <a:p>
            <a:r>
              <a:rPr lang="en-US" dirty="0" smtClean="0"/>
              <a:t>Feeling disconnected</a:t>
            </a:r>
          </a:p>
          <a:p>
            <a:r>
              <a:rPr lang="en-US" dirty="0" smtClean="0"/>
              <a:t>Physical pain </a:t>
            </a:r>
          </a:p>
          <a:p>
            <a:r>
              <a:rPr lang="en-US" dirty="0" smtClean="0"/>
              <a:t>Fear</a:t>
            </a: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5191" y="100715"/>
            <a:ext cx="792163" cy="11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524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08000" y="990600"/>
            <a:ext cx="6705600" cy="3712464"/>
          </a:xfrm>
        </p:spPr>
        <p:txBody>
          <a:bodyPr/>
          <a:lstStyle/>
          <a:p>
            <a:r>
              <a:rPr lang="en-US" sz="3200" b="1" dirty="0" smtClean="0"/>
              <a:t>brains need time to learn school subjects, but also:</a:t>
            </a:r>
          </a:p>
          <a:p>
            <a:r>
              <a:rPr lang="en-US" sz="3200" b="1" dirty="0"/>
              <a:t>	</a:t>
            </a:r>
            <a:r>
              <a:rPr lang="en-US" sz="3200" b="1" dirty="0" smtClean="0"/>
              <a:t>how to </a:t>
            </a:r>
            <a:r>
              <a:rPr lang="en-US" sz="3200" b="1" dirty="0" smtClean="0">
                <a:solidFill>
                  <a:srgbClr val="FF0000"/>
                </a:solidFill>
              </a:rPr>
              <a:t>deal with feelings</a:t>
            </a:r>
          </a:p>
          <a:p>
            <a:r>
              <a:rPr lang="en-US" sz="3200" b="1" dirty="0"/>
              <a:t>	</a:t>
            </a:r>
            <a:r>
              <a:rPr lang="en-US" sz="3200" b="1" dirty="0" smtClean="0"/>
              <a:t>how to </a:t>
            </a:r>
            <a:r>
              <a:rPr lang="en-US" sz="3200" b="1" dirty="0" smtClean="0">
                <a:solidFill>
                  <a:srgbClr val="92D050"/>
                </a:solidFill>
              </a:rPr>
              <a:t>focus</a:t>
            </a:r>
          </a:p>
          <a:p>
            <a:r>
              <a:rPr lang="en-US" sz="3200" b="1" dirty="0"/>
              <a:t>	</a:t>
            </a:r>
            <a:r>
              <a:rPr lang="en-US" sz="3200" b="1" dirty="0" smtClean="0"/>
              <a:t>how to </a:t>
            </a:r>
            <a:r>
              <a:rPr lang="en-US" sz="3200" b="1" dirty="0" smtClean="0">
                <a:solidFill>
                  <a:schemeClr val="accent3">
                    <a:lumMod val="60000"/>
                    <a:lumOff val="40000"/>
                  </a:schemeClr>
                </a:solidFill>
              </a:rPr>
              <a:t>work on problems</a:t>
            </a:r>
          </a:p>
          <a:p>
            <a:r>
              <a:rPr lang="en-US" sz="3200" b="1" dirty="0"/>
              <a:t>	</a:t>
            </a:r>
            <a:r>
              <a:rPr lang="en-US" sz="3200" b="1" dirty="0" smtClean="0"/>
              <a:t>how to </a:t>
            </a:r>
            <a:r>
              <a:rPr lang="en-US" sz="3200" b="1" dirty="0" smtClean="0">
                <a:solidFill>
                  <a:srgbClr val="D543C0"/>
                </a:solidFill>
              </a:rPr>
              <a:t>create</a:t>
            </a:r>
          </a:p>
          <a:p>
            <a:r>
              <a:rPr lang="en-US" sz="3200" b="1" dirty="0">
                <a:solidFill>
                  <a:srgbClr val="D543C0"/>
                </a:solidFill>
              </a:rPr>
              <a:t>	</a:t>
            </a:r>
            <a:r>
              <a:rPr lang="en-US" sz="3200" b="1" dirty="0" smtClean="0"/>
              <a:t>how to </a:t>
            </a:r>
            <a:r>
              <a:rPr lang="en-US" sz="3200" b="1" dirty="0" smtClean="0">
                <a:solidFill>
                  <a:schemeClr val="accent6"/>
                </a:solidFill>
              </a:rPr>
              <a:t>plan</a:t>
            </a:r>
          </a:p>
        </p:txBody>
      </p:sp>
      <p:sp>
        <p:nvSpPr>
          <p:cNvPr id="3" name="Slide Number Placeholder 2"/>
          <p:cNvSpPr>
            <a:spLocks noGrp="1"/>
          </p:cNvSpPr>
          <p:nvPr>
            <p:ph type="sldNum" sz="quarter" idx="4294967295"/>
          </p:nvPr>
        </p:nvSpPr>
        <p:spPr>
          <a:xfrm>
            <a:off x="11201384" y="6170822"/>
            <a:ext cx="670560" cy="502920"/>
          </a:xfrm>
          <a:prstGeom prst="ellipse">
            <a:avLst/>
          </a:prstGeom>
        </p:spPr>
        <p:txBody>
          <a:bodyPr/>
          <a:lstStyle/>
          <a:p>
            <a:fld id="{2754ED01-E2A0-4C1E-8E21-014B99041579}" type="slidenum">
              <a:rPr lang="en-US" smtClean="0"/>
              <a:pPr/>
              <a:t>24</a:t>
            </a:fld>
            <a:endParaRPr lang="en-US"/>
          </a:p>
        </p:txBody>
      </p:sp>
      <p:sp>
        <p:nvSpPr>
          <p:cNvPr id="2" name="Title 1"/>
          <p:cNvSpPr>
            <a:spLocks noGrp="1"/>
          </p:cNvSpPr>
          <p:nvPr>
            <p:ph type="title"/>
          </p:nvPr>
        </p:nvSpPr>
        <p:spPr/>
        <p:txBody>
          <a:bodyPr/>
          <a:lstStyle/>
          <a:p>
            <a:r>
              <a:rPr lang="en-US" sz="5400" b="1" dirty="0" smtClean="0"/>
              <a:t>life gets harder</a:t>
            </a:r>
            <a:endParaRPr lang="en-US" sz="5400" b="1" dirty="0"/>
          </a:p>
        </p:txBody>
      </p:sp>
      <p:sp>
        <p:nvSpPr>
          <p:cNvPr id="6" name="TextBox 5"/>
          <p:cNvSpPr txBox="1"/>
          <p:nvPr/>
        </p:nvSpPr>
        <p:spPr>
          <a:xfrm>
            <a:off x="7416800" y="2620926"/>
            <a:ext cx="4267200" cy="2246769"/>
          </a:xfrm>
          <a:prstGeom prst="rect">
            <a:avLst/>
          </a:prstGeom>
          <a:noFill/>
        </p:spPr>
        <p:txBody>
          <a:bodyPr wrap="square" rtlCol="0">
            <a:spAutoFit/>
          </a:bodyPr>
          <a:lstStyle/>
          <a:p>
            <a:r>
              <a:rPr lang="en-US" sz="2800" dirty="0" smtClean="0">
                <a:latin typeface="+mj-lt"/>
              </a:rPr>
              <a:t>Vaping, like any substance, takes our brain’s energy away from learning these things, which is a problem…</a:t>
            </a:r>
            <a:endParaRPr lang="en-US" sz="2800" dirty="0">
              <a:latin typeface="+mj-lt"/>
            </a:endParaRPr>
          </a:p>
        </p:txBody>
      </p:sp>
    </p:spTree>
    <p:extLst>
      <p:ext uri="{BB962C8B-B14F-4D97-AF65-F5344CB8AC3E}">
        <p14:creationId xmlns:p14="http://schemas.microsoft.com/office/powerpoint/2010/main" val="3898671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25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01" y="304800"/>
            <a:ext cx="7810500" cy="4686300"/>
          </a:xfrm>
          <a:prstGeom prst="rect">
            <a:avLst/>
          </a:prstGeom>
        </p:spPr>
      </p:pic>
      <p:grpSp>
        <p:nvGrpSpPr>
          <p:cNvPr id="8" name="Group 7"/>
          <p:cNvGrpSpPr/>
          <p:nvPr/>
        </p:nvGrpSpPr>
        <p:grpSpPr>
          <a:xfrm>
            <a:off x="508000" y="1143001"/>
            <a:ext cx="2844800" cy="2205037"/>
            <a:chOff x="381000" y="1143000"/>
            <a:chExt cx="2133600" cy="2205037"/>
          </a:xfrm>
        </p:grpSpPr>
        <p:sp>
          <p:nvSpPr>
            <p:cNvPr id="4" name="TextBox 3"/>
            <p:cNvSpPr txBox="1"/>
            <p:nvPr/>
          </p:nvSpPr>
          <p:spPr>
            <a:xfrm rot="20538363">
              <a:off x="381000" y="1143000"/>
              <a:ext cx="2133600" cy="523220"/>
            </a:xfrm>
            <a:prstGeom prst="rect">
              <a:avLst/>
            </a:prstGeom>
            <a:noFill/>
          </p:spPr>
          <p:txBody>
            <a:bodyPr wrap="square" rtlCol="0">
              <a:spAutoFit/>
            </a:bodyPr>
            <a:lstStyle/>
            <a:p>
              <a:r>
                <a:rPr lang="en-US" sz="2800" dirty="0" smtClean="0">
                  <a:latin typeface="+mj-lt"/>
                </a:rPr>
                <a:t>Your child’s brain</a:t>
              </a:r>
              <a:endParaRPr lang="en-US" sz="2800" dirty="0">
                <a:latin typeface="+mj-lt"/>
              </a:endParaRPr>
            </a:p>
          </p:txBody>
        </p:sp>
        <p:pic>
          <p:nvPicPr>
            <p:cNvPr id="1026" name="Picture 2" descr="C:\Users\Adam's PC\AppData\Local\Microsoft\Windows\Temporary Internet Files\Content.IE5\7OZ92TPQ\cVtz0[1].gif"/>
            <p:cNvPicPr>
              <a:picLocks noChangeAspect="1" noChangeArrowheads="1" noCrop="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rot="15596596" flipH="1">
              <a:off x="747712" y="2081212"/>
              <a:ext cx="1400175" cy="1133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188450" y="1890831"/>
            <a:ext cx="2963247" cy="1769763"/>
            <a:chOff x="6891337" y="1890830"/>
            <a:chExt cx="2222435" cy="1769763"/>
          </a:xfrm>
        </p:grpSpPr>
        <p:sp>
          <p:nvSpPr>
            <p:cNvPr id="5" name="TextBox 4"/>
            <p:cNvSpPr txBox="1"/>
            <p:nvPr/>
          </p:nvSpPr>
          <p:spPr>
            <a:xfrm rot="999135">
              <a:off x="6980172" y="1890830"/>
              <a:ext cx="2133600" cy="523220"/>
            </a:xfrm>
            <a:prstGeom prst="rect">
              <a:avLst/>
            </a:prstGeom>
            <a:noFill/>
          </p:spPr>
          <p:txBody>
            <a:bodyPr wrap="square" rtlCol="0">
              <a:spAutoFit/>
            </a:bodyPr>
            <a:lstStyle/>
            <a:p>
              <a:r>
                <a:rPr lang="en-US" sz="2800" dirty="0" smtClean="0">
                  <a:latin typeface="+mj-lt"/>
                </a:rPr>
                <a:t>(or life)</a:t>
              </a:r>
              <a:endParaRPr lang="en-US" sz="2800" dirty="0">
                <a:latin typeface="+mj-lt"/>
              </a:endParaRPr>
            </a:p>
          </p:txBody>
        </p:sp>
        <p:pic>
          <p:nvPicPr>
            <p:cNvPr id="1027" name="Picture 3" descr="C:\Users\Adam's PC\AppData\Local\Microsoft\Windows\Temporary Internet Files\Content.IE5\7OZ92TPQ\cVtz0[1].gif"/>
            <p:cNvPicPr>
              <a:picLocks noChangeAspect="1" noChangeArrowheads="1" noCrop="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rot="6179354">
              <a:off x="6757987" y="2393768"/>
              <a:ext cx="1400175" cy="11334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949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26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p:nvSpPr>
        <p:spPr>
          <a:xfrm>
            <a:off x="6908800" y="5943601"/>
            <a:ext cx="5080000" cy="769441"/>
          </a:xfrm>
          <a:prstGeom prst="rect">
            <a:avLst/>
          </a:prstGeom>
          <a:solidFill>
            <a:schemeClr val="bg2">
              <a:lumMod val="75000"/>
            </a:schemeClr>
          </a:solidFill>
          <a:ln w="38100">
            <a:solidFill>
              <a:schemeClr val="bg1"/>
            </a:solidFill>
          </a:ln>
        </p:spPr>
        <p:txBody>
          <a:bodyPr wrap="square" rtlCol="0">
            <a:spAutoFit/>
          </a:bodyPr>
          <a:lstStyle/>
          <a:p>
            <a:pPr algn="ctr"/>
            <a:r>
              <a:rPr lang="en-US" sz="4400" dirty="0" smtClean="0">
                <a:latin typeface="+mj-lt"/>
              </a:rPr>
              <a:t>foundation</a:t>
            </a:r>
            <a:endParaRPr lang="en-US" sz="4400" dirty="0">
              <a:latin typeface="+mj-lt"/>
            </a:endParaRPr>
          </a:p>
        </p:txBody>
      </p:sp>
    </p:spTree>
    <p:extLst>
      <p:ext uri="{BB962C8B-B14F-4D97-AF65-F5344CB8AC3E}">
        <p14:creationId xmlns:p14="http://schemas.microsoft.com/office/powerpoint/2010/main" val="1277652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27</a:t>
            </a:fld>
            <a:endParaRPr lang="en-US"/>
          </a:p>
        </p:txBody>
      </p:sp>
      <p:pic>
        <p:nvPicPr>
          <p:cNvPr id="2050" name="Picture 2" descr="D:\Witcher\house-740182_19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200" y="11243"/>
            <a:ext cx="1371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921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68" y="710414"/>
            <a:ext cx="5472000" cy="432000"/>
          </a:xfrm>
        </p:spPr>
        <p:txBody>
          <a:bodyPr/>
          <a:lstStyle/>
          <a:p>
            <a:pPr algn="ctr"/>
            <a:r>
              <a:rPr lang="en-US" b="1" dirty="0" smtClean="0"/>
              <a:t>Where to get help	</a:t>
            </a:r>
            <a:endParaRPr lang="en-US" b="1" dirty="0"/>
          </a:p>
        </p:txBody>
      </p:sp>
      <p:sp>
        <p:nvSpPr>
          <p:cNvPr id="3" name="Content Placeholder 2"/>
          <p:cNvSpPr>
            <a:spLocks noGrp="1"/>
          </p:cNvSpPr>
          <p:nvPr>
            <p:ph sz="half" idx="1"/>
          </p:nvPr>
        </p:nvSpPr>
        <p:spPr/>
        <p:txBody>
          <a:bodyPr/>
          <a:lstStyle/>
          <a:p>
            <a:r>
              <a:rPr lang="en-US" dirty="0" smtClean="0"/>
              <a:t>Treatment can be a support for individuals to find sobriety and to address underlying reasons for using.</a:t>
            </a:r>
          </a:p>
          <a:p>
            <a:endParaRPr lang="en-US" dirty="0" smtClean="0"/>
          </a:p>
          <a:p>
            <a:r>
              <a:rPr lang="en-US" dirty="0" smtClean="0"/>
              <a:t>Community </a:t>
            </a:r>
            <a:r>
              <a:rPr lang="en-US" dirty="0"/>
              <a:t>counseling and private counselors can offer assessments and brief counseling to help understand a student’s level of risk.</a:t>
            </a:r>
          </a:p>
          <a:p>
            <a:endParaRPr lang="en-US" dirty="0"/>
          </a:p>
          <a:p>
            <a:r>
              <a:rPr lang="en-US" dirty="0" smtClean="0"/>
              <a:t>Support of other people in recovery can foster good coping skills and community, and can build good health habits.</a:t>
            </a:r>
          </a:p>
          <a:p>
            <a:endParaRPr lang="en-US" dirty="0"/>
          </a:p>
          <a:p>
            <a:r>
              <a:rPr lang="en-US" dirty="0" smtClean="0"/>
              <a:t>Building connections to their communities in neighborhoods, communities of faith, and families, sometimes with the help of treatment, can be a huge help in managing stresses and pursuing wellness.</a:t>
            </a:r>
          </a:p>
          <a:p>
            <a:endParaRPr lang="en-US" dirty="0"/>
          </a:p>
        </p:txBody>
      </p:sp>
      <p:sp>
        <p:nvSpPr>
          <p:cNvPr id="22" name="TextBox 21"/>
          <p:cNvSpPr txBox="1"/>
          <p:nvPr/>
        </p:nvSpPr>
        <p:spPr>
          <a:xfrm>
            <a:off x="7429780" y="720943"/>
            <a:ext cx="3692473" cy="923330"/>
          </a:xfrm>
          <a:prstGeom prst="rect">
            <a:avLst/>
          </a:prstGeom>
          <a:noFill/>
        </p:spPr>
        <p:txBody>
          <a:bodyPr wrap="square" rtlCol="0">
            <a:spAutoFit/>
          </a:bodyPr>
          <a:lstStyle/>
          <a:p>
            <a:pPr algn="ctr"/>
            <a:endParaRPr lang="en-US" b="1" dirty="0" smtClean="0">
              <a:solidFill>
                <a:schemeClr val="accent6">
                  <a:lumMod val="50000"/>
                </a:schemeClr>
              </a:solidFill>
              <a:latin typeface="Arial" panose="020B0604020202020204" pitchFamily="34" charset="0"/>
              <a:cs typeface="Arial" panose="020B0604020202020204" pitchFamily="34" charset="0"/>
            </a:endParaRPr>
          </a:p>
          <a:p>
            <a:pPr algn="ctr"/>
            <a:r>
              <a:rPr lang="en-US" b="1" dirty="0" smtClean="0">
                <a:solidFill>
                  <a:schemeClr val="accent6">
                    <a:lumMod val="50000"/>
                  </a:schemeClr>
                </a:solidFill>
                <a:latin typeface="Arial" panose="020B0604020202020204" pitchFamily="34" charset="0"/>
                <a:cs typeface="Arial" panose="020B0604020202020204" pitchFamily="34" charset="0"/>
              </a:rPr>
              <a:t>Syosset Schools Social Work &amp; Guidance</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1932" y="4294406"/>
            <a:ext cx="2191056" cy="1352739"/>
          </a:xfrm>
          <a:prstGeom prst="rect">
            <a:avLst/>
          </a:prstGeom>
        </p:spPr>
      </p:pic>
      <p:sp>
        <p:nvSpPr>
          <p:cNvPr id="6" name="TextBox 5"/>
          <p:cNvSpPr txBox="1"/>
          <p:nvPr/>
        </p:nvSpPr>
        <p:spPr>
          <a:xfrm>
            <a:off x="6812427" y="5635306"/>
            <a:ext cx="1850066" cy="646331"/>
          </a:xfrm>
          <a:prstGeom prst="rect">
            <a:avLst/>
          </a:prstGeom>
          <a:noFill/>
        </p:spPr>
        <p:txBody>
          <a:bodyPr wrap="square" rtlCol="0">
            <a:spAutoFit/>
          </a:bodyPr>
          <a:lstStyle/>
          <a:p>
            <a:pPr algn="ctr"/>
            <a:r>
              <a:rPr lang="en-US" dirty="0" smtClean="0">
                <a:latin typeface="Aharoni" panose="02010803020104030203" pitchFamily="2" charset="-79"/>
                <a:cs typeface="Aharoni" panose="02010803020104030203" pitchFamily="2" charset="-79"/>
              </a:rPr>
              <a:t>Hicksville</a:t>
            </a:r>
          </a:p>
          <a:p>
            <a:pPr algn="ctr"/>
            <a:r>
              <a:rPr lang="en-US" dirty="0" smtClean="0">
                <a:latin typeface="Aharoni" panose="02010803020104030203" pitchFamily="2" charset="-79"/>
                <a:cs typeface="Aharoni" panose="02010803020104030203" pitchFamily="2" charset="-79"/>
              </a:rPr>
              <a:t>516.935.6858</a:t>
            </a:r>
            <a:endParaRPr lang="en-US" dirty="0">
              <a:latin typeface="Aharoni" panose="02010803020104030203" pitchFamily="2" charset="-79"/>
              <a:cs typeface="Aharoni" panose="02010803020104030203" pitchFamily="2" charset="-79"/>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3488" y="2333435"/>
            <a:ext cx="1785056" cy="1148386"/>
          </a:xfrm>
          <a:prstGeom prst="rect">
            <a:avLst/>
          </a:prstGeom>
        </p:spPr>
      </p:pic>
      <p:sp>
        <p:nvSpPr>
          <p:cNvPr id="11" name="TextBox 10"/>
          <p:cNvSpPr txBox="1"/>
          <p:nvPr/>
        </p:nvSpPr>
        <p:spPr>
          <a:xfrm>
            <a:off x="8372855" y="3481821"/>
            <a:ext cx="1817561" cy="369332"/>
          </a:xfrm>
          <a:prstGeom prst="rect">
            <a:avLst/>
          </a:prstGeom>
          <a:noFill/>
        </p:spPr>
        <p:txBody>
          <a:bodyPr wrap="square" rtlCol="0">
            <a:spAutoFit/>
          </a:bodyPr>
          <a:lstStyle/>
          <a:p>
            <a:pPr algn="ctr"/>
            <a:r>
              <a:rPr lang="en-US" dirty="0" smtClean="0">
                <a:solidFill>
                  <a:srgbClr val="0070C0"/>
                </a:solidFill>
                <a:latin typeface="Cambria" panose="02040503050406030204" pitchFamily="18" charset="0"/>
              </a:rPr>
              <a:t>516.626.1971</a:t>
            </a:r>
            <a:endParaRPr lang="en-US" dirty="0">
              <a:solidFill>
                <a:srgbClr val="0070C0"/>
              </a:solidFill>
              <a:latin typeface="Cambria" panose="020405030504060302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80498" y="4750598"/>
            <a:ext cx="2772162" cy="581106"/>
          </a:xfrm>
          <a:prstGeom prst="rect">
            <a:avLst/>
          </a:prstGeom>
        </p:spPr>
      </p:pic>
      <p:sp>
        <p:nvSpPr>
          <p:cNvPr id="16" name="TextBox 15"/>
          <p:cNvSpPr txBox="1"/>
          <p:nvPr/>
        </p:nvSpPr>
        <p:spPr>
          <a:xfrm>
            <a:off x="9541546" y="5338345"/>
            <a:ext cx="1850066" cy="646331"/>
          </a:xfrm>
          <a:prstGeom prst="rect">
            <a:avLst/>
          </a:prstGeom>
          <a:noFill/>
        </p:spPr>
        <p:txBody>
          <a:bodyPr wrap="square" rtlCol="0">
            <a:spAutoFit/>
          </a:bodyPr>
          <a:lstStyle/>
          <a:p>
            <a:pPr algn="ctr"/>
            <a:r>
              <a:rPr lang="en-US" dirty="0" smtClean="0">
                <a:latin typeface="Baskerville Old Face" panose="02020602080505020303" pitchFamily="18" charset="0"/>
                <a:cs typeface="Aharoni" panose="02010803020104030203" pitchFamily="2" charset="-79"/>
              </a:rPr>
              <a:t>Huntington</a:t>
            </a:r>
          </a:p>
          <a:p>
            <a:pPr algn="ctr"/>
            <a:r>
              <a:rPr lang="en-US" dirty="0" smtClean="0">
                <a:latin typeface="Baskerville Old Face" panose="02020602080505020303" pitchFamily="18" charset="0"/>
                <a:cs typeface="Aharoni" panose="02010803020104030203" pitchFamily="2" charset="-79"/>
              </a:rPr>
              <a:t>888.200.6106</a:t>
            </a:r>
            <a:endParaRPr lang="en-US" dirty="0">
              <a:latin typeface="Baskerville Old Face" panose="02020602080505020303" pitchFamily="18" charset="0"/>
              <a:cs typeface="Aharoni" panose="02010803020104030203" pitchFamily="2" charset="-79"/>
            </a:endParaRPr>
          </a:p>
        </p:txBody>
      </p:sp>
    </p:spTree>
    <p:extLst>
      <p:ext uri="{BB962C8B-B14F-4D97-AF65-F5344CB8AC3E}">
        <p14:creationId xmlns:p14="http://schemas.microsoft.com/office/powerpoint/2010/main" val="218083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381000"/>
            <a:ext cx="6400800" cy="685800"/>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dirty="0" smtClean="0">
                <a:solidFill>
                  <a:schemeClr val="tx1"/>
                </a:solidFill>
                <a:latin typeface="Aharoni" panose="02010803020104030203" pitchFamily="2" charset="-79"/>
                <a:cs typeface="Aharoni" panose="02010803020104030203" pitchFamily="2" charset="-79"/>
              </a:rPr>
              <a:t>LICADD SERVICES</a:t>
            </a:r>
            <a:endParaRPr lang="en-US" dirty="0">
              <a:solidFill>
                <a:schemeClr val="tx1"/>
              </a:solidFill>
              <a:latin typeface="Aharoni" panose="02010803020104030203" pitchFamily="2" charset="-79"/>
              <a:cs typeface="Aharoni" panose="02010803020104030203" pitchFamily="2" charset="-79"/>
            </a:endParaRPr>
          </a:p>
        </p:txBody>
      </p:sp>
      <p:sp>
        <p:nvSpPr>
          <p:cNvPr id="5" name="TextBox 4"/>
          <p:cNvSpPr txBox="1"/>
          <p:nvPr/>
        </p:nvSpPr>
        <p:spPr>
          <a:xfrm>
            <a:off x="798989" y="1371600"/>
            <a:ext cx="8649812" cy="5170646"/>
          </a:xfrm>
          <a:prstGeom prst="rect">
            <a:avLst/>
          </a:prstGeom>
          <a:noFill/>
        </p:spPr>
        <p:txBody>
          <a:bodyPr wrap="square" rtlCol="0">
            <a:spAutoFit/>
          </a:bodyPr>
          <a:lstStyle/>
          <a:p>
            <a:pPr>
              <a:buClr>
                <a:schemeClr val="accent2"/>
              </a:buClr>
              <a:buFont typeface="Arial" panose="020B0604020202020204" pitchFamily="34" charset="0"/>
              <a:buChar char="•"/>
            </a:pPr>
            <a:r>
              <a:rPr lang="en-US" sz="2400" dirty="0" smtClean="0"/>
              <a:t>Individual and family counseling </a:t>
            </a:r>
          </a:p>
          <a:p>
            <a:pPr>
              <a:buClr>
                <a:schemeClr val="accent2"/>
              </a:buClr>
              <a:buFont typeface="Arial" panose="020B0604020202020204" pitchFamily="34" charset="0"/>
              <a:buChar char="•"/>
            </a:pPr>
            <a:r>
              <a:rPr lang="en-US" sz="2400" dirty="0" smtClean="0"/>
              <a:t>Family support and education</a:t>
            </a:r>
          </a:p>
          <a:p>
            <a:pPr>
              <a:buClr>
                <a:schemeClr val="accent2"/>
              </a:buClr>
              <a:buFont typeface="Arial" panose="020B0604020202020204" pitchFamily="34" charset="0"/>
              <a:buChar char="•"/>
            </a:pPr>
            <a:r>
              <a:rPr lang="en-US" sz="2400" dirty="0" smtClean="0"/>
              <a:t>Anger Management/Emotional Regulation Counseling</a:t>
            </a:r>
          </a:p>
          <a:p>
            <a:pPr>
              <a:buClr>
                <a:schemeClr val="accent2"/>
              </a:buClr>
              <a:buFont typeface="Arial" panose="020B0604020202020204" pitchFamily="34" charset="0"/>
              <a:buChar char="•"/>
            </a:pPr>
            <a:r>
              <a:rPr lang="en-US" sz="2400" dirty="0" smtClean="0"/>
              <a:t>Relapse Prevention Counseling</a:t>
            </a:r>
          </a:p>
          <a:p>
            <a:pPr>
              <a:buClr>
                <a:schemeClr val="accent2"/>
              </a:buClr>
              <a:buFont typeface="Arial" panose="020B0604020202020204" pitchFamily="34" charset="0"/>
              <a:buChar char="•"/>
            </a:pPr>
            <a:r>
              <a:rPr lang="en-US" sz="2400" dirty="0" smtClean="0"/>
              <a:t>Connection to Treatment</a:t>
            </a:r>
          </a:p>
          <a:p>
            <a:pPr>
              <a:buClr>
                <a:schemeClr val="accent2"/>
              </a:buClr>
              <a:buFont typeface="Arial" panose="020B0604020202020204" pitchFamily="34" charset="0"/>
              <a:buChar char="•"/>
            </a:pPr>
            <a:r>
              <a:rPr lang="en-US" sz="2400" dirty="0" smtClean="0"/>
              <a:t>School-Based Prevention Education</a:t>
            </a:r>
          </a:p>
          <a:p>
            <a:pPr>
              <a:buClr>
                <a:schemeClr val="accent2"/>
              </a:buClr>
              <a:buFont typeface="Arial" panose="020B0604020202020204" pitchFamily="34" charset="0"/>
              <a:buChar char="•"/>
            </a:pPr>
            <a:r>
              <a:rPr lang="en-US" sz="2400" dirty="0" smtClean="0"/>
              <a:t>Staff Training </a:t>
            </a:r>
          </a:p>
          <a:p>
            <a:pPr>
              <a:buClr>
                <a:schemeClr val="accent2"/>
              </a:buClr>
              <a:buFont typeface="Arial" panose="020B0604020202020204" pitchFamily="34" charset="0"/>
              <a:buChar char="•"/>
            </a:pPr>
            <a:r>
              <a:rPr lang="en-US" sz="2400" dirty="0" smtClean="0"/>
              <a:t>Naloxone Training</a:t>
            </a:r>
          </a:p>
          <a:p>
            <a:pPr>
              <a:buClr>
                <a:schemeClr val="accent2"/>
              </a:buClr>
              <a:buFont typeface="Arial" panose="020B0604020202020204" pitchFamily="34" charset="0"/>
              <a:buChar char="•"/>
            </a:pPr>
            <a:r>
              <a:rPr lang="en-US" sz="2400" dirty="0" smtClean="0"/>
              <a:t>Continuing Education for Social Workers and Mental Health Professionals</a:t>
            </a:r>
          </a:p>
          <a:p>
            <a:pPr>
              <a:buClr>
                <a:schemeClr val="accent2"/>
              </a:buClr>
              <a:buFont typeface="Arial" panose="020B0604020202020204" pitchFamily="34" charset="0"/>
              <a:buChar char="•"/>
            </a:pPr>
            <a:r>
              <a:rPr lang="en-US" sz="2400" dirty="0" smtClean="0"/>
              <a:t>Community Outreach</a:t>
            </a:r>
          </a:p>
          <a:p>
            <a:pPr>
              <a:buClr>
                <a:schemeClr val="accent2"/>
              </a:buClr>
              <a:buFont typeface="Arial" panose="020B0604020202020204" pitchFamily="34" charset="0"/>
              <a:buChar char="•"/>
            </a:pPr>
            <a:r>
              <a:rPr lang="en-US" sz="2400" dirty="0" smtClean="0"/>
              <a:t>Advocacy and Community </a:t>
            </a:r>
            <a:r>
              <a:rPr lang="en-US" sz="2400" dirty="0"/>
              <a:t>P</a:t>
            </a:r>
            <a:r>
              <a:rPr lang="en-US" sz="2400" dirty="0" smtClean="0"/>
              <a:t>artnerships</a:t>
            </a:r>
          </a:p>
          <a:p>
            <a:pPr>
              <a:buClr>
                <a:schemeClr val="accent2"/>
              </a:buClr>
              <a:buFont typeface="Arial" panose="020B0604020202020204" pitchFamily="34" charset="0"/>
              <a:buChar char="•"/>
            </a:pPr>
            <a:r>
              <a:rPr lang="en-US" sz="2400" dirty="0" smtClean="0"/>
              <a:t>24-hotline Availability</a:t>
            </a:r>
          </a:p>
          <a:p>
            <a:endParaRPr lang="en-US" dirty="0"/>
          </a:p>
        </p:txBody>
      </p:sp>
      <p:sp>
        <p:nvSpPr>
          <p:cNvPr id="4" name="TextBox 3"/>
          <p:cNvSpPr txBox="1"/>
          <p:nvPr/>
        </p:nvSpPr>
        <p:spPr>
          <a:xfrm>
            <a:off x="8466627" y="479049"/>
            <a:ext cx="3507475" cy="4955203"/>
          </a:xfrm>
          <a:prstGeom prst="rect">
            <a:avLst/>
          </a:prstGeom>
          <a:solidFill>
            <a:schemeClr val="accent1"/>
          </a:solidFill>
        </p:spPr>
        <p:txBody>
          <a:bodyPr wrap="square" rtlCol="0">
            <a:spAutoFit/>
          </a:bodyPr>
          <a:lstStyle/>
          <a:p>
            <a:pPr algn="ctr"/>
            <a:r>
              <a:rPr lang="en-US" sz="2800" b="1" dirty="0" smtClean="0">
                <a:latin typeface="+mj-lt"/>
              </a:rPr>
              <a:t>You can reach a LICADD clinician </a:t>
            </a:r>
            <a:r>
              <a:rPr lang="en-US" sz="3600" b="1" dirty="0" smtClean="0">
                <a:latin typeface="+mj-lt"/>
              </a:rPr>
              <a:t>24/7</a:t>
            </a:r>
            <a:endParaRPr lang="en-US" sz="2800" b="1" dirty="0" smtClean="0">
              <a:latin typeface="+mj-lt"/>
            </a:endParaRPr>
          </a:p>
          <a:p>
            <a:pPr algn="ctr"/>
            <a:endParaRPr lang="en-US" sz="2800" dirty="0" smtClean="0">
              <a:effectLst>
                <a:outerShdw blurRad="38100" dist="38100" dir="2700000" algn="tl">
                  <a:srgbClr val="000000">
                    <a:alpha val="43137"/>
                  </a:srgbClr>
                </a:outerShdw>
              </a:effectLst>
            </a:endParaRPr>
          </a:p>
          <a:p>
            <a:pPr algn="ctr"/>
            <a:r>
              <a:rPr lang="en-US" sz="2800" dirty="0" smtClean="0">
                <a:effectLst>
                  <a:outerShdw blurRad="38100" dist="38100" dir="2700000" algn="tl">
                    <a:srgbClr val="000000">
                      <a:alpha val="43137"/>
                    </a:srgbClr>
                  </a:outerShdw>
                </a:effectLst>
              </a:rPr>
              <a:t>516-747-2606</a:t>
            </a:r>
            <a:r>
              <a:rPr lang="en-US" sz="2800" dirty="0" smtClean="0"/>
              <a:t> Westbury</a:t>
            </a:r>
          </a:p>
          <a:p>
            <a:pPr algn="ctr"/>
            <a:endParaRPr lang="en-US" sz="2800" dirty="0" smtClean="0"/>
          </a:p>
          <a:p>
            <a:pPr algn="ctr"/>
            <a:r>
              <a:rPr lang="en-US" sz="2800" dirty="0" smtClean="0">
                <a:effectLst>
                  <a:outerShdw blurRad="38100" dist="38100" dir="2700000" algn="tl">
                    <a:srgbClr val="000000">
                      <a:alpha val="43137"/>
                    </a:srgbClr>
                  </a:outerShdw>
                </a:effectLst>
              </a:rPr>
              <a:t>631-979-1700</a:t>
            </a:r>
            <a:r>
              <a:rPr lang="en-US" sz="2800" dirty="0" smtClean="0"/>
              <a:t> Hauppauge</a:t>
            </a:r>
          </a:p>
          <a:p>
            <a:pPr algn="ctr"/>
            <a:endParaRPr lang="en-US" sz="2800" dirty="0" smtClean="0"/>
          </a:p>
          <a:p>
            <a:pPr algn="ctr"/>
            <a:r>
              <a:rPr lang="en-US" sz="2800" dirty="0" smtClean="0"/>
              <a:t>www.licadd.org</a:t>
            </a:r>
            <a:endParaRPr lang="en-US" sz="2800"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4282" y="5543523"/>
            <a:ext cx="792163" cy="11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444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bwMode="auto">
          <a:xfrm>
            <a:off x="0" y="446088"/>
            <a:ext cx="9531350" cy="896937"/>
          </a:xfrm>
        </p:spPr>
        <p:txBody>
          <a:bodyPr wrap="square" numCol="1" anchorCtr="0" compatLnSpc="1">
            <a:prstTxWarp prst="textNoShape">
              <a:avLst/>
            </a:prstTxWarp>
            <a:normAutofit/>
          </a:bodyPr>
          <a:lstStyle/>
          <a:p>
            <a:pPr eaLnBrk="1" hangingPunct="1">
              <a:defRPr/>
            </a:pPr>
            <a:r>
              <a:rPr lang="en-US" altLang="en-US" b="1" dirty="0" smtClean="0">
                <a:solidFill>
                  <a:schemeClr val="tx1"/>
                </a:solidFill>
                <a:effectLst/>
                <a:latin typeface="+mn-lt"/>
              </a:rPr>
              <a:t>Understanding the Progression</a:t>
            </a:r>
          </a:p>
        </p:txBody>
      </p:sp>
      <p:sp>
        <p:nvSpPr>
          <p:cNvPr id="10243" name="Line 4"/>
          <p:cNvSpPr>
            <a:spLocks noChangeShapeType="1"/>
          </p:cNvSpPr>
          <p:nvPr/>
        </p:nvSpPr>
        <p:spPr bwMode="auto">
          <a:xfrm>
            <a:off x="2945299" y="1799007"/>
            <a:ext cx="15474" cy="301529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350">
              <a:solidFill>
                <a:prstClr val="black"/>
              </a:solidFill>
            </a:endParaRPr>
          </a:p>
        </p:txBody>
      </p:sp>
      <p:sp>
        <p:nvSpPr>
          <p:cNvPr id="10244" name="Line 5"/>
          <p:cNvSpPr>
            <a:spLocks noChangeShapeType="1"/>
          </p:cNvSpPr>
          <p:nvPr/>
        </p:nvSpPr>
        <p:spPr bwMode="auto">
          <a:xfrm flipV="1">
            <a:off x="2953036" y="3715353"/>
            <a:ext cx="6130248" cy="109894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350">
              <a:solidFill>
                <a:prstClr val="black"/>
              </a:solidFill>
            </a:endParaRPr>
          </a:p>
        </p:txBody>
      </p:sp>
      <p:sp>
        <p:nvSpPr>
          <p:cNvPr id="10245" name="Line 6"/>
          <p:cNvSpPr>
            <a:spLocks noChangeShapeType="1"/>
          </p:cNvSpPr>
          <p:nvPr/>
        </p:nvSpPr>
        <p:spPr bwMode="auto">
          <a:xfrm>
            <a:off x="2936084" y="1799007"/>
            <a:ext cx="6147197" cy="180379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350">
              <a:solidFill>
                <a:prstClr val="black"/>
              </a:solidFill>
            </a:endParaRPr>
          </a:p>
        </p:txBody>
      </p:sp>
      <p:sp>
        <p:nvSpPr>
          <p:cNvPr id="10246" name="Line 7"/>
          <p:cNvSpPr>
            <a:spLocks noChangeShapeType="1"/>
          </p:cNvSpPr>
          <p:nvPr/>
        </p:nvSpPr>
        <p:spPr bwMode="auto">
          <a:xfrm>
            <a:off x="5010151" y="2414336"/>
            <a:ext cx="0" cy="2029035"/>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350">
              <a:solidFill>
                <a:prstClr val="black"/>
              </a:solidFill>
            </a:endParaRPr>
          </a:p>
        </p:txBody>
      </p:sp>
      <p:sp>
        <p:nvSpPr>
          <p:cNvPr id="10247" name="Line 8"/>
          <p:cNvSpPr>
            <a:spLocks noChangeShapeType="1"/>
          </p:cNvSpPr>
          <p:nvPr/>
        </p:nvSpPr>
        <p:spPr bwMode="auto">
          <a:xfrm flipH="1">
            <a:off x="7464079" y="3120189"/>
            <a:ext cx="3524" cy="89415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350">
              <a:solidFill>
                <a:prstClr val="white"/>
              </a:solidFill>
            </a:endParaRPr>
          </a:p>
        </p:txBody>
      </p:sp>
      <p:sp>
        <p:nvSpPr>
          <p:cNvPr id="10248" name="Rectangle 9"/>
          <p:cNvSpPr>
            <a:spLocks noChangeArrowheads="1"/>
          </p:cNvSpPr>
          <p:nvPr/>
        </p:nvSpPr>
        <p:spPr bwMode="auto">
          <a:xfrm rot="-600000">
            <a:off x="3106469" y="4734500"/>
            <a:ext cx="959399" cy="27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350" b="1">
                <a:solidFill>
                  <a:prstClr val="black"/>
                </a:solidFill>
              </a:rPr>
              <a:t>Abstinence</a:t>
            </a:r>
          </a:p>
        </p:txBody>
      </p:sp>
      <p:sp>
        <p:nvSpPr>
          <p:cNvPr id="10249" name="Rectangle 10"/>
          <p:cNvSpPr>
            <a:spLocks noChangeArrowheads="1"/>
          </p:cNvSpPr>
          <p:nvPr/>
        </p:nvSpPr>
        <p:spPr bwMode="auto">
          <a:xfrm rot="-660000">
            <a:off x="4323603" y="4509472"/>
            <a:ext cx="1215943" cy="27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350" b="1">
                <a:solidFill>
                  <a:prstClr val="black"/>
                </a:solidFill>
              </a:rPr>
              <a:t>Infrequent use</a:t>
            </a:r>
          </a:p>
        </p:txBody>
      </p:sp>
      <p:sp>
        <p:nvSpPr>
          <p:cNvPr id="10250" name="Rectangle 11"/>
          <p:cNvSpPr>
            <a:spLocks noChangeArrowheads="1"/>
          </p:cNvSpPr>
          <p:nvPr/>
        </p:nvSpPr>
        <p:spPr bwMode="auto">
          <a:xfrm rot="-660000">
            <a:off x="5746311" y="4280871"/>
            <a:ext cx="1005372" cy="27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350" b="1">
                <a:solidFill>
                  <a:prstClr val="black"/>
                </a:solidFill>
              </a:rPr>
              <a:t>Early abuse</a:t>
            </a:r>
          </a:p>
        </p:txBody>
      </p:sp>
      <p:sp>
        <p:nvSpPr>
          <p:cNvPr id="10251" name="Rectangle 12"/>
          <p:cNvSpPr>
            <a:spLocks noChangeArrowheads="1"/>
          </p:cNvSpPr>
          <p:nvPr/>
        </p:nvSpPr>
        <p:spPr bwMode="auto">
          <a:xfrm rot="-780000">
            <a:off x="6977945" y="4104659"/>
            <a:ext cx="597120" cy="27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350" b="1">
                <a:solidFill>
                  <a:prstClr val="black"/>
                </a:solidFill>
              </a:rPr>
              <a:t>Abuse</a:t>
            </a:r>
          </a:p>
        </p:txBody>
      </p:sp>
      <p:sp>
        <p:nvSpPr>
          <p:cNvPr id="10252" name="Rectangle 13"/>
          <p:cNvSpPr>
            <a:spLocks noChangeArrowheads="1"/>
          </p:cNvSpPr>
          <p:nvPr/>
        </p:nvSpPr>
        <p:spPr bwMode="auto">
          <a:xfrm rot="-720000">
            <a:off x="7839290" y="3880822"/>
            <a:ext cx="1065197" cy="27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350" b="1" dirty="0">
                <a:solidFill>
                  <a:prstClr val="black"/>
                </a:solidFill>
              </a:rPr>
              <a:t>Dependence</a:t>
            </a:r>
          </a:p>
        </p:txBody>
      </p:sp>
      <p:sp>
        <p:nvSpPr>
          <p:cNvPr id="7181" name="Rectangle 14"/>
          <p:cNvSpPr>
            <a:spLocks noChangeArrowheads="1"/>
          </p:cNvSpPr>
          <p:nvPr/>
        </p:nvSpPr>
        <p:spPr bwMode="auto">
          <a:xfrm>
            <a:off x="9083281" y="3450471"/>
            <a:ext cx="2117343" cy="344326"/>
          </a:xfrm>
          <a:prstGeom prst="rect">
            <a:avLst/>
          </a:prstGeom>
          <a:solidFill>
            <a:schemeClr val="accent1"/>
          </a:solidFill>
          <a:ln>
            <a:noFill/>
          </a:ln>
        </p:spPr>
        <p:txBody>
          <a:bodyPr wrap="none" lIns="67866" tIns="33338" rIns="67866" bIns="33338">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defRPr/>
            </a:pPr>
            <a:r>
              <a:rPr lang="en-US" altLang="en-US" sz="1800" b="1" dirty="0">
                <a:solidFill>
                  <a:prstClr val="black"/>
                </a:solidFill>
                <a:latin typeface="Garamond" pitchFamily="18" charset="0"/>
              </a:rPr>
              <a:t>Intensive Treatment</a:t>
            </a:r>
            <a:endParaRPr lang="en-US" altLang="en-US" sz="1050" b="1" dirty="0">
              <a:solidFill>
                <a:prstClr val="black"/>
              </a:solidFill>
              <a:latin typeface="Garamond" pitchFamily="18" charset="0"/>
            </a:endParaRPr>
          </a:p>
        </p:txBody>
      </p:sp>
      <p:sp>
        <p:nvSpPr>
          <p:cNvPr id="10254" name="Rectangle 15"/>
          <p:cNvSpPr>
            <a:spLocks noChangeArrowheads="1"/>
          </p:cNvSpPr>
          <p:nvPr/>
        </p:nvSpPr>
        <p:spPr bwMode="auto">
          <a:xfrm rot="-660000">
            <a:off x="5179128" y="4554618"/>
            <a:ext cx="1927804" cy="34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solidFill>
                  <a:prstClr val="black"/>
                </a:solidFill>
              </a:rPr>
              <a:t>Drug Involvement</a:t>
            </a:r>
          </a:p>
        </p:txBody>
      </p:sp>
      <p:sp>
        <p:nvSpPr>
          <p:cNvPr id="7183" name="Text Box 16"/>
          <p:cNvSpPr txBox="1">
            <a:spLocks noChangeArrowheads="1"/>
          </p:cNvSpPr>
          <p:nvPr/>
        </p:nvSpPr>
        <p:spPr bwMode="auto">
          <a:xfrm>
            <a:off x="5281627" y="1221926"/>
            <a:ext cx="1994877" cy="1154162"/>
          </a:xfrm>
          <a:prstGeom prst="rect">
            <a:avLst/>
          </a:prstGeom>
          <a:solidFill>
            <a:schemeClr val="accent1"/>
          </a:solidFill>
          <a:ln>
            <a:noFill/>
          </a:ln>
        </p:spPr>
        <p:txBody>
          <a:bodyPr wrap="squar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defRPr/>
            </a:pPr>
            <a:r>
              <a:rPr lang="en-US" altLang="en-US" sz="1500" b="1" dirty="0">
                <a:solidFill>
                  <a:prstClr val="black"/>
                </a:solidFill>
                <a:latin typeface="Garamond" pitchFamily="18" charset="0"/>
              </a:rPr>
              <a:t>Brief intervention:</a:t>
            </a:r>
          </a:p>
          <a:p>
            <a:pPr>
              <a:spcBef>
                <a:spcPct val="0"/>
              </a:spcBef>
              <a:buFontTx/>
              <a:buNone/>
              <a:defRPr/>
            </a:pPr>
            <a:r>
              <a:rPr lang="en-US" altLang="en-US" sz="1350" b="1" dirty="0">
                <a:solidFill>
                  <a:prstClr val="black"/>
                </a:solidFill>
                <a:latin typeface="Garamond" pitchFamily="18" charset="0"/>
              </a:rPr>
              <a:t>Schools, courts, pediatric clinics, emergency rooms, mental health clinics</a:t>
            </a:r>
            <a:r>
              <a:rPr lang="en-US" altLang="en-US" sz="1200" b="1" dirty="0">
                <a:solidFill>
                  <a:prstClr val="black"/>
                </a:solidFill>
                <a:latin typeface="Garamond" pitchFamily="18" charset="0"/>
              </a:rPr>
              <a:t>  </a:t>
            </a:r>
          </a:p>
        </p:txBody>
      </p:sp>
      <p:sp>
        <p:nvSpPr>
          <p:cNvPr id="10256" name="Rectangle 17"/>
          <p:cNvSpPr>
            <a:spLocks noChangeArrowheads="1"/>
          </p:cNvSpPr>
          <p:nvPr/>
        </p:nvSpPr>
        <p:spPr bwMode="auto">
          <a:xfrm>
            <a:off x="4247895" y="6457950"/>
            <a:ext cx="769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1350" b="1" dirty="0">
                <a:solidFill>
                  <a:srgbClr val="464646"/>
                </a:solidFill>
              </a:rPr>
              <a:t>Adapted from </a:t>
            </a:r>
            <a:r>
              <a:rPr lang="en-US" altLang="en-US" sz="1350" b="1" u="sng" dirty="0">
                <a:solidFill>
                  <a:srgbClr val="464646"/>
                </a:solidFill>
              </a:rPr>
              <a:t>Broadening the Base of Alcohol Treatment</a:t>
            </a:r>
            <a:r>
              <a:rPr lang="en-US" altLang="en-US" sz="1350" b="1" dirty="0">
                <a:solidFill>
                  <a:srgbClr val="464646"/>
                </a:solidFill>
              </a:rPr>
              <a:t> (IOM)</a:t>
            </a:r>
            <a:r>
              <a:rPr lang="en-US" altLang="en-US" sz="1350" b="1" dirty="0">
                <a:solidFill>
                  <a:prstClr val="white"/>
                </a:solidFill>
              </a:rPr>
              <a:t/>
            </a:r>
            <a:br>
              <a:rPr lang="en-US" altLang="en-US" sz="1350" b="1" dirty="0">
                <a:solidFill>
                  <a:prstClr val="white"/>
                </a:solidFill>
              </a:rPr>
            </a:br>
            <a:endParaRPr lang="en-US" altLang="en-US" sz="1350" b="1" dirty="0">
              <a:solidFill>
                <a:prstClr val="white"/>
              </a:solidFill>
            </a:endParaRPr>
          </a:p>
        </p:txBody>
      </p:sp>
      <p:sp>
        <p:nvSpPr>
          <p:cNvPr id="10257" name="AutoShape 17"/>
          <p:cNvSpPr>
            <a:spLocks noChangeArrowheads="1"/>
          </p:cNvSpPr>
          <p:nvPr/>
        </p:nvSpPr>
        <p:spPr bwMode="auto">
          <a:xfrm>
            <a:off x="7886701" y="1958579"/>
            <a:ext cx="1466851" cy="853084"/>
          </a:xfrm>
          <a:prstGeom prst="wedgeRoundRectCallout">
            <a:avLst>
              <a:gd name="adj1" fmla="val -46741"/>
              <a:gd name="adj2" fmla="val 110981"/>
              <a:gd name="adj3" fmla="val 16667"/>
            </a:avLst>
          </a:prstGeom>
          <a:solidFill>
            <a:schemeClr val="accent1"/>
          </a:solidFill>
          <a:ln w="9525">
            <a:solidFill>
              <a:schemeClr val="tx1"/>
            </a:solidFill>
            <a:miter lim="800000"/>
            <a:headEnd/>
            <a:tailEnd/>
          </a:ln>
          <a:extLst/>
        </p:spPr>
        <p:txBody>
          <a:bodyPr wrap="none"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altLang="en-US" sz="1100" b="1" dirty="0">
                <a:solidFill>
                  <a:prstClr val="black"/>
                </a:solidFill>
                <a:latin typeface="Tahoma" pitchFamily="34" charset="0"/>
              </a:rPr>
              <a:t>Brief Interventions </a:t>
            </a:r>
            <a:endParaRPr lang="en-US" altLang="en-US" sz="1100" b="1" dirty="0" smtClean="0">
              <a:solidFill>
                <a:prstClr val="black"/>
              </a:solidFill>
              <a:latin typeface="Tahoma" pitchFamily="34" charset="0"/>
            </a:endParaRPr>
          </a:p>
          <a:p>
            <a:pPr algn="ctr"/>
            <a:r>
              <a:rPr lang="en-US" altLang="en-US" sz="1100" b="1" dirty="0">
                <a:solidFill>
                  <a:prstClr val="black"/>
                </a:solidFill>
                <a:latin typeface="Tahoma" pitchFamily="34" charset="0"/>
              </a:rPr>
              <a:t>a</a:t>
            </a:r>
            <a:r>
              <a:rPr lang="en-US" altLang="en-US" sz="1100" b="1" dirty="0" smtClean="0">
                <a:solidFill>
                  <a:prstClr val="black"/>
                </a:solidFill>
                <a:latin typeface="Tahoma" pitchFamily="34" charset="0"/>
              </a:rPr>
              <a:t>s supplemental</a:t>
            </a:r>
            <a:endParaRPr lang="en-US" altLang="en-US" sz="1100" b="1" dirty="0">
              <a:solidFill>
                <a:prstClr val="black"/>
              </a:solidFill>
              <a:latin typeface="Tahoma" pitchFamily="34" charset="0"/>
            </a:endParaRPr>
          </a:p>
          <a:p>
            <a:pPr algn="ctr"/>
            <a:r>
              <a:rPr lang="en-US" altLang="en-US" sz="1100" b="1" dirty="0">
                <a:solidFill>
                  <a:prstClr val="black"/>
                </a:solidFill>
                <a:latin typeface="Tahoma" pitchFamily="34" charset="0"/>
              </a:rPr>
              <a:t>therapy</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02" y="5079702"/>
            <a:ext cx="4218516" cy="13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10153" y="5063212"/>
            <a:ext cx="6783249" cy="1015663"/>
          </a:xfrm>
          <a:prstGeom prst="rect">
            <a:avLst/>
          </a:prstGeom>
          <a:ln>
            <a:solidFill>
              <a:schemeClr val="tx1"/>
            </a:solidFill>
          </a:ln>
        </p:spPr>
        <p:txBody>
          <a:bodyPr wrap="square">
            <a:spAutoFit/>
          </a:bodyPr>
          <a:lstStyle/>
          <a:p>
            <a:r>
              <a:rPr lang="en-US" sz="2000" dirty="0"/>
              <a:t>Research shows that </a:t>
            </a:r>
            <a:r>
              <a:rPr lang="en-US" sz="2000" dirty="0" smtClean="0"/>
              <a:t>teens </a:t>
            </a:r>
            <a:r>
              <a:rPr lang="en-US" sz="2000" dirty="0"/>
              <a:t>who start drinking before the age of 15 are </a:t>
            </a:r>
            <a:r>
              <a:rPr lang="en-US" sz="2000" b="1" dirty="0"/>
              <a:t>4 times </a:t>
            </a:r>
            <a:r>
              <a:rPr lang="en-US" sz="2000" dirty="0"/>
              <a:t>more likely to meet the criteria for alcohol dependence at some point in their lives</a:t>
            </a:r>
            <a:r>
              <a:rPr lang="en-US" sz="2000" dirty="0" smtClean="0"/>
              <a:t>. – NIH, 2017</a:t>
            </a:r>
            <a:endParaRPr lang="en-US" sz="2000" dirty="0"/>
          </a:p>
        </p:txBody>
      </p:sp>
      <p:pic>
        <p:nvPicPr>
          <p:cNvPr id="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25191" y="100715"/>
            <a:ext cx="792163" cy="11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38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45" y="301179"/>
            <a:ext cx="11582401" cy="1143000"/>
          </a:xfrm>
        </p:spPr>
        <p:txBody>
          <a:bodyPr>
            <a:normAutofit fontScale="90000"/>
          </a:bodyPr>
          <a:lstStyle/>
          <a:p>
            <a:r>
              <a:rPr lang="en-US" sz="4400" dirty="0" smtClean="0"/>
              <a:t>Surgeon General’s Latest Advisory: </a:t>
            </a:r>
            <a:br>
              <a:rPr lang="en-US" sz="4400" dirty="0" smtClean="0"/>
            </a:br>
            <a:r>
              <a:rPr lang="en-US" sz="4400" dirty="0" smtClean="0"/>
              <a:t>E-Cigarette Use Among Youth – Dec. 18</a:t>
            </a:r>
            <a:r>
              <a:rPr lang="en-US" sz="4400" baseline="30000" dirty="0" smtClean="0"/>
              <a:t>th</a:t>
            </a:r>
            <a:r>
              <a:rPr lang="en-US" sz="4400" dirty="0" smtClean="0"/>
              <a:t> 2018</a:t>
            </a:r>
            <a:endParaRPr lang="en-US" sz="4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82515" y="2716824"/>
            <a:ext cx="10814539" cy="2936630"/>
          </a:xfrm>
        </p:spPr>
      </p:pic>
      <p:sp>
        <p:nvSpPr>
          <p:cNvPr id="6" name="TextBox 5"/>
          <p:cNvSpPr txBox="1"/>
          <p:nvPr/>
        </p:nvSpPr>
        <p:spPr>
          <a:xfrm>
            <a:off x="7957038" y="6189785"/>
            <a:ext cx="3982916" cy="430887"/>
          </a:xfrm>
          <a:prstGeom prst="rect">
            <a:avLst/>
          </a:prstGeom>
          <a:noFill/>
        </p:spPr>
        <p:txBody>
          <a:bodyPr wrap="square" rtlCol="0">
            <a:spAutoFit/>
          </a:bodyPr>
          <a:lstStyle/>
          <a:p>
            <a:r>
              <a:rPr lang="en-US" sz="1100" dirty="0"/>
              <a:t>https://e-cigarettes.surgeongeneral.gov/documents/surgeon-generals-advisory-on-e-cigarette-use-among-youth-2018.pdf</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25191" y="100715"/>
            <a:ext cx="792163" cy="11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04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3022" y="351693"/>
            <a:ext cx="11297179" cy="6137030"/>
          </a:xfrm>
        </p:spPr>
      </p:pic>
      <p:sp>
        <p:nvSpPr>
          <p:cNvPr id="5" name="TextBox 4"/>
          <p:cNvSpPr txBox="1"/>
          <p:nvPr/>
        </p:nvSpPr>
        <p:spPr>
          <a:xfrm>
            <a:off x="8229600" y="6515100"/>
            <a:ext cx="3516923" cy="307777"/>
          </a:xfrm>
          <a:prstGeom prst="rect">
            <a:avLst/>
          </a:prstGeom>
          <a:noFill/>
        </p:spPr>
        <p:txBody>
          <a:bodyPr wrap="square" rtlCol="0">
            <a:spAutoFit/>
          </a:bodyPr>
          <a:lstStyle/>
          <a:p>
            <a:r>
              <a:rPr lang="en-US" sz="1400" dirty="0"/>
              <a:t>https://e-cigarettes.surgeongeneral.gov/</a:t>
            </a:r>
          </a:p>
        </p:txBody>
      </p:sp>
    </p:spTree>
    <p:extLst>
      <p:ext uri="{BB962C8B-B14F-4D97-AF65-F5344CB8AC3E}">
        <p14:creationId xmlns:p14="http://schemas.microsoft.com/office/powerpoint/2010/main" val="3974071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1442"/>
          <a:stretch/>
        </p:blipFill>
        <p:spPr>
          <a:xfrm>
            <a:off x="490331" y="411686"/>
            <a:ext cx="11039060" cy="5567083"/>
          </a:xfrm>
        </p:spPr>
      </p:pic>
      <p:sp>
        <p:nvSpPr>
          <p:cNvPr id="5" name="TextBox 4"/>
          <p:cNvSpPr txBox="1"/>
          <p:nvPr/>
        </p:nvSpPr>
        <p:spPr>
          <a:xfrm>
            <a:off x="8229600" y="6361211"/>
            <a:ext cx="3516923" cy="307777"/>
          </a:xfrm>
          <a:prstGeom prst="rect">
            <a:avLst/>
          </a:prstGeom>
          <a:noFill/>
        </p:spPr>
        <p:txBody>
          <a:bodyPr wrap="square" rtlCol="0">
            <a:spAutoFit/>
          </a:bodyPr>
          <a:lstStyle/>
          <a:p>
            <a:r>
              <a:rPr lang="en-US" sz="1400" dirty="0"/>
              <a:t>https://e-cigarettes.surgeongeneral.gov/</a:t>
            </a:r>
          </a:p>
        </p:txBody>
      </p:sp>
    </p:spTree>
    <p:extLst>
      <p:ext uri="{BB962C8B-B14F-4D97-AF65-F5344CB8AC3E}">
        <p14:creationId xmlns:p14="http://schemas.microsoft.com/office/powerpoint/2010/main" val="138871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b="1" dirty="0" smtClean="0"/>
              <a:t>VAPING</a:t>
            </a:r>
            <a:endParaRPr lang="en-US" sz="7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46382" y="1447788"/>
            <a:ext cx="4037751" cy="388522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72399" y="2417814"/>
            <a:ext cx="4134187" cy="418913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2590" y="0"/>
            <a:ext cx="3773810" cy="2372783"/>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53467" y="2090121"/>
            <a:ext cx="3589866" cy="3904279"/>
          </a:xfrm>
          <a:prstGeom prst="rect">
            <a:avLst/>
          </a:prstGeom>
        </p:spPr>
      </p:pic>
    </p:spTree>
    <p:extLst>
      <p:ext uri="{BB962C8B-B14F-4D97-AF65-F5344CB8AC3E}">
        <p14:creationId xmlns:p14="http://schemas.microsoft.com/office/powerpoint/2010/main" val="149053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190" y="1499191"/>
            <a:ext cx="7963777" cy="5784112"/>
          </a:xfrm>
        </p:spPr>
        <p:txBody>
          <a:bodyPr>
            <a:normAutofit/>
          </a:bodyPr>
          <a:lstStyle/>
          <a:p>
            <a:r>
              <a:rPr lang="en-US" sz="2400" dirty="0">
                <a:solidFill>
                  <a:schemeClr val="tx1"/>
                </a:solidFill>
              </a:rPr>
              <a:t>Vaping involves the ingestion of chemicals that are released through the heating of a liquid or  plant material via a battery-powered device</a:t>
            </a:r>
            <a:r>
              <a:rPr lang="en-US" sz="2400" dirty="0" smtClean="0">
                <a:solidFill>
                  <a:schemeClr val="tx1"/>
                </a:solidFill>
              </a:rPr>
              <a:t>.</a:t>
            </a:r>
            <a:endParaRPr lang="en-US" sz="2400" dirty="0">
              <a:solidFill>
                <a:schemeClr val="tx1"/>
              </a:solidFill>
            </a:endParaRPr>
          </a:p>
          <a:p>
            <a:pPr marL="0" indent="0">
              <a:buNone/>
            </a:pPr>
            <a:r>
              <a:rPr lang="en-US" sz="2400" b="1" dirty="0" smtClean="0">
                <a:solidFill>
                  <a:schemeClr val="tx1"/>
                </a:solidFill>
              </a:rPr>
              <a:t>Health </a:t>
            </a:r>
            <a:r>
              <a:rPr lang="en-US" sz="2400" b="1" dirty="0">
                <a:solidFill>
                  <a:schemeClr val="tx1"/>
                </a:solidFill>
              </a:rPr>
              <a:t>Risks Associated with Vaping:</a:t>
            </a:r>
            <a:endParaRPr lang="en-US" sz="2400" dirty="0">
              <a:solidFill>
                <a:schemeClr val="tx1"/>
              </a:solidFill>
            </a:endParaRPr>
          </a:p>
          <a:p>
            <a:r>
              <a:rPr lang="en-US" sz="2400" dirty="0" smtClean="0">
                <a:solidFill>
                  <a:schemeClr val="tx1"/>
                </a:solidFill>
              </a:rPr>
              <a:t>lung </a:t>
            </a:r>
            <a:r>
              <a:rPr lang="en-US" sz="2400" dirty="0">
                <a:solidFill>
                  <a:schemeClr val="tx1"/>
                </a:solidFill>
              </a:rPr>
              <a:t>Inflammation</a:t>
            </a:r>
          </a:p>
          <a:p>
            <a:r>
              <a:rPr lang="en-US" sz="2400" dirty="0" smtClean="0">
                <a:solidFill>
                  <a:schemeClr val="tx1"/>
                </a:solidFill>
              </a:rPr>
              <a:t>respiratory </a:t>
            </a:r>
            <a:r>
              <a:rPr lang="en-US" sz="2400" dirty="0">
                <a:solidFill>
                  <a:schemeClr val="tx1"/>
                </a:solidFill>
              </a:rPr>
              <a:t>infections</a:t>
            </a:r>
          </a:p>
          <a:p>
            <a:r>
              <a:rPr lang="en-US" sz="2400" dirty="0" smtClean="0">
                <a:solidFill>
                  <a:schemeClr val="tx1"/>
                </a:solidFill>
              </a:rPr>
              <a:t>Addiction </a:t>
            </a:r>
          </a:p>
          <a:p>
            <a:r>
              <a:rPr lang="en-US" sz="2400" dirty="0" smtClean="0">
                <a:solidFill>
                  <a:schemeClr val="tx1"/>
                </a:solidFill>
              </a:rPr>
              <a:t>Nicotine poisoning</a:t>
            </a:r>
            <a:r>
              <a:rPr lang="en-US" dirty="0">
                <a:solidFill>
                  <a:schemeClr val="tx1"/>
                </a:solidFill>
              </a:rPr>
              <a:t/>
            </a:r>
            <a:br>
              <a:rPr lang="en-US" dirty="0">
                <a:solidFill>
                  <a:schemeClr val="tx1"/>
                </a:solidFill>
              </a:rPr>
            </a:br>
            <a:endParaRPr lang="en-US" dirty="0">
              <a:solidFill>
                <a:schemeClr val="tx1"/>
              </a:solidFill>
            </a:endParaRPr>
          </a:p>
        </p:txBody>
      </p:sp>
      <p:sp>
        <p:nvSpPr>
          <p:cNvPr id="5" name="TextBox 4"/>
          <p:cNvSpPr txBox="1"/>
          <p:nvPr/>
        </p:nvSpPr>
        <p:spPr>
          <a:xfrm>
            <a:off x="4534599" y="3139214"/>
            <a:ext cx="3817275" cy="3293209"/>
          </a:xfrm>
          <a:prstGeom prst="rect">
            <a:avLst/>
          </a:prstGeom>
          <a:noFill/>
        </p:spPr>
        <p:txBody>
          <a:bodyPr wrap="square" rtlCol="0">
            <a:spAutoFit/>
          </a:bodyPr>
          <a:lstStyle/>
          <a:p>
            <a:r>
              <a:rPr lang="en-US" sz="2000" b="1" dirty="0" smtClean="0"/>
              <a:t>Effects on Sports </a:t>
            </a:r>
            <a:r>
              <a:rPr lang="en-US" sz="2000" b="1" dirty="0"/>
              <a:t>P</a:t>
            </a:r>
            <a:r>
              <a:rPr lang="en-US" sz="2000" b="1" dirty="0" smtClean="0"/>
              <a:t>erformance: </a:t>
            </a:r>
          </a:p>
          <a:p>
            <a:pPr marL="285750" indent="-285750">
              <a:buFont typeface="Wingdings" panose="05000000000000000000" pitchFamily="2" charset="2"/>
              <a:buChar char="Ø"/>
            </a:pPr>
            <a:r>
              <a:rPr lang="en-US" sz="2000" dirty="0" smtClean="0"/>
              <a:t>Shortness of breath</a:t>
            </a:r>
          </a:p>
          <a:p>
            <a:pPr marL="285750" indent="-285750">
              <a:buFont typeface="Wingdings" panose="05000000000000000000" pitchFamily="2" charset="2"/>
              <a:buChar char="Ø"/>
            </a:pPr>
            <a:r>
              <a:rPr lang="en-US" sz="2000" dirty="0" smtClean="0"/>
              <a:t>Decreased stamina </a:t>
            </a:r>
          </a:p>
          <a:p>
            <a:pPr marL="285750" indent="-285750">
              <a:buFont typeface="Wingdings" panose="05000000000000000000" pitchFamily="2" charset="2"/>
              <a:buChar char="Ø"/>
            </a:pPr>
            <a:r>
              <a:rPr lang="en-US" sz="2000" dirty="0" smtClean="0"/>
              <a:t>Difficulty with work outs </a:t>
            </a:r>
          </a:p>
          <a:p>
            <a:pPr marL="285750" indent="-285750">
              <a:buFont typeface="Wingdings" panose="05000000000000000000" pitchFamily="2" charset="2"/>
              <a:buChar char="Ø"/>
            </a:pPr>
            <a:r>
              <a:rPr lang="en-US" sz="2000" dirty="0" smtClean="0"/>
              <a:t>Asthma </a:t>
            </a:r>
          </a:p>
          <a:p>
            <a:pPr marL="285750" indent="-285750">
              <a:buFont typeface="Wingdings" panose="05000000000000000000" pitchFamily="2" charset="2"/>
              <a:buChar char="Ø"/>
            </a:pPr>
            <a:endParaRPr lang="en-US" b="1" dirty="0">
              <a:solidFill>
                <a:schemeClr val="bg2">
                  <a:lumMod val="50000"/>
                </a:schemeClr>
              </a:solidFill>
            </a:endParaRPr>
          </a:p>
          <a:p>
            <a:endParaRPr lang="en-US" b="1" dirty="0" smtClean="0">
              <a:solidFill>
                <a:schemeClr val="bg2">
                  <a:lumMod val="50000"/>
                </a:schemeClr>
              </a:solidFill>
            </a:endParaRPr>
          </a:p>
          <a:p>
            <a:endParaRPr lang="en-US" b="1" dirty="0">
              <a:solidFill>
                <a:schemeClr val="bg2">
                  <a:lumMod val="50000"/>
                </a:schemeClr>
              </a:solidFill>
            </a:endParaRPr>
          </a:p>
          <a:p>
            <a:endParaRPr lang="en-US" b="1" dirty="0" smtClean="0">
              <a:solidFill>
                <a:schemeClr val="bg2">
                  <a:lumMod val="50000"/>
                </a:schemeClr>
              </a:solidFill>
            </a:endParaRPr>
          </a:p>
          <a:p>
            <a:endParaRPr lang="en-US" b="1" dirty="0">
              <a:solidFill>
                <a:schemeClr val="bg2">
                  <a:lumMod val="50000"/>
                </a:schemeClr>
              </a:solidFill>
            </a:endParaRPr>
          </a:p>
          <a:p>
            <a:endParaRPr lang="en-US" b="1" dirty="0">
              <a:solidFill>
                <a:schemeClr val="bg2">
                  <a:lumMod val="50000"/>
                </a:schemeClr>
              </a:solidFill>
            </a:endParaRPr>
          </a:p>
        </p:txBody>
      </p:sp>
      <p:pic>
        <p:nvPicPr>
          <p:cNvPr id="6" name="Picture 5"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04560" y="846184"/>
            <a:ext cx="2081197" cy="1630524"/>
          </a:xfrm>
          <a:prstGeom prst="rect">
            <a:avLst/>
          </a:prstGeom>
        </p:spPr>
      </p:pic>
      <p:sp>
        <p:nvSpPr>
          <p:cNvPr id="7" name="TextBox 6"/>
          <p:cNvSpPr txBox="1"/>
          <p:nvPr/>
        </p:nvSpPr>
        <p:spPr>
          <a:xfrm>
            <a:off x="8916236" y="2643442"/>
            <a:ext cx="2728452" cy="1569660"/>
          </a:xfrm>
          <a:prstGeom prst="rect">
            <a:avLst/>
          </a:prstGeom>
          <a:noFill/>
        </p:spPr>
        <p:txBody>
          <a:bodyPr wrap="square" rtlCol="0">
            <a:spAutoFit/>
          </a:bodyPr>
          <a:lstStyle/>
          <a:p>
            <a:r>
              <a:rPr lang="en-US" sz="2400" b="1" dirty="0" smtClean="0"/>
              <a:t>What to look for:</a:t>
            </a:r>
          </a:p>
          <a:p>
            <a:r>
              <a:rPr lang="en-US" sz="2400" dirty="0" smtClean="0"/>
              <a:t>“pods”</a:t>
            </a:r>
          </a:p>
          <a:p>
            <a:r>
              <a:rPr lang="en-US" sz="2400" dirty="0" smtClean="0"/>
              <a:t>Mods: device  </a:t>
            </a:r>
          </a:p>
          <a:p>
            <a:r>
              <a:rPr lang="en-US" sz="2400" dirty="0" smtClean="0"/>
              <a:t>Vape Juices </a:t>
            </a:r>
            <a:endParaRPr lang="en-US" sz="2400" dirty="0"/>
          </a:p>
        </p:txBody>
      </p:sp>
      <p:pic>
        <p:nvPicPr>
          <p:cNvPr id="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6576" y="4568885"/>
            <a:ext cx="3797164" cy="207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3277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069" y="125255"/>
            <a:ext cx="8255977" cy="6732743"/>
          </a:xfrm>
          <a:prstGeom prst="rect">
            <a:avLst/>
          </a:prstGeom>
        </p:spPr>
      </p:pic>
      <p:sp>
        <p:nvSpPr>
          <p:cNvPr id="3" name="Content Placeholder 2"/>
          <p:cNvSpPr>
            <a:spLocks noGrp="1"/>
          </p:cNvSpPr>
          <p:nvPr>
            <p:ph idx="1"/>
          </p:nvPr>
        </p:nvSpPr>
        <p:spPr>
          <a:xfrm>
            <a:off x="7612298" y="2306673"/>
            <a:ext cx="4431323" cy="4401877"/>
          </a:xfrm>
        </p:spPr>
        <p:txBody>
          <a:bodyPr>
            <a:normAutofit fontScale="70000" lnSpcReduction="20000"/>
          </a:bodyPr>
          <a:lstStyle/>
          <a:p>
            <a:endParaRPr lang="en-US" sz="3000" dirty="0"/>
          </a:p>
          <a:p>
            <a:r>
              <a:rPr lang="en-US" sz="4200" dirty="0"/>
              <a:t>A </a:t>
            </a:r>
            <a:r>
              <a:rPr lang="en-US" sz="4200" dirty="0" err="1"/>
              <a:t>Juul</a:t>
            </a:r>
            <a:r>
              <a:rPr lang="en-US" sz="4200" dirty="0"/>
              <a:t> “starter” kit costs $49.99 if you buy it online from the company. It includes a re-chargeable </a:t>
            </a:r>
            <a:r>
              <a:rPr lang="en-US" sz="4200" dirty="0" err="1"/>
              <a:t>Juul</a:t>
            </a:r>
            <a:r>
              <a:rPr lang="en-US" sz="4200" dirty="0"/>
              <a:t> device, a USB charger, a warranty, and a four-pack of the flavored </a:t>
            </a:r>
            <a:r>
              <a:rPr lang="en-US" sz="4200" dirty="0" err="1"/>
              <a:t>Juul</a:t>
            </a:r>
            <a:r>
              <a:rPr lang="en-US" sz="4200" dirty="0"/>
              <a:t> pods. On its website, the company promises a “powerful vapor experience</a:t>
            </a:r>
            <a:r>
              <a:rPr lang="en-US" sz="4200" dirty="0" smtClean="0"/>
              <a:t>”.</a:t>
            </a:r>
            <a:endParaRPr lang="en-US" dirty="0"/>
          </a:p>
        </p:txBody>
      </p:sp>
      <p:sp>
        <p:nvSpPr>
          <p:cNvPr id="2" name="TextBox 1"/>
          <p:cNvSpPr txBox="1"/>
          <p:nvPr/>
        </p:nvSpPr>
        <p:spPr>
          <a:xfrm>
            <a:off x="1459521" y="1327722"/>
            <a:ext cx="1345223"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671144" y="1480122"/>
            <a:ext cx="1345223" cy="369332"/>
          </a:xfrm>
          <a:prstGeom prst="rect">
            <a:avLst/>
          </a:prstGeom>
          <a:solidFill>
            <a:schemeClr val="bg1"/>
          </a:solidFill>
        </p:spPr>
        <p:txBody>
          <a:bodyPr wrap="square" rtlCol="0">
            <a:spAutoFit/>
          </a:bodyPr>
          <a:lstStyle/>
          <a:p>
            <a:endParaRPr 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25191" y="100715"/>
            <a:ext cx="792163" cy="114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741861"/>
      </p:ext>
    </p:extLst>
  </p:cSld>
  <p:clrMapOvr>
    <a:masterClrMapping/>
  </p:clrMapOvr>
</p:sld>
</file>

<file path=ppt/theme/theme1.xml><?xml version="1.0" encoding="utf-8"?>
<a:theme xmlns:a="http://schemas.openxmlformats.org/drawingml/2006/main" name="TF16411253">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Geometric Presentation Layout_SB - v5.potx" id="{D23EA009-1275-445B-9B7F-C601617D2B1D}" vid="{30A9F54A-813B-40F2-AB5B-755CECE9C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TF89652269</Template>
  <TotalTime>791</TotalTime>
  <Words>1267</Words>
  <Application>Microsoft Office PowerPoint</Application>
  <PresentationFormat>Custom</PresentationFormat>
  <Paragraphs>197</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TF16411253</vt:lpstr>
      <vt:lpstr>Developing Trends in Vaping  </vt:lpstr>
      <vt:lpstr>PowerPoint Presentation</vt:lpstr>
      <vt:lpstr>Understanding the Progression</vt:lpstr>
      <vt:lpstr>Surgeon General’s Latest Advisory:  E-Cigarette Use Among Youth – Dec. 18th 2018</vt:lpstr>
      <vt:lpstr>PowerPoint Presentation</vt:lpstr>
      <vt:lpstr>PowerPoint Presentation</vt:lpstr>
      <vt:lpstr>VAPING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Marijuana</vt:lpstr>
      <vt:lpstr>PowerPoint Presentation</vt:lpstr>
      <vt:lpstr>PowerPoint Presentation</vt:lpstr>
      <vt:lpstr>PowerPoint Presentation</vt:lpstr>
      <vt:lpstr>Why do people vape?</vt:lpstr>
      <vt:lpstr>PowerPoint Presentation</vt:lpstr>
      <vt:lpstr>PowerPoint Presentation</vt:lpstr>
      <vt:lpstr>What do we do?</vt:lpstr>
      <vt:lpstr>life gets harder</vt:lpstr>
      <vt:lpstr>PowerPoint Presentation</vt:lpstr>
      <vt:lpstr>PowerPoint Presentation</vt:lpstr>
      <vt:lpstr>PowerPoint Presentation</vt:lpstr>
      <vt:lpstr>Where to get help </vt:lpstr>
      <vt:lpstr>LICADD 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Becker, Brittany</dc:creator>
  <cp:lastModifiedBy>Birkenstock, Adam</cp:lastModifiedBy>
  <cp:revision>57</cp:revision>
  <dcterms:created xsi:type="dcterms:W3CDTF">2017-12-04T21:23:16Z</dcterms:created>
  <dcterms:modified xsi:type="dcterms:W3CDTF">2019-09-20T20:42:14Z</dcterms:modified>
</cp:coreProperties>
</file>