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7315200" cx="9601200"/>
  <p:notesSz cx="9601200" cy="7315200"/>
  <p:embeddedFontLst>
    <p:embeddedFont>
      <p:font typeface="Lato"/>
      <p:regular r:id="rId60"/>
      <p:bold r:id="rId61"/>
      <p:italic r:id="rId62"/>
      <p:boldItalic r:id="rId63"/>
    </p:embeddedFont>
    <p:embeddedFont>
      <p:font typeface="Poppin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3024">
          <p15:clr>
            <a:srgbClr val="A4A3A4"/>
          </p15:clr>
        </p15:guide>
      </p15:sldGuideLst>
    </p:ext>
    <p:ext uri="GoogleSlidesCustomDataVersion2">
      <go:slidesCustomData xmlns:go="http://customooxmlschemas.google.com/" r:id="rId68" roundtripDataSignature="AMtx7miylVPsCKGj246km6aQw2yIzsK4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BF7FE7-66E6-4A53-BC08-538A795EB0C7}">
  <a:tblStyle styleId="{22BF7FE7-66E6-4A53-BC08-538A795EB0C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32FA619B-BDB7-4016-ACEA-BF20C9621DBB}"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3374C859-25CE-444F-821B-784371C26D8F}"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italic.fntdata"/><Relationship Id="rId61" Type="http://schemas.openxmlformats.org/officeDocument/2006/relationships/font" Target="fonts/Lato-bold.fntdata"/><Relationship Id="rId20" Type="http://schemas.openxmlformats.org/officeDocument/2006/relationships/slide" Target="slides/slide14.xml"/><Relationship Id="rId64" Type="http://schemas.openxmlformats.org/officeDocument/2006/relationships/font" Target="fonts/Poppins-regular.fntdata"/><Relationship Id="rId63" Type="http://schemas.openxmlformats.org/officeDocument/2006/relationships/font" Target="fonts/Lato-boldItalic.fntdata"/><Relationship Id="rId22" Type="http://schemas.openxmlformats.org/officeDocument/2006/relationships/slide" Target="slides/slide16.xml"/><Relationship Id="rId66" Type="http://schemas.openxmlformats.org/officeDocument/2006/relationships/font" Target="fonts/Poppins-italic.fntdata"/><Relationship Id="rId21" Type="http://schemas.openxmlformats.org/officeDocument/2006/relationships/slide" Target="slides/slide15.xml"/><Relationship Id="rId65" Type="http://schemas.openxmlformats.org/officeDocument/2006/relationships/font" Target="fonts/Poppins-bold.fntdata"/><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Poppins-boldItalic.fntdata"/><Relationship Id="rId60" Type="http://schemas.openxmlformats.org/officeDocument/2006/relationships/font" Target="fonts/Lato-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160954" cy="364616"/>
          </a:xfrm>
          <a:prstGeom prst="rect">
            <a:avLst/>
          </a:prstGeom>
          <a:noFill/>
          <a:ln>
            <a:noFill/>
          </a:ln>
        </p:spPr>
        <p:txBody>
          <a:bodyPr anchorCtr="0" anchor="t" bIns="47925" lIns="95850" spcFirstLastPara="1" rIns="95850" wrap="square" tIns="479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624" y="0"/>
            <a:ext cx="4160954" cy="364616"/>
          </a:xfrm>
          <a:prstGeom prst="rect">
            <a:avLst/>
          </a:prstGeom>
          <a:noFill/>
          <a:ln>
            <a:noFill/>
          </a:ln>
        </p:spPr>
        <p:txBody>
          <a:bodyPr anchorCtr="0" anchor="t" bIns="47925" lIns="95850" spcFirstLastPara="1" rIns="95850" wrap="square" tIns="479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lvl1pPr indent="-228600" lvl="0" marL="457200" marR="0" rtl="0" algn="l">
              <a:lnSpc>
                <a:spcPct val="100000"/>
              </a:lnSpc>
              <a:spcBef>
                <a:spcPts val="39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9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9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9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9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950"/>
            <a:ext cx="4160954" cy="364616"/>
          </a:xfrm>
          <a:prstGeom prst="rect">
            <a:avLst/>
          </a:prstGeom>
          <a:noFill/>
          <a:ln>
            <a:noFill/>
          </a:ln>
        </p:spPr>
        <p:txBody>
          <a:bodyPr anchorCtr="0" anchor="b" bIns="47925" lIns="95850" spcFirstLastPara="1" rIns="95850" wrap="square" tIns="479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 name="Google Shape;164;p9: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65" name="Google Shape;165;p9: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e90cee0e73_1_0:notes"/>
          <p:cNvSpPr txBox="1"/>
          <p:nvPr>
            <p:ph idx="1" type="body"/>
          </p:nvPr>
        </p:nvSpPr>
        <p:spPr>
          <a:xfrm>
            <a:off x="960120" y="3474720"/>
            <a:ext cx="7680960" cy="32918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3e90cee0e73_1_0:notes"/>
          <p:cNvSpPr/>
          <p:nvPr>
            <p:ph idx="2" type="sldImg"/>
          </p:nvPr>
        </p:nvSpPr>
        <p:spPr>
          <a:xfrm>
            <a:off x="2438161" y="548640"/>
            <a:ext cx="4725823"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e90cee0e73_1_13:notes"/>
          <p:cNvSpPr txBox="1"/>
          <p:nvPr>
            <p:ph idx="1" type="body"/>
          </p:nvPr>
        </p:nvSpPr>
        <p:spPr>
          <a:xfrm>
            <a:off x="960120" y="3474720"/>
            <a:ext cx="7680960" cy="32918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e90cee0e73_1_13:notes"/>
          <p:cNvSpPr/>
          <p:nvPr>
            <p:ph idx="2" type="sldImg"/>
          </p:nvPr>
        </p:nvSpPr>
        <p:spPr>
          <a:xfrm>
            <a:off x="2438161" y="548640"/>
            <a:ext cx="4725823"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6" name="Google Shape;206;p10: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07" name="Google Shape;207;p10: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e99f8c5e7a_0_9: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g3e99f8c5e7a_0_9: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17" name="Google Shape;217;g3e99f8c5e7a_0_9: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11: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28" name="Google Shape;228;p11: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 name="Google Shape;236;p18: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37" name="Google Shape;237;p18: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e99f8c5e7a_0_0: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8" name="Google Shape;248;g3e99f8c5e7a_0_0: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49" name="Google Shape;249;g3e99f8c5e7a_0_0: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390"/>
              </a:spcBef>
              <a:spcAft>
                <a:spcPts val="0"/>
              </a:spcAft>
              <a:buSzPts val="1400"/>
              <a:buNone/>
            </a:pPr>
            <a:r>
              <a:t/>
            </a:r>
            <a:endParaRPr/>
          </a:p>
        </p:txBody>
      </p:sp>
      <p:sp>
        <p:nvSpPr>
          <p:cNvPr id="258" name="Google Shape;258;p20: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390"/>
              </a:spcBef>
              <a:spcAft>
                <a:spcPts val="0"/>
              </a:spcAft>
              <a:buSzPts val="1400"/>
              <a:buNone/>
            </a:pPr>
            <a:r>
              <a:t/>
            </a:r>
            <a:endParaRPr/>
          </a:p>
        </p:txBody>
      </p:sp>
      <p:sp>
        <p:nvSpPr>
          <p:cNvPr id="267" name="Google Shape;267;p12: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 name="Google Shape;93;p2: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5" name="Google Shape;275;p14: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76" name="Google Shape;276;p14: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16: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87" name="Google Shape;287;p16: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p19: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296" name="Google Shape;296;p19: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6: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6" name="Google Shape;306;p26: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07" name="Google Shape;307;p26: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7: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5" name="Google Shape;315;p27: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16" name="Google Shape;316;p27: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9: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5" name="Google Shape;325;p29: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26" name="Google Shape;326;p29: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6: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4" name="Google Shape;334;p36: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35" name="Google Shape;335;p36: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7: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3" name="Google Shape;343;p37: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44" name="Google Shape;344;p37: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1: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2" name="Google Shape;352;p51: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53" name="Google Shape;353;p51: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2: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1" name="Google Shape;361;p52: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62" name="Google Shape;362;p52: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3: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e31e52c594_0_11: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0" name="Google Shape;370;g3e31e52c594_0_11: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71" name="Google Shape;371;g3e31e52c594_0_11: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e995311910_0_0: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e995311910_0_0: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380" name="Google Shape;380;g3e995311910_0_0: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e7f11c0413_0_19: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8" name="Google Shape;388;g3e7f11c0413_0_19: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89" name="Google Shape;389;g3e7f11c0413_0_19: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e7f11c0413_0_28: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7" name="Google Shape;397;g3e7f11c0413_0_28: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398" name="Google Shape;398;g3e7f11c0413_0_28: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e25668d643_0_0: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6" name="Google Shape;406;g3e25668d643_0_0: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407" name="Google Shape;407;g3e25668d643_0_0: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e25668d643_0_8: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5" name="Google Shape;415;g3e25668d643_0_8: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416" name="Google Shape;416;g3e25668d643_0_8: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e25cdd8d38_0_0: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4" name="Google Shape;424;g3e25cdd8d38_0_0: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425" name="Google Shape;425;g3e25cdd8d38_0_0: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e25cdd8d38_0_8: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3" name="Google Shape;433;g3e25cdd8d38_0_8: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434" name="Google Shape;434;g3e25cdd8d38_0_8: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e7f11c0413_0_38: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2" name="Google Shape;442;g3e7f11c0413_0_38: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443" name="Google Shape;443;g3e7f11c0413_0_38: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e975deab32_0_9: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e975deab32_0_9: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452" name="Google Shape;452;g3e975deab32_0_9: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Google Shape;111;p5: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12" name="Google Shape;112;p5: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e975deab32_0_16: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e975deab32_0_16: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461" name="Google Shape;461;g3e975deab32_0_16: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e804be0f3f_3_0: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e804be0f3f_3_0: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469" name="Google Shape;469;g3e804be0f3f_3_0: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e1855ef176_0_19: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e1855ef176_0_19: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477" name="Google Shape;477;g3e1855ef176_0_19: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e1855ef176_0_41: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e1855ef176_0_41: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490" name="Google Shape;490;g3e1855ef176_0_41: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e1855ef176_0_7: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e1855ef176_0_7: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498" name="Google Shape;498;g3e1855ef176_0_7: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e1855ef176_0_31: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e1855ef176_0_31: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506" name="Google Shape;506;g3e1855ef176_0_31: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e200c65360_0_0: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e200c65360_0_0: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514" name="Google Shape;514;g3e200c65360_0_0: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e1855ef176_0_48: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e1855ef176_0_48:notes"/>
          <p:cNvSpPr txBox="1"/>
          <p:nvPr>
            <p:ph idx="1" type="body"/>
          </p:nvPr>
        </p:nvSpPr>
        <p:spPr>
          <a:xfrm>
            <a:off x="961094" y="3472840"/>
            <a:ext cx="7679100" cy="3293100"/>
          </a:xfrm>
          <a:prstGeom prst="rect">
            <a:avLst/>
          </a:prstGeom>
        </p:spPr>
        <p:txBody>
          <a:bodyPr anchorCtr="0" anchor="t" bIns="47925" lIns="95850" spcFirstLastPara="1" rIns="95850" wrap="square" tIns="47925">
            <a:noAutofit/>
          </a:bodyPr>
          <a:lstStyle/>
          <a:p>
            <a:pPr indent="0" lvl="0" marL="0" rtl="0" algn="l">
              <a:spcBef>
                <a:spcPts val="390"/>
              </a:spcBef>
              <a:spcAft>
                <a:spcPts val="0"/>
              </a:spcAft>
              <a:buNone/>
            </a:pPr>
            <a:r>
              <a:t/>
            </a:r>
            <a:endParaRPr/>
          </a:p>
        </p:txBody>
      </p:sp>
      <p:sp>
        <p:nvSpPr>
          <p:cNvPr id="522" name="Google Shape;522;g3e1855ef176_0_48:notes"/>
          <p:cNvSpPr txBox="1"/>
          <p:nvPr>
            <p:ph idx="12" type="sldNum"/>
          </p:nvPr>
        </p:nvSpPr>
        <p:spPr>
          <a:xfrm>
            <a:off x="5438624" y="6948950"/>
            <a:ext cx="4161000" cy="364500"/>
          </a:xfrm>
          <a:prstGeom prst="rect">
            <a:avLst/>
          </a:prstGeom>
        </p:spPr>
        <p:txBody>
          <a:bodyPr anchorCtr="0" anchor="b" bIns="47925" lIns="95850" spcFirstLastPara="1" rIns="95850" wrap="square" tIns="479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5: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0" name="Google Shape;530;p25: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531" name="Google Shape;531;p25: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0: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0" name="Google Shape;540;p30: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541" name="Google Shape;541;p30: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6: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21" name="Google Shape;121;p6: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1: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9" name="Google Shape;549;p31: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550" name="Google Shape;550;p31: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2: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1" name="Google Shape;561;p32: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562" name="Google Shape;562;p32: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8: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1" name="Google Shape;571;p58: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572" name="Google Shape;572;p58: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8: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0" name="Google Shape;580;p38: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581" name="Google Shape;581;p38: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7: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17: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30" name="Google Shape;130;p17: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000375" y="549275"/>
            <a:ext cx="360045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4:notes"/>
          <p:cNvSpPr txBox="1"/>
          <p:nvPr>
            <p:ph idx="1" type="body"/>
          </p:nvPr>
        </p:nvSpPr>
        <p:spPr>
          <a:xfrm>
            <a:off x="961094" y="3472840"/>
            <a:ext cx="7679012" cy="3292985"/>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38" name="Google Shape;138;p4:notes"/>
          <p:cNvSpPr txBox="1"/>
          <p:nvPr>
            <p:ph idx="12" type="sldNum"/>
          </p:nvPr>
        </p:nvSpPr>
        <p:spPr>
          <a:xfrm>
            <a:off x="5438624" y="6948950"/>
            <a:ext cx="4160954" cy="364616"/>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209f8032d_0_7: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6" name="Google Shape;146;g3e209f8032d_0_7: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47" name="Google Shape;147;g3e209f8032d_0_7: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e209f8032d_0_17:notes"/>
          <p:cNvSpPr/>
          <p:nvPr>
            <p:ph idx="2" type="sldImg"/>
          </p:nvPr>
        </p:nvSpPr>
        <p:spPr>
          <a:xfrm>
            <a:off x="3000375" y="549275"/>
            <a:ext cx="3600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g3e209f8032d_0_17:notes"/>
          <p:cNvSpPr txBox="1"/>
          <p:nvPr>
            <p:ph idx="1" type="body"/>
          </p:nvPr>
        </p:nvSpPr>
        <p:spPr>
          <a:xfrm>
            <a:off x="961094" y="3472840"/>
            <a:ext cx="7679100" cy="3293100"/>
          </a:xfrm>
          <a:prstGeom prst="rect">
            <a:avLst/>
          </a:prstGeom>
          <a:noFill/>
          <a:ln>
            <a:noFill/>
          </a:ln>
        </p:spPr>
        <p:txBody>
          <a:bodyPr anchorCtr="0" anchor="t" bIns="47925" lIns="95850" spcFirstLastPara="1" rIns="95850" wrap="square" tIns="47925">
            <a:noAutofit/>
          </a:bodyPr>
          <a:lstStyle/>
          <a:p>
            <a:pPr indent="0" lvl="0" marL="0" rtl="0" algn="l">
              <a:lnSpc>
                <a:spcPct val="100000"/>
              </a:lnSpc>
              <a:spcBef>
                <a:spcPts val="0"/>
              </a:spcBef>
              <a:spcAft>
                <a:spcPts val="0"/>
              </a:spcAft>
              <a:buSzPts val="1400"/>
              <a:buNone/>
            </a:pPr>
            <a:r>
              <a:t/>
            </a:r>
            <a:endParaRPr/>
          </a:p>
        </p:txBody>
      </p:sp>
      <p:sp>
        <p:nvSpPr>
          <p:cNvPr id="156" name="Google Shape;156;g3e209f8032d_0_17:notes"/>
          <p:cNvSpPr txBox="1"/>
          <p:nvPr>
            <p:ph idx="12" type="sldNum"/>
          </p:nvPr>
        </p:nvSpPr>
        <p:spPr>
          <a:xfrm>
            <a:off x="5438624" y="6948950"/>
            <a:ext cx="4161000" cy="364500"/>
          </a:xfrm>
          <a:prstGeom prst="rect">
            <a:avLst/>
          </a:prstGeom>
          <a:noFill/>
          <a:ln>
            <a:noFill/>
          </a:ln>
        </p:spPr>
        <p:txBody>
          <a:bodyPr anchorCtr="0" anchor="b" bIns="47925" lIns="95850" spcFirstLastPara="1" rIns="95850" wrap="square" tIns="47925">
            <a:noAutofit/>
          </a:bodyPr>
          <a:lstStyle/>
          <a:p>
            <a:pPr indent="0" lvl="0" marL="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0"/>
          <p:cNvSpPr txBox="1"/>
          <p:nvPr>
            <p:ph type="ctrTitle"/>
          </p:nvPr>
        </p:nvSpPr>
        <p:spPr>
          <a:xfrm>
            <a:off x="720090" y="2272454"/>
            <a:ext cx="8161020" cy="156802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40"/>
          <p:cNvSpPr txBox="1"/>
          <p:nvPr>
            <p:ph idx="1" type="subTitle"/>
          </p:nvPr>
        </p:nvSpPr>
        <p:spPr>
          <a:xfrm>
            <a:off x="1440180" y="4145280"/>
            <a:ext cx="6720840" cy="1869440"/>
          </a:xfrm>
          <a:prstGeom prst="rect">
            <a:avLst/>
          </a:prstGeom>
          <a:noFill/>
          <a:ln>
            <a:noFill/>
          </a:ln>
        </p:spPr>
        <p:txBody>
          <a:bodyPr anchorCtr="0" anchor="t" bIns="48325" lIns="96650" spcFirstLastPara="1" rIns="96650" wrap="square" tIns="48325">
            <a:noAutofit/>
          </a:bodyPr>
          <a:lstStyle>
            <a:lvl1pPr lvl="0" algn="ctr">
              <a:lnSpc>
                <a:spcPct val="100000"/>
              </a:lnSpc>
              <a:spcBef>
                <a:spcPts val="680"/>
              </a:spcBef>
              <a:spcAft>
                <a:spcPts val="0"/>
              </a:spcAft>
              <a:buClr>
                <a:srgbClr val="888888"/>
              </a:buClr>
              <a:buSzPts val="3400"/>
              <a:buNone/>
              <a:defRPr>
                <a:solidFill>
                  <a:srgbClr val="888888"/>
                </a:solidFill>
              </a:defRPr>
            </a:lvl1pPr>
            <a:lvl2pPr lvl="1" algn="ctr">
              <a:lnSpc>
                <a:spcPct val="100000"/>
              </a:lnSpc>
              <a:spcBef>
                <a:spcPts val="600"/>
              </a:spcBef>
              <a:spcAft>
                <a:spcPts val="0"/>
              </a:spcAft>
              <a:buClr>
                <a:srgbClr val="888888"/>
              </a:buClr>
              <a:buSzPts val="3000"/>
              <a:buNone/>
              <a:defRPr>
                <a:solidFill>
                  <a:srgbClr val="888888"/>
                </a:solidFill>
              </a:defRPr>
            </a:lvl2pPr>
            <a:lvl3pPr lvl="2" algn="ctr">
              <a:lnSpc>
                <a:spcPct val="100000"/>
              </a:lnSpc>
              <a:spcBef>
                <a:spcPts val="500"/>
              </a:spcBef>
              <a:spcAft>
                <a:spcPts val="0"/>
              </a:spcAft>
              <a:buClr>
                <a:srgbClr val="888888"/>
              </a:buClr>
              <a:buSzPts val="2500"/>
              <a:buNone/>
              <a:defRPr>
                <a:solidFill>
                  <a:srgbClr val="888888"/>
                </a:solidFill>
              </a:defRPr>
            </a:lvl3pPr>
            <a:lvl4pPr lvl="3" algn="ctr">
              <a:lnSpc>
                <a:spcPct val="100000"/>
              </a:lnSpc>
              <a:spcBef>
                <a:spcPts val="420"/>
              </a:spcBef>
              <a:spcAft>
                <a:spcPts val="0"/>
              </a:spcAft>
              <a:buClr>
                <a:srgbClr val="888888"/>
              </a:buClr>
              <a:buSzPts val="2100"/>
              <a:buNone/>
              <a:defRPr>
                <a:solidFill>
                  <a:srgbClr val="888888"/>
                </a:solidFill>
              </a:defRPr>
            </a:lvl4pPr>
            <a:lvl5pPr lvl="4" algn="ctr">
              <a:lnSpc>
                <a:spcPct val="100000"/>
              </a:lnSpc>
              <a:spcBef>
                <a:spcPts val="420"/>
              </a:spcBef>
              <a:spcAft>
                <a:spcPts val="0"/>
              </a:spcAft>
              <a:buClr>
                <a:srgbClr val="888888"/>
              </a:buClr>
              <a:buSzPts val="2100"/>
              <a:buNone/>
              <a:defRPr>
                <a:solidFill>
                  <a:srgbClr val="888888"/>
                </a:solidFill>
              </a:defRPr>
            </a:lvl5pPr>
            <a:lvl6pPr lvl="5" algn="ctr">
              <a:lnSpc>
                <a:spcPct val="100000"/>
              </a:lnSpc>
              <a:spcBef>
                <a:spcPts val="420"/>
              </a:spcBef>
              <a:spcAft>
                <a:spcPts val="0"/>
              </a:spcAft>
              <a:buClr>
                <a:srgbClr val="888888"/>
              </a:buClr>
              <a:buSzPts val="2100"/>
              <a:buNone/>
              <a:defRPr>
                <a:solidFill>
                  <a:srgbClr val="888888"/>
                </a:solidFill>
              </a:defRPr>
            </a:lvl6pPr>
            <a:lvl7pPr lvl="6" algn="ctr">
              <a:lnSpc>
                <a:spcPct val="100000"/>
              </a:lnSpc>
              <a:spcBef>
                <a:spcPts val="420"/>
              </a:spcBef>
              <a:spcAft>
                <a:spcPts val="0"/>
              </a:spcAft>
              <a:buClr>
                <a:srgbClr val="888888"/>
              </a:buClr>
              <a:buSzPts val="2100"/>
              <a:buNone/>
              <a:defRPr>
                <a:solidFill>
                  <a:srgbClr val="888888"/>
                </a:solidFill>
              </a:defRPr>
            </a:lvl7pPr>
            <a:lvl8pPr lvl="7" algn="ctr">
              <a:lnSpc>
                <a:spcPct val="100000"/>
              </a:lnSpc>
              <a:spcBef>
                <a:spcPts val="420"/>
              </a:spcBef>
              <a:spcAft>
                <a:spcPts val="0"/>
              </a:spcAft>
              <a:buClr>
                <a:srgbClr val="888888"/>
              </a:buClr>
              <a:buSzPts val="2100"/>
              <a:buNone/>
              <a:defRPr>
                <a:solidFill>
                  <a:srgbClr val="888888"/>
                </a:solidFill>
              </a:defRPr>
            </a:lvl8pPr>
            <a:lvl9pPr lvl="8" algn="ctr">
              <a:lnSpc>
                <a:spcPct val="100000"/>
              </a:lnSpc>
              <a:spcBef>
                <a:spcPts val="420"/>
              </a:spcBef>
              <a:spcAft>
                <a:spcPts val="0"/>
              </a:spcAft>
              <a:buClr>
                <a:srgbClr val="888888"/>
              </a:buClr>
              <a:buSzPts val="2100"/>
              <a:buNone/>
              <a:defRPr>
                <a:solidFill>
                  <a:srgbClr val="888888"/>
                </a:solidFill>
              </a:defRPr>
            </a:lvl9pPr>
          </a:lstStyle>
          <a:p/>
        </p:txBody>
      </p:sp>
      <p:sp>
        <p:nvSpPr>
          <p:cNvPr id="18" name="Google Shape;18;p40"/>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0"/>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0"/>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9"/>
          <p:cNvSpPr txBox="1"/>
          <p:nvPr>
            <p:ph type="title"/>
          </p:nvPr>
        </p:nvSpPr>
        <p:spPr>
          <a:xfrm>
            <a:off x="479425" y="293688"/>
            <a:ext cx="8642350" cy="1219200"/>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49"/>
          <p:cNvSpPr txBox="1"/>
          <p:nvPr>
            <p:ph idx="1" type="body"/>
          </p:nvPr>
        </p:nvSpPr>
        <p:spPr>
          <a:xfrm rot="5400000">
            <a:off x="2386807" y="-200818"/>
            <a:ext cx="4827587" cy="8642350"/>
          </a:xfrm>
          <a:prstGeom prst="rect">
            <a:avLst/>
          </a:prstGeom>
          <a:noFill/>
          <a:ln>
            <a:noFill/>
          </a:ln>
        </p:spPr>
        <p:txBody>
          <a:bodyPr anchorCtr="0" anchor="t" bIns="48325" lIns="96650" spcFirstLastPara="1" rIns="96650" wrap="square" tIns="483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9"/>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9"/>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9"/>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0"/>
          <p:cNvSpPr txBox="1"/>
          <p:nvPr>
            <p:ph type="title"/>
          </p:nvPr>
        </p:nvSpPr>
        <p:spPr>
          <a:xfrm rot="5400000">
            <a:off x="4920191" y="2333627"/>
            <a:ext cx="6241627" cy="2160270"/>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50"/>
          <p:cNvSpPr txBox="1"/>
          <p:nvPr>
            <p:ph idx="1" type="body"/>
          </p:nvPr>
        </p:nvSpPr>
        <p:spPr>
          <a:xfrm rot="5400000">
            <a:off x="519642" y="253366"/>
            <a:ext cx="6241627" cy="6320790"/>
          </a:xfrm>
          <a:prstGeom prst="rect">
            <a:avLst/>
          </a:prstGeom>
          <a:noFill/>
          <a:ln>
            <a:noFill/>
          </a:ln>
        </p:spPr>
        <p:txBody>
          <a:bodyPr anchorCtr="0" anchor="t" bIns="48325" lIns="96650" spcFirstLastPara="1" rIns="96650" wrap="square" tIns="483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0"/>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0"/>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0"/>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1"/>
          <p:cNvSpPr txBox="1"/>
          <p:nvPr>
            <p:ph type="title"/>
          </p:nvPr>
        </p:nvSpPr>
        <p:spPr>
          <a:xfrm>
            <a:off x="479425" y="293688"/>
            <a:ext cx="8642350" cy="1219200"/>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41"/>
          <p:cNvSpPr txBox="1"/>
          <p:nvPr>
            <p:ph idx="1" type="body"/>
          </p:nvPr>
        </p:nvSpPr>
        <p:spPr>
          <a:xfrm>
            <a:off x="479425" y="1706563"/>
            <a:ext cx="8642350" cy="4827587"/>
          </a:xfrm>
          <a:prstGeom prst="rect">
            <a:avLst/>
          </a:prstGeom>
          <a:noFill/>
          <a:ln>
            <a:noFill/>
          </a:ln>
        </p:spPr>
        <p:txBody>
          <a:bodyPr anchorCtr="0" anchor="t" bIns="48325" lIns="96650" spcFirstLastPara="1" rIns="96650" wrap="square" tIns="483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1"/>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1"/>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1"/>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2"/>
          <p:cNvSpPr txBox="1"/>
          <p:nvPr>
            <p:ph type="title"/>
          </p:nvPr>
        </p:nvSpPr>
        <p:spPr>
          <a:xfrm>
            <a:off x="758429" y="4700694"/>
            <a:ext cx="8161020" cy="1452880"/>
          </a:xfrm>
          <a:prstGeom prst="rect">
            <a:avLst/>
          </a:prstGeom>
          <a:noFill/>
          <a:ln>
            <a:noFill/>
          </a:ln>
        </p:spPr>
        <p:txBody>
          <a:bodyPr anchorCtr="0" anchor="t" bIns="48325" lIns="96650" spcFirstLastPara="1" rIns="96650" wrap="square" tIns="48325">
            <a:noAutofit/>
          </a:bodyPr>
          <a:lstStyle>
            <a:lvl1pPr lvl="0" algn="l">
              <a:lnSpc>
                <a:spcPct val="100000"/>
              </a:lnSpc>
              <a:spcBef>
                <a:spcPts val="0"/>
              </a:spcBef>
              <a:spcAft>
                <a:spcPts val="0"/>
              </a:spcAft>
              <a:buSzPts val="1400"/>
              <a:buNone/>
              <a:defRPr b="1" sz="42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42"/>
          <p:cNvSpPr txBox="1"/>
          <p:nvPr>
            <p:ph idx="1" type="body"/>
          </p:nvPr>
        </p:nvSpPr>
        <p:spPr>
          <a:xfrm>
            <a:off x="758429" y="3100495"/>
            <a:ext cx="8161020" cy="1600199"/>
          </a:xfrm>
          <a:prstGeom prst="rect">
            <a:avLst/>
          </a:prstGeom>
          <a:noFill/>
          <a:ln>
            <a:noFill/>
          </a:ln>
        </p:spPr>
        <p:txBody>
          <a:bodyPr anchorCtr="0" anchor="b" bIns="48325" lIns="96650" spcFirstLastPara="1" rIns="96650" wrap="square" tIns="48325">
            <a:noAutofit/>
          </a:bodyPr>
          <a:lstStyle>
            <a:lvl1pPr indent="-228600" lvl="0" marL="457200" algn="l">
              <a:lnSpc>
                <a:spcPct val="100000"/>
              </a:lnSpc>
              <a:spcBef>
                <a:spcPts val="420"/>
              </a:spcBef>
              <a:spcAft>
                <a:spcPts val="0"/>
              </a:spcAft>
              <a:buClr>
                <a:srgbClr val="888888"/>
              </a:buClr>
              <a:buSzPts val="2100"/>
              <a:buNone/>
              <a:defRPr sz="2100">
                <a:solidFill>
                  <a:srgbClr val="888888"/>
                </a:solidFill>
              </a:defRPr>
            </a:lvl1pPr>
            <a:lvl2pPr indent="-228600" lvl="1" marL="914400" algn="l">
              <a:lnSpc>
                <a:spcPct val="100000"/>
              </a:lnSpc>
              <a:spcBef>
                <a:spcPts val="380"/>
              </a:spcBef>
              <a:spcAft>
                <a:spcPts val="0"/>
              </a:spcAft>
              <a:buClr>
                <a:srgbClr val="888888"/>
              </a:buClr>
              <a:buSzPts val="1900"/>
              <a:buNone/>
              <a:defRPr sz="1900">
                <a:solidFill>
                  <a:srgbClr val="888888"/>
                </a:solidFill>
              </a:defRPr>
            </a:lvl2pPr>
            <a:lvl3pPr indent="-228600" lvl="2" marL="1371600" algn="l">
              <a:lnSpc>
                <a:spcPct val="100000"/>
              </a:lnSpc>
              <a:spcBef>
                <a:spcPts val="340"/>
              </a:spcBef>
              <a:spcAft>
                <a:spcPts val="0"/>
              </a:spcAft>
              <a:buClr>
                <a:srgbClr val="888888"/>
              </a:buClr>
              <a:buSzPts val="1700"/>
              <a:buNone/>
              <a:defRPr sz="1700">
                <a:solidFill>
                  <a:srgbClr val="888888"/>
                </a:solidFill>
              </a:defRPr>
            </a:lvl3pPr>
            <a:lvl4pPr indent="-228600" lvl="3" marL="1828800" algn="l">
              <a:lnSpc>
                <a:spcPct val="100000"/>
              </a:lnSpc>
              <a:spcBef>
                <a:spcPts val="300"/>
              </a:spcBef>
              <a:spcAft>
                <a:spcPts val="0"/>
              </a:spcAft>
              <a:buClr>
                <a:srgbClr val="888888"/>
              </a:buClr>
              <a:buSzPts val="1500"/>
              <a:buNone/>
              <a:defRPr sz="1500">
                <a:solidFill>
                  <a:srgbClr val="888888"/>
                </a:solidFill>
              </a:defRPr>
            </a:lvl4pPr>
            <a:lvl5pPr indent="-228600" lvl="4" marL="2286000" algn="l">
              <a:lnSpc>
                <a:spcPct val="100000"/>
              </a:lnSpc>
              <a:spcBef>
                <a:spcPts val="300"/>
              </a:spcBef>
              <a:spcAft>
                <a:spcPts val="0"/>
              </a:spcAft>
              <a:buClr>
                <a:srgbClr val="888888"/>
              </a:buClr>
              <a:buSzPts val="1500"/>
              <a:buNone/>
              <a:defRPr sz="1500">
                <a:solidFill>
                  <a:srgbClr val="888888"/>
                </a:solidFill>
              </a:defRPr>
            </a:lvl5pPr>
            <a:lvl6pPr indent="-228600" lvl="5" marL="2743200" algn="l">
              <a:lnSpc>
                <a:spcPct val="100000"/>
              </a:lnSpc>
              <a:spcBef>
                <a:spcPts val="300"/>
              </a:spcBef>
              <a:spcAft>
                <a:spcPts val="0"/>
              </a:spcAft>
              <a:buClr>
                <a:srgbClr val="888888"/>
              </a:buClr>
              <a:buSzPts val="1500"/>
              <a:buNone/>
              <a:defRPr sz="1500">
                <a:solidFill>
                  <a:srgbClr val="888888"/>
                </a:solidFill>
              </a:defRPr>
            </a:lvl6pPr>
            <a:lvl7pPr indent="-228600" lvl="6" marL="3200400" algn="l">
              <a:lnSpc>
                <a:spcPct val="100000"/>
              </a:lnSpc>
              <a:spcBef>
                <a:spcPts val="300"/>
              </a:spcBef>
              <a:spcAft>
                <a:spcPts val="0"/>
              </a:spcAft>
              <a:buClr>
                <a:srgbClr val="888888"/>
              </a:buClr>
              <a:buSzPts val="1500"/>
              <a:buNone/>
              <a:defRPr sz="1500">
                <a:solidFill>
                  <a:srgbClr val="888888"/>
                </a:solidFill>
              </a:defRPr>
            </a:lvl7pPr>
            <a:lvl8pPr indent="-228600" lvl="7" marL="3657600" algn="l">
              <a:lnSpc>
                <a:spcPct val="100000"/>
              </a:lnSpc>
              <a:spcBef>
                <a:spcPts val="300"/>
              </a:spcBef>
              <a:spcAft>
                <a:spcPts val="0"/>
              </a:spcAft>
              <a:buClr>
                <a:srgbClr val="888888"/>
              </a:buClr>
              <a:buSzPts val="1500"/>
              <a:buNone/>
              <a:defRPr sz="1500">
                <a:solidFill>
                  <a:srgbClr val="888888"/>
                </a:solidFill>
              </a:defRPr>
            </a:lvl8pPr>
            <a:lvl9pPr indent="-228600" lvl="8" marL="4114800" algn="l">
              <a:lnSpc>
                <a:spcPct val="100000"/>
              </a:lnSpc>
              <a:spcBef>
                <a:spcPts val="300"/>
              </a:spcBef>
              <a:spcAft>
                <a:spcPts val="0"/>
              </a:spcAft>
              <a:buClr>
                <a:srgbClr val="888888"/>
              </a:buClr>
              <a:buSzPts val="1500"/>
              <a:buNone/>
              <a:defRPr sz="1500">
                <a:solidFill>
                  <a:srgbClr val="888888"/>
                </a:solidFill>
              </a:defRPr>
            </a:lvl9pPr>
          </a:lstStyle>
          <a:p/>
        </p:txBody>
      </p:sp>
      <p:sp>
        <p:nvSpPr>
          <p:cNvPr id="30" name="Google Shape;30;p42"/>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2"/>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2"/>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3"/>
          <p:cNvSpPr txBox="1"/>
          <p:nvPr>
            <p:ph type="title"/>
          </p:nvPr>
        </p:nvSpPr>
        <p:spPr>
          <a:xfrm>
            <a:off x="479425" y="293688"/>
            <a:ext cx="8642350" cy="1219200"/>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43"/>
          <p:cNvSpPr txBox="1"/>
          <p:nvPr>
            <p:ph idx="1" type="body"/>
          </p:nvPr>
        </p:nvSpPr>
        <p:spPr>
          <a:xfrm>
            <a:off x="480060" y="1706880"/>
            <a:ext cx="4240530" cy="4827694"/>
          </a:xfrm>
          <a:prstGeom prst="rect">
            <a:avLst/>
          </a:prstGeom>
          <a:noFill/>
          <a:ln>
            <a:noFill/>
          </a:ln>
        </p:spPr>
        <p:txBody>
          <a:bodyPr anchorCtr="0" anchor="t" bIns="48325" lIns="96650" spcFirstLastPara="1" rIns="96650" wrap="square" tIns="48325">
            <a:noAutofit/>
          </a:bodyPr>
          <a:lstStyle>
            <a:lvl1pPr indent="-419100" lvl="0" marL="457200" algn="l">
              <a:lnSpc>
                <a:spcPct val="100000"/>
              </a:lnSpc>
              <a:spcBef>
                <a:spcPts val="600"/>
              </a:spcBef>
              <a:spcAft>
                <a:spcPts val="0"/>
              </a:spcAft>
              <a:buClr>
                <a:schemeClr val="dk1"/>
              </a:buClr>
              <a:buSzPts val="3000"/>
              <a:buChar char="•"/>
              <a:defRPr sz="3000"/>
            </a:lvl1pPr>
            <a:lvl2pPr indent="-387350" lvl="1" marL="914400" algn="l">
              <a:lnSpc>
                <a:spcPct val="100000"/>
              </a:lnSpc>
              <a:spcBef>
                <a:spcPts val="500"/>
              </a:spcBef>
              <a:spcAft>
                <a:spcPts val="0"/>
              </a:spcAft>
              <a:buClr>
                <a:schemeClr val="dk1"/>
              </a:buClr>
              <a:buSzPts val="2500"/>
              <a:buChar char="–"/>
              <a:defRPr sz="2500"/>
            </a:lvl2pPr>
            <a:lvl3pPr indent="-361950" lvl="2" marL="1371600" algn="l">
              <a:lnSpc>
                <a:spcPct val="100000"/>
              </a:lnSpc>
              <a:spcBef>
                <a:spcPts val="420"/>
              </a:spcBef>
              <a:spcAft>
                <a:spcPts val="0"/>
              </a:spcAft>
              <a:buClr>
                <a:schemeClr val="dk1"/>
              </a:buClr>
              <a:buSzPts val="2100"/>
              <a:buChar char="•"/>
              <a:defRPr sz="2100"/>
            </a:lvl3pPr>
            <a:lvl4pPr indent="-349250" lvl="3" marL="1828800" algn="l">
              <a:lnSpc>
                <a:spcPct val="100000"/>
              </a:lnSpc>
              <a:spcBef>
                <a:spcPts val="380"/>
              </a:spcBef>
              <a:spcAft>
                <a:spcPts val="0"/>
              </a:spcAft>
              <a:buClr>
                <a:schemeClr val="dk1"/>
              </a:buClr>
              <a:buSzPts val="1900"/>
              <a:buChar char="–"/>
              <a:defRPr sz="1900"/>
            </a:lvl4pPr>
            <a:lvl5pPr indent="-349250" lvl="4" marL="2286000" algn="l">
              <a:lnSpc>
                <a:spcPct val="100000"/>
              </a:lnSpc>
              <a:spcBef>
                <a:spcPts val="380"/>
              </a:spcBef>
              <a:spcAft>
                <a:spcPts val="0"/>
              </a:spcAft>
              <a:buClr>
                <a:schemeClr val="dk1"/>
              </a:buClr>
              <a:buSzPts val="1900"/>
              <a:buChar char="»"/>
              <a:defRPr sz="1900"/>
            </a:lvl5pPr>
            <a:lvl6pPr indent="-349250" lvl="5" marL="2743200" algn="l">
              <a:lnSpc>
                <a:spcPct val="100000"/>
              </a:lnSpc>
              <a:spcBef>
                <a:spcPts val="380"/>
              </a:spcBef>
              <a:spcAft>
                <a:spcPts val="0"/>
              </a:spcAft>
              <a:buClr>
                <a:schemeClr val="dk1"/>
              </a:buClr>
              <a:buSzPts val="1900"/>
              <a:buChar char="•"/>
              <a:defRPr sz="1900"/>
            </a:lvl6pPr>
            <a:lvl7pPr indent="-349250" lvl="6" marL="3200400" algn="l">
              <a:lnSpc>
                <a:spcPct val="100000"/>
              </a:lnSpc>
              <a:spcBef>
                <a:spcPts val="380"/>
              </a:spcBef>
              <a:spcAft>
                <a:spcPts val="0"/>
              </a:spcAft>
              <a:buClr>
                <a:schemeClr val="dk1"/>
              </a:buClr>
              <a:buSzPts val="1900"/>
              <a:buChar char="•"/>
              <a:defRPr sz="1900"/>
            </a:lvl7pPr>
            <a:lvl8pPr indent="-349250" lvl="7" marL="3657600" algn="l">
              <a:lnSpc>
                <a:spcPct val="100000"/>
              </a:lnSpc>
              <a:spcBef>
                <a:spcPts val="380"/>
              </a:spcBef>
              <a:spcAft>
                <a:spcPts val="0"/>
              </a:spcAft>
              <a:buClr>
                <a:schemeClr val="dk1"/>
              </a:buClr>
              <a:buSzPts val="1900"/>
              <a:buChar char="•"/>
              <a:defRPr sz="1900"/>
            </a:lvl8pPr>
            <a:lvl9pPr indent="-349250" lvl="8" marL="4114800" algn="l">
              <a:lnSpc>
                <a:spcPct val="100000"/>
              </a:lnSpc>
              <a:spcBef>
                <a:spcPts val="380"/>
              </a:spcBef>
              <a:spcAft>
                <a:spcPts val="0"/>
              </a:spcAft>
              <a:buClr>
                <a:schemeClr val="dk1"/>
              </a:buClr>
              <a:buSzPts val="1900"/>
              <a:buChar char="•"/>
              <a:defRPr sz="1900"/>
            </a:lvl9pPr>
          </a:lstStyle>
          <a:p/>
        </p:txBody>
      </p:sp>
      <p:sp>
        <p:nvSpPr>
          <p:cNvPr id="36" name="Google Shape;36;p43"/>
          <p:cNvSpPr txBox="1"/>
          <p:nvPr>
            <p:ph idx="2" type="body"/>
          </p:nvPr>
        </p:nvSpPr>
        <p:spPr>
          <a:xfrm>
            <a:off x="4880610" y="1706880"/>
            <a:ext cx="4240530" cy="4827694"/>
          </a:xfrm>
          <a:prstGeom prst="rect">
            <a:avLst/>
          </a:prstGeom>
          <a:noFill/>
          <a:ln>
            <a:noFill/>
          </a:ln>
        </p:spPr>
        <p:txBody>
          <a:bodyPr anchorCtr="0" anchor="t" bIns="48325" lIns="96650" spcFirstLastPara="1" rIns="96650" wrap="square" tIns="48325">
            <a:noAutofit/>
          </a:bodyPr>
          <a:lstStyle>
            <a:lvl1pPr indent="-419100" lvl="0" marL="457200" algn="l">
              <a:lnSpc>
                <a:spcPct val="100000"/>
              </a:lnSpc>
              <a:spcBef>
                <a:spcPts val="600"/>
              </a:spcBef>
              <a:spcAft>
                <a:spcPts val="0"/>
              </a:spcAft>
              <a:buClr>
                <a:schemeClr val="dk1"/>
              </a:buClr>
              <a:buSzPts val="3000"/>
              <a:buChar char="•"/>
              <a:defRPr sz="3000"/>
            </a:lvl1pPr>
            <a:lvl2pPr indent="-387350" lvl="1" marL="914400" algn="l">
              <a:lnSpc>
                <a:spcPct val="100000"/>
              </a:lnSpc>
              <a:spcBef>
                <a:spcPts val="500"/>
              </a:spcBef>
              <a:spcAft>
                <a:spcPts val="0"/>
              </a:spcAft>
              <a:buClr>
                <a:schemeClr val="dk1"/>
              </a:buClr>
              <a:buSzPts val="2500"/>
              <a:buChar char="–"/>
              <a:defRPr sz="2500"/>
            </a:lvl2pPr>
            <a:lvl3pPr indent="-361950" lvl="2" marL="1371600" algn="l">
              <a:lnSpc>
                <a:spcPct val="100000"/>
              </a:lnSpc>
              <a:spcBef>
                <a:spcPts val="420"/>
              </a:spcBef>
              <a:spcAft>
                <a:spcPts val="0"/>
              </a:spcAft>
              <a:buClr>
                <a:schemeClr val="dk1"/>
              </a:buClr>
              <a:buSzPts val="2100"/>
              <a:buChar char="•"/>
              <a:defRPr sz="2100"/>
            </a:lvl3pPr>
            <a:lvl4pPr indent="-349250" lvl="3" marL="1828800" algn="l">
              <a:lnSpc>
                <a:spcPct val="100000"/>
              </a:lnSpc>
              <a:spcBef>
                <a:spcPts val="380"/>
              </a:spcBef>
              <a:spcAft>
                <a:spcPts val="0"/>
              </a:spcAft>
              <a:buClr>
                <a:schemeClr val="dk1"/>
              </a:buClr>
              <a:buSzPts val="1900"/>
              <a:buChar char="–"/>
              <a:defRPr sz="1900"/>
            </a:lvl4pPr>
            <a:lvl5pPr indent="-349250" lvl="4" marL="2286000" algn="l">
              <a:lnSpc>
                <a:spcPct val="100000"/>
              </a:lnSpc>
              <a:spcBef>
                <a:spcPts val="380"/>
              </a:spcBef>
              <a:spcAft>
                <a:spcPts val="0"/>
              </a:spcAft>
              <a:buClr>
                <a:schemeClr val="dk1"/>
              </a:buClr>
              <a:buSzPts val="1900"/>
              <a:buChar char="»"/>
              <a:defRPr sz="1900"/>
            </a:lvl5pPr>
            <a:lvl6pPr indent="-349250" lvl="5" marL="2743200" algn="l">
              <a:lnSpc>
                <a:spcPct val="100000"/>
              </a:lnSpc>
              <a:spcBef>
                <a:spcPts val="380"/>
              </a:spcBef>
              <a:spcAft>
                <a:spcPts val="0"/>
              </a:spcAft>
              <a:buClr>
                <a:schemeClr val="dk1"/>
              </a:buClr>
              <a:buSzPts val="1900"/>
              <a:buChar char="•"/>
              <a:defRPr sz="1900"/>
            </a:lvl6pPr>
            <a:lvl7pPr indent="-349250" lvl="6" marL="3200400" algn="l">
              <a:lnSpc>
                <a:spcPct val="100000"/>
              </a:lnSpc>
              <a:spcBef>
                <a:spcPts val="380"/>
              </a:spcBef>
              <a:spcAft>
                <a:spcPts val="0"/>
              </a:spcAft>
              <a:buClr>
                <a:schemeClr val="dk1"/>
              </a:buClr>
              <a:buSzPts val="1900"/>
              <a:buChar char="•"/>
              <a:defRPr sz="1900"/>
            </a:lvl7pPr>
            <a:lvl8pPr indent="-349250" lvl="7" marL="3657600" algn="l">
              <a:lnSpc>
                <a:spcPct val="100000"/>
              </a:lnSpc>
              <a:spcBef>
                <a:spcPts val="380"/>
              </a:spcBef>
              <a:spcAft>
                <a:spcPts val="0"/>
              </a:spcAft>
              <a:buClr>
                <a:schemeClr val="dk1"/>
              </a:buClr>
              <a:buSzPts val="1900"/>
              <a:buChar char="•"/>
              <a:defRPr sz="1900"/>
            </a:lvl8pPr>
            <a:lvl9pPr indent="-349250" lvl="8" marL="4114800" algn="l">
              <a:lnSpc>
                <a:spcPct val="100000"/>
              </a:lnSpc>
              <a:spcBef>
                <a:spcPts val="380"/>
              </a:spcBef>
              <a:spcAft>
                <a:spcPts val="0"/>
              </a:spcAft>
              <a:buClr>
                <a:schemeClr val="dk1"/>
              </a:buClr>
              <a:buSzPts val="1900"/>
              <a:buChar char="•"/>
              <a:defRPr sz="1900"/>
            </a:lvl9pPr>
          </a:lstStyle>
          <a:p/>
        </p:txBody>
      </p:sp>
      <p:sp>
        <p:nvSpPr>
          <p:cNvPr id="37" name="Google Shape;37;p43"/>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3"/>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3"/>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4"/>
          <p:cNvSpPr txBox="1"/>
          <p:nvPr>
            <p:ph type="title"/>
          </p:nvPr>
        </p:nvSpPr>
        <p:spPr>
          <a:xfrm>
            <a:off x="479425" y="293688"/>
            <a:ext cx="8642350" cy="1219200"/>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44"/>
          <p:cNvSpPr txBox="1"/>
          <p:nvPr>
            <p:ph idx="1" type="body"/>
          </p:nvPr>
        </p:nvSpPr>
        <p:spPr>
          <a:xfrm>
            <a:off x="480060" y="1637454"/>
            <a:ext cx="4242197" cy="682413"/>
          </a:xfrm>
          <a:prstGeom prst="rect">
            <a:avLst/>
          </a:prstGeom>
          <a:noFill/>
          <a:ln>
            <a:noFill/>
          </a:ln>
        </p:spPr>
        <p:txBody>
          <a:bodyPr anchorCtr="0" anchor="b" bIns="48325" lIns="96650" spcFirstLastPara="1" rIns="96650" wrap="square" tIns="48325">
            <a:noAutofit/>
          </a:bodyPr>
          <a:lstStyle>
            <a:lvl1pPr indent="-228600" lvl="0" marL="457200" algn="l">
              <a:lnSpc>
                <a:spcPct val="100000"/>
              </a:lnSpc>
              <a:spcBef>
                <a:spcPts val="500"/>
              </a:spcBef>
              <a:spcAft>
                <a:spcPts val="0"/>
              </a:spcAft>
              <a:buClr>
                <a:schemeClr val="dk1"/>
              </a:buClr>
              <a:buSzPts val="2500"/>
              <a:buNone/>
              <a:defRPr b="1" sz="2500"/>
            </a:lvl1pPr>
            <a:lvl2pPr indent="-228600" lvl="1" marL="914400" algn="l">
              <a:lnSpc>
                <a:spcPct val="100000"/>
              </a:lnSpc>
              <a:spcBef>
                <a:spcPts val="420"/>
              </a:spcBef>
              <a:spcAft>
                <a:spcPts val="0"/>
              </a:spcAft>
              <a:buClr>
                <a:schemeClr val="dk1"/>
              </a:buClr>
              <a:buSzPts val="2100"/>
              <a:buNone/>
              <a:defRPr b="1" sz="2100"/>
            </a:lvl2pPr>
            <a:lvl3pPr indent="-228600" lvl="2" marL="1371600" algn="l">
              <a:lnSpc>
                <a:spcPct val="100000"/>
              </a:lnSpc>
              <a:spcBef>
                <a:spcPts val="380"/>
              </a:spcBef>
              <a:spcAft>
                <a:spcPts val="0"/>
              </a:spcAft>
              <a:buClr>
                <a:schemeClr val="dk1"/>
              </a:buClr>
              <a:buSzPts val="1900"/>
              <a:buNone/>
              <a:defRPr b="1" sz="1900"/>
            </a:lvl3pPr>
            <a:lvl4pPr indent="-228600" lvl="3" marL="1828800" algn="l">
              <a:lnSpc>
                <a:spcPct val="100000"/>
              </a:lnSpc>
              <a:spcBef>
                <a:spcPts val="340"/>
              </a:spcBef>
              <a:spcAft>
                <a:spcPts val="0"/>
              </a:spcAft>
              <a:buClr>
                <a:schemeClr val="dk1"/>
              </a:buClr>
              <a:buSzPts val="1700"/>
              <a:buNone/>
              <a:defRPr b="1" sz="1700"/>
            </a:lvl4pPr>
            <a:lvl5pPr indent="-228600" lvl="4" marL="2286000" algn="l">
              <a:lnSpc>
                <a:spcPct val="100000"/>
              </a:lnSpc>
              <a:spcBef>
                <a:spcPts val="340"/>
              </a:spcBef>
              <a:spcAft>
                <a:spcPts val="0"/>
              </a:spcAft>
              <a:buClr>
                <a:schemeClr val="dk1"/>
              </a:buClr>
              <a:buSzPts val="1700"/>
              <a:buNone/>
              <a:defRPr b="1" sz="1700"/>
            </a:lvl5pPr>
            <a:lvl6pPr indent="-228600" lvl="5" marL="2743200" algn="l">
              <a:lnSpc>
                <a:spcPct val="100000"/>
              </a:lnSpc>
              <a:spcBef>
                <a:spcPts val="340"/>
              </a:spcBef>
              <a:spcAft>
                <a:spcPts val="0"/>
              </a:spcAft>
              <a:buClr>
                <a:schemeClr val="dk1"/>
              </a:buClr>
              <a:buSzPts val="1700"/>
              <a:buNone/>
              <a:defRPr b="1" sz="1700"/>
            </a:lvl6pPr>
            <a:lvl7pPr indent="-228600" lvl="6" marL="3200400" algn="l">
              <a:lnSpc>
                <a:spcPct val="100000"/>
              </a:lnSpc>
              <a:spcBef>
                <a:spcPts val="340"/>
              </a:spcBef>
              <a:spcAft>
                <a:spcPts val="0"/>
              </a:spcAft>
              <a:buClr>
                <a:schemeClr val="dk1"/>
              </a:buClr>
              <a:buSzPts val="1700"/>
              <a:buNone/>
              <a:defRPr b="1" sz="1700"/>
            </a:lvl7pPr>
            <a:lvl8pPr indent="-228600" lvl="7" marL="3657600" algn="l">
              <a:lnSpc>
                <a:spcPct val="100000"/>
              </a:lnSpc>
              <a:spcBef>
                <a:spcPts val="340"/>
              </a:spcBef>
              <a:spcAft>
                <a:spcPts val="0"/>
              </a:spcAft>
              <a:buClr>
                <a:schemeClr val="dk1"/>
              </a:buClr>
              <a:buSzPts val="1700"/>
              <a:buNone/>
              <a:defRPr b="1" sz="1700"/>
            </a:lvl8pPr>
            <a:lvl9pPr indent="-228600" lvl="8" marL="4114800" algn="l">
              <a:lnSpc>
                <a:spcPct val="100000"/>
              </a:lnSpc>
              <a:spcBef>
                <a:spcPts val="340"/>
              </a:spcBef>
              <a:spcAft>
                <a:spcPts val="0"/>
              </a:spcAft>
              <a:buClr>
                <a:schemeClr val="dk1"/>
              </a:buClr>
              <a:buSzPts val="1700"/>
              <a:buNone/>
              <a:defRPr b="1" sz="1700"/>
            </a:lvl9pPr>
          </a:lstStyle>
          <a:p/>
        </p:txBody>
      </p:sp>
      <p:sp>
        <p:nvSpPr>
          <p:cNvPr id="43" name="Google Shape;43;p44"/>
          <p:cNvSpPr txBox="1"/>
          <p:nvPr>
            <p:ph idx="2" type="body"/>
          </p:nvPr>
        </p:nvSpPr>
        <p:spPr>
          <a:xfrm>
            <a:off x="480060" y="2319867"/>
            <a:ext cx="4242197" cy="4214707"/>
          </a:xfrm>
          <a:prstGeom prst="rect">
            <a:avLst/>
          </a:prstGeom>
          <a:noFill/>
          <a:ln>
            <a:noFill/>
          </a:ln>
        </p:spPr>
        <p:txBody>
          <a:bodyPr anchorCtr="0" anchor="t" bIns="48325" lIns="96650" spcFirstLastPara="1" rIns="96650" wrap="square" tIns="48325">
            <a:noAutofit/>
          </a:bodyPr>
          <a:lstStyle>
            <a:lvl1pPr indent="-387350" lvl="0" marL="457200" algn="l">
              <a:lnSpc>
                <a:spcPct val="100000"/>
              </a:lnSpc>
              <a:spcBef>
                <a:spcPts val="500"/>
              </a:spcBef>
              <a:spcAft>
                <a:spcPts val="0"/>
              </a:spcAft>
              <a:buClr>
                <a:schemeClr val="dk1"/>
              </a:buClr>
              <a:buSzPts val="2500"/>
              <a:buChar char="•"/>
              <a:defRPr sz="2500"/>
            </a:lvl1pPr>
            <a:lvl2pPr indent="-361950" lvl="1" marL="914400" algn="l">
              <a:lnSpc>
                <a:spcPct val="100000"/>
              </a:lnSpc>
              <a:spcBef>
                <a:spcPts val="420"/>
              </a:spcBef>
              <a:spcAft>
                <a:spcPts val="0"/>
              </a:spcAft>
              <a:buClr>
                <a:schemeClr val="dk1"/>
              </a:buClr>
              <a:buSzPts val="2100"/>
              <a:buChar char="–"/>
              <a:defRPr sz="2100"/>
            </a:lvl2pPr>
            <a:lvl3pPr indent="-349250" lvl="2" marL="1371600" algn="l">
              <a:lnSpc>
                <a:spcPct val="100000"/>
              </a:lnSpc>
              <a:spcBef>
                <a:spcPts val="380"/>
              </a:spcBef>
              <a:spcAft>
                <a:spcPts val="0"/>
              </a:spcAft>
              <a:buClr>
                <a:schemeClr val="dk1"/>
              </a:buClr>
              <a:buSzPts val="1900"/>
              <a:buChar char="•"/>
              <a:defRPr sz="1900"/>
            </a:lvl3pPr>
            <a:lvl4pPr indent="-336550" lvl="3" marL="1828800" algn="l">
              <a:lnSpc>
                <a:spcPct val="100000"/>
              </a:lnSpc>
              <a:spcBef>
                <a:spcPts val="340"/>
              </a:spcBef>
              <a:spcAft>
                <a:spcPts val="0"/>
              </a:spcAft>
              <a:buClr>
                <a:schemeClr val="dk1"/>
              </a:buClr>
              <a:buSzPts val="1700"/>
              <a:buChar char="–"/>
              <a:defRPr sz="1700"/>
            </a:lvl4pPr>
            <a:lvl5pPr indent="-336550" lvl="4" marL="2286000" algn="l">
              <a:lnSpc>
                <a:spcPct val="100000"/>
              </a:lnSpc>
              <a:spcBef>
                <a:spcPts val="340"/>
              </a:spcBef>
              <a:spcAft>
                <a:spcPts val="0"/>
              </a:spcAft>
              <a:buClr>
                <a:schemeClr val="dk1"/>
              </a:buClr>
              <a:buSzPts val="1700"/>
              <a:buChar char="»"/>
              <a:defRPr sz="1700"/>
            </a:lvl5pPr>
            <a:lvl6pPr indent="-336550" lvl="5" marL="2743200" algn="l">
              <a:lnSpc>
                <a:spcPct val="100000"/>
              </a:lnSpc>
              <a:spcBef>
                <a:spcPts val="340"/>
              </a:spcBef>
              <a:spcAft>
                <a:spcPts val="0"/>
              </a:spcAft>
              <a:buClr>
                <a:schemeClr val="dk1"/>
              </a:buClr>
              <a:buSzPts val="1700"/>
              <a:buChar char="•"/>
              <a:defRPr sz="1700"/>
            </a:lvl6pPr>
            <a:lvl7pPr indent="-336550" lvl="6" marL="3200400" algn="l">
              <a:lnSpc>
                <a:spcPct val="100000"/>
              </a:lnSpc>
              <a:spcBef>
                <a:spcPts val="340"/>
              </a:spcBef>
              <a:spcAft>
                <a:spcPts val="0"/>
              </a:spcAft>
              <a:buClr>
                <a:schemeClr val="dk1"/>
              </a:buClr>
              <a:buSzPts val="1700"/>
              <a:buChar char="•"/>
              <a:defRPr sz="1700"/>
            </a:lvl7pPr>
            <a:lvl8pPr indent="-336550" lvl="7" marL="3657600" algn="l">
              <a:lnSpc>
                <a:spcPct val="100000"/>
              </a:lnSpc>
              <a:spcBef>
                <a:spcPts val="340"/>
              </a:spcBef>
              <a:spcAft>
                <a:spcPts val="0"/>
              </a:spcAft>
              <a:buClr>
                <a:schemeClr val="dk1"/>
              </a:buClr>
              <a:buSzPts val="1700"/>
              <a:buChar char="•"/>
              <a:defRPr sz="1700"/>
            </a:lvl8pPr>
            <a:lvl9pPr indent="-336550" lvl="8" marL="4114800" algn="l">
              <a:lnSpc>
                <a:spcPct val="100000"/>
              </a:lnSpc>
              <a:spcBef>
                <a:spcPts val="340"/>
              </a:spcBef>
              <a:spcAft>
                <a:spcPts val="0"/>
              </a:spcAft>
              <a:buClr>
                <a:schemeClr val="dk1"/>
              </a:buClr>
              <a:buSzPts val="1700"/>
              <a:buChar char="•"/>
              <a:defRPr sz="1700"/>
            </a:lvl9pPr>
          </a:lstStyle>
          <a:p/>
        </p:txBody>
      </p:sp>
      <p:sp>
        <p:nvSpPr>
          <p:cNvPr id="44" name="Google Shape;44;p44"/>
          <p:cNvSpPr txBox="1"/>
          <p:nvPr>
            <p:ph idx="3" type="body"/>
          </p:nvPr>
        </p:nvSpPr>
        <p:spPr>
          <a:xfrm>
            <a:off x="4877277" y="1637454"/>
            <a:ext cx="4243864" cy="682413"/>
          </a:xfrm>
          <a:prstGeom prst="rect">
            <a:avLst/>
          </a:prstGeom>
          <a:noFill/>
          <a:ln>
            <a:noFill/>
          </a:ln>
        </p:spPr>
        <p:txBody>
          <a:bodyPr anchorCtr="0" anchor="b" bIns="48325" lIns="96650" spcFirstLastPara="1" rIns="96650" wrap="square" tIns="48325">
            <a:noAutofit/>
          </a:bodyPr>
          <a:lstStyle>
            <a:lvl1pPr indent="-228600" lvl="0" marL="457200" algn="l">
              <a:lnSpc>
                <a:spcPct val="100000"/>
              </a:lnSpc>
              <a:spcBef>
                <a:spcPts val="500"/>
              </a:spcBef>
              <a:spcAft>
                <a:spcPts val="0"/>
              </a:spcAft>
              <a:buClr>
                <a:schemeClr val="dk1"/>
              </a:buClr>
              <a:buSzPts val="2500"/>
              <a:buNone/>
              <a:defRPr b="1" sz="2500"/>
            </a:lvl1pPr>
            <a:lvl2pPr indent="-228600" lvl="1" marL="914400" algn="l">
              <a:lnSpc>
                <a:spcPct val="100000"/>
              </a:lnSpc>
              <a:spcBef>
                <a:spcPts val="420"/>
              </a:spcBef>
              <a:spcAft>
                <a:spcPts val="0"/>
              </a:spcAft>
              <a:buClr>
                <a:schemeClr val="dk1"/>
              </a:buClr>
              <a:buSzPts val="2100"/>
              <a:buNone/>
              <a:defRPr b="1" sz="2100"/>
            </a:lvl2pPr>
            <a:lvl3pPr indent="-228600" lvl="2" marL="1371600" algn="l">
              <a:lnSpc>
                <a:spcPct val="100000"/>
              </a:lnSpc>
              <a:spcBef>
                <a:spcPts val="380"/>
              </a:spcBef>
              <a:spcAft>
                <a:spcPts val="0"/>
              </a:spcAft>
              <a:buClr>
                <a:schemeClr val="dk1"/>
              </a:buClr>
              <a:buSzPts val="1900"/>
              <a:buNone/>
              <a:defRPr b="1" sz="1900"/>
            </a:lvl3pPr>
            <a:lvl4pPr indent="-228600" lvl="3" marL="1828800" algn="l">
              <a:lnSpc>
                <a:spcPct val="100000"/>
              </a:lnSpc>
              <a:spcBef>
                <a:spcPts val="340"/>
              </a:spcBef>
              <a:spcAft>
                <a:spcPts val="0"/>
              </a:spcAft>
              <a:buClr>
                <a:schemeClr val="dk1"/>
              </a:buClr>
              <a:buSzPts val="1700"/>
              <a:buNone/>
              <a:defRPr b="1" sz="1700"/>
            </a:lvl4pPr>
            <a:lvl5pPr indent="-228600" lvl="4" marL="2286000" algn="l">
              <a:lnSpc>
                <a:spcPct val="100000"/>
              </a:lnSpc>
              <a:spcBef>
                <a:spcPts val="340"/>
              </a:spcBef>
              <a:spcAft>
                <a:spcPts val="0"/>
              </a:spcAft>
              <a:buClr>
                <a:schemeClr val="dk1"/>
              </a:buClr>
              <a:buSzPts val="1700"/>
              <a:buNone/>
              <a:defRPr b="1" sz="1700"/>
            </a:lvl5pPr>
            <a:lvl6pPr indent="-228600" lvl="5" marL="2743200" algn="l">
              <a:lnSpc>
                <a:spcPct val="100000"/>
              </a:lnSpc>
              <a:spcBef>
                <a:spcPts val="340"/>
              </a:spcBef>
              <a:spcAft>
                <a:spcPts val="0"/>
              </a:spcAft>
              <a:buClr>
                <a:schemeClr val="dk1"/>
              </a:buClr>
              <a:buSzPts val="1700"/>
              <a:buNone/>
              <a:defRPr b="1" sz="1700"/>
            </a:lvl6pPr>
            <a:lvl7pPr indent="-228600" lvl="6" marL="3200400" algn="l">
              <a:lnSpc>
                <a:spcPct val="100000"/>
              </a:lnSpc>
              <a:spcBef>
                <a:spcPts val="340"/>
              </a:spcBef>
              <a:spcAft>
                <a:spcPts val="0"/>
              </a:spcAft>
              <a:buClr>
                <a:schemeClr val="dk1"/>
              </a:buClr>
              <a:buSzPts val="1700"/>
              <a:buNone/>
              <a:defRPr b="1" sz="1700"/>
            </a:lvl7pPr>
            <a:lvl8pPr indent="-228600" lvl="7" marL="3657600" algn="l">
              <a:lnSpc>
                <a:spcPct val="100000"/>
              </a:lnSpc>
              <a:spcBef>
                <a:spcPts val="340"/>
              </a:spcBef>
              <a:spcAft>
                <a:spcPts val="0"/>
              </a:spcAft>
              <a:buClr>
                <a:schemeClr val="dk1"/>
              </a:buClr>
              <a:buSzPts val="1700"/>
              <a:buNone/>
              <a:defRPr b="1" sz="1700"/>
            </a:lvl8pPr>
            <a:lvl9pPr indent="-228600" lvl="8" marL="4114800" algn="l">
              <a:lnSpc>
                <a:spcPct val="100000"/>
              </a:lnSpc>
              <a:spcBef>
                <a:spcPts val="340"/>
              </a:spcBef>
              <a:spcAft>
                <a:spcPts val="0"/>
              </a:spcAft>
              <a:buClr>
                <a:schemeClr val="dk1"/>
              </a:buClr>
              <a:buSzPts val="1700"/>
              <a:buNone/>
              <a:defRPr b="1" sz="1700"/>
            </a:lvl9pPr>
          </a:lstStyle>
          <a:p/>
        </p:txBody>
      </p:sp>
      <p:sp>
        <p:nvSpPr>
          <p:cNvPr id="45" name="Google Shape;45;p44"/>
          <p:cNvSpPr txBox="1"/>
          <p:nvPr>
            <p:ph idx="4" type="body"/>
          </p:nvPr>
        </p:nvSpPr>
        <p:spPr>
          <a:xfrm>
            <a:off x="4877277" y="2319867"/>
            <a:ext cx="4243864" cy="4214707"/>
          </a:xfrm>
          <a:prstGeom prst="rect">
            <a:avLst/>
          </a:prstGeom>
          <a:noFill/>
          <a:ln>
            <a:noFill/>
          </a:ln>
        </p:spPr>
        <p:txBody>
          <a:bodyPr anchorCtr="0" anchor="t" bIns="48325" lIns="96650" spcFirstLastPara="1" rIns="96650" wrap="square" tIns="48325">
            <a:noAutofit/>
          </a:bodyPr>
          <a:lstStyle>
            <a:lvl1pPr indent="-387350" lvl="0" marL="457200" algn="l">
              <a:lnSpc>
                <a:spcPct val="100000"/>
              </a:lnSpc>
              <a:spcBef>
                <a:spcPts val="500"/>
              </a:spcBef>
              <a:spcAft>
                <a:spcPts val="0"/>
              </a:spcAft>
              <a:buClr>
                <a:schemeClr val="dk1"/>
              </a:buClr>
              <a:buSzPts val="2500"/>
              <a:buChar char="•"/>
              <a:defRPr sz="2500"/>
            </a:lvl1pPr>
            <a:lvl2pPr indent="-361950" lvl="1" marL="914400" algn="l">
              <a:lnSpc>
                <a:spcPct val="100000"/>
              </a:lnSpc>
              <a:spcBef>
                <a:spcPts val="420"/>
              </a:spcBef>
              <a:spcAft>
                <a:spcPts val="0"/>
              </a:spcAft>
              <a:buClr>
                <a:schemeClr val="dk1"/>
              </a:buClr>
              <a:buSzPts val="2100"/>
              <a:buChar char="–"/>
              <a:defRPr sz="2100"/>
            </a:lvl2pPr>
            <a:lvl3pPr indent="-349250" lvl="2" marL="1371600" algn="l">
              <a:lnSpc>
                <a:spcPct val="100000"/>
              </a:lnSpc>
              <a:spcBef>
                <a:spcPts val="380"/>
              </a:spcBef>
              <a:spcAft>
                <a:spcPts val="0"/>
              </a:spcAft>
              <a:buClr>
                <a:schemeClr val="dk1"/>
              </a:buClr>
              <a:buSzPts val="1900"/>
              <a:buChar char="•"/>
              <a:defRPr sz="1900"/>
            </a:lvl3pPr>
            <a:lvl4pPr indent="-336550" lvl="3" marL="1828800" algn="l">
              <a:lnSpc>
                <a:spcPct val="100000"/>
              </a:lnSpc>
              <a:spcBef>
                <a:spcPts val="340"/>
              </a:spcBef>
              <a:spcAft>
                <a:spcPts val="0"/>
              </a:spcAft>
              <a:buClr>
                <a:schemeClr val="dk1"/>
              </a:buClr>
              <a:buSzPts val="1700"/>
              <a:buChar char="–"/>
              <a:defRPr sz="1700"/>
            </a:lvl4pPr>
            <a:lvl5pPr indent="-336550" lvl="4" marL="2286000" algn="l">
              <a:lnSpc>
                <a:spcPct val="100000"/>
              </a:lnSpc>
              <a:spcBef>
                <a:spcPts val="340"/>
              </a:spcBef>
              <a:spcAft>
                <a:spcPts val="0"/>
              </a:spcAft>
              <a:buClr>
                <a:schemeClr val="dk1"/>
              </a:buClr>
              <a:buSzPts val="1700"/>
              <a:buChar char="»"/>
              <a:defRPr sz="1700"/>
            </a:lvl5pPr>
            <a:lvl6pPr indent="-336550" lvl="5" marL="2743200" algn="l">
              <a:lnSpc>
                <a:spcPct val="100000"/>
              </a:lnSpc>
              <a:spcBef>
                <a:spcPts val="340"/>
              </a:spcBef>
              <a:spcAft>
                <a:spcPts val="0"/>
              </a:spcAft>
              <a:buClr>
                <a:schemeClr val="dk1"/>
              </a:buClr>
              <a:buSzPts val="1700"/>
              <a:buChar char="•"/>
              <a:defRPr sz="1700"/>
            </a:lvl6pPr>
            <a:lvl7pPr indent="-336550" lvl="6" marL="3200400" algn="l">
              <a:lnSpc>
                <a:spcPct val="100000"/>
              </a:lnSpc>
              <a:spcBef>
                <a:spcPts val="340"/>
              </a:spcBef>
              <a:spcAft>
                <a:spcPts val="0"/>
              </a:spcAft>
              <a:buClr>
                <a:schemeClr val="dk1"/>
              </a:buClr>
              <a:buSzPts val="1700"/>
              <a:buChar char="•"/>
              <a:defRPr sz="1700"/>
            </a:lvl7pPr>
            <a:lvl8pPr indent="-336550" lvl="7" marL="3657600" algn="l">
              <a:lnSpc>
                <a:spcPct val="100000"/>
              </a:lnSpc>
              <a:spcBef>
                <a:spcPts val="340"/>
              </a:spcBef>
              <a:spcAft>
                <a:spcPts val="0"/>
              </a:spcAft>
              <a:buClr>
                <a:schemeClr val="dk1"/>
              </a:buClr>
              <a:buSzPts val="1700"/>
              <a:buChar char="•"/>
              <a:defRPr sz="1700"/>
            </a:lvl8pPr>
            <a:lvl9pPr indent="-336550" lvl="8" marL="4114800" algn="l">
              <a:lnSpc>
                <a:spcPct val="100000"/>
              </a:lnSpc>
              <a:spcBef>
                <a:spcPts val="340"/>
              </a:spcBef>
              <a:spcAft>
                <a:spcPts val="0"/>
              </a:spcAft>
              <a:buClr>
                <a:schemeClr val="dk1"/>
              </a:buClr>
              <a:buSzPts val="1700"/>
              <a:buChar char="•"/>
              <a:defRPr sz="1700"/>
            </a:lvl9pPr>
          </a:lstStyle>
          <a:p/>
        </p:txBody>
      </p:sp>
      <p:sp>
        <p:nvSpPr>
          <p:cNvPr id="46" name="Google Shape;46;p44"/>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4"/>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4"/>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5"/>
          <p:cNvSpPr txBox="1"/>
          <p:nvPr>
            <p:ph type="title"/>
          </p:nvPr>
        </p:nvSpPr>
        <p:spPr>
          <a:xfrm>
            <a:off x="479425" y="293688"/>
            <a:ext cx="8642350" cy="1219200"/>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45"/>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5"/>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5"/>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6"/>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6"/>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6"/>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7"/>
          <p:cNvSpPr txBox="1"/>
          <p:nvPr>
            <p:ph type="title"/>
          </p:nvPr>
        </p:nvSpPr>
        <p:spPr>
          <a:xfrm>
            <a:off x="480060" y="291253"/>
            <a:ext cx="3158729" cy="1239520"/>
          </a:xfrm>
          <a:prstGeom prst="rect">
            <a:avLst/>
          </a:prstGeom>
          <a:noFill/>
          <a:ln>
            <a:noFill/>
          </a:ln>
        </p:spPr>
        <p:txBody>
          <a:bodyPr anchorCtr="0" anchor="b" bIns="48325" lIns="96650" spcFirstLastPara="1" rIns="96650" wrap="square" tIns="48325">
            <a:noAutofit/>
          </a:bodyPr>
          <a:lstStyle>
            <a:lvl1pPr lvl="0" algn="l">
              <a:lnSpc>
                <a:spcPct val="100000"/>
              </a:lnSpc>
              <a:spcBef>
                <a:spcPts val="0"/>
              </a:spcBef>
              <a:spcAft>
                <a:spcPts val="0"/>
              </a:spcAft>
              <a:buSzPts val="1400"/>
              <a:buNone/>
              <a:defRPr b="1" sz="21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47"/>
          <p:cNvSpPr txBox="1"/>
          <p:nvPr>
            <p:ph idx="1" type="body"/>
          </p:nvPr>
        </p:nvSpPr>
        <p:spPr>
          <a:xfrm>
            <a:off x="3753802" y="291254"/>
            <a:ext cx="5367338" cy="6243321"/>
          </a:xfrm>
          <a:prstGeom prst="rect">
            <a:avLst/>
          </a:prstGeom>
          <a:noFill/>
          <a:ln>
            <a:noFill/>
          </a:ln>
        </p:spPr>
        <p:txBody>
          <a:bodyPr anchorCtr="0" anchor="t" bIns="48325" lIns="96650" spcFirstLastPara="1" rIns="96650" wrap="square" tIns="48325">
            <a:noAutofit/>
          </a:bodyPr>
          <a:lstStyle>
            <a:lvl1pPr indent="-444500" lvl="0" marL="457200" algn="l">
              <a:lnSpc>
                <a:spcPct val="100000"/>
              </a:lnSpc>
              <a:spcBef>
                <a:spcPts val="680"/>
              </a:spcBef>
              <a:spcAft>
                <a:spcPts val="0"/>
              </a:spcAft>
              <a:buClr>
                <a:schemeClr val="dk1"/>
              </a:buClr>
              <a:buSzPts val="3400"/>
              <a:buChar char="•"/>
              <a:defRPr sz="3400"/>
            </a:lvl1pPr>
            <a:lvl2pPr indent="-419100" lvl="1" marL="914400" algn="l">
              <a:lnSpc>
                <a:spcPct val="100000"/>
              </a:lnSpc>
              <a:spcBef>
                <a:spcPts val="600"/>
              </a:spcBef>
              <a:spcAft>
                <a:spcPts val="0"/>
              </a:spcAft>
              <a:buClr>
                <a:schemeClr val="dk1"/>
              </a:buClr>
              <a:buSzPts val="3000"/>
              <a:buChar char="–"/>
              <a:defRPr sz="3000"/>
            </a:lvl2pPr>
            <a:lvl3pPr indent="-387350" lvl="2" marL="1371600" algn="l">
              <a:lnSpc>
                <a:spcPct val="100000"/>
              </a:lnSpc>
              <a:spcBef>
                <a:spcPts val="500"/>
              </a:spcBef>
              <a:spcAft>
                <a:spcPts val="0"/>
              </a:spcAft>
              <a:buClr>
                <a:schemeClr val="dk1"/>
              </a:buClr>
              <a:buSzPts val="2500"/>
              <a:buChar char="•"/>
              <a:defRPr sz="2500"/>
            </a:lvl3pPr>
            <a:lvl4pPr indent="-361950" lvl="3" marL="1828800" algn="l">
              <a:lnSpc>
                <a:spcPct val="100000"/>
              </a:lnSpc>
              <a:spcBef>
                <a:spcPts val="420"/>
              </a:spcBef>
              <a:spcAft>
                <a:spcPts val="0"/>
              </a:spcAft>
              <a:buClr>
                <a:schemeClr val="dk1"/>
              </a:buClr>
              <a:buSzPts val="2100"/>
              <a:buChar char="–"/>
              <a:defRPr sz="2100"/>
            </a:lvl4pPr>
            <a:lvl5pPr indent="-361950" lvl="4" marL="2286000" algn="l">
              <a:lnSpc>
                <a:spcPct val="100000"/>
              </a:lnSpc>
              <a:spcBef>
                <a:spcPts val="420"/>
              </a:spcBef>
              <a:spcAft>
                <a:spcPts val="0"/>
              </a:spcAft>
              <a:buClr>
                <a:schemeClr val="dk1"/>
              </a:buClr>
              <a:buSzPts val="2100"/>
              <a:buChar char="»"/>
              <a:defRPr sz="2100"/>
            </a:lvl5pPr>
            <a:lvl6pPr indent="-361950" lvl="5" marL="2743200" algn="l">
              <a:lnSpc>
                <a:spcPct val="100000"/>
              </a:lnSpc>
              <a:spcBef>
                <a:spcPts val="420"/>
              </a:spcBef>
              <a:spcAft>
                <a:spcPts val="0"/>
              </a:spcAft>
              <a:buClr>
                <a:schemeClr val="dk1"/>
              </a:buClr>
              <a:buSzPts val="2100"/>
              <a:buChar char="•"/>
              <a:defRPr sz="2100"/>
            </a:lvl6pPr>
            <a:lvl7pPr indent="-361950" lvl="6" marL="3200400" algn="l">
              <a:lnSpc>
                <a:spcPct val="100000"/>
              </a:lnSpc>
              <a:spcBef>
                <a:spcPts val="420"/>
              </a:spcBef>
              <a:spcAft>
                <a:spcPts val="0"/>
              </a:spcAft>
              <a:buClr>
                <a:schemeClr val="dk1"/>
              </a:buClr>
              <a:buSzPts val="2100"/>
              <a:buChar char="•"/>
              <a:defRPr sz="2100"/>
            </a:lvl7pPr>
            <a:lvl8pPr indent="-361950" lvl="7" marL="3657600" algn="l">
              <a:lnSpc>
                <a:spcPct val="100000"/>
              </a:lnSpc>
              <a:spcBef>
                <a:spcPts val="420"/>
              </a:spcBef>
              <a:spcAft>
                <a:spcPts val="0"/>
              </a:spcAft>
              <a:buClr>
                <a:schemeClr val="dk1"/>
              </a:buClr>
              <a:buSzPts val="2100"/>
              <a:buChar char="•"/>
              <a:defRPr sz="2100"/>
            </a:lvl8pPr>
            <a:lvl9pPr indent="-361950" lvl="8" marL="4114800" algn="l">
              <a:lnSpc>
                <a:spcPct val="100000"/>
              </a:lnSpc>
              <a:spcBef>
                <a:spcPts val="420"/>
              </a:spcBef>
              <a:spcAft>
                <a:spcPts val="0"/>
              </a:spcAft>
              <a:buClr>
                <a:schemeClr val="dk1"/>
              </a:buClr>
              <a:buSzPts val="2100"/>
              <a:buChar char="•"/>
              <a:defRPr sz="2100"/>
            </a:lvl9pPr>
          </a:lstStyle>
          <a:p/>
        </p:txBody>
      </p:sp>
      <p:sp>
        <p:nvSpPr>
          <p:cNvPr id="61" name="Google Shape;61;p47"/>
          <p:cNvSpPr txBox="1"/>
          <p:nvPr>
            <p:ph idx="2" type="body"/>
          </p:nvPr>
        </p:nvSpPr>
        <p:spPr>
          <a:xfrm>
            <a:off x="480060" y="1530774"/>
            <a:ext cx="3158729" cy="5003801"/>
          </a:xfrm>
          <a:prstGeom prst="rect">
            <a:avLst/>
          </a:prstGeom>
          <a:noFill/>
          <a:ln>
            <a:noFill/>
          </a:ln>
        </p:spPr>
        <p:txBody>
          <a:bodyPr anchorCtr="0" anchor="t" bIns="48325" lIns="96650" spcFirstLastPara="1" rIns="96650" wrap="square" tIns="48325">
            <a:noAutofit/>
          </a:bodyPr>
          <a:lstStyle>
            <a:lvl1pPr indent="-228600" lvl="0" marL="457200" algn="l">
              <a:lnSpc>
                <a:spcPct val="100000"/>
              </a:lnSpc>
              <a:spcBef>
                <a:spcPts val="300"/>
              </a:spcBef>
              <a:spcAft>
                <a:spcPts val="0"/>
              </a:spcAft>
              <a:buClr>
                <a:schemeClr val="dk1"/>
              </a:buClr>
              <a:buSzPts val="1500"/>
              <a:buNone/>
              <a:defRPr sz="1500"/>
            </a:lvl1pPr>
            <a:lvl2pPr indent="-228600" lvl="1" marL="914400" algn="l">
              <a:lnSpc>
                <a:spcPct val="100000"/>
              </a:lnSpc>
              <a:spcBef>
                <a:spcPts val="260"/>
              </a:spcBef>
              <a:spcAft>
                <a:spcPts val="0"/>
              </a:spcAft>
              <a:buClr>
                <a:schemeClr val="dk1"/>
              </a:buClr>
              <a:buSzPts val="1300"/>
              <a:buNone/>
              <a:defRPr sz="1300"/>
            </a:lvl2pPr>
            <a:lvl3pPr indent="-228600" lvl="2" marL="1371600" algn="l">
              <a:lnSpc>
                <a:spcPct val="100000"/>
              </a:lnSpc>
              <a:spcBef>
                <a:spcPts val="220"/>
              </a:spcBef>
              <a:spcAft>
                <a:spcPts val="0"/>
              </a:spcAft>
              <a:buClr>
                <a:schemeClr val="dk1"/>
              </a:buClr>
              <a:buSzPts val="1100"/>
              <a:buNone/>
              <a:defRPr sz="1100"/>
            </a:lvl3pPr>
            <a:lvl4pPr indent="-228600" lvl="3" marL="1828800" algn="l">
              <a:lnSpc>
                <a:spcPct val="100000"/>
              </a:lnSpc>
              <a:spcBef>
                <a:spcPts val="200"/>
              </a:spcBef>
              <a:spcAft>
                <a:spcPts val="0"/>
              </a:spcAft>
              <a:buClr>
                <a:schemeClr val="dk1"/>
              </a:buClr>
              <a:buSzPts val="1000"/>
              <a:buNone/>
              <a:defRPr sz="1000"/>
            </a:lvl4pPr>
            <a:lvl5pPr indent="-228600" lvl="4" marL="2286000" algn="l">
              <a:lnSpc>
                <a:spcPct val="100000"/>
              </a:lnSpc>
              <a:spcBef>
                <a:spcPts val="200"/>
              </a:spcBef>
              <a:spcAft>
                <a:spcPts val="0"/>
              </a:spcAft>
              <a:buClr>
                <a:schemeClr val="dk1"/>
              </a:buClr>
              <a:buSzPts val="1000"/>
              <a:buNone/>
              <a:defRPr sz="1000"/>
            </a:lvl5pPr>
            <a:lvl6pPr indent="-228600" lvl="5" marL="2743200" algn="l">
              <a:lnSpc>
                <a:spcPct val="100000"/>
              </a:lnSpc>
              <a:spcBef>
                <a:spcPts val="200"/>
              </a:spcBef>
              <a:spcAft>
                <a:spcPts val="0"/>
              </a:spcAft>
              <a:buClr>
                <a:schemeClr val="dk1"/>
              </a:buClr>
              <a:buSzPts val="1000"/>
              <a:buNone/>
              <a:defRPr sz="1000"/>
            </a:lvl6pPr>
            <a:lvl7pPr indent="-228600" lvl="6" marL="3200400" algn="l">
              <a:lnSpc>
                <a:spcPct val="100000"/>
              </a:lnSpc>
              <a:spcBef>
                <a:spcPts val="200"/>
              </a:spcBef>
              <a:spcAft>
                <a:spcPts val="0"/>
              </a:spcAft>
              <a:buClr>
                <a:schemeClr val="dk1"/>
              </a:buClr>
              <a:buSzPts val="1000"/>
              <a:buNone/>
              <a:defRPr sz="1000"/>
            </a:lvl7pPr>
            <a:lvl8pPr indent="-228600" lvl="7" marL="3657600" algn="l">
              <a:lnSpc>
                <a:spcPct val="100000"/>
              </a:lnSpc>
              <a:spcBef>
                <a:spcPts val="200"/>
              </a:spcBef>
              <a:spcAft>
                <a:spcPts val="0"/>
              </a:spcAft>
              <a:buClr>
                <a:schemeClr val="dk1"/>
              </a:buClr>
              <a:buSzPts val="1000"/>
              <a:buNone/>
              <a:defRPr sz="1000"/>
            </a:lvl8pPr>
            <a:lvl9pPr indent="-228600" lvl="8" marL="4114800" algn="l">
              <a:lnSpc>
                <a:spcPct val="100000"/>
              </a:lnSpc>
              <a:spcBef>
                <a:spcPts val="200"/>
              </a:spcBef>
              <a:spcAft>
                <a:spcPts val="0"/>
              </a:spcAft>
              <a:buClr>
                <a:schemeClr val="dk1"/>
              </a:buClr>
              <a:buSzPts val="1000"/>
              <a:buNone/>
              <a:defRPr sz="1000"/>
            </a:lvl9pPr>
          </a:lstStyle>
          <a:p/>
        </p:txBody>
      </p:sp>
      <p:sp>
        <p:nvSpPr>
          <p:cNvPr id="62" name="Google Shape;62;p47"/>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7"/>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7"/>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8"/>
          <p:cNvSpPr txBox="1"/>
          <p:nvPr>
            <p:ph type="title"/>
          </p:nvPr>
        </p:nvSpPr>
        <p:spPr>
          <a:xfrm>
            <a:off x="1881902" y="5120640"/>
            <a:ext cx="5760720" cy="604521"/>
          </a:xfrm>
          <a:prstGeom prst="rect">
            <a:avLst/>
          </a:prstGeom>
          <a:noFill/>
          <a:ln>
            <a:noFill/>
          </a:ln>
        </p:spPr>
        <p:txBody>
          <a:bodyPr anchorCtr="0" anchor="b" bIns="48325" lIns="96650" spcFirstLastPara="1" rIns="96650" wrap="square" tIns="48325">
            <a:noAutofit/>
          </a:bodyPr>
          <a:lstStyle>
            <a:lvl1pPr lvl="0" algn="l">
              <a:lnSpc>
                <a:spcPct val="100000"/>
              </a:lnSpc>
              <a:spcBef>
                <a:spcPts val="0"/>
              </a:spcBef>
              <a:spcAft>
                <a:spcPts val="0"/>
              </a:spcAft>
              <a:buSzPts val="1400"/>
              <a:buNone/>
              <a:defRPr b="1" sz="21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48"/>
          <p:cNvSpPr/>
          <p:nvPr>
            <p:ph idx="2" type="pic"/>
          </p:nvPr>
        </p:nvSpPr>
        <p:spPr>
          <a:xfrm>
            <a:off x="1881902" y="653627"/>
            <a:ext cx="5760720" cy="4389120"/>
          </a:xfrm>
          <a:prstGeom prst="rect">
            <a:avLst/>
          </a:prstGeom>
          <a:noFill/>
          <a:ln>
            <a:noFill/>
          </a:ln>
        </p:spPr>
      </p:sp>
      <p:sp>
        <p:nvSpPr>
          <p:cNvPr id="68" name="Google Shape;68;p48"/>
          <p:cNvSpPr txBox="1"/>
          <p:nvPr>
            <p:ph idx="1" type="body"/>
          </p:nvPr>
        </p:nvSpPr>
        <p:spPr>
          <a:xfrm>
            <a:off x="1881902" y="5725161"/>
            <a:ext cx="5760720" cy="858519"/>
          </a:xfrm>
          <a:prstGeom prst="rect">
            <a:avLst/>
          </a:prstGeom>
          <a:noFill/>
          <a:ln>
            <a:noFill/>
          </a:ln>
        </p:spPr>
        <p:txBody>
          <a:bodyPr anchorCtr="0" anchor="t" bIns="48325" lIns="96650" spcFirstLastPara="1" rIns="96650" wrap="square" tIns="48325">
            <a:noAutofit/>
          </a:bodyPr>
          <a:lstStyle>
            <a:lvl1pPr indent="-228600" lvl="0" marL="457200" algn="l">
              <a:lnSpc>
                <a:spcPct val="100000"/>
              </a:lnSpc>
              <a:spcBef>
                <a:spcPts val="300"/>
              </a:spcBef>
              <a:spcAft>
                <a:spcPts val="0"/>
              </a:spcAft>
              <a:buClr>
                <a:schemeClr val="dk1"/>
              </a:buClr>
              <a:buSzPts val="1500"/>
              <a:buNone/>
              <a:defRPr sz="1500"/>
            </a:lvl1pPr>
            <a:lvl2pPr indent="-228600" lvl="1" marL="914400" algn="l">
              <a:lnSpc>
                <a:spcPct val="100000"/>
              </a:lnSpc>
              <a:spcBef>
                <a:spcPts val="260"/>
              </a:spcBef>
              <a:spcAft>
                <a:spcPts val="0"/>
              </a:spcAft>
              <a:buClr>
                <a:schemeClr val="dk1"/>
              </a:buClr>
              <a:buSzPts val="1300"/>
              <a:buNone/>
              <a:defRPr sz="1300"/>
            </a:lvl2pPr>
            <a:lvl3pPr indent="-228600" lvl="2" marL="1371600" algn="l">
              <a:lnSpc>
                <a:spcPct val="100000"/>
              </a:lnSpc>
              <a:spcBef>
                <a:spcPts val="220"/>
              </a:spcBef>
              <a:spcAft>
                <a:spcPts val="0"/>
              </a:spcAft>
              <a:buClr>
                <a:schemeClr val="dk1"/>
              </a:buClr>
              <a:buSzPts val="1100"/>
              <a:buNone/>
              <a:defRPr sz="1100"/>
            </a:lvl3pPr>
            <a:lvl4pPr indent="-228600" lvl="3" marL="1828800" algn="l">
              <a:lnSpc>
                <a:spcPct val="100000"/>
              </a:lnSpc>
              <a:spcBef>
                <a:spcPts val="200"/>
              </a:spcBef>
              <a:spcAft>
                <a:spcPts val="0"/>
              </a:spcAft>
              <a:buClr>
                <a:schemeClr val="dk1"/>
              </a:buClr>
              <a:buSzPts val="1000"/>
              <a:buNone/>
              <a:defRPr sz="1000"/>
            </a:lvl4pPr>
            <a:lvl5pPr indent="-228600" lvl="4" marL="2286000" algn="l">
              <a:lnSpc>
                <a:spcPct val="100000"/>
              </a:lnSpc>
              <a:spcBef>
                <a:spcPts val="200"/>
              </a:spcBef>
              <a:spcAft>
                <a:spcPts val="0"/>
              </a:spcAft>
              <a:buClr>
                <a:schemeClr val="dk1"/>
              </a:buClr>
              <a:buSzPts val="1000"/>
              <a:buNone/>
              <a:defRPr sz="1000"/>
            </a:lvl5pPr>
            <a:lvl6pPr indent="-228600" lvl="5" marL="2743200" algn="l">
              <a:lnSpc>
                <a:spcPct val="100000"/>
              </a:lnSpc>
              <a:spcBef>
                <a:spcPts val="200"/>
              </a:spcBef>
              <a:spcAft>
                <a:spcPts val="0"/>
              </a:spcAft>
              <a:buClr>
                <a:schemeClr val="dk1"/>
              </a:buClr>
              <a:buSzPts val="1000"/>
              <a:buNone/>
              <a:defRPr sz="1000"/>
            </a:lvl6pPr>
            <a:lvl7pPr indent="-228600" lvl="6" marL="3200400" algn="l">
              <a:lnSpc>
                <a:spcPct val="100000"/>
              </a:lnSpc>
              <a:spcBef>
                <a:spcPts val="200"/>
              </a:spcBef>
              <a:spcAft>
                <a:spcPts val="0"/>
              </a:spcAft>
              <a:buClr>
                <a:schemeClr val="dk1"/>
              </a:buClr>
              <a:buSzPts val="1000"/>
              <a:buNone/>
              <a:defRPr sz="1000"/>
            </a:lvl7pPr>
            <a:lvl8pPr indent="-228600" lvl="7" marL="3657600" algn="l">
              <a:lnSpc>
                <a:spcPct val="100000"/>
              </a:lnSpc>
              <a:spcBef>
                <a:spcPts val="200"/>
              </a:spcBef>
              <a:spcAft>
                <a:spcPts val="0"/>
              </a:spcAft>
              <a:buClr>
                <a:schemeClr val="dk1"/>
              </a:buClr>
              <a:buSzPts val="1000"/>
              <a:buNone/>
              <a:defRPr sz="1000"/>
            </a:lvl8pPr>
            <a:lvl9pPr indent="-228600" lvl="8" marL="4114800" algn="l">
              <a:lnSpc>
                <a:spcPct val="100000"/>
              </a:lnSpc>
              <a:spcBef>
                <a:spcPts val="200"/>
              </a:spcBef>
              <a:spcAft>
                <a:spcPts val="0"/>
              </a:spcAft>
              <a:buClr>
                <a:schemeClr val="dk1"/>
              </a:buClr>
              <a:buSzPts val="1000"/>
              <a:buNone/>
              <a:defRPr sz="1000"/>
            </a:lvl9pPr>
          </a:lstStyle>
          <a:p/>
        </p:txBody>
      </p:sp>
      <p:sp>
        <p:nvSpPr>
          <p:cNvPr id="69" name="Google Shape;69;p48"/>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8"/>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8"/>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479425" y="293688"/>
            <a:ext cx="8642350" cy="1219200"/>
          </a:xfrm>
          <a:prstGeom prst="rect">
            <a:avLst/>
          </a:prstGeom>
          <a:noFill/>
          <a:ln>
            <a:noFill/>
          </a:ln>
        </p:spPr>
        <p:txBody>
          <a:bodyPr anchorCtr="0" anchor="ctr" bIns="48325" lIns="96650" spcFirstLastPara="1" rIns="96650" wrap="square" tIns="48325">
            <a:noAutofit/>
          </a:bodyPr>
          <a:lstStyle>
            <a:lvl1pPr lvl="0"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700" u="none" cap="none" strike="noStrike">
                <a:solidFill>
                  <a:schemeClr val="dk1"/>
                </a:solidFill>
                <a:latin typeface="Calibri"/>
                <a:ea typeface="Calibri"/>
                <a:cs typeface="Calibri"/>
                <a:sym typeface="Calibri"/>
              </a:defRPr>
            </a:lvl9pPr>
          </a:lstStyle>
          <a:p/>
        </p:txBody>
      </p:sp>
      <p:sp>
        <p:nvSpPr>
          <p:cNvPr id="11" name="Google Shape;11;p39"/>
          <p:cNvSpPr txBox="1"/>
          <p:nvPr>
            <p:ph idx="1" type="body"/>
          </p:nvPr>
        </p:nvSpPr>
        <p:spPr>
          <a:xfrm>
            <a:off x="479425" y="1706563"/>
            <a:ext cx="8642350" cy="4827587"/>
          </a:xfrm>
          <a:prstGeom prst="rect">
            <a:avLst/>
          </a:prstGeom>
          <a:noFill/>
          <a:ln>
            <a:noFill/>
          </a:ln>
        </p:spPr>
        <p:txBody>
          <a:bodyPr anchorCtr="0" anchor="t" bIns="48325" lIns="96650" spcFirstLastPara="1" rIns="96650" wrap="square" tIns="48325">
            <a:noAutofit/>
          </a:bodyPr>
          <a:lstStyle>
            <a:lvl1pPr indent="-444500" lvl="0" marL="457200" marR="0" rtl="0" algn="l">
              <a:lnSpc>
                <a:spcPct val="100000"/>
              </a:lnSpc>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19100" lvl="1" marL="9144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2pPr>
            <a:lvl3pPr indent="-387350" lvl="2" marL="1371600" marR="0" rtl="0" algn="l">
              <a:lnSpc>
                <a:spcPct val="100000"/>
              </a:lnSpc>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3pPr>
            <a:lvl4pPr indent="-361950" lvl="3" marL="18288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4pPr>
            <a:lvl5pPr indent="-361950" lvl="4" marL="22860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5pPr>
            <a:lvl6pPr indent="-361950" lvl="5" marL="27432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6pPr>
            <a:lvl7pPr indent="-361950" lvl="6" marL="3200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7pPr>
            <a:lvl8pPr indent="-361950" lvl="7" marL="36576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8pPr>
            <a:lvl9pPr indent="-361950" lvl="8" marL="41148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479425" y="6780213"/>
            <a:ext cx="2241550" cy="388937"/>
          </a:xfrm>
          <a:prstGeom prst="rect">
            <a:avLst/>
          </a:prstGeom>
          <a:noFill/>
          <a:ln>
            <a:noFill/>
          </a:ln>
        </p:spPr>
        <p:txBody>
          <a:bodyPr anchorCtr="0" anchor="ctr"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9"/>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9"/>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4.jpg"/><Relationship Id="rId4" Type="http://schemas.openxmlformats.org/officeDocument/2006/relationships/image" Target="../media/image2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mailto:contact@vistabonitarecreationassociation.com" TargetMode="External"/><Relationship Id="rId4" Type="http://schemas.openxmlformats.org/officeDocument/2006/relationships/hyperlink" Target="mailto:contact@vistabonitarecreationassociation.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720725" y="26988"/>
            <a:ext cx="8159750" cy="15240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34th Annual Vista Bonita Recreation Association Meeting</a:t>
            </a:r>
            <a:endParaRPr/>
          </a:p>
        </p:txBody>
      </p:sp>
      <p:sp>
        <p:nvSpPr>
          <p:cNvPr id="90" name="Google Shape;90;p1"/>
          <p:cNvSpPr txBox="1"/>
          <p:nvPr>
            <p:ph idx="1" type="subTitle"/>
          </p:nvPr>
        </p:nvSpPr>
        <p:spPr>
          <a:xfrm>
            <a:off x="1295400" y="5791200"/>
            <a:ext cx="6721475" cy="838200"/>
          </a:xfrm>
          <a:prstGeom prst="rect">
            <a:avLst/>
          </a:prstGeom>
          <a:noFill/>
          <a:ln>
            <a:noFill/>
          </a:ln>
        </p:spPr>
        <p:txBody>
          <a:bodyPr anchorCtr="0" anchor="t" bIns="48325" lIns="96650" spcFirstLastPara="1" rIns="96650" wrap="square" tIns="48325">
            <a:noAutofit/>
          </a:bodyPr>
          <a:lstStyle/>
          <a:p>
            <a:pPr indent="0" lvl="0" marL="0" rtl="0" algn="ctr">
              <a:lnSpc>
                <a:spcPct val="100000"/>
              </a:lnSpc>
              <a:spcBef>
                <a:spcPts val="0"/>
              </a:spcBef>
              <a:spcAft>
                <a:spcPts val="0"/>
              </a:spcAft>
              <a:buClr>
                <a:schemeClr val="dk1"/>
              </a:buClr>
              <a:buSzPts val="3400"/>
              <a:buNone/>
            </a:pPr>
            <a:r>
              <a:rPr b="1" lang="en-US">
                <a:solidFill>
                  <a:schemeClr val="dk1"/>
                </a:solidFill>
              </a:rPr>
              <a:t>May 20, 2026</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9"/>
          <p:cNvSpPr txBox="1"/>
          <p:nvPr>
            <p:ph type="title"/>
          </p:nvPr>
        </p:nvSpPr>
        <p:spPr>
          <a:xfrm>
            <a:off x="479425" y="293688"/>
            <a:ext cx="8642350" cy="76358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latin typeface="Calibri"/>
                <a:ea typeface="Calibri"/>
                <a:cs typeface="Calibri"/>
                <a:sym typeface="Calibri"/>
              </a:rPr>
              <a:t>Looking Forward in </a:t>
            </a:r>
            <a:r>
              <a:rPr b="1" lang="en-US" sz="4000"/>
              <a:t>2026 – 2027</a:t>
            </a:r>
            <a:endParaRPr sz="4000"/>
          </a:p>
        </p:txBody>
      </p:sp>
      <p:sp>
        <p:nvSpPr>
          <p:cNvPr id="168" name="Google Shape;168;p9"/>
          <p:cNvSpPr txBox="1"/>
          <p:nvPr>
            <p:ph idx="1" type="body"/>
          </p:nvPr>
        </p:nvSpPr>
        <p:spPr>
          <a:xfrm>
            <a:off x="457200" y="914400"/>
            <a:ext cx="8642350" cy="5888038"/>
          </a:xfrm>
          <a:prstGeom prst="rect">
            <a:avLst/>
          </a:prstGeom>
          <a:noFill/>
          <a:ln>
            <a:noFill/>
          </a:ln>
        </p:spPr>
        <p:txBody>
          <a:bodyPr anchorCtr="0" anchor="t" bIns="48325" lIns="96650" spcFirstLastPara="1" rIns="96650" wrap="square" tIns="48325">
            <a:noAutofit/>
          </a:bodyPr>
          <a:lstStyle/>
          <a:p>
            <a:pPr indent="-342900" lvl="0" marL="457200" rtl="0" algn="l">
              <a:lnSpc>
                <a:spcPct val="100000"/>
              </a:lnSpc>
              <a:spcBef>
                <a:spcPts val="360"/>
              </a:spcBef>
              <a:spcAft>
                <a:spcPts val="0"/>
              </a:spcAft>
              <a:buSzPts val="1800"/>
              <a:buNone/>
            </a:pPr>
            <a:r>
              <a:t/>
            </a:r>
            <a:endParaRPr sz="2400">
              <a:solidFill>
                <a:schemeClr val="dk1"/>
              </a:solidFill>
            </a:endParaRPr>
          </a:p>
          <a:p>
            <a:pPr indent="-342900" lvl="0" marL="457200" rtl="0" algn="l">
              <a:lnSpc>
                <a:spcPct val="100000"/>
              </a:lnSpc>
              <a:spcBef>
                <a:spcPts val="360"/>
              </a:spcBef>
              <a:spcAft>
                <a:spcPts val="0"/>
              </a:spcAft>
              <a:buSzPts val="1800"/>
              <a:buNone/>
            </a:pPr>
            <a:r>
              <a:rPr lang="en-US" sz="2400">
                <a:solidFill>
                  <a:schemeClr val="dk1"/>
                </a:solidFill>
              </a:rPr>
              <a:t>We will continue critical actions for the community through:</a:t>
            </a:r>
            <a:endParaRPr>
              <a:solidFill>
                <a:schemeClr val="dk1"/>
              </a:solidFill>
            </a:endParaRPr>
          </a:p>
          <a:p>
            <a:pPr indent="-274320" lvl="0" marL="457200" rtl="0" algn="l">
              <a:lnSpc>
                <a:spcPct val="100000"/>
              </a:lnSpc>
              <a:spcBef>
                <a:spcPts val="300"/>
              </a:spcBef>
              <a:spcAft>
                <a:spcPts val="0"/>
              </a:spcAft>
              <a:buSzPts val="1800"/>
              <a:buNone/>
            </a:pPr>
            <a:r>
              <a:rPr lang="en-US" sz="2400">
                <a:solidFill>
                  <a:schemeClr val="dk1"/>
                </a:solidFill>
              </a:rPr>
              <a:t>• Keeping Baker Lake as full as possible</a:t>
            </a:r>
            <a:endParaRPr sz="2400">
              <a:solidFill>
                <a:schemeClr val="dk1"/>
              </a:solidFill>
            </a:endParaRPr>
          </a:p>
          <a:p>
            <a:pPr indent="-274320" lvl="0" marL="457200" rtl="0" algn="l">
              <a:lnSpc>
                <a:spcPct val="100000"/>
              </a:lnSpc>
              <a:spcBef>
                <a:spcPts val="300"/>
              </a:spcBef>
              <a:spcAft>
                <a:spcPts val="0"/>
              </a:spcAft>
              <a:buSzPts val="1800"/>
              <a:buNone/>
            </a:pPr>
            <a:r>
              <a:rPr lang="en-US" sz="2400">
                <a:solidFill>
                  <a:schemeClr val="dk1"/>
                </a:solidFill>
              </a:rPr>
              <a:t>• Monitoring water clarity/quality </a:t>
            </a:r>
            <a:endParaRPr sz="2400"/>
          </a:p>
          <a:p>
            <a:pPr indent="-274320" lvl="0" marL="457200" rtl="0" algn="l">
              <a:lnSpc>
                <a:spcPct val="100000"/>
              </a:lnSpc>
              <a:spcBef>
                <a:spcPts val="300"/>
              </a:spcBef>
              <a:spcAft>
                <a:spcPts val="0"/>
              </a:spcAft>
              <a:buSzPts val="1800"/>
              <a:buNone/>
            </a:pPr>
            <a:r>
              <a:rPr lang="en-US" sz="2400">
                <a:solidFill>
                  <a:schemeClr val="dk1"/>
                </a:solidFill>
              </a:rPr>
              <a:t>• Installing a more permanent goose fence for boat ramp </a:t>
            </a:r>
            <a:endParaRPr sz="2400"/>
          </a:p>
          <a:p>
            <a:pPr indent="-274320" lvl="0" marL="457200" rtl="0" algn="l">
              <a:lnSpc>
                <a:spcPct val="100000"/>
              </a:lnSpc>
              <a:spcBef>
                <a:spcPts val="300"/>
              </a:spcBef>
              <a:spcAft>
                <a:spcPts val="0"/>
              </a:spcAft>
              <a:buSzPts val="1800"/>
              <a:buNone/>
            </a:pPr>
            <a:r>
              <a:rPr lang="en-US" sz="2400">
                <a:solidFill>
                  <a:schemeClr val="dk1"/>
                </a:solidFill>
              </a:rPr>
              <a:t>• Completing repairs to our weir</a:t>
            </a:r>
            <a:endParaRPr/>
          </a:p>
          <a:p>
            <a:pPr indent="-274320" lvl="0" marL="457200" rtl="0" algn="l">
              <a:lnSpc>
                <a:spcPct val="100000"/>
              </a:lnSpc>
              <a:spcBef>
                <a:spcPts val="300"/>
              </a:spcBef>
              <a:spcAft>
                <a:spcPts val="0"/>
              </a:spcAft>
              <a:buSzPts val="1800"/>
              <a:buNone/>
            </a:pPr>
            <a:r>
              <a:rPr lang="en-US" sz="2400">
                <a:solidFill>
                  <a:schemeClr val="dk1"/>
                </a:solidFill>
              </a:rPr>
              <a:t>• Addressing Replogle needs</a:t>
            </a:r>
            <a:endParaRPr/>
          </a:p>
          <a:p>
            <a:pPr indent="-274320" lvl="0" marL="457200" rtl="0" algn="l">
              <a:lnSpc>
                <a:spcPct val="100000"/>
              </a:lnSpc>
              <a:spcBef>
                <a:spcPts val="300"/>
              </a:spcBef>
              <a:spcAft>
                <a:spcPts val="0"/>
              </a:spcAft>
              <a:buSzPts val="1800"/>
              <a:buNone/>
            </a:pPr>
            <a:r>
              <a:rPr lang="en-US" sz="2400">
                <a:solidFill>
                  <a:schemeClr val="dk1"/>
                </a:solidFill>
              </a:rPr>
              <a:t>• Improving the boarder around the swing set at the park</a:t>
            </a:r>
            <a:endParaRPr/>
          </a:p>
          <a:p>
            <a:pPr indent="-274320" lvl="0" marL="457200" rtl="0" algn="l">
              <a:lnSpc>
                <a:spcPct val="100000"/>
              </a:lnSpc>
              <a:spcBef>
                <a:spcPts val="300"/>
              </a:spcBef>
              <a:spcAft>
                <a:spcPts val="0"/>
              </a:spcAft>
              <a:buSzPts val="1800"/>
              <a:buNone/>
            </a:pPr>
            <a:r>
              <a:rPr lang="en-US" sz="2400">
                <a:solidFill>
                  <a:schemeClr val="dk1"/>
                </a:solidFill>
              </a:rPr>
              <a:t>• Community events</a:t>
            </a:r>
            <a:endParaRPr/>
          </a:p>
          <a:p>
            <a:pPr indent="-274320" lvl="0" marL="457200" rtl="0" algn="l">
              <a:lnSpc>
                <a:spcPct val="100000"/>
              </a:lnSpc>
              <a:spcBef>
                <a:spcPts val="300"/>
              </a:spcBef>
              <a:spcAft>
                <a:spcPts val="0"/>
              </a:spcAft>
              <a:buSzPts val="1800"/>
              <a:buNone/>
            </a:pPr>
            <a:r>
              <a:rPr lang="en-US" sz="2400">
                <a:solidFill>
                  <a:schemeClr val="dk1"/>
                </a:solidFill>
              </a:rPr>
              <a:t>• Park maintenance</a:t>
            </a:r>
            <a:endParaRPr/>
          </a:p>
          <a:p>
            <a:pPr indent="-160020" lvl="0" marL="457200" rtl="0" algn="l">
              <a:lnSpc>
                <a:spcPct val="100000"/>
              </a:lnSpc>
              <a:spcBef>
                <a:spcPts val="300"/>
              </a:spcBef>
              <a:spcAft>
                <a:spcPts val="0"/>
              </a:spcAft>
              <a:buSzPts val="1800"/>
              <a:buNone/>
            </a:pPr>
            <a:r>
              <a:t/>
            </a:r>
            <a:endParaRPr sz="2400">
              <a:solidFill>
                <a:schemeClr val="dk1"/>
              </a:solidFill>
            </a:endParaRPr>
          </a:p>
          <a:p>
            <a:pPr indent="-160020" lvl="0" marL="457200" rtl="0" algn="l">
              <a:lnSpc>
                <a:spcPct val="100000"/>
              </a:lnSpc>
              <a:spcBef>
                <a:spcPts val="300"/>
              </a:spcBef>
              <a:spcAft>
                <a:spcPts val="0"/>
              </a:spcAft>
              <a:buSzPts val="1800"/>
              <a:buNone/>
            </a:pPr>
            <a:r>
              <a:t/>
            </a:r>
            <a:endParaRPr sz="2400">
              <a:solidFill>
                <a:schemeClr val="dk1"/>
              </a:solidFill>
            </a:endParaRPr>
          </a:p>
          <a:p>
            <a:pPr indent="0" lvl="0" marL="0" marR="0" rtl="0" algn="l">
              <a:lnSpc>
                <a:spcPct val="100000"/>
              </a:lnSpc>
              <a:spcBef>
                <a:spcPts val="0"/>
              </a:spcBef>
              <a:spcAft>
                <a:spcPts val="0"/>
              </a:spcAft>
              <a:buClr>
                <a:schemeClr val="dk1"/>
              </a:buClr>
              <a:buSzPts val="2000"/>
              <a:buNone/>
            </a:pPr>
            <a:r>
              <a:t/>
            </a:r>
            <a:endParaRPr sz="2000">
              <a:solidFill>
                <a:srgbClr val="FF0000"/>
              </a:solidFill>
              <a:latin typeface="Calibri"/>
              <a:ea typeface="Calibri"/>
              <a:cs typeface="Calibri"/>
              <a:sym typeface="Calibri"/>
            </a:endParaRPr>
          </a:p>
        </p:txBody>
      </p:sp>
      <p:sp>
        <p:nvSpPr>
          <p:cNvPr id="169" name="Google Shape;169;p9"/>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70" name="Google Shape;170;p9"/>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pic>
        <p:nvPicPr>
          <p:cNvPr descr="image.png" id="175" name="Google Shape;175;g3e90cee0e73_1_0"/>
          <p:cNvPicPr preferRelativeResize="0"/>
          <p:nvPr/>
        </p:nvPicPr>
        <p:blipFill rotWithShape="1">
          <a:blip r:embed="rId3">
            <a:alphaModFix/>
          </a:blip>
          <a:srcRect b="0" l="0" r="0" t="0"/>
          <a:stretch/>
        </p:blipFill>
        <p:spPr>
          <a:xfrm>
            <a:off x="0" y="0"/>
            <a:ext cx="9601200" cy="5400675"/>
          </a:xfrm>
          <a:prstGeom prst="rect">
            <a:avLst/>
          </a:prstGeom>
          <a:noFill/>
          <a:ln>
            <a:noFill/>
          </a:ln>
        </p:spPr>
      </p:pic>
      <p:pic>
        <p:nvPicPr>
          <p:cNvPr descr="image.png" id="176" name="Google Shape;176;g3e90cee0e73_1_0"/>
          <p:cNvPicPr preferRelativeResize="0"/>
          <p:nvPr/>
        </p:nvPicPr>
        <p:blipFill rotWithShape="1">
          <a:blip r:embed="rId4">
            <a:alphaModFix/>
          </a:blip>
          <a:srcRect b="0" l="0" r="0" t="0"/>
          <a:stretch/>
        </p:blipFill>
        <p:spPr>
          <a:xfrm>
            <a:off x="6675834" y="2367280"/>
            <a:ext cx="1980248" cy="3000375"/>
          </a:xfrm>
          <a:prstGeom prst="rect">
            <a:avLst/>
          </a:prstGeom>
          <a:noFill/>
          <a:ln>
            <a:noFill/>
          </a:ln>
        </p:spPr>
      </p:pic>
      <p:pic>
        <p:nvPicPr>
          <p:cNvPr descr="image.png" id="177" name="Google Shape;177;g3e90cee0e73_1_0"/>
          <p:cNvPicPr preferRelativeResize="0"/>
          <p:nvPr/>
        </p:nvPicPr>
        <p:blipFill rotWithShape="1">
          <a:blip r:embed="rId5">
            <a:alphaModFix/>
          </a:blip>
          <a:srcRect b="0" l="0" r="0" t="0"/>
          <a:stretch/>
        </p:blipFill>
        <p:spPr>
          <a:xfrm>
            <a:off x="1620006" y="3894680"/>
            <a:ext cx="5775722" cy="675084"/>
          </a:xfrm>
          <a:prstGeom prst="rect">
            <a:avLst/>
          </a:prstGeom>
          <a:noFill/>
          <a:ln>
            <a:noFill/>
          </a:ln>
        </p:spPr>
      </p:pic>
      <p:sp>
        <p:nvSpPr>
          <p:cNvPr id="178" name="Google Shape;178;g3e90cee0e73_1_0"/>
          <p:cNvSpPr txBox="1"/>
          <p:nvPr/>
        </p:nvSpPr>
        <p:spPr>
          <a:xfrm>
            <a:off x="450047" y="2479050"/>
            <a:ext cx="8295000" cy="831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250"/>
              <a:buFont typeface="Arial"/>
              <a:buNone/>
            </a:pPr>
            <a:r>
              <a:rPr b="0" i="0" lang="en-US" sz="2250" u="none" cap="none" strike="noStrike">
                <a:solidFill>
                  <a:srgbClr val="1E293B"/>
                </a:solidFill>
                <a:latin typeface="Lato"/>
                <a:ea typeface="Lato"/>
                <a:cs typeface="Lato"/>
                <a:sym typeface="Lato"/>
              </a:rPr>
              <a:t>To receive news about </a:t>
            </a:r>
            <a:r>
              <a:rPr b="1" i="0" lang="en-US" sz="2250" u="none" cap="none" strike="noStrike">
                <a:solidFill>
                  <a:srgbClr val="1E293B"/>
                </a:solidFill>
                <a:latin typeface="Lato"/>
                <a:ea typeface="Lato"/>
                <a:cs typeface="Lato"/>
                <a:sym typeface="Lato"/>
              </a:rPr>
              <a:t>Baker Lake</a:t>
            </a:r>
            <a:r>
              <a:rPr b="0" i="0" lang="en-US" sz="2250" u="none" cap="none" strike="noStrike">
                <a:solidFill>
                  <a:srgbClr val="1E293B"/>
                </a:solidFill>
                <a:latin typeface="Lato"/>
                <a:ea typeface="Lato"/>
                <a:cs typeface="Lato"/>
                <a:sym typeface="Lato"/>
              </a:rPr>
              <a:t> and community updates, please add our email to your </a:t>
            </a:r>
            <a:r>
              <a:rPr b="1" i="0" lang="en-US" sz="2250" u="none" cap="none" strike="noStrike">
                <a:solidFill>
                  <a:srgbClr val="1E293B"/>
                </a:solidFill>
                <a:latin typeface="Lato"/>
                <a:ea typeface="Lato"/>
                <a:cs typeface="Lato"/>
                <a:sym typeface="Lato"/>
              </a:rPr>
              <a:t>Safe List</a:t>
            </a:r>
            <a:r>
              <a:rPr b="0" i="0" lang="en-US" sz="2250" u="none" cap="none" strike="noStrike">
                <a:solidFill>
                  <a:srgbClr val="1E293B"/>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p:txBody>
      </p:sp>
      <p:sp>
        <p:nvSpPr>
          <p:cNvPr id="179" name="Google Shape;179;g3e90cee0e73_1_0"/>
          <p:cNvSpPr txBox="1"/>
          <p:nvPr/>
        </p:nvSpPr>
        <p:spPr>
          <a:xfrm>
            <a:off x="450047" y="5466075"/>
            <a:ext cx="8205900" cy="83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50"/>
              <a:buFont typeface="Arial"/>
              <a:buNone/>
            </a:pPr>
            <a:r>
              <a:rPr b="0" i="0" lang="en-US" sz="2250" u="none" cap="none" strike="noStrike">
                <a:solidFill>
                  <a:srgbClr val="1E293B"/>
                </a:solidFill>
                <a:latin typeface="Lato"/>
                <a:ea typeface="Lato"/>
                <a:cs typeface="Lato"/>
                <a:sym typeface="Lato"/>
              </a:rPr>
              <a:t>This ensures our emails go to your </a:t>
            </a:r>
            <a:r>
              <a:rPr b="1" i="0" lang="en-US" sz="2250" u="none" cap="none" strike="noStrike">
                <a:solidFill>
                  <a:srgbClr val="1E293B"/>
                </a:solidFill>
                <a:latin typeface="Lato"/>
                <a:ea typeface="Lato"/>
                <a:cs typeface="Lato"/>
                <a:sym typeface="Lato"/>
              </a:rPr>
              <a:t>Inbox</a:t>
            </a:r>
            <a:r>
              <a:rPr b="0" i="0" lang="en-US" sz="2250" u="none" cap="none" strike="noStrike">
                <a:solidFill>
                  <a:srgbClr val="1E293B"/>
                </a:solidFill>
                <a:latin typeface="Lato"/>
                <a:ea typeface="Lato"/>
                <a:cs typeface="Lato"/>
                <a:sym typeface="Lato"/>
              </a:rPr>
              <a:t> and not the "Spam" folder.</a:t>
            </a:r>
            <a:endParaRPr b="0" i="0" sz="1400" u="none" cap="none" strike="noStrike">
              <a:solidFill>
                <a:srgbClr val="000000"/>
              </a:solidFill>
              <a:latin typeface="Arial"/>
              <a:ea typeface="Arial"/>
              <a:cs typeface="Arial"/>
              <a:sym typeface="Arial"/>
            </a:endParaRPr>
          </a:p>
        </p:txBody>
      </p:sp>
      <p:sp>
        <p:nvSpPr>
          <p:cNvPr id="180" name="Google Shape;180;g3e90cee0e73_1_0"/>
          <p:cNvSpPr txBox="1"/>
          <p:nvPr/>
        </p:nvSpPr>
        <p:spPr>
          <a:xfrm>
            <a:off x="450056" y="609600"/>
            <a:ext cx="9136142" cy="9245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rgbClr val="0F172A"/>
                </a:solidFill>
                <a:latin typeface="Poppins"/>
                <a:ea typeface="Poppins"/>
                <a:cs typeface="Poppins"/>
                <a:sym typeface="Poppins"/>
              </a:rPr>
              <a:t>Never Miss a Message!</a:t>
            </a:r>
            <a:endParaRPr b="0" i="0" sz="1400" u="none" cap="none" strike="noStrike">
              <a:solidFill>
                <a:srgbClr val="000000"/>
              </a:solidFill>
              <a:latin typeface="Arial"/>
              <a:ea typeface="Arial"/>
              <a:cs typeface="Arial"/>
              <a:sym typeface="Arial"/>
            </a:endParaRPr>
          </a:p>
        </p:txBody>
      </p:sp>
      <p:sp>
        <p:nvSpPr>
          <p:cNvPr id="181" name="Google Shape;181;g3e90cee0e73_1_0"/>
          <p:cNvSpPr/>
          <p:nvPr/>
        </p:nvSpPr>
        <p:spPr>
          <a:xfrm>
            <a:off x="450056" y="1625600"/>
            <a:ext cx="8701088" cy="60960"/>
          </a:xfrm>
          <a:prstGeom prst="rect">
            <a:avLst/>
          </a:prstGeom>
          <a:solidFill>
            <a:srgbClr val="02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g3e90cee0e73_1_0"/>
          <p:cNvSpPr txBox="1"/>
          <p:nvPr/>
        </p:nvSpPr>
        <p:spPr>
          <a:xfrm>
            <a:off x="3131700" y="6930300"/>
            <a:ext cx="3000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rgbClr val="888888"/>
                </a:solidFill>
                <a:latin typeface="Calibri"/>
                <a:ea typeface="Calibri"/>
                <a:cs typeface="Calibri"/>
                <a:sym typeface="Calibri"/>
              </a:rPr>
              <a:t>MAY 20, 2026</a:t>
            </a:r>
            <a:endParaRPr sz="13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pic>
        <p:nvPicPr>
          <p:cNvPr descr="image.png" id="187" name="Google Shape;187;g3e90cee0e73_1_13"/>
          <p:cNvPicPr preferRelativeResize="0"/>
          <p:nvPr/>
        </p:nvPicPr>
        <p:blipFill rotWithShape="1">
          <a:blip r:embed="rId3">
            <a:alphaModFix/>
          </a:blip>
          <a:srcRect b="0" l="0" r="0" t="0"/>
          <a:stretch/>
        </p:blipFill>
        <p:spPr>
          <a:xfrm>
            <a:off x="0" y="0"/>
            <a:ext cx="9601200" cy="5400675"/>
          </a:xfrm>
          <a:prstGeom prst="rect">
            <a:avLst/>
          </a:prstGeom>
          <a:noFill/>
          <a:ln>
            <a:noFill/>
          </a:ln>
        </p:spPr>
      </p:pic>
      <p:pic>
        <p:nvPicPr>
          <p:cNvPr descr="image.png" id="188" name="Google Shape;188;g3e90cee0e73_1_13"/>
          <p:cNvPicPr preferRelativeResize="0"/>
          <p:nvPr/>
        </p:nvPicPr>
        <p:blipFill rotWithShape="1">
          <a:blip r:embed="rId4">
            <a:alphaModFix/>
          </a:blip>
          <a:srcRect b="0" l="0" r="0" t="0"/>
          <a:stretch/>
        </p:blipFill>
        <p:spPr>
          <a:xfrm>
            <a:off x="450056" y="1619726"/>
            <a:ext cx="2750382" cy="3264197"/>
          </a:xfrm>
          <a:prstGeom prst="rect">
            <a:avLst/>
          </a:prstGeom>
          <a:noFill/>
          <a:ln>
            <a:noFill/>
          </a:ln>
        </p:spPr>
      </p:pic>
      <p:pic>
        <p:nvPicPr>
          <p:cNvPr descr="image.png" id="189" name="Google Shape;189;g3e90cee0e73_1_13"/>
          <p:cNvPicPr preferRelativeResize="0"/>
          <p:nvPr/>
        </p:nvPicPr>
        <p:blipFill rotWithShape="1">
          <a:blip r:embed="rId5">
            <a:alphaModFix/>
          </a:blip>
          <a:srcRect b="0" l="0" r="0" t="0"/>
          <a:stretch/>
        </p:blipFill>
        <p:spPr>
          <a:xfrm>
            <a:off x="3425467" y="1619726"/>
            <a:ext cx="2750382" cy="3264197"/>
          </a:xfrm>
          <a:prstGeom prst="rect">
            <a:avLst/>
          </a:prstGeom>
          <a:noFill/>
          <a:ln>
            <a:noFill/>
          </a:ln>
        </p:spPr>
      </p:pic>
      <p:pic>
        <p:nvPicPr>
          <p:cNvPr descr="image.png" id="190" name="Google Shape;190;g3e90cee0e73_1_13"/>
          <p:cNvPicPr preferRelativeResize="0"/>
          <p:nvPr/>
        </p:nvPicPr>
        <p:blipFill rotWithShape="1">
          <a:blip r:embed="rId6">
            <a:alphaModFix/>
          </a:blip>
          <a:srcRect b="0" l="0" r="0" t="0"/>
          <a:stretch/>
        </p:blipFill>
        <p:spPr>
          <a:xfrm>
            <a:off x="6400878" y="1619726"/>
            <a:ext cx="2750382" cy="3264197"/>
          </a:xfrm>
          <a:prstGeom prst="rect">
            <a:avLst/>
          </a:prstGeom>
          <a:noFill/>
          <a:ln>
            <a:noFill/>
          </a:ln>
        </p:spPr>
      </p:pic>
      <p:sp>
        <p:nvSpPr>
          <p:cNvPr id="191" name="Google Shape;191;g3e90cee0e73_1_13"/>
          <p:cNvSpPr txBox="1"/>
          <p:nvPr/>
        </p:nvSpPr>
        <p:spPr>
          <a:xfrm>
            <a:off x="3266100" y="5614500"/>
            <a:ext cx="3069000" cy="346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250"/>
              <a:buFont typeface="Arial"/>
              <a:buNone/>
            </a:pPr>
            <a:r>
              <a:rPr b="1" i="0" lang="en-US" sz="2250" u="none" cap="none" strike="noStrike">
                <a:solidFill>
                  <a:srgbClr val="0369A1"/>
                </a:solidFill>
                <a:latin typeface="Lato"/>
                <a:ea typeface="Lato"/>
                <a:cs typeface="Lato"/>
                <a:sym typeface="Lato"/>
              </a:rPr>
              <a:t>That's it! You ar</a:t>
            </a:r>
            <a:r>
              <a:rPr b="1" lang="en-US" sz="2250">
                <a:solidFill>
                  <a:srgbClr val="0369A1"/>
                </a:solidFill>
                <a:latin typeface="Lato"/>
                <a:ea typeface="Lato"/>
                <a:cs typeface="Lato"/>
                <a:sym typeface="Lato"/>
              </a:rPr>
              <a:t>e </a:t>
            </a:r>
            <a:r>
              <a:rPr b="1" i="0" lang="en-US" sz="2250" u="none" cap="none" strike="noStrike">
                <a:solidFill>
                  <a:srgbClr val="0369A1"/>
                </a:solidFill>
                <a:latin typeface="Lato"/>
                <a:ea typeface="Lato"/>
                <a:cs typeface="Lato"/>
                <a:sym typeface="Lato"/>
              </a:rPr>
              <a:t>all set.</a:t>
            </a:r>
            <a:endParaRPr b="0" i="0" sz="1400" u="none" cap="none" strike="noStrike">
              <a:solidFill>
                <a:srgbClr val="000000"/>
              </a:solidFill>
              <a:latin typeface="Arial"/>
              <a:ea typeface="Arial"/>
              <a:cs typeface="Arial"/>
              <a:sym typeface="Arial"/>
            </a:endParaRPr>
          </a:p>
        </p:txBody>
      </p:sp>
      <p:sp>
        <p:nvSpPr>
          <p:cNvPr id="192" name="Google Shape;192;g3e90cee0e73_1_13"/>
          <p:cNvSpPr txBox="1"/>
          <p:nvPr/>
        </p:nvSpPr>
        <p:spPr>
          <a:xfrm>
            <a:off x="704099" y="2397921"/>
            <a:ext cx="2242200" cy="39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50"/>
              <a:buFont typeface="Arial"/>
              <a:buNone/>
            </a:pPr>
            <a:r>
              <a:rPr b="1" i="0" lang="en-US" sz="2550" u="none" cap="none" strike="noStrike">
                <a:solidFill>
                  <a:srgbClr val="0F172A"/>
                </a:solidFill>
                <a:latin typeface="Lato"/>
                <a:ea typeface="Lato"/>
                <a:cs typeface="Lato"/>
                <a:sym typeface="Lato"/>
              </a:rPr>
              <a:t>1. Open Email</a:t>
            </a:r>
            <a:endParaRPr b="0" i="0" sz="1400" u="none" cap="none" strike="noStrike">
              <a:solidFill>
                <a:srgbClr val="000000"/>
              </a:solidFill>
              <a:latin typeface="Arial"/>
              <a:ea typeface="Arial"/>
              <a:cs typeface="Arial"/>
              <a:sym typeface="Arial"/>
            </a:endParaRPr>
          </a:p>
        </p:txBody>
      </p:sp>
      <p:sp>
        <p:nvSpPr>
          <p:cNvPr id="193" name="Google Shape;193;g3e90cee0e73_1_13"/>
          <p:cNvSpPr txBox="1"/>
          <p:nvPr/>
        </p:nvSpPr>
        <p:spPr>
          <a:xfrm>
            <a:off x="757500" y="2859076"/>
            <a:ext cx="2135400" cy="1140300"/>
          </a:xfrm>
          <a:prstGeom prst="rect">
            <a:avLst/>
          </a:prstGeom>
          <a:noFill/>
          <a:ln>
            <a:noFill/>
          </a:ln>
        </p:spPr>
        <p:txBody>
          <a:bodyPr anchorCtr="0" anchor="t" bIns="0" lIns="0" spcFirstLastPara="1" rIns="0" wrap="square" tIns="0">
            <a:spAutoFit/>
          </a:bodyPr>
          <a:lstStyle/>
          <a:p>
            <a:pPr indent="0" lvl="0" marL="0" marR="0" rtl="0" algn="ctr">
              <a:lnSpc>
                <a:spcPct val="139948"/>
              </a:lnSpc>
              <a:spcBef>
                <a:spcPts val="0"/>
              </a:spcBef>
              <a:spcAft>
                <a:spcPts val="0"/>
              </a:spcAft>
              <a:buClr>
                <a:srgbClr val="000000"/>
              </a:buClr>
              <a:buSzPts val="1950"/>
              <a:buFont typeface="Arial"/>
              <a:buNone/>
            </a:pPr>
            <a:r>
              <a:rPr b="0" i="0" lang="en-US" sz="1950" u="none" cap="none" strike="noStrike">
                <a:solidFill>
                  <a:srgbClr val="1E293B"/>
                </a:solidFill>
                <a:latin typeface="Lato"/>
                <a:ea typeface="Lato"/>
                <a:cs typeface="Lato"/>
                <a:sym typeface="Lato"/>
              </a:rPr>
              <a:t>Open any email sent to you from </a:t>
            </a:r>
            <a:r>
              <a:rPr b="1" i="0" lang="en-US" sz="1950" u="none" cap="none" strike="noStrike">
                <a:solidFill>
                  <a:srgbClr val="1E293B"/>
                </a:solidFill>
                <a:latin typeface="Lato"/>
                <a:ea typeface="Lato"/>
                <a:cs typeface="Lato"/>
                <a:sym typeface="Lato"/>
              </a:rPr>
              <a:t>VBRA</a:t>
            </a:r>
            <a:r>
              <a:rPr b="0" i="0" lang="en-US" sz="1950" u="none" cap="none" strike="noStrike">
                <a:solidFill>
                  <a:srgbClr val="1E293B"/>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p:txBody>
      </p:sp>
      <p:sp>
        <p:nvSpPr>
          <p:cNvPr id="194" name="Google Shape;194;g3e90cee0e73_1_13"/>
          <p:cNvSpPr txBox="1"/>
          <p:nvPr/>
        </p:nvSpPr>
        <p:spPr>
          <a:xfrm>
            <a:off x="3679560" y="2397921"/>
            <a:ext cx="2242200" cy="39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50"/>
              <a:buFont typeface="Arial"/>
              <a:buNone/>
            </a:pPr>
            <a:r>
              <a:rPr b="1" i="0" lang="en-US" sz="2550" u="none" cap="none" strike="noStrike">
                <a:solidFill>
                  <a:srgbClr val="0F172A"/>
                </a:solidFill>
                <a:latin typeface="Lato"/>
                <a:ea typeface="Lato"/>
                <a:cs typeface="Lato"/>
                <a:sym typeface="Lato"/>
              </a:rPr>
              <a:t>2. Move Mouse</a:t>
            </a:r>
            <a:endParaRPr b="0" i="0" sz="1400" u="none" cap="none" strike="noStrike">
              <a:solidFill>
                <a:srgbClr val="000000"/>
              </a:solidFill>
              <a:latin typeface="Arial"/>
              <a:ea typeface="Arial"/>
              <a:cs typeface="Arial"/>
              <a:sym typeface="Arial"/>
            </a:endParaRPr>
          </a:p>
        </p:txBody>
      </p:sp>
      <p:sp>
        <p:nvSpPr>
          <p:cNvPr id="195" name="Google Shape;195;g3e90cee0e73_1_13"/>
          <p:cNvSpPr txBox="1"/>
          <p:nvPr/>
        </p:nvSpPr>
        <p:spPr>
          <a:xfrm>
            <a:off x="3732968" y="2847016"/>
            <a:ext cx="2135400" cy="1980300"/>
          </a:xfrm>
          <a:prstGeom prst="rect">
            <a:avLst/>
          </a:prstGeom>
          <a:noFill/>
          <a:ln>
            <a:noFill/>
          </a:ln>
        </p:spPr>
        <p:txBody>
          <a:bodyPr anchorCtr="0" anchor="t" bIns="0" lIns="0" spcFirstLastPara="1" rIns="0" wrap="square" tIns="0">
            <a:spAutoFit/>
          </a:bodyPr>
          <a:lstStyle/>
          <a:p>
            <a:pPr indent="0" lvl="0" marL="0" marR="0" rtl="0" algn="ctr">
              <a:lnSpc>
                <a:spcPct val="139948"/>
              </a:lnSpc>
              <a:spcBef>
                <a:spcPts val="0"/>
              </a:spcBef>
              <a:spcAft>
                <a:spcPts val="0"/>
              </a:spcAft>
              <a:buClr>
                <a:srgbClr val="000000"/>
              </a:buClr>
              <a:buSzPts val="1950"/>
              <a:buFont typeface="Arial"/>
              <a:buNone/>
            </a:pPr>
            <a:r>
              <a:rPr b="0" i="0" lang="en-US" sz="1950" u="none" cap="none" strike="noStrike">
                <a:solidFill>
                  <a:srgbClr val="1E293B"/>
                </a:solidFill>
                <a:latin typeface="Lato"/>
                <a:ea typeface="Lato"/>
                <a:cs typeface="Lato"/>
                <a:sym typeface="Lato"/>
              </a:rPr>
              <a:t>Put your mouse over </a:t>
            </a:r>
            <a:r>
              <a:rPr lang="en-US" sz="1950">
                <a:solidFill>
                  <a:srgbClr val="1E293B"/>
                </a:solidFill>
                <a:latin typeface="Lato"/>
                <a:ea typeface="Lato"/>
                <a:cs typeface="Lato"/>
                <a:sym typeface="Lato"/>
              </a:rPr>
              <a:t>the VBRA email address</a:t>
            </a:r>
            <a:r>
              <a:rPr b="0" i="0" lang="en-US" sz="1950" u="none" cap="none" strike="noStrike">
                <a:solidFill>
                  <a:srgbClr val="1E293B"/>
                </a:solidFill>
                <a:latin typeface="Lato"/>
                <a:ea typeface="Lato"/>
                <a:cs typeface="Lato"/>
                <a:sym typeface="Lato"/>
              </a:rPr>
              <a:t> at the top of the email.</a:t>
            </a:r>
            <a:endParaRPr b="0" i="0" sz="1400" u="none" cap="none" strike="noStrike">
              <a:solidFill>
                <a:srgbClr val="000000"/>
              </a:solidFill>
              <a:latin typeface="Arial"/>
              <a:ea typeface="Arial"/>
              <a:cs typeface="Arial"/>
              <a:sym typeface="Arial"/>
            </a:endParaRPr>
          </a:p>
        </p:txBody>
      </p:sp>
      <p:sp>
        <p:nvSpPr>
          <p:cNvPr id="196" name="Google Shape;196;g3e90cee0e73_1_13"/>
          <p:cNvSpPr txBox="1"/>
          <p:nvPr/>
        </p:nvSpPr>
        <p:spPr>
          <a:xfrm>
            <a:off x="6655033" y="2370121"/>
            <a:ext cx="2242200" cy="39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50"/>
              <a:buFont typeface="Arial"/>
              <a:buNone/>
            </a:pPr>
            <a:r>
              <a:rPr b="1" i="0" lang="en-US" sz="2550" u="none" cap="none" strike="noStrike">
                <a:solidFill>
                  <a:srgbClr val="0F172A"/>
                </a:solidFill>
                <a:latin typeface="Lato"/>
                <a:ea typeface="Lato"/>
                <a:cs typeface="Lato"/>
                <a:sym typeface="Lato"/>
              </a:rPr>
              <a:t>3. Click Icon</a:t>
            </a:r>
            <a:endParaRPr b="0" i="0" sz="1400" u="none" cap="none" strike="noStrike">
              <a:solidFill>
                <a:srgbClr val="000000"/>
              </a:solidFill>
              <a:latin typeface="Arial"/>
              <a:ea typeface="Arial"/>
              <a:cs typeface="Arial"/>
              <a:sym typeface="Arial"/>
            </a:endParaRPr>
          </a:p>
        </p:txBody>
      </p:sp>
      <p:sp>
        <p:nvSpPr>
          <p:cNvPr id="197" name="Google Shape;197;g3e90cee0e73_1_13"/>
          <p:cNvSpPr txBox="1"/>
          <p:nvPr/>
        </p:nvSpPr>
        <p:spPr>
          <a:xfrm>
            <a:off x="6708416" y="2877441"/>
            <a:ext cx="2135400" cy="1560300"/>
          </a:xfrm>
          <a:prstGeom prst="rect">
            <a:avLst/>
          </a:prstGeom>
          <a:noFill/>
          <a:ln>
            <a:noFill/>
          </a:ln>
        </p:spPr>
        <p:txBody>
          <a:bodyPr anchorCtr="0" anchor="t" bIns="0" lIns="0" spcFirstLastPara="1" rIns="0" wrap="square" tIns="0">
            <a:spAutoFit/>
          </a:bodyPr>
          <a:lstStyle/>
          <a:p>
            <a:pPr indent="0" lvl="0" marL="0" marR="0" rtl="0" algn="ctr">
              <a:lnSpc>
                <a:spcPct val="139948"/>
              </a:lnSpc>
              <a:spcBef>
                <a:spcPts val="0"/>
              </a:spcBef>
              <a:spcAft>
                <a:spcPts val="0"/>
              </a:spcAft>
              <a:buClr>
                <a:srgbClr val="000000"/>
              </a:buClr>
              <a:buSzPts val="1950"/>
              <a:buFont typeface="Arial"/>
              <a:buNone/>
            </a:pPr>
            <a:r>
              <a:rPr b="0" i="0" lang="en-US" sz="1950" u="none" cap="none" strike="noStrike">
                <a:solidFill>
                  <a:srgbClr val="1E293B"/>
                </a:solidFill>
                <a:latin typeface="Lato"/>
                <a:ea typeface="Lato"/>
                <a:cs typeface="Lato"/>
                <a:sym typeface="Lato"/>
              </a:rPr>
              <a:t>Click the </a:t>
            </a:r>
            <a:r>
              <a:rPr b="1" i="0" lang="en-US" sz="1950" u="none" cap="none" strike="noStrike">
                <a:solidFill>
                  <a:srgbClr val="1E293B"/>
                </a:solidFill>
                <a:latin typeface="Lato"/>
                <a:ea typeface="Lato"/>
                <a:cs typeface="Lato"/>
                <a:sym typeface="Lato"/>
              </a:rPr>
              <a:t>Add to Contacts</a:t>
            </a:r>
            <a:r>
              <a:rPr b="0" i="0" lang="en-US" sz="1950" u="none" cap="none" strike="noStrike">
                <a:solidFill>
                  <a:srgbClr val="1E293B"/>
                </a:solidFill>
                <a:latin typeface="Lato"/>
                <a:ea typeface="Lato"/>
                <a:cs typeface="Lato"/>
                <a:sym typeface="Lato"/>
              </a:rPr>
              <a:t> button in the box that pops up.</a:t>
            </a:r>
            <a:endParaRPr b="0" i="0" sz="1400" u="none" cap="none" strike="noStrike">
              <a:solidFill>
                <a:srgbClr val="000000"/>
              </a:solidFill>
              <a:latin typeface="Arial"/>
              <a:ea typeface="Arial"/>
              <a:cs typeface="Arial"/>
              <a:sym typeface="Arial"/>
            </a:endParaRPr>
          </a:p>
        </p:txBody>
      </p:sp>
      <p:pic>
        <p:nvPicPr>
          <p:cNvPr descr="image.png" id="198" name="Google Shape;198;g3e90cee0e73_1_13"/>
          <p:cNvPicPr preferRelativeResize="0"/>
          <p:nvPr/>
        </p:nvPicPr>
        <p:blipFill rotWithShape="1">
          <a:blip r:embed="rId7">
            <a:alphaModFix/>
          </a:blip>
          <a:srcRect b="0" l="0" r="0" t="0"/>
          <a:stretch/>
        </p:blipFill>
        <p:spPr>
          <a:xfrm>
            <a:off x="1656586" y="1811181"/>
            <a:ext cx="450056" cy="450056"/>
          </a:xfrm>
          <a:prstGeom prst="rect">
            <a:avLst/>
          </a:prstGeom>
          <a:noFill/>
          <a:ln>
            <a:noFill/>
          </a:ln>
        </p:spPr>
      </p:pic>
      <p:pic>
        <p:nvPicPr>
          <p:cNvPr descr="image.png" id="199" name="Google Shape;199;g3e90cee0e73_1_13"/>
          <p:cNvPicPr preferRelativeResize="0"/>
          <p:nvPr/>
        </p:nvPicPr>
        <p:blipFill rotWithShape="1">
          <a:blip r:embed="rId8">
            <a:alphaModFix/>
          </a:blip>
          <a:srcRect b="0" l="0" r="0" t="0"/>
          <a:stretch/>
        </p:blipFill>
        <p:spPr>
          <a:xfrm>
            <a:off x="4658145" y="1805143"/>
            <a:ext cx="285036" cy="450056"/>
          </a:xfrm>
          <a:prstGeom prst="rect">
            <a:avLst/>
          </a:prstGeom>
          <a:noFill/>
          <a:ln>
            <a:noFill/>
          </a:ln>
        </p:spPr>
      </p:pic>
      <p:pic>
        <p:nvPicPr>
          <p:cNvPr descr="image.png" id="200" name="Google Shape;200;g3e90cee0e73_1_13"/>
          <p:cNvPicPr preferRelativeResize="0"/>
          <p:nvPr/>
        </p:nvPicPr>
        <p:blipFill rotWithShape="1">
          <a:blip r:embed="rId9">
            <a:alphaModFix/>
          </a:blip>
          <a:srcRect b="0" l="0" r="0" t="0"/>
          <a:stretch/>
        </p:blipFill>
        <p:spPr>
          <a:xfrm>
            <a:off x="7494663" y="1805131"/>
            <a:ext cx="562570" cy="450056"/>
          </a:xfrm>
          <a:prstGeom prst="rect">
            <a:avLst/>
          </a:prstGeom>
          <a:noFill/>
          <a:ln>
            <a:noFill/>
          </a:ln>
        </p:spPr>
      </p:pic>
      <p:sp>
        <p:nvSpPr>
          <p:cNvPr id="201" name="Google Shape;201;g3e90cee0e73_1_13"/>
          <p:cNvSpPr txBox="1"/>
          <p:nvPr/>
        </p:nvSpPr>
        <p:spPr>
          <a:xfrm>
            <a:off x="450056" y="136366"/>
            <a:ext cx="9136142" cy="9245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rgbClr val="0F172A"/>
                </a:solidFill>
                <a:latin typeface="Poppins"/>
                <a:ea typeface="Poppins"/>
                <a:cs typeface="Poppins"/>
                <a:sym typeface="Poppins"/>
              </a:rPr>
              <a:t>3 Simple Steps on Your Computer</a:t>
            </a:r>
            <a:endParaRPr b="0" i="0" sz="1400" u="none" cap="none" strike="noStrike">
              <a:solidFill>
                <a:srgbClr val="000000"/>
              </a:solidFill>
              <a:latin typeface="Arial"/>
              <a:ea typeface="Arial"/>
              <a:cs typeface="Arial"/>
              <a:sym typeface="Arial"/>
            </a:endParaRPr>
          </a:p>
        </p:txBody>
      </p:sp>
      <p:sp>
        <p:nvSpPr>
          <p:cNvPr id="202" name="Google Shape;202;g3e90cee0e73_1_13"/>
          <p:cNvSpPr/>
          <p:nvPr/>
        </p:nvSpPr>
        <p:spPr>
          <a:xfrm>
            <a:off x="450056" y="1152366"/>
            <a:ext cx="8701088" cy="60960"/>
          </a:xfrm>
          <a:prstGeom prst="rect">
            <a:avLst/>
          </a:prstGeom>
          <a:solidFill>
            <a:srgbClr val="0284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g3e90cee0e73_1_13"/>
          <p:cNvSpPr txBox="1"/>
          <p:nvPr/>
        </p:nvSpPr>
        <p:spPr>
          <a:xfrm>
            <a:off x="3518125" y="6877925"/>
            <a:ext cx="3000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rgbClr val="888888"/>
                </a:solidFill>
                <a:latin typeface="Calibri"/>
                <a:ea typeface="Calibri"/>
                <a:cs typeface="Calibri"/>
                <a:sym typeface="Calibri"/>
              </a:rPr>
              <a:t>MAY 20, 2026</a:t>
            </a:r>
            <a:endParaRPr sz="130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08" name="Shape 208"/>
        <p:cNvGrpSpPr/>
        <p:nvPr/>
      </p:nvGrpSpPr>
      <p:grpSpPr>
        <a:xfrm>
          <a:off x="0" y="0"/>
          <a:ext cx="0" cy="0"/>
          <a:chOff x="0" y="0"/>
          <a:chExt cx="0" cy="0"/>
        </a:xfrm>
      </p:grpSpPr>
      <p:sp>
        <p:nvSpPr>
          <p:cNvPr id="209" name="Google Shape;209;p10"/>
          <p:cNvSpPr txBox="1"/>
          <p:nvPr>
            <p:ph type="title"/>
          </p:nvPr>
        </p:nvSpPr>
        <p:spPr>
          <a:xfrm>
            <a:off x="6092450" y="293700"/>
            <a:ext cx="3429000" cy="2002800"/>
          </a:xfrm>
          <a:prstGeom prst="rect">
            <a:avLst/>
          </a:prstGeom>
          <a:noFill/>
          <a:ln>
            <a:noFill/>
          </a:ln>
        </p:spPr>
        <p:txBody>
          <a:bodyPr anchorCtr="0" anchor="ctr" bIns="48325" lIns="96650" spcFirstLastPara="1" rIns="96650" wrap="square" tIns="48325">
            <a:noAutofit/>
          </a:bodyPr>
          <a:lstStyle/>
          <a:p>
            <a:pPr indent="-361950" lvl="0" marL="361950" rtl="0" algn="ctr">
              <a:lnSpc>
                <a:spcPct val="100000"/>
              </a:lnSpc>
              <a:spcBef>
                <a:spcPts val="0"/>
              </a:spcBef>
              <a:spcAft>
                <a:spcPts val="0"/>
              </a:spcAft>
              <a:buSzPts val="1400"/>
              <a:buNone/>
            </a:pPr>
            <a:r>
              <a:rPr b="1" lang="en-US" sz="3100"/>
              <a:t>Treasurer’s Report for </a:t>
            </a:r>
            <a:r>
              <a:rPr b="1" lang="en-US" sz="3100"/>
              <a:t>End of Year </a:t>
            </a:r>
            <a:r>
              <a:rPr b="1" lang="en-US" sz="3100"/>
              <a:t>12/31/2025</a:t>
            </a:r>
            <a:r>
              <a:rPr b="1" lang="en-US" sz="3200"/>
              <a:t> </a:t>
            </a:r>
            <a:endParaRPr b="1" sz="3200"/>
          </a:p>
          <a:p>
            <a:pPr indent="-361950" lvl="0" marL="361950" rtl="0" algn="ctr">
              <a:lnSpc>
                <a:spcPct val="100000"/>
              </a:lnSpc>
              <a:spcBef>
                <a:spcPts val="0"/>
              </a:spcBef>
              <a:spcAft>
                <a:spcPts val="0"/>
              </a:spcAft>
              <a:buSzPts val="1400"/>
              <a:buNone/>
            </a:pPr>
            <a:r>
              <a:t/>
            </a:r>
            <a:endParaRPr b="1" sz="1600"/>
          </a:p>
        </p:txBody>
      </p:sp>
      <p:sp>
        <p:nvSpPr>
          <p:cNvPr id="210" name="Google Shape;210;p10"/>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11" name="Google Shape;211;p10"/>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212" name="Google Shape;212;p10"/>
          <p:cNvSpPr txBox="1"/>
          <p:nvPr/>
        </p:nvSpPr>
        <p:spPr>
          <a:xfrm>
            <a:off x="6282931" y="2498650"/>
            <a:ext cx="2987700" cy="24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chemeClr val="dk1"/>
                </a:solidFill>
                <a:latin typeface="Calibri"/>
                <a:ea typeface="Calibri"/>
                <a:cs typeface="Calibri"/>
                <a:sym typeface="Calibri"/>
              </a:rPr>
              <a:t>End of Year Bank Account Balance 12/31/2025:</a:t>
            </a:r>
            <a:endParaRPr sz="2600">
              <a:solidFill>
                <a:schemeClr val="dk1"/>
              </a:solidFill>
              <a:latin typeface="Calibri"/>
              <a:ea typeface="Calibri"/>
              <a:cs typeface="Calibri"/>
              <a:sym typeface="Calibri"/>
            </a:endParaRPr>
          </a:p>
          <a:p>
            <a:pPr indent="0" lvl="0" marL="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rtl="0" algn="ctr">
              <a:spcBef>
                <a:spcPts val="0"/>
              </a:spcBef>
              <a:spcAft>
                <a:spcPts val="0"/>
              </a:spcAft>
              <a:buNone/>
            </a:pPr>
            <a:r>
              <a:rPr b="1" lang="en-US" sz="2600">
                <a:solidFill>
                  <a:schemeClr val="dk1"/>
                </a:solidFill>
                <a:latin typeface="Calibri"/>
                <a:ea typeface="Calibri"/>
                <a:cs typeface="Calibri"/>
                <a:sym typeface="Calibri"/>
              </a:rPr>
              <a:t>$24,535.36</a:t>
            </a:r>
            <a:endParaRPr b="1" sz="2600">
              <a:solidFill>
                <a:schemeClr val="dk1"/>
              </a:solidFill>
              <a:latin typeface="Calibri"/>
              <a:ea typeface="Calibri"/>
              <a:cs typeface="Calibri"/>
              <a:sym typeface="Calibri"/>
            </a:endParaRPr>
          </a:p>
        </p:txBody>
      </p:sp>
      <p:pic>
        <p:nvPicPr>
          <p:cNvPr id="213" name="Google Shape;213;p10"/>
          <p:cNvPicPr preferRelativeResize="0"/>
          <p:nvPr/>
        </p:nvPicPr>
        <p:blipFill>
          <a:blip r:embed="rId3">
            <a:alphaModFix/>
          </a:blip>
          <a:stretch>
            <a:fillRect/>
          </a:stretch>
        </p:blipFill>
        <p:spPr>
          <a:xfrm>
            <a:off x="237450" y="159500"/>
            <a:ext cx="5747576" cy="656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18" name="Shape 218"/>
        <p:cNvGrpSpPr/>
        <p:nvPr/>
      </p:nvGrpSpPr>
      <p:grpSpPr>
        <a:xfrm>
          <a:off x="0" y="0"/>
          <a:ext cx="0" cy="0"/>
          <a:chOff x="0" y="0"/>
          <a:chExt cx="0" cy="0"/>
        </a:xfrm>
      </p:grpSpPr>
      <p:sp>
        <p:nvSpPr>
          <p:cNvPr id="219" name="Google Shape;219;g3e99f8c5e7a_0_9"/>
          <p:cNvSpPr txBox="1"/>
          <p:nvPr>
            <p:ph type="title"/>
          </p:nvPr>
        </p:nvSpPr>
        <p:spPr>
          <a:xfrm>
            <a:off x="228600" y="293688"/>
            <a:ext cx="9144000" cy="1087500"/>
          </a:xfrm>
          <a:prstGeom prst="rect">
            <a:avLst/>
          </a:prstGeom>
          <a:noFill/>
          <a:ln>
            <a:noFill/>
          </a:ln>
        </p:spPr>
        <p:txBody>
          <a:bodyPr anchorCtr="0" anchor="ctr" bIns="48325" lIns="96650" spcFirstLastPara="1" rIns="96650" wrap="square" tIns="48325">
            <a:noAutofit/>
          </a:bodyPr>
          <a:lstStyle/>
          <a:p>
            <a:pPr indent="-361950" lvl="0" marL="361950" rtl="0" algn="ctr">
              <a:lnSpc>
                <a:spcPct val="100000"/>
              </a:lnSpc>
              <a:spcBef>
                <a:spcPts val="0"/>
              </a:spcBef>
              <a:spcAft>
                <a:spcPts val="0"/>
              </a:spcAft>
              <a:buSzPts val="1400"/>
              <a:buNone/>
            </a:pPr>
            <a:r>
              <a:rPr b="1" lang="en-US" sz="3200"/>
              <a:t>Breakdown - </a:t>
            </a:r>
            <a:r>
              <a:rPr b="1" lang="en-US" sz="3200"/>
              <a:t>Treasurer’s Report </a:t>
            </a:r>
            <a:endParaRPr b="1" sz="3200"/>
          </a:p>
          <a:p>
            <a:pPr indent="-361950" lvl="0" marL="361950" rtl="0" algn="ctr">
              <a:lnSpc>
                <a:spcPct val="100000"/>
              </a:lnSpc>
              <a:spcBef>
                <a:spcPts val="0"/>
              </a:spcBef>
              <a:spcAft>
                <a:spcPts val="0"/>
              </a:spcAft>
              <a:buSzPts val="1400"/>
              <a:buNone/>
            </a:pPr>
            <a:r>
              <a:rPr b="1" lang="en-US" sz="3200"/>
              <a:t>Income for 2025</a:t>
            </a:r>
            <a:endParaRPr b="1" sz="1600"/>
          </a:p>
        </p:txBody>
      </p:sp>
      <p:pic>
        <p:nvPicPr>
          <p:cNvPr id="220" name="Google Shape;220;g3e99f8c5e7a_0_9"/>
          <p:cNvPicPr preferRelativeResize="0"/>
          <p:nvPr/>
        </p:nvPicPr>
        <p:blipFill rotWithShape="1">
          <a:blip r:embed="rId3">
            <a:alphaModFix/>
          </a:blip>
          <a:srcRect b="0" l="0" r="0" t="0"/>
          <a:stretch/>
        </p:blipFill>
        <p:spPr>
          <a:xfrm>
            <a:off x="4186238" y="3462338"/>
            <a:ext cx="1228724" cy="390525"/>
          </a:xfrm>
          <a:prstGeom prst="rect">
            <a:avLst/>
          </a:prstGeom>
          <a:noFill/>
          <a:ln>
            <a:noFill/>
          </a:ln>
        </p:spPr>
      </p:pic>
      <p:sp>
        <p:nvSpPr>
          <p:cNvPr id="221" name="Google Shape;221;g3e99f8c5e7a_0_9"/>
          <p:cNvSpPr txBox="1"/>
          <p:nvPr/>
        </p:nvSpPr>
        <p:spPr>
          <a:xfrm>
            <a:off x="425250" y="4420875"/>
            <a:ext cx="8750700" cy="2196000"/>
          </a:xfrm>
          <a:prstGeom prst="rect">
            <a:avLst/>
          </a:prstGeom>
          <a:solidFill>
            <a:srgbClr val="3C78D8"/>
          </a:solidFill>
          <a:ln>
            <a:noFill/>
          </a:ln>
        </p:spPr>
        <p:txBody>
          <a:bodyPr anchorCtr="0" anchor="t" bIns="45700" lIns="91425" spcFirstLastPara="1" rIns="91425" wrap="square" tIns="45700">
            <a:spAutoFit/>
          </a:bodyPr>
          <a:lstStyle/>
          <a:p>
            <a:pPr indent="-349250" lvl="0" marL="457200" marR="0" rtl="0" algn="l">
              <a:lnSpc>
                <a:spcPct val="100000"/>
              </a:lnSpc>
              <a:spcBef>
                <a:spcPts val="1000"/>
              </a:spcBef>
              <a:spcAft>
                <a:spcPts val="0"/>
              </a:spcAft>
              <a:buClr>
                <a:schemeClr val="lt1"/>
              </a:buClr>
              <a:buSzPts val="1900"/>
              <a:buFont typeface="Calibri"/>
              <a:buChar char="●"/>
            </a:pPr>
            <a:r>
              <a:rPr b="0" i="0" lang="en-US" sz="2400" u="none" cap="none" strike="noStrike">
                <a:solidFill>
                  <a:schemeClr val="lt1"/>
                </a:solidFill>
                <a:latin typeface="Calibri"/>
                <a:ea typeface="Calibri"/>
                <a:cs typeface="Calibri"/>
                <a:sym typeface="Calibri"/>
              </a:rPr>
              <a:t>Miscellaneous in</a:t>
            </a:r>
            <a:r>
              <a:rPr lang="en-US" sz="2400">
                <a:solidFill>
                  <a:schemeClr val="lt1"/>
                </a:solidFill>
                <a:latin typeface="Calibri"/>
                <a:ea typeface="Calibri"/>
                <a:cs typeface="Calibri"/>
                <a:sym typeface="Calibri"/>
              </a:rPr>
              <a:t>c</a:t>
            </a:r>
            <a:r>
              <a:rPr b="0" i="0" lang="en-US" sz="2400" u="none" cap="none" strike="noStrike">
                <a:solidFill>
                  <a:schemeClr val="lt1"/>
                </a:solidFill>
                <a:latin typeface="Calibri"/>
                <a:ea typeface="Calibri"/>
                <a:cs typeface="Calibri"/>
                <a:sym typeface="Calibri"/>
              </a:rPr>
              <a:t>lude</a:t>
            </a:r>
            <a:r>
              <a:rPr lang="en-US" sz="2400">
                <a:solidFill>
                  <a:schemeClr val="lt1"/>
                </a:solidFill>
                <a:latin typeface="Calibri"/>
                <a:ea typeface="Calibri"/>
                <a:cs typeface="Calibri"/>
                <a:sym typeface="Calibri"/>
              </a:rPr>
              <a:t>d</a:t>
            </a:r>
            <a:r>
              <a:rPr b="0" i="0" lang="en-US" sz="2400" u="none" cap="none" strike="noStrike">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I</a:t>
            </a:r>
            <a:r>
              <a:rPr b="0" i="0" lang="en-US" sz="2400" u="none" cap="none" strike="noStrike">
                <a:solidFill>
                  <a:schemeClr val="lt1"/>
                </a:solidFill>
                <a:latin typeface="Calibri"/>
                <a:ea typeface="Calibri"/>
                <a:cs typeface="Calibri"/>
                <a:sym typeface="Calibri"/>
              </a:rPr>
              <a:t>rrigation company refunds, </a:t>
            </a:r>
            <a:r>
              <a:rPr lang="en-US" sz="2400">
                <a:solidFill>
                  <a:schemeClr val="lt1"/>
                </a:solidFill>
                <a:latin typeface="Calibri"/>
                <a:ea typeface="Calibri"/>
                <a:cs typeface="Calibri"/>
                <a:sym typeface="Calibri"/>
              </a:rPr>
              <a:t>T</a:t>
            </a:r>
            <a:r>
              <a:rPr b="0" i="0" lang="en-US" sz="2400" u="none" cap="none" strike="noStrike">
                <a:solidFill>
                  <a:schemeClr val="lt1"/>
                </a:solidFill>
                <a:latin typeface="Calibri"/>
                <a:ea typeface="Calibri"/>
                <a:cs typeface="Calibri"/>
                <a:sym typeface="Calibri"/>
              </a:rPr>
              <a:t>ransfer F</a:t>
            </a:r>
            <a:r>
              <a:rPr lang="en-US" sz="2400">
                <a:solidFill>
                  <a:schemeClr val="lt1"/>
                </a:solidFill>
                <a:latin typeface="Calibri"/>
                <a:ea typeface="Calibri"/>
                <a:cs typeface="Calibri"/>
                <a:sym typeface="Calibri"/>
              </a:rPr>
              <a:t>e</a:t>
            </a:r>
            <a:r>
              <a:rPr b="0" i="0" lang="en-US" sz="2400" u="none" cap="none" strike="noStrike">
                <a:solidFill>
                  <a:schemeClr val="lt1"/>
                </a:solidFill>
                <a:latin typeface="Calibri"/>
                <a:ea typeface="Calibri"/>
                <a:cs typeface="Calibri"/>
                <a:sym typeface="Calibri"/>
              </a:rPr>
              <a:t>es and Bank Interest  </a:t>
            </a:r>
            <a:endParaRPr sz="2400">
              <a:solidFill>
                <a:schemeClr val="lt1"/>
              </a:solidFill>
              <a:latin typeface="Calibri"/>
              <a:ea typeface="Calibri"/>
              <a:cs typeface="Calibri"/>
              <a:sym typeface="Calibri"/>
            </a:endParaRPr>
          </a:p>
          <a:p>
            <a:pPr indent="-349250" lvl="0" marL="457200" marR="0" rtl="0" algn="l">
              <a:lnSpc>
                <a:spcPct val="100000"/>
              </a:lnSpc>
              <a:spcBef>
                <a:spcPts val="1000"/>
              </a:spcBef>
              <a:spcAft>
                <a:spcPts val="0"/>
              </a:spcAft>
              <a:buClr>
                <a:schemeClr val="lt1"/>
              </a:buClr>
              <a:buSzPts val="1900"/>
              <a:buFont typeface="Calibri"/>
              <a:buChar char="●"/>
            </a:pPr>
            <a:r>
              <a:rPr b="0" i="0" lang="en-US" sz="2400" u="none" cap="none" strike="noStrike">
                <a:solidFill>
                  <a:schemeClr val="lt1"/>
                </a:solidFill>
                <a:latin typeface="Calibri"/>
                <a:ea typeface="Calibri"/>
                <a:cs typeface="Calibri"/>
                <a:sym typeface="Calibri"/>
              </a:rPr>
              <a:t>Donations increased:</a:t>
            </a:r>
            <a:r>
              <a:rPr lang="en-US" sz="2400">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Carp Derby - $1,360,</a:t>
            </a:r>
            <a:r>
              <a:rPr lang="en-US" sz="2400">
                <a:solidFill>
                  <a:schemeClr val="lt1"/>
                </a:solidFill>
                <a:latin typeface="Calibri"/>
                <a:ea typeface="Calibri"/>
                <a:cs typeface="Calibri"/>
                <a:sym typeface="Calibri"/>
              </a:rPr>
              <a:t> Art/Craft Fair - $274, entrance settlement, and generous member contributions!</a:t>
            </a:r>
            <a:endParaRPr sz="2400">
              <a:solidFill>
                <a:schemeClr val="lt1"/>
              </a:solidFill>
              <a:latin typeface="Calibri"/>
              <a:ea typeface="Calibri"/>
              <a:cs typeface="Calibri"/>
              <a:sym typeface="Calibri"/>
            </a:endParaRPr>
          </a:p>
          <a:p>
            <a:pPr indent="-349250" lvl="0" marL="457200" marR="0" rtl="0" algn="l">
              <a:lnSpc>
                <a:spcPct val="100000"/>
              </a:lnSpc>
              <a:spcBef>
                <a:spcPts val="1000"/>
              </a:spcBef>
              <a:spcAft>
                <a:spcPts val="0"/>
              </a:spcAft>
              <a:buClr>
                <a:srgbClr val="FFFF00"/>
              </a:buClr>
              <a:buSzPts val="1900"/>
              <a:buFont typeface="Calibri"/>
              <a:buChar char="●"/>
            </a:pPr>
            <a:r>
              <a:rPr b="0" i="0" lang="en-US" sz="2400" u="none" cap="none" strike="noStrike">
                <a:solidFill>
                  <a:srgbClr val="FFFF00"/>
                </a:solidFill>
                <a:latin typeface="Calibri"/>
                <a:ea typeface="Calibri"/>
                <a:cs typeface="Calibri"/>
                <a:sym typeface="Calibri"/>
              </a:rPr>
              <a:t>Overall increase of $1,380 (or 7.9%)</a:t>
            </a:r>
            <a:endParaRPr b="0" i="0" sz="2400" u="none" cap="none" strike="noStrike">
              <a:solidFill>
                <a:srgbClr val="FFFF00"/>
              </a:solidFill>
              <a:latin typeface="Calibri"/>
              <a:ea typeface="Calibri"/>
              <a:cs typeface="Calibri"/>
              <a:sym typeface="Calibri"/>
            </a:endParaRPr>
          </a:p>
        </p:txBody>
      </p:sp>
      <p:sp>
        <p:nvSpPr>
          <p:cNvPr id="222" name="Google Shape;222;g3e99f8c5e7a_0_9"/>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23" name="Google Shape;223;g3e99f8c5e7a_0_9"/>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graphicFrame>
        <p:nvGraphicFramePr>
          <p:cNvPr id="224" name="Google Shape;224;g3e99f8c5e7a_0_9"/>
          <p:cNvGraphicFramePr/>
          <p:nvPr/>
        </p:nvGraphicFramePr>
        <p:xfrm>
          <a:off x="1355600" y="1544475"/>
          <a:ext cx="3000000" cy="3000000"/>
        </p:xfrm>
        <a:graphic>
          <a:graphicData uri="http://schemas.openxmlformats.org/drawingml/2006/table">
            <a:tbl>
              <a:tblPr>
                <a:noFill/>
                <a:tableStyleId>{22BF7FE7-66E6-4A53-BC08-538A795EB0C7}</a:tableStyleId>
              </a:tblPr>
              <a:tblGrid>
                <a:gridCol w="4698575"/>
                <a:gridCol w="2106250"/>
              </a:tblGrid>
              <a:tr h="370800">
                <a:tc>
                  <a:txBody>
                    <a:bodyPr/>
                    <a:lstStyle/>
                    <a:p>
                      <a:pPr indent="0" lvl="0" marL="0" marR="0" rtl="0" algn="r">
                        <a:lnSpc>
                          <a:spcPct val="100000"/>
                        </a:lnSpc>
                        <a:spcBef>
                          <a:spcPts val="100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Normal Dues including Irrigation</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$ 18,800 </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370800">
                <a:tc>
                  <a:txBody>
                    <a:bodyPr/>
                    <a:lstStyle/>
                    <a:p>
                      <a:pPr indent="0" lvl="0" marL="0" marR="0" rtl="0" algn="r">
                        <a:lnSpc>
                          <a:spcPct val="100000"/>
                        </a:lnSpc>
                        <a:spcBef>
                          <a:spcPts val="0"/>
                        </a:spcBef>
                        <a:spcAft>
                          <a:spcPts val="0"/>
                        </a:spcAft>
                        <a:buClr>
                          <a:srgbClr val="000000"/>
                        </a:buClr>
                        <a:buSzPts val="2400"/>
                        <a:buFont typeface="Arial"/>
                        <a:buNone/>
                      </a:pPr>
                      <a:r>
                        <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370800">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Miscellaneous - </a:t>
                      </a:r>
                      <a:r>
                        <a:rPr lang="en-US" sz="2400">
                          <a:solidFill>
                            <a:schemeClr val="lt1"/>
                          </a:solidFill>
                        </a:rPr>
                        <a:t>T</a:t>
                      </a:r>
                      <a:r>
                        <a:rPr b="0" i="0" lang="en-US" sz="2400" u="none" cap="none" strike="noStrike">
                          <a:solidFill>
                            <a:schemeClr val="lt1"/>
                          </a:solidFill>
                          <a:latin typeface="Calibri"/>
                          <a:ea typeface="Calibri"/>
                          <a:cs typeface="Calibri"/>
                          <a:sym typeface="Calibri"/>
                        </a:rPr>
                        <a:t>ransfer Fees, etc.</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lang="en-US" sz="2400">
                          <a:solidFill>
                            <a:schemeClr val="lt1"/>
                          </a:solidFill>
                        </a:rPr>
                        <a:t>668</a:t>
                      </a:r>
                      <a:r>
                        <a:rPr b="0" i="0" lang="en-US" sz="2400" u="none" cap="none" strike="noStrike">
                          <a:solidFill>
                            <a:schemeClr val="lt1"/>
                          </a:solidFill>
                          <a:latin typeface="Calibri"/>
                          <a:ea typeface="Calibri"/>
                          <a:cs typeface="Calibri"/>
                          <a:sym typeface="Calibri"/>
                        </a:rPr>
                        <a:t> </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370800">
                <a:tc>
                  <a:txBody>
                    <a:bodyPr/>
                    <a:lstStyle/>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370800">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Donations</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9,9</a:t>
                      </a:r>
                      <a:r>
                        <a:rPr lang="en-US" sz="2400">
                          <a:solidFill>
                            <a:schemeClr val="lt1"/>
                          </a:solidFill>
                        </a:rPr>
                        <a:t>02</a:t>
                      </a:r>
                      <a:r>
                        <a:rPr b="0" i="0" lang="en-US" sz="2400" u="none" cap="none" strike="noStrike">
                          <a:solidFill>
                            <a:schemeClr val="lt1"/>
                          </a:solidFill>
                          <a:latin typeface="Calibri"/>
                          <a:ea typeface="Calibri"/>
                          <a:cs typeface="Calibri"/>
                          <a:sym typeface="Calibri"/>
                        </a:rPr>
                        <a:t> </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370800">
                <a:tc>
                  <a:txBody>
                    <a:bodyPr/>
                    <a:lstStyle/>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__________</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370800">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rgbClr val="FFFF00"/>
                          </a:solidFill>
                          <a:latin typeface="Calibri"/>
                          <a:ea typeface="Calibri"/>
                          <a:cs typeface="Calibri"/>
                          <a:sym typeface="Calibri"/>
                        </a:rPr>
                        <a:t>Total Income</a:t>
                      </a:r>
                      <a:endParaRPr sz="1400" u="none" cap="none" strike="noStrike">
                        <a:solidFill>
                          <a:srgbClr val="FFFF00"/>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0" i="0" lang="en-US" sz="2400" u="none" cap="none" strike="noStrike">
                          <a:solidFill>
                            <a:srgbClr val="FFFF00"/>
                          </a:solidFill>
                          <a:latin typeface="Calibri"/>
                          <a:ea typeface="Calibri"/>
                          <a:cs typeface="Calibri"/>
                          <a:sym typeface="Calibri"/>
                        </a:rPr>
                        <a:t>$ 29,370</a:t>
                      </a:r>
                      <a:r>
                        <a:rPr b="0" i="0" lang="en-US" sz="2400" u="none" cap="none" strike="noStrike">
                          <a:solidFill>
                            <a:schemeClr val="lt1"/>
                          </a:solidFill>
                          <a:latin typeface="Calibri"/>
                          <a:ea typeface="Calibri"/>
                          <a:cs typeface="Calibri"/>
                          <a:sym typeface="Calibri"/>
                        </a:rPr>
                        <a:t> </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29" name="Shape 229"/>
        <p:cNvGrpSpPr/>
        <p:nvPr/>
      </p:nvGrpSpPr>
      <p:grpSpPr>
        <a:xfrm>
          <a:off x="0" y="0"/>
          <a:ext cx="0" cy="0"/>
          <a:chOff x="0" y="0"/>
          <a:chExt cx="0" cy="0"/>
        </a:xfrm>
      </p:grpSpPr>
      <p:sp>
        <p:nvSpPr>
          <p:cNvPr id="230" name="Google Shape;230;p11"/>
          <p:cNvSpPr txBox="1"/>
          <p:nvPr>
            <p:ph type="title"/>
          </p:nvPr>
        </p:nvSpPr>
        <p:spPr>
          <a:xfrm>
            <a:off x="400050" y="382700"/>
            <a:ext cx="8640900" cy="978300"/>
          </a:xfrm>
          <a:prstGeom prst="rect">
            <a:avLst/>
          </a:prstGeom>
          <a:noFill/>
          <a:ln>
            <a:noFill/>
          </a:ln>
        </p:spPr>
        <p:txBody>
          <a:bodyPr anchorCtr="0" anchor="ctr" bIns="48325" lIns="96650" spcFirstLastPara="1" rIns="96650" wrap="square" tIns="48325">
            <a:noAutofit/>
          </a:bodyPr>
          <a:lstStyle/>
          <a:p>
            <a:pPr indent="-361950" lvl="0" marL="361950" rtl="0" algn="ctr">
              <a:spcBef>
                <a:spcPts val="0"/>
              </a:spcBef>
              <a:spcAft>
                <a:spcPts val="0"/>
              </a:spcAft>
              <a:buClr>
                <a:schemeClr val="dk1"/>
              </a:buClr>
              <a:buSzPts val="1400"/>
              <a:buFont typeface="Arial"/>
              <a:buNone/>
            </a:pPr>
            <a:r>
              <a:rPr b="1" lang="en-US" sz="3200"/>
              <a:t>Breakdown - Treasurer’s Report </a:t>
            </a:r>
            <a:endParaRPr b="1" sz="3200"/>
          </a:p>
          <a:p>
            <a:pPr indent="-361950" lvl="0" marL="361950" rtl="0" algn="ctr">
              <a:spcBef>
                <a:spcPts val="0"/>
              </a:spcBef>
              <a:spcAft>
                <a:spcPts val="0"/>
              </a:spcAft>
              <a:buSzPts val="1400"/>
              <a:buNone/>
            </a:pPr>
            <a:r>
              <a:rPr b="1" lang="en-US" sz="3200"/>
              <a:t>Spending for 2025</a:t>
            </a:r>
            <a:endParaRPr b="1" sz="3200"/>
          </a:p>
        </p:txBody>
      </p:sp>
      <p:graphicFrame>
        <p:nvGraphicFramePr>
          <p:cNvPr id="231" name="Google Shape;231;p11"/>
          <p:cNvGraphicFramePr/>
          <p:nvPr/>
        </p:nvGraphicFramePr>
        <p:xfrm>
          <a:off x="705206" y="1595358"/>
          <a:ext cx="3000000" cy="3000000"/>
        </p:xfrm>
        <a:graphic>
          <a:graphicData uri="http://schemas.openxmlformats.org/drawingml/2006/table">
            <a:tbl>
              <a:tblPr>
                <a:noFill/>
                <a:tableStyleId>{32FA619B-BDB7-4016-ACEA-BF20C9621DBB}</a:tableStyleId>
              </a:tblPr>
              <a:tblGrid>
                <a:gridCol w="6235050"/>
                <a:gridCol w="1955725"/>
              </a:tblGrid>
              <a:tr h="404350">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Park and Maintenance &amp; Improvements</a:t>
                      </a:r>
                      <a:endParaRPr sz="19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   $          2,509  </a:t>
                      </a:r>
                      <a:endParaRPr sz="19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Insurance and Bank Fees</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               3,1</a:t>
                      </a:r>
                      <a:r>
                        <a:rPr lang="en-US" sz="2000">
                          <a:solidFill>
                            <a:schemeClr val="lt1"/>
                          </a:solidFill>
                        </a:rPr>
                        <a:t>98</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lt1"/>
                          </a:solidFill>
                          <a:latin typeface="Calibri"/>
                          <a:ea typeface="Calibri"/>
                          <a:cs typeface="Calibri"/>
                          <a:sym typeface="Calibri"/>
                        </a:rPr>
                        <a:t>Water “rental" (25 days) </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lt1"/>
                          </a:solidFill>
                          <a:latin typeface="Calibri"/>
                          <a:ea typeface="Calibri"/>
                          <a:cs typeface="Calibri"/>
                          <a:sym typeface="Calibri"/>
                        </a:rPr>
                        <a:t>               </a:t>
                      </a:r>
                      <a:r>
                        <a:rPr lang="en-US" sz="2000">
                          <a:solidFill>
                            <a:schemeClr val="lt1"/>
                          </a:solidFill>
                        </a:rPr>
                        <a:t>5</a:t>
                      </a:r>
                      <a:r>
                        <a:rPr b="0" i="0" lang="en-US" sz="2000" u="none" cap="none" strike="noStrike">
                          <a:solidFill>
                            <a:schemeClr val="lt1"/>
                          </a:solidFill>
                          <a:latin typeface="Calibri"/>
                          <a:ea typeface="Calibri"/>
                          <a:cs typeface="Calibri"/>
                          <a:sym typeface="Calibri"/>
                        </a:rPr>
                        <a:t>,000</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F</a:t>
                      </a:r>
                      <a:r>
                        <a:rPr lang="en-US" sz="2000">
                          <a:solidFill>
                            <a:schemeClr val="lt1"/>
                          </a:solidFill>
                        </a:rPr>
                        <a:t>ish</a:t>
                      </a:r>
                      <a:r>
                        <a:rPr b="0" i="0" lang="en-US" sz="2000" u="none" cap="none" strike="noStrike">
                          <a:solidFill>
                            <a:schemeClr val="lt1"/>
                          </a:solidFill>
                          <a:latin typeface="Calibri"/>
                          <a:ea typeface="Calibri"/>
                          <a:cs typeface="Calibri"/>
                          <a:sym typeface="Calibri"/>
                        </a:rPr>
                        <a:t> stocking</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               1,500</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Water clarity products </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               7,788</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lt1"/>
                          </a:solidFill>
                        </a:rPr>
                        <a:t>L</a:t>
                      </a:r>
                      <a:r>
                        <a:rPr b="0" i="0" lang="en-US" sz="2000" u="none" cap="none" strike="noStrike">
                          <a:solidFill>
                            <a:schemeClr val="lt1"/>
                          </a:solidFill>
                          <a:latin typeface="Calibri"/>
                          <a:ea typeface="Calibri"/>
                          <a:cs typeface="Calibri"/>
                          <a:sym typeface="Calibri"/>
                        </a:rPr>
                        <a:t>ake ecology </a:t>
                      </a:r>
                      <a:r>
                        <a:rPr lang="en-US" sz="2000">
                          <a:solidFill>
                            <a:schemeClr val="lt1"/>
                          </a:solidFill>
                        </a:rPr>
                        <a:t>sample testing (</a:t>
                      </a:r>
                      <a:r>
                        <a:rPr b="0" i="0" lang="en-US" sz="2000" u="none" cap="none" strike="noStrike">
                          <a:solidFill>
                            <a:schemeClr val="lt1"/>
                          </a:solidFill>
                          <a:latin typeface="Calibri"/>
                          <a:ea typeface="Calibri"/>
                          <a:cs typeface="Calibri"/>
                          <a:sym typeface="Calibri"/>
                        </a:rPr>
                        <a:t>5 mo</a:t>
                      </a:r>
                      <a:r>
                        <a:rPr lang="en-US" sz="2000">
                          <a:solidFill>
                            <a:schemeClr val="lt1"/>
                          </a:solidFill>
                        </a:rPr>
                        <a:t>nths)</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               </a:t>
                      </a:r>
                      <a:r>
                        <a:rPr lang="en-US" sz="2000">
                          <a:solidFill>
                            <a:schemeClr val="lt1"/>
                          </a:solidFill>
                        </a:rPr>
                        <a:t>   680</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lt1"/>
                          </a:solidFill>
                        </a:rPr>
                        <a:t>Office Supplies, Email/Website, Postage</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               1,521</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Utilities</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               </a:t>
                      </a:r>
                      <a:r>
                        <a:rPr lang="en-US" sz="2000">
                          <a:solidFill>
                            <a:schemeClr val="lt1"/>
                          </a:solidFill>
                        </a:rPr>
                        <a:t>   </a:t>
                      </a:r>
                      <a:r>
                        <a:rPr lang="en-US" sz="2000">
                          <a:solidFill>
                            <a:schemeClr val="lt1"/>
                          </a:solidFill>
                        </a:rPr>
                        <a:t>996</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Irrigation Fees</a:t>
                      </a:r>
                      <a:endParaRPr sz="14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                  906   </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Carp Derby prizes and expenses</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                  </a:t>
                      </a:r>
                      <a:r>
                        <a:rPr b="0" i="0" lang="en-US" sz="2000" u="none" cap="none" strike="noStrike">
                          <a:solidFill>
                            <a:schemeClr val="lt1"/>
                          </a:solidFill>
                          <a:latin typeface="Calibri"/>
                          <a:ea typeface="Calibri"/>
                          <a:cs typeface="Calibri"/>
                          <a:sym typeface="Calibri"/>
                        </a:rPr>
                        <a:t>564</a:t>
                      </a:r>
                      <a:endParaRPr b="0" i="0" sz="2000" u="none" cap="none" strike="noStrike">
                        <a:solidFill>
                          <a:schemeClr val="lt1"/>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l">
                        <a:lnSpc>
                          <a:spcPct val="100000"/>
                        </a:lnSpc>
                        <a:spcBef>
                          <a:spcPts val="0"/>
                        </a:spcBef>
                        <a:spcAft>
                          <a:spcPts val="0"/>
                        </a:spcAft>
                        <a:buClr>
                          <a:srgbClr val="000000"/>
                        </a:buClr>
                        <a:buSzPts val="2000"/>
                        <a:buFont typeface="Calibri"/>
                        <a:buNone/>
                      </a:pPr>
                      <a:r>
                        <a:rPr lang="en-US" sz="2000">
                          <a:solidFill>
                            <a:schemeClr val="lt1"/>
                          </a:solidFill>
                        </a:rPr>
                        <a:t>All Other Administrative and Legal fees </a:t>
                      </a:r>
                      <a:endParaRPr sz="19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chemeClr val="lt1"/>
                          </a:solidFill>
                          <a:latin typeface="Calibri"/>
                          <a:ea typeface="Calibri"/>
                          <a:cs typeface="Calibri"/>
                          <a:sym typeface="Calibri"/>
                        </a:rPr>
                        <a:t>  </a:t>
                      </a:r>
                      <a:r>
                        <a:rPr b="0" i="0" lang="en-US" sz="2000" u="sng" cap="none" strike="noStrike">
                          <a:solidFill>
                            <a:schemeClr val="lt1"/>
                          </a:solidFill>
                          <a:latin typeface="Calibri"/>
                          <a:ea typeface="Calibri"/>
                          <a:cs typeface="Calibri"/>
                          <a:sym typeface="Calibri"/>
                        </a:rPr>
                        <a:t>                722</a:t>
                      </a:r>
                      <a:endParaRPr sz="1900" u="none" cap="none" strike="noStrike">
                        <a:solidFill>
                          <a:schemeClr val="lt1"/>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404350">
                <a:tc>
                  <a:txBody>
                    <a:bodyPr/>
                    <a:lstStyle/>
                    <a:p>
                      <a:pPr indent="0" lvl="0" marL="0" marR="0" rtl="0" algn="r">
                        <a:lnSpc>
                          <a:spcPct val="100000"/>
                        </a:lnSpc>
                        <a:spcBef>
                          <a:spcPts val="0"/>
                        </a:spcBef>
                        <a:spcAft>
                          <a:spcPts val="0"/>
                        </a:spcAft>
                        <a:buClr>
                          <a:srgbClr val="000000"/>
                        </a:buClr>
                        <a:buSzPts val="2000"/>
                        <a:buFont typeface="Calibri"/>
                        <a:buNone/>
                      </a:pPr>
                      <a:r>
                        <a:rPr b="1" lang="en-US" sz="2300">
                          <a:solidFill>
                            <a:srgbClr val="FFFF00"/>
                          </a:solidFill>
                        </a:rPr>
                        <a:t>Total Expenses</a:t>
                      </a:r>
                      <a:endParaRPr b="1" i="0" sz="2300" u="none" cap="none" strike="noStrike">
                        <a:solidFill>
                          <a:srgbClr val="FFFF00"/>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2000"/>
                        <a:buFont typeface="Calibri"/>
                        <a:buNone/>
                      </a:pPr>
                      <a:r>
                        <a:rPr b="0" i="0" lang="en-US" sz="2300" u="none" cap="none" strike="noStrike">
                          <a:solidFill>
                            <a:schemeClr val="lt1"/>
                          </a:solidFill>
                          <a:latin typeface="Calibri"/>
                          <a:ea typeface="Calibri"/>
                          <a:cs typeface="Calibri"/>
                          <a:sym typeface="Calibri"/>
                        </a:rPr>
                        <a:t>   </a:t>
                      </a:r>
                      <a:r>
                        <a:rPr b="1" i="0" lang="en-US" sz="2300" u="none" cap="none" strike="noStrike">
                          <a:solidFill>
                            <a:srgbClr val="FFFF00"/>
                          </a:solidFill>
                        </a:rPr>
                        <a:t>$    2</a:t>
                      </a:r>
                      <a:r>
                        <a:rPr b="1" lang="en-US" sz="2300">
                          <a:solidFill>
                            <a:srgbClr val="FFFF00"/>
                          </a:solidFill>
                        </a:rPr>
                        <a:t>5</a:t>
                      </a:r>
                      <a:r>
                        <a:rPr b="1" i="0" lang="en-US" sz="2300" u="none" cap="none" strike="noStrike">
                          <a:solidFill>
                            <a:srgbClr val="FFFF00"/>
                          </a:solidFill>
                        </a:rPr>
                        <a:t>,381</a:t>
                      </a:r>
                      <a:endParaRPr b="1" sz="2200" u="none" cap="none" strike="noStrike">
                        <a:solidFill>
                          <a:srgbClr val="FFFF00"/>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bl>
          </a:graphicData>
        </a:graphic>
      </p:graphicFrame>
      <p:sp>
        <p:nvSpPr>
          <p:cNvPr id="232" name="Google Shape;232;p11"/>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33" name="Google Shape;233;p11"/>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38" name="Shape 238"/>
        <p:cNvGrpSpPr/>
        <p:nvPr/>
      </p:nvGrpSpPr>
      <p:grpSpPr>
        <a:xfrm>
          <a:off x="0" y="0"/>
          <a:ext cx="0" cy="0"/>
          <a:chOff x="0" y="0"/>
          <a:chExt cx="0" cy="0"/>
        </a:xfrm>
      </p:grpSpPr>
      <p:sp>
        <p:nvSpPr>
          <p:cNvPr id="239" name="Google Shape;239;p18"/>
          <p:cNvSpPr txBox="1"/>
          <p:nvPr>
            <p:ph type="title"/>
          </p:nvPr>
        </p:nvSpPr>
        <p:spPr>
          <a:xfrm>
            <a:off x="7137125" y="127575"/>
            <a:ext cx="2408400" cy="1446000"/>
          </a:xfrm>
          <a:prstGeom prst="rect">
            <a:avLst/>
          </a:prstGeom>
          <a:noFill/>
          <a:ln>
            <a:noFill/>
          </a:ln>
        </p:spPr>
        <p:txBody>
          <a:bodyPr anchorCtr="0" anchor="ctr" bIns="48325" lIns="96650" spcFirstLastPara="1" rIns="96650" wrap="square" tIns="48325">
            <a:noAutofit/>
          </a:bodyPr>
          <a:lstStyle/>
          <a:p>
            <a:pPr indent="-361950" lvl="0" marL="361950" rtl="0" algn="ctr">
              <a:spcBef>
                <a:spcPts val="0"/>
              </a:spcBef>
              <a:spcAft>
                <a:spcPts val="0"/>
              </a:spcAft>
              <a:buSzPts val="1400"/>
              <a:buNone/>
            </a:pPr>
            <a:r>
              <a:rPr b="1" lang="en-US" sz="2400">
                <a:solidFill>
                  <a:schemeClr val="lt1"/>
                </a:solidFill>
              </a:rPr>
              <a:t> </a:t>
            </a:r>
            <a:r>
              <a:rPr b="1" lang="en-US" sz="2400"/>
              <a:t>Treasurer’s Report:- </a:t>
            </a:r>
            <a:endParaRPr b="1" sz="2400"/>
          </a:p>
          <a:p>
            <a:pPr indent="0" lvl="0" marL="0" rtl="0" algn="ctr">
              <a:spcBef>
                <a:spcPts val="1000"/>
              </a:spcBef>
              <a:spcAft>
                <a:spcPts val="0"/>
              </a:spcAft>
              <a:buSzPts val="1400"/>
              <a:buNone/>
            </a:pPr>
            <a:r>
              <a:rPr b="1" lang="en-US" sz="2400"/>
              <a:t>As of 5/19/2026</a:t>
            </a:r>
            <a:r>
              <a:rPr b="1" lang="en-US" sz="2400"/>
              <a:t> </a:t>
            </a:r>
            <a:endParaRPr sz="2400"/>
          </a:p>
        </p:txBody>
      </p:sp>
      <p:sp>
        <p:nvSpPr>
          <p:cNvPr id="240" name="Google Shape;240;p18"/>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41" name="Google Shape;241;p18"/>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pic>
        <p:nvPicPr>
          <p:cNvPr id="242" name="Google Shape;242;p18"/>
          <p:cNvPicPr preferRelativeResize="0"/>
          <p:nvPr/>
        </p:nvPicPr>
        <p:blipFill>
          <a:blip r:embed="rId3">
            <a:alphaModFix/>
          </a:blip>
          <a:stretch>
            <a:fillRect/>
          </a:stretch>
        </p:blipFill>
        <p:spPr>
          <a:xfrm>
            <a:off x="140475" y="308325"/>
            <a:ext cx="6996656" cy="6471899"/>
          </a:xfrm>
          <a:prstGeom prst="rect">
            <a:avLst/>
          </a:prstGeom>
          <a:noFill/>
          <a:ln>
            <a:noFill/>
          </a:ln>
        </p:spPr>
      </p:pic>
      <p:sp>
        <p:nvSpPr>
          <p:cNvPr id="243" name="Google Shape;243;p18"/>
          <p:cNvSpPr txBox="1"/>
          <p:nvPr/>
        </p:nvSpPr>
        <p:spPr>
          <a:xfrm>
            <a:off x="7323195" y="2434847"/>
            <a:ext cx="2179800" cy="183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100">
                <a:solidFill>
                  <a:schemeClr val="dk1"/>
                </a:solidFill>
                <a:latin typeface="Calibri"/>
                <a:ea typeface="Calibri"/>
                <a:cs typeface="Calibri"/>
                <a:sym typeface="Calibri"/>
              </a:rPr>
              <a:t>Income:</a:t>
            </a:r>
            <a:endParaRPr b="1" sz="2100">
              <a:solidFill>
                <a:schemeClr val="dk1"/>
              </a:solidFill>
              <a:latin typeface="Calibri"/>
              <a:ea typeface="Calibri"/>
              <a:cs typeface="Calibri"/>
              <a:sym typeface="Calibri"/>
            </a:endParaRPr>
          </a:p>
          <a:p>
            <a:pPr indent="-238760" lvl="0" marL="36576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Entrance Settlement</a:t>
            </a:r>
            <a:endParaRPr b="1" sz="2100">
              <a:solidFill>
                <a:schemeClr val="dk1"/>
              </a:solidFill>
              <a:latin typeface="Calibri"/>
              <a:ea typeface="Calibri"/>
              <a:cs typeface="Calibri"/>
              <a:sym typeface="Calibri"/>
            </a:endParaRPr>
          </a:p>
          <a:p>
            <a:pPr indent="-238760" lvl="0" marL="36576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Dues Donations</a:t>
            </a:r>
            <a:endParaRPr sz="3400">
              <a:solidFill>
                <a:schemeClr val="dk1"/>
              </a:solidFill>
              <a:latin typeface="Calibri"/>
              <a:ea typeface="Calibri"/>
              <a:cs typeface="Calibri"/>
              <a:sym typeface="Calibri"/>
            </a:endParaRPr>
          </a:p>
        </p:txBody>
      </p:sp>
      <p:sp>
        <p:nvSpPr>
          <p:cNvPr id="244" name="Google Shape;244;p18"/>
          <p:cNvSpPr txBox="1"/>
          <p:nvPr/>
        </p:nvSpPr>
        <p:spPr>
          <a:xfrm>
            <a:off x="7312562" y="4334901"/>
            <a:ext cx="2179800" cy="24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dk1"/>
                </a:solidFill>
                <a:latin typeface="Calibri"/>
                <a:ea typeface="Calibri"/>
                <a:cs typeface="Calibri"/>
                <a:sym typeface="Calibri"/>
              </a:rPr>
              <a:t>Expenses:</a:t>
            </a:r>
            <a:endParaRPr b="1" sz="21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Fisheries</a:t>
            </a:r>
            <a:endParaRPr b="1" sz="21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Lake Ecology</a:t>
            </a:r>
            <a:endParaRPr b="1" sz="21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Water Delivery</a:t>
            </a:r>
            <a:endParaRPr b="1" sz="21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Park Cleanup</a:t>
            </a:r>
            <a:endParaRPr b="1" sz="21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Insurance</a:t>
            </a:r>
            <a:r>
              <a:rPr b="1"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3400">
              <a:solidFill>
                <a:schemeClr val="dk1"/>
              </a:solidFill>
              <a:latin typeface="Calibri"/>
              <a:ea typeface="Calibri"/>
              <a:cs typeface="Calibri"/>
              <a:sym typeface="Calibri"/>
            </a:endParaRPr>
          </a:p>
        </p:txBody>
      </p:sp>
      <p:sp>
        <p:nvSpPr>
          <p:cNvPr id="245" name="Google Shape;245;p18"/>
          <p:cNvSpPr txBox="1"/>
          <p:nvPr/>
        </p:nvSpPr>
        <p:spPr>
          <a:xfrm>
            <a:off x="7506575" y="1520450"/>
            <a:ext cx="2039100" cy="8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Current Balance:</a:t>
            </a:r>
            <a:endParaRPr sz="2000">
              <a:solidFill>
                <a:schemeClr val="dk1"/>
              </a:solidFill>
              <a:latin typeface="Calibri"/>
              <a:ea typeface="Calibri"/>
              <a:cs typeface="Calibri"/>
              <a:sym typeface="Calibri"/>
            </a:endParaRPr>
          </a:p>
          <a:p>
            <a:pPr indent="0" lvl="0" marL="0" rtl="0" algn="ctr">
              <a:spcBef>
                <a:spcPts val="0"/>
              </a:spcBef>
              <a:spcAft>
                <a:spcPts val="0"/>
              </a:spcAft>
              <a:buNone/>
            </a:pPr>
            <a:r>
              <a:rPr b="1" lang="en-US" sz="2200" u="sng">
                <a:solidFill>
                  <a:schemeClr val="dk1"/>
                </a:solidFill>
                <a:latin typeface="Calibri"/>
                <a:ea typeface="Calibri"/>
                <a:cs typeface="Calibri"/>
                <a:sym typeface="Calibri"/>
              </a:rPr>
              <a:t>$20,167</a:t>
            </a:r>
            <a:endParaRPr b="1" sz="2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50" name="Shape 250"/>
        <p:cNvGrpSpPr/>
        <p:nvPr/>
      </p:nvGrpSpPr>
      <p:grpSpPr>
        <a:xfrm>
          <a:off x="0" y="0"/>
          <a:ext cx="0" cy="0"/>
          <a:chOff x="0" y="0"/>
          <a:chExt cx="0" cy="0"/>
        </a:xfrm>
      </p:grpSpPr>
      <p:sp>
        <p:nvSpPr>
          <p:cNvPr id="251" name="Google Shape;251;g3e99f8c5e7a_0_0"/>
          <p:cNvSpPr txBox="1"/>
          <p:nvPr>
            <p:ph type="title"/>
          </p:nvPr>
        </p:nvSpPr>
        <p:spPr>
          <a:xfrm>
            <a:off x="1026000" y="159452"/>
            <a:ext cx="7549200" cy="882600"/>
          </a:xfrm>
          <a:prstGeom prst="rect">
            <a:avLst/>
          </a:prstGeom>
          <a:noFill/>
          <a:ln>
            <a:noFill/>
          </a:ln>
        </p:spPr>
        <p:txBody>
          <a:bodyPr anchorCtr="0" anchor="ctr" bIns="48325" lIns="96650" spcFirstLastPara="1" rIns="96650" wrap="square" tIns="48325">
            <a:noAutofit/>
          </a:bodyPr>
          <a:lstStyle/>
          <a:p>
            <a:pPr indent="0" lvl="0" marL="0" rtl="0" algn="ctr">
              <a:spcBef>
                <a:spcPts val="0"/>
              </a:spcBef>
              <a:spcAft>
                <a:spcPts val="0"/>
              </a:spcAft>
              <a:buSzPts val="1400"/>
              <a:buNone/>
            </a:pPr>
            <a:r>
              <a:rPr b="1" lang="en-US" sz="2400">
                <a:solidFill>
                  <a:schemeClr val="lt1"/>
                </a:solidFill>
              </a:rPr>
              <a:t> </a:t>
            </a:r>
            <a:r>
              <a:rPr b="1" lang="en-US" sz="2400"/>
              <a:t>Treasurer’s Report - As of 5/19/2026 </a:t>
            </a:r>
            <a:endParaRPr b="1" sz="2400"/>
          </a:p>
          <a:p>
            <a:pPr indent="0" lvl="0" marL="0" rtl="0" algn="ctr">
              <a:spcBef>
                <a:spcPts val="0"/>
              </a:spcBef>
              <a:spcAft>
                <a:spcPts val="0"/>
              </a:spcAft>
              <a:buSzPts val="1400"/>
              <a:buNone/>
            </a:pPr>
            <a:r>
              <a:rPr b="1" lang="en-US" sz="2400"/>
              <a:t> Projected Earmarks</a:t>
            </a:r>
            <a:r>
              <a:rPr b="1" lang="en-US" sz="2400">
                <a:solidFill>
                  <a:schemeClr val="lt1"/>
                </a:solidFill>
              </a:rPr>
              <a:t> </a:t>
            </a:r>
            <a:endParaRPr sz="2400">
              <a:solidFill>
                <a:schemeClr val="lt1"/>
              </a:solidFill>
            </a:endParaRPr>
          </a:p>
        </p:txBody>
      </p:sp>
      <p:sp>
        <p:nvSpPr>
          <p:cNvPr id="252" name="Google Shape;252;g3e99f8c5e7a_0_0"/>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53" name="Google Shape;253;g3e99f8c5e7a_0_0"/>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pic>
        <p:nvPicPr>
          <p:cNvPr id="254" name="Google Shape;254;g3e99f8c5e7a_0_0"/>
          <p:cNvPicPr preferRelativeResize="0"/>
          <p:nvPr/>
        </p:nvPicPr>
        <p:blipFill>
          <a:blip r:embed="rId3">
            <a:alphaModFix/>
          </a:blip>
          <a:stretch>
            <a:fillRect/>
          </a:stretch>
        </p:blipFill>
        <p:spPr>
          <a:xfrm>
            <a:off x="651088" y="1010149"/>
            <a:ext cx="8299035" cy="3838300"/>
          </a:xfrm>
          <a:prstGeom prst="rect">
            <a:avLst/>
          </a:prstGeom>
          <a:noFill/>
          <a:ln>
            <a:noFill/>
          </a:ln>
        </p:spPr>
      </p:pic>
      <p:sp>
        <p:nvSpPr>
          <p:cNvPr id="255" name="Google Shape;255;g3e99f8c5e7a_0_0"/>
          <p:cNvSpPr txBox="1"/>
          <p:nvPr/>
        </p:nvSpPr>
        <p:spPr>
          <a:xfrm>
            <a:off x="893125" y="4976026"/>
            <a:ext cx="7815000" cy="12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2026 Desired Projects &amp; Goals:</a:t>
            </a:r>
            <a:endParaRPr b="1" sz="2400">
              <a:solidFill>
                <a:schemeClr val="dk1"/>
              </a:solidFill>
              <a:latin typeface="Calibri"/>
              <a:ea typeface="Calibri"/>
              <a:cs typeface="Calibri"/>
              <a:sym typeface="Calibri"/>
            </a:endParaRPr>
          </a:p>
          <a:p>
            <a:pPr indent="-238760" lvl="0" marL="36576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Lake Management - treatments for low water levels</a:t>
            </a:r>
            <a:endParaRPr b="1" sz="2100">
              <a:solidFill>
                <a:schemeClr val="dk1"/>
              </a:solidFill>
              <a:latin typeface="Calibri"/>
              <a:ea typeface="Calibri"/>
              <a:cs typeface="Calibri"/>
              <a:sym typeface="Calibri"/>
            </a:endParaRPr>
          </a:p>
          <a:p>
            <a:pPr indent="-238760" lvl="0" marL="365760" rtl="0" algn="l">
              <a:spcBef>
                <a:spcPts val="0"/>
              </a:spcBef>
              <a:spcAft>
                <a:spcPts val="0"/>
              </a:spcAft>
              <a:buClr>
                <a:schemeClr val="dk1"/>
              </a:buClr>
              <a:buSzPts val="1600"/>
              <a:buFont typeface="Calibri"/>
              <a:buChar char="●"/>
            </a:pPr>
            <a:r>
              <a:rPr b="1" lang="en-US" sz="2100">
                <a:solidFill>
                  <a:schemeClr val="dk1"/>
                </a:solidFill>
                <a:latin typeface="Calibri"/>
                <a:ea typeface="Calibri"/>
                <a:cs typeface="Calibri"/>
                <a:sym typeface="Calibri"/>
              </a:rPr>
              <a:t>Replace timbers around </a:t>
            </a:r>
            <a:r>
              <a:rPr b="1" lang="en-US" sz="2100">
                <a:solidFill>
                  <a:schemeClr val="dk1"/>
                </a:solidFill>
                <a:latin typeface="Calibri"/>
                <a:ea typeface="Calibri"/>
                <a:cs typeface="Calibri"/>
                <a:sym typeface="Calibri"/>
              </a:rPr>
              <a:t>swing set</a:t>
            </a:r>
            <a:r>
              <a:rPr b="1" lang="en-US" sz="2100">
                <a:solidFill>
                  <a:schemeClr val="dk1"/>
                </a:solidFill>
                <a:latin typeface="Calibri"/>
                <a:ea typeface="Calibri"/>
                <a:cs typeface="Calibri"/>
                <a:sym typeface="Calibri"/>
              </a:rPr>
              <a:t>/</a:t>
            </a:r>
            <a:r>
              <a:rPr b="1" lang="en-US" sz="2100">
                <a:solidFill>
                  <a:schemeClr val="dk1"/>
                </a:solidFill>
                <a:latin typeface="Calibri"/>
                <a:ea typeface="Calibri"/>
                <a:cs typeface="Calibri"/>
                <a:sym typeface="Calibri"/>
              </a:rPr>
              <a:t>sandbox</a:t>
            </a:r>
            <a:endParaRPr b="1" sz="2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59" name="Shape 259"/>
        <p:cNvGrpSpPr/>
        <p:nvPr/>
      </p:nvGrpSpPr>
      <p:grpSpPr>
        <a:xfrm>
          <a:off x="0" y="0"/>
          <a:ext cx="0" cy="0"/>
          <a:chOff x="0" y="0"/>
          <a:chExt cx="0" cy="0"/>
        </a:xfrm>
      </p:grpSpPr>
      <p:sp>
        <p:nvSpPr>
          <p:cNvPr id="260" name="Google Shape;260;p20"/>
          <p:cNvSpPr txBox="1"/>
          <p:nvPr/>
        </p:nvSpPr>
        <p:spPr>
          <a:xfrm>
            <a:off x="956613" y="346725"/>
            <a:ext cx="7698000" cy="467100"/>
          </a:xfrm>
          <a:prstGeom prst="rect">
            <a:avLst/>
          </a:prstGeom>
          <a:noFill/>
          <a:ln>
            <a:noFill/>
          </a:ln>
        </p:spPr>
        <p:txBody>
          <a:bodyPr anchorCtr="0" anchor="t" bIns="48325" lIns="96650" spcFirstLastPara="1" rIns="96650" wrap="square" tIns="48325">
            <a:spAutoFit/>
          </a:bodyPr>
          <a:lstStyle/>
          <a:p>
            <a:pPr indent="0" lvl="0" marL="0" marR="0" rtl="0" algn="ctr">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Treasurer’s Report – </a:t>
            </a:r>
            <a:r>
              <a:rPr b="1" lang="en-US" sz="2400">
                <a:solidFill>
                  <a:schemeClr val="dk1"/>
                </a:solidFill>
                <a:latin typeface="Calibri"/>
                <a:ea typeface="Calibri"/>
                <a:cs typeface="Calibri"/>
                <a:sym typeface="Calibri"/>
              </a:rPr>
              <a:t>2026 New Donation Categories</a:t>
            </a:r>
            <a:endParaRPr b="1" i="0" sz="2400" u="none" cap="none" strike="noStrike">
              <a:solidFill>
                <a:schemeClr val="dk1"/>
              </a:solidFill>
              <a:latin typeface="Calibri"/>
              <a:ea typeface="Calibri"/>
              <a:cs typeface="Calibri"/>
              <a:sym typeface="Calibri"/>
            </a:endParaRPr>
          </a:p>
        </p:txBody>
      </p:sp>
      <p:sp>
        <p:nvSpPr>
          <p:cNvPr id="261" name="Google Shape;261;p20"/>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62" name="Google Shape;262;p20"/>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263" name="Google Shape;263;p20"/>
          <p:cNvSpPr txBox="1"/>
          <p:nvPr/>
        </p:nvSpPr>
        <p:spPr>
          <a:xfrm>
            <a:off x="1567725" y="1164725"/>
            <a:ext cx="5088000" cy="1153200"/>
          </a:xfrm>
          <a:prstGeom prst="rect">
            <a:avLst/>
          </a:prstGeom>
          <a:noFill/>
          <a:ln>
            <a:noFill/>
          </a:ln>
        </p:spPr>
        <p:txBody>
          <a:bodyPr anchorCtr="0" anchor="t" bIns="91425" lIns="91425" spcFirstLastPara="1" rIns="91425" wrap="square" tIns="91425">
            <a:noAutofit/>
          </a:bodyPr>
          <a:lstStyle/>
          <a:p>
            <a:pPr indent="-232410" lvl="0" marL="365760" rtl="0" algn="l">
              <a:spcBef>
                <a:spcPts val="0"/>
              </a:spcBef>
              <a:spcAft>
                <a:spcPts val="0"/>
              </a:spcAft>
              <a:buClr>
                <a:schemeClr val="dk1"/>
              </a:buClr>
              <a:buSzPts val="1500"/>
              <a:buFont typeface="Calibri"/>
              <a:buChar char="●"/>
            </a:pPr>
            <a:r>
              <a:rPr lang="en-US" sz="2200">
                <a:solidFill>
                  <a:schemeClr val="dk1"/>
                </a:solidFill>
                <a:latin typeface="Calibri"/>
                <a:ea typeface="Calibri"/>
                <a:cs typeface="Calibri"/>
                <a:sym typeface="Calibri"/>
              </a:rPr>
              <a:t>Fish &amp; Lake Management</a:t>
            </a:r>
            <a:endParaRPr sz="2200">
              <a:solidFill>
                <a:schemeClr val="dk1"/>
              </a:solidFill>
              <a:latin typeface="Calibri"/>
              <a:ea typeface="Calibri"/>
              <a:cs typeface="Calibri"/>
              <a:sym typeface="Calibri"/>
            </a:endParaRPr>
          </a:p>
          <a:p>
            <a:pPr indent="-232410" lvl="0" marL="365760" rtl="0" algn="l">
              <a:spcBef>
                <a:spcPts val="0"/>
              </a:spcBef>
              <a:spcAft>
                <a:spcPts val="0"/>
              </a:spcAft>
              <a:buClr>
                <a:schemeClr val="dk1"/>
              </a:buClr>
              <a:buSzPts val="1500"/>
              <a:buFont typeface="Calibri"/>
              <a:buChar char="●"/>
            </a:pPr>
            <a:r>
              <a:rPr lang="en-US" sz="2200">
                <a:solidFill>
                  <a:schemeClr val="dk1"/>
                </a:solidFill>
                <a:latin typeface="Calibri"/>
                <a:ea typeface="Calibri"/>
                <a:cs typeface="Calibri"/>
                <a:sym typeface="Calibri"/>
              </a:rPr>
              <a:t>Park Management &amp; Improvement</a:t>
            </a:r>
            <a:endParaRPr sz="2200">
              <a:solidFill>
                <a:schemeClr val="dk1"/>
              </a:solidFill>
              <a:latin typeface="Calibri"/>
              <a:ea typeface="Calibri"/>
              <a:cs typeface="Calibri"/>
              <a:sym typeface="Calibri"/>
            </a:endParaRPr>
          </a:p>
          <a:p>
            <a:pPr indent="-232410" lvl="0" marL="365760" rtl="0" algn="l">
              <a:spcBef>
                <a:spcPts val="0"/>
              </a:spcBef>
              <a:spcAft>
                <a:spcPts val="0"/>
              </a:spcAft>
              <a:buClr>
                <a:schemeClr val="dk1"/>
              </a:buClr>
              <a:buSzPts val="1500"/>
              <a:buFont typeface="Calibri"/>
              <a:buChar char="●"/>
            </a:pPr>
            <a:r>
              <a:rPr lang="en-US" sz="2200">
                <a:solidFill>
                  <a:schemeClr val="dk1"/>
                </a:solidFill>
                <a:latin typeface="Calibri"/>
                <a:ea typeface="Calibri"/>
                <a:cs typeface="Calibri"/>
                <a:sym typeface="Calibri"/>
              </a:rPr>
              <a:t>Community Events</a:t>
            </a:r>
            <a:endParaRPr sz="2500">
              <a:solidFill>
                <a:schemeClr val="dk1"/>
              </a:solidFill>
              <a:latin typeface="Calibri"/>
              <a:ea typeface="Calibri"/>
              <a:cs typeface="Calibri"/>
              <a:sym typeface="Calibri"/>
            </a:endParaRPr>
          </a:p>
        </p:txBody>
      </p:sp>
      <p:sp>
        <p:nvSpPr>
          <p:cNvPr id="264" name="Google Shape;264;p20"/>
          <p:cNvSpPr txBox="1"/>
          <p:nvPr/>
        </p:nvSpPr>
        <p:spPr>
          <a:xfrm>
            <a:off x="1405575" y="2447913"/>
            <a:ext cx="6800100" cy="5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300">
                <a:solidFill>
                  <a:schemeClr val="dk1"/>
                </a:solidFill>
                <a:latin typeface="Calibri"/>
                <a:ea typeface="Calibri"/>
                <a:cs typeface="Calibri"/>
                <a:sym typeface="Calibri"/>
              </a:rPr>
              <a:t>This s</a:t>
            </a:r>
            <a:r>
              <a:rPr lang="en-US" sz="2300">
                <a:solidFill>
                  <a:schemeClr val="dk1"/>
                </a:solidFill>
                <a:latin typeface="Calibri"/>
                <a:ea typeface="Calibri"/>
                <a:cs typeface="Calibri"/>
                <a:sym typeface="Calibri"/>
              </a:rPr>
              <a:t>implifies accounting and fund management.</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68" name="Shape 268"/>
        <p:cNvGrpSpPr/>
        <p:nvPr/>
      </p:nvGrpSpPr>
      <p:grpSpPr>
        <a:xfrm>
          <a:off x="0" y="0"/>
          <a:ext cx="0" cy="0"/>
          <a:chOff x="0" y="0"/>
          <a:chExt cx="0" cy="0"/>
        </a:xfrm>
      </p:grpSpPr>
      <p:sp>
        <p:nvSpPr>
          <p:cNvPr id="269" name="Google Shape;269;p12"/>
          <p:cNvSpPr txBox="1"/>
          <p:nvPr/>
        </p:nvSpPr>
        <p:spPr>
          <a:xfrm>
            <a:off x="382675" y="155342"/>
            <a:ext cx="8721600" cy="590100"/>
          </a:xfrm>
          <a:prstGeom prst="rect">
            <a:avLst/>
          </a:prstGeom>
          <a:noFill/>
          <a:ln>
            <a:noFill/>
          </a:ln>
        </p:spPr>
        <p:txBody>
          <a:bodyPr anchorCtr="0" anchor="t" bIns="48325" lIns="96650" spcFirstLastPara="1" rIns="96650" wrap="square" tIns="48325">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dk1"/>
                </a:solidFill>
                <a:latin typeface="Calibri"/>
                <a:ea typeface="Calibri"/>
                <a:cs typeface="Calibri"/>
                <a:sym typeface="Calibri"/>
              </a:rPr>
              <a:t>Summary </a:t>
            </a:r>
            <a:r>
              <a:rPr b="1" i="0" lang="en-US" sz="3200" u="none" cap="none" strike="noStrike">
                <a:solidFill>
                  <a:schemeClr val="dk1"/>
                </a:solidFill>
                <a:latin typeface="Calibri"/>
                <a:ea typeface="Calibri"/>
                <a:cs typeface="Calibri"/>
                <a:sym typeface="Calibri"/>
              </a:rPr>
              <a:t>Treasurer’s Report </a:t>
            </a:r>
            <a:endParaRPr b="0" i="0" sz="1400" u="none" cap="none" strike="noStrike">
              <a:solidFill>
                <a:schemeClr val="dk1"/>
              </a:solidFill>
              <a:latin typeface="Arial"/>
              <a:ea typeface="Arial"/>
              <a:cs typeface="Arial"/>
              <a:sym typeface="Arial"/>
            </a:endParaRPr>
          </a:p>
        </p:txBody>
      </p:sp>
      <p:graphicFrame>
        <p:nvGraphicFramePr>
          <p:cNvPr id="270" name="Google Shape;270;p12"/>
          <p:cNvGraphicFramePr/>
          <p:nvPr/>
        </p:nvGraphicFramePr>
        <p:xfrm>
          <a:off x="496931" y="782241"/>
          <a:ext cx="3000000" cy="3000000"/>
        </p:xfrm>
        <a:graphic>
          <a:graphicData uri="http://schemas.openxmlformats.org/drawingml/2006/table">
            <a:tbl>
              <a:tblPr>
                <a:noFill/>
                <a:tableStyleId>{32FA619B-BDB7-4016-ACEA-BF20C9621DBB}</a:tableStyleId>
              </a:tblPr>
              <a:tblGrid>
                <a:gridCol w="393575"/>
                <a:gridCol w="2906850"/>
                <a:gridCol w="1292975"/>
                <a:gridCol w="837950"/>
                <a:gridCol w="242525"/>
                <a:gridCol w="1176075"/>
                <a:gridCol w="808125"/>
                <a:gridCol w="566425"/>
                <a:gridCol w="382850"/>
              </a:tblGrid>
              <a:tr h="337075">
                <a:tc gridSpan="3">
                  <a:txBody>
                    <a:bodyPr/>
                    <a:lstStyle/>
                    <a:p>
                      <a:pPr indent="0" lvl="0" marL="0" marR="0" rtl="0" algn="ctr">
                        <a:lnSpc>
                          <a:spcPct val="100000"/>
                        </a:lnSpc>
                        <a:spcBef>
                          <a:spcPts val="0"/>
                        </a:spcBef>
                        <a:spcAft>
                          <a:spcPts val="0"/>
                        </a:spcAft>
                        <a:buClr>
                          <a:srgbClr val="000000"/>
                        </a:buClr>
                        <a:buSzPts val="1600"/>
                        <a:buFont typeface="Arial"/>
                        <a:buNone/>
                      </a:pPr>
                      <a:r>
                        <a:rPr b="1" lang="en-US" sz="2000" u="sng" cap="none" strike="noStrike">
                          <a:solidFill>
                            <a:srgbClr val="FFFFFF"/>
                          </a:solidFill>
                          <a:latin typeface="Calibri"/>
                          <a:ea typeface="Calibri"/>
                          <a:cs typeface="Calibri"/>
                          <a:sym typeface="Calibri"/>
                        </a:rPr>
                        <a:t>2025 VBRA Financials at 5/19/2026</a:t>
                      </a:r>
                      <a:endParaRPr b="1" i="0" sz="2000" u="sng"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hMerge="1"/>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4">
                  <a:txBody>
                    <a:bodyPr/>
                    <a:lstStyle/>
                    <a:p>
                      <a:pPr indent="0" lvl="0" marL="0" marR="0" rtl="0" algn="ctr">
                        <a:lnSpc>
                          <a:spcPct val="100000"/>
                        </a:lnSpc>
                        <a:spcBef>
                          <a:spcPts val="0"/>
                        </a:spcBef>
                        <a:spcAft>
                          <a:spcPts val="0"/>
                        </a:spcAft>
                        <a:buClr>
                          <a:srgbClr val="000000"/>
                        </a:buClr>
                        <a:buSzPts val="1600"/>
                        <a:buFont typeface="Arial"/>
                        <a:buNone/>
                      </a:pPr>
                      <a:r>
                        <a:t/>
                      </a:r>
                      <a:endParaRPr b="1" i="0" sz="17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hMerge="1"/>
                <a:tc hMerge="1"/>
              </a:tr>
              <a:tr h="347700">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sng" cap="none" strike="noStrike">
                          <a:solidFill>
                            <a:srgbClr val="FFFFFF"/>
                          </a:solidFill>
                          <a:latin typeface="Calibri"/>
                          <a:ea typeface="Calibri"/>
                          <a:cs typeface="Calibri"/>
                          <a:sym typeface="Calibri"/>
                        </a:rPr>
                        <a:t>YTD</a:t>
                      </a:r>
                      <a:endParaRPr b="1" i="0" sz="1600" u="sng"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rtl="0" algn="l">
                        <a:spcBef>
                          <a:spcPts val="0"/>
                        </a:spcBef>
                        <a:spcAft>
                          <a:spcPts val="0"/>
                        </a:spcAft>
                        <a:buClr>
                          <a:schemeClr val="dk1"/>
                        </a:buClr>
                        <a:buSzPts val="1600"/>
                        <a:buFont typeface="Arial"/>
                        <a:buNone/>
                      </a:pPr>
                      <a:r>
                        <a:rPr b="1" lang="en-US" sz="1700">
                          <a:solidFill>
                            <a:srgbClr val="FFFFFF"/>
                          </a:solidFill>
                        </a:rPr>
                        <a:t>Earmark Balances</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b="1" lang="en-US" sz="1600" u="sng">
                          <a:solidFill>
                            <a:srgbClr val="FFFFFF"/>
                          </a:solidFill>
                        </a:rPr>
                        <a:t>    </a:t>
                      </a:r>
                      <a:r>
                        <a:rPr b="1" lang="en-US" sz="1600" u="sng" cap="none" strike="noStrike">
                          <a:solidFill>
                            <a:srgbClr val="FFFFFF"/>
                          </a:solidFill>
                          <a:latin typeface="Calibri"/>
                          <a:ea typeface="Calibri"/>
                          <a:cs typeface="Calibri"/>
                          <a:sym typeface="Calibri"/>
                        </a:rPr>
                        <a:t>YTD </a:t>
                      </a:r>
                      <a:endParaRPr b="1" i="0" sz="1600" u="sng"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33707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Beginning Cash 1/1/2026</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 $    24,535.36 </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    </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Fish/Lake Mngt</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a:t>
                      </a:r>
                      <a:r>
                        <a:rPr b="1" lang="en-US" sz="1600" u="none" cap="none" strike="noStrike">
                          <a:solidFill>
                            <a:srgbClr val="FFFFFF"/>
                          </a:solidFill>
                        </a:rPr>
                        <a:t>$</a:t>
                      </a:r>
                      <a:r>
                        <a:rPr b="0" lang="en-US" sz="1600" u="none" cap="none" strike="noStrike">
                          <a:solidFill>
                            <a:srgbClr val="FFFFFF"/>
                          </a:solidFill>
                          <a:latin typeface="Calibri"/>
                          <a:ea typeface="Calibri"/>
                          <a:cs typeface="Calibri"/>
                          <a:sym typeface="Calibri"/>
                        </a:rPr>
                        <a:t>         </a:t>
                      </a:r>
                      <a:r>
                        <a:rPr b="1" lang="en-US" sz="1600" u="none" cap="none" strike="noStrike">
                          <a:solidFill>
                            <a:srgbClr val="FFFFFF"/>
                          </a:solidFill>
                        </a:rPr>
                        <a:t> 0</a:t>
                      </a:r>
                      <a:r>
                        <a:rPr b="0" lang="en-US" sz="1600" u="none" cap="none" strike="noStrike">
                          <a:solidFill>
                            <a:srgbClr val="FFFFFF"/>
                          </a:solidFill>
                          <a:latin typeface="Calibri"/>
                          <a:ea typeface="Calibri"/>
                          <a:cs typeface="Calibri"/>
                          <a:sym typeface="Calibri"/>
                        </a:rPr>
                        <a:t>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Park Mngt/Impr</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          </a:t>
                      </a:r>
                      <a:r>
                        <a:rPr b="1" lang="en-US" sz="1600">
                          <a:solidFill>
                            <a:srgbClr val="FFFFFF"/>
                          </a:solidFill>
                        </a:rPr>
                        <a:t>924</a:t>
                      </a:r>
                      <a:r>
                        <a:rPr b="0" lang="en-US" sz="1600" u="none" cap="none" strike="noStrike">
                          <a:solidFill>
                            <a:srgbClr val="FFFFFF"/>
                          </a:solidFill>
                          <a:latin typeface="Calibri"/>
                          <a:ea typeface="Calibri"/>
                          <a:cs typeface="Calibri"/>
                          <a:sym typeface="Calibri"/>
                        </a:rPr>
                        <a:t>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Income:</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Community Events</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FFFFFF"/>
                          </a:solidFill>
                        </a:rPr>
                        <a:t>        </a:t>
                      </a:r>
                      <a:r>
                        <a:rPr b="1" lang="en-US" sz="1600">
                          <a:solidFill>
                            <a:srgbClr val="FFFFFF"/>
                          </a:solidFill>
                        </a:rPr>
                        <a:t>70</a:t>
                      </a:r>
                      <a:r>
                        <a:rPr b="0" lang="en-US" sz="1600" u="none" cap="none" strike="noStrike">
                          <a:solidFill>
                            <a:srgbClr val="FFFFFF"/>
                          </a:solidFill>
                          <a:latin typeface="Calibri"/>
                          <a:ea typeface="Calibri"/>
                          <a:cs typeface="Calibri"/>
                          <a:sym typeface="Calibri"/>
                        </a:rPr>
                        <a:t>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119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Normal Dues including Irrigation</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a:t>
                      </a:r>
                      <a:r>
                        <a:rPr b="1" lang="en-US" sz="1600" u="none" cap="none" strike="noStrike">
                          <a:solidFill>
                            <a:srgbClr val="FFFFFF"/>
                          </a:solidFill>
                        </a:rPr>
                        <a:t> </a:t>
                      </a:r>
                      <a:r>
                        <a:rPr b="1" lang="en-US" sz="1600">
                          <a:solidFill>
                            <a:srgbClr val="FFFFFF"/>
                          </a:solidFill>
                        </a:rPr>
                        <a:t>5</a:t>
                      </a:r>
                      <a:r>
                        <a:rPr b="1" lang="en-US" sz="1600" u="none" cap="none" strike="noStrike">
                          <a:solidFill>
                            <a:srgbClr val="FFFFFF"/>
                          </a:solidFill>
                        </a:rPr>
                        <a:t>,044</a:t>
                      </a:r>
                      <a:r>
                        <a:rPr b="0" lang="en-US" sz="1600" u="none" cap="none" strike="noStrike">
                          <a:solidFill>
                            <a:srgbClr val="FFFFFF"/>
                          </a:solidFill>
                          <a:latin typeface="Calibri"/>
                          <a:ea typeface="Calibri"/>
                          <a:cs typeface="Calibri"/>
                          <a:sym typeface="Calibri"/>
                        </a:rPr>
                        <a:t>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4">
                  <a:txBody>
                    <a:bodyPr/>
                    <a:lstStyle/>
                    <a:p>
                      <a:pPr indent="0" lvl="0" marL="0" rtl="0" algn="l">
                        <a:spcBef>
                          <a:spcPts val="0"/>
                        </a:spcBef>
                        <a:spcAft>
                          <a:spcPts val="0"/>
                        </a:spcAft>
                        <a:buClr>
                          <a:schemeClr val="dk1"/>
                        </a:buClr>
                        <a:buSzPts val="1100"/>
                        <a:buFont typeface="Arial"/>
                        <a:buNone/>
                      </a:pPr>
                      <a:r>
                        <a:rPr lang="en-US" sz="1000">
                          <a:solidFill>
                            <a:srgbClr val="FFFFFF"/>
                          </a:solidFill>
                        </a:rPr>
                        <a:t>                                                                      </a:t>
                      </a:r>
                      <a:r>
                        <a:rPr lang="en-US" sz="1000">
                          <a:solidFill>
                            <a:srgbClr val="FFFFFF"/>
                          </a:solidFill>
                        </a:rPr>
                        <a:t>______________</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hMerge="1"/>
                <a:tc hMerge="1"/>
              </a:tr>
              <a:tr h="189950">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Miscellaneous - Transfer Fees, etc.</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a:t>
                      </a:r>
                      <a:r>
                        <a:rPr b="1" lang="en-US" sz="1600" u="none" cap="none" strike="noStrike">
                          <a:solidFill>
                            <a:srgbClr val="FFFFFF"/>
                          </a:solidFill>
                        </a:rPr>
                        <a:t>201</a:t>
                      </a:r>
                      <a:r>
                        <a:rPr b="0" lang="en-US" sz="1600" u="none" cap="none" strike="noStrike">
                          <a:solidFill>
                            <a:srgbClr val="FFFFFF"/>
                          </a:solidFill>
                          <a:latin typeface="Calibri"/>
                          <a:ea typeface="Calibri"/>
                          <a:cs typeface="Calibri"/>
                          <a:sym typeface="Calibri"/>
                        </a:rPr>
                        <a:t>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4">
                  <a:txBody>
                    <a:bodyPr/>
                    <a:lstStyle/>
                    <a:p>
                      <a:pPr indent="0" lvl="0" marL="0" rtl="0" algn="l">
                        <a:spcBef>
                          <a:spcPts val="0"/>
                        </a:spcBef>
                        <a:spcAft>
                          <a:spcPts val="0"/>
                        </a:spcAft>
                        <a:buClr>
                          <a:schemeClr val="dk1"/>
                        </a:buClr>
                        <a:buSzPts val="1600"/>
                        <a:buFont typeface="Arial"/>
                        <a:buNone/>
                      </a:pPr>
                      <a:r>
                        <a:rPr b="1" lang="en-US" sz="1600">
                          <a:solidFill>
                            <a:srgbClr val="FFFFFF"/>
                          </a:solidFill>
                        </a:rPr>
                        <a:t>T</a:t>
                      </a:r>
                      <a:r>
                        <a:rPr b="1" lang="en-US" sz="1600">
                          <a:solidFill>
                            <a:srgbClr val="FFFFFF"/>
                          </a:solidFill>
                        </a:rPr>
                        <a:t>otal Earmarks                  $      994</a:t>
                      </a:r>
                      <a:endParaRPr b="1" sz="1600">
                        <a:solidFill>
                          <a:srgbClr val="FFFFFF"/>
                        </a:solidFill>
                      </a:endParaRPr>
                    </a:p>
                    <a:p>
                      <a:pPr indent="0" lvl="0" marL="0" rtl="0" algn="l">
                        <a:spcBef>
                          <a:spcPts val="0"/>
                        </a:spcBef>
                        <a:spcAft>
                          <a:spcPts val="0"/>
                        </a:spcAft>
                        <a:buClr>
                          <a:schemeClr val="dk1"/>
                        </a:buClr>
                        <a:buSzPts val="1100"/>
                        <a:buFont typeface="Arial"/>
                        <a:buNone/>
                      </a:pPr>
                      <a:r>
                        <a:rPr b="1" lang="en-US" sz="1600">
                          <a:solidFill>
                            <a:srgbClr val="FFFFFF"/>
                          </a:solidFill>
                        </a:rPr>
                        <a:t>                                           </a:t>
                      </a:r>
                      <a:r>
                        <a:rPr lang="en-US" sz="1000">
                          <a:solidFill>
                            <a:srgbClr val="FFFFFF"/>
                          </a:solidFill>
                        </a:rPr>
                        <a:t>_______________</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hMerge="1"/>
                <a:tc hMerge="1"/>
              </a:tr>
              <a:tr h="2344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Donations </a:t>
                      </a:r>
                      <a:r>
                        <a:rPr lang="en-US" sz="1600">
                          <a:solidFill>
                            <a:srgbClr val="FFFFFF"/>
                          </a:solidFill>
                        </a:rPr>
                        <a:t>&amp; Entrance Settlement</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a:t>
                      </a:r>
                      <a:r>
                        <a:rPr b="1" lang="en-US" sz="1600" u="none" cap="none" strike="noStrike">
                          <a:solidFill>
                            <a:srgbClr val="FFFFFF"/>
                          </a:solidFill>
                        </a:rPr>
                        <a:t>2,420 </a:t>
                      </a:r>
                      <a:endParaRPr b="1" i="0" sz="16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4">
                  <a:txBody>
                    <a:bodyPr/>
                    <a:lstStyle/>
                    <a:p>
                      <a:pPr indent="0" lvl="0" marL="0" rtl="0" algn="l">
                        <a:spcBef>
                          <a:spcPts val="0"/>
                        </a:spcBef>
                        <a:spcAft>
                          <a:spcPts val="0"/>
                        </a:spcAft>
                        <a:buNone/>
                      </a:pPr>
                      <a:r>
                        <a:rPr b="1" lang="en-US" sz="1600">
                          <a:solidFill>
                            <a:srgbClr val="FFFFFF"/>
                          </a:solidFill>
                        </a:rPr>
                        <a:t>Available Balance</a:t>
                      </a:r>
                      <a:r>
                        <a:rPr b="1" lang="en-US" sz="1600">
                          <a:solidFill>
                            <a:srgbClr val="FFFFFF"/>
                          </a:solidFill>
                        </a:rPr>
                        <a:t>             </a:t>
                      </a:r>
                      <a:r>
                        <a:rPr b="1" lang="en-US" sz="1600">
                          <a:solidFill>
                            <a:srgbClr val="FFFFFF"/>
                          </a:solidFill>
                        </a:rPr>
                        <a:t>$ 19,173</a:t>
                      </a:r>
                      <a:r>
                        <a:rPr b="1" lang="en-US" sz="1600">
                          <a:solidFill>
                            <a:srgbClr val="FFFFFF"/>
                          </a:solidFill>
                        </a:rPr>
                        <a:t> </a:t>
                      </a:r>
                      <a:endParaRPr>
                        <a:solidFill>
                          <a:srgbClr val="FFFFF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3C78D8"/>
                    </a:solidFill>
                  </a:tcPr>
                </a:tc>
                <a:tc hMerge="1"/>
                <a:tc hMerge="1"/>
                <a:tc hMerge="1"/>
              </a:tr>
              <a:tr h="146525">
                <a:tc gridSpan="2">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alibri"/>
                          <a:ea typeface="Calibri"/>
                          <a:cs typeface="Calibri"/>
                          <a:sym typeface="Calibri"/>
                        </a:rPr>
                        <a:t>_______________</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alibri"/>
                          <a:ea typeface="Calibri"/>
                          <a:cs typeface="Calibri"/>
                          <a:sym typeface="Calibri"/>
                        </a:rPr>
                        <a:t>  </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Total Income</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 $       </a:t>
                      </a:r>
                      <a:r>
                        <a:rPr b="1" lang="en-US" sz="1600">
                          <a:solidFill>
                            <a:srgbClr val="FFFFFF"/>
                          </a:solidFill>
                        </a:rPr>
                        <a:t>7</a:t>
                      </a:r>
                      <a:r>
                        <a:rPr b="1" lang="en-US" sz="1600" u="none" cap="none" strike="noStrike">
                          <a:solidFill>
                            <a:srgbClr val="FFFFFF"/>
                          </a:solidFill>
                          <a:latin typeface="Calibri"/>
                          <a:ea typeface="Calibri"/>
                          <a:cs typeface="Calibri"/>
                          <a:sym typeface="Calibri"/>
                        </a:rPr>
                        <a:t>,665</a:t>
                      </a:r>
                      <a:endParaRPr b="1"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rtl="0" algn="l">
                        <a:spcBef>
                          <a:spcPts val="0"/>
                        </a:spcBef>
                        <a:spcAft>
                          <a:spcPts val="0"/>
                        </a:spcAft>
                        <a:buClr>
                          <a:schemeClr val="dk1"/>
                        </a:buClr>
                        <a:buSzPts val="1100"/>
                        <a:buFont typeface="Arial"/>
                        <a:buNone/>
                      </a:pPr>
                      <a:r>
                        <a:t/>
                      </a:r>
                      <a:endParaRPr b="1" i="0" sz="10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33707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Expenses:</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4">
                  <a:txBody>
                    <a:bodyPr/>
                    <a:lstStyle/>
                    <a:p>
                      <a:pPr indent="0" lvl="0" marL="0" rtl="0" algn="l">
                        <a:spcBef>
                          <a:spcPts val="0"/>
                        </a:spcBef>
                        <a:spcAft>
                          <a:spcPts val="0"/>
                        </a:spcAft>
                        <a:buNone/>
                      </a:pPr>
                      <a:r>
                        <a:rPr b="1" lang="en-US" sz="1600">
                          <a:solidFill>
                            <a:srgbClr val="FFFFFF"/>
                          </a:solidFill>
                        </a:rPr>
                        <a:t>        </a:t>
                      </a:r>
                      <a:r>
                        <a:rPr b="1" lang="en-US" sz="1600">
                          <a:solidFill>
                            <a:srgbClr val="FFFFFF"/>
                          </a:solidFill>
                          <a:latin typeface="Calibri"/>
                          <a:ea typeface="Calibri"/>
                          <a:cs typeface="Calibri"/>
                          <a:sym typeface="Calibri"/>
                        </a:rPr>
                        <a:t>     </a:t>
                      </a:r>
                      <a:endParaRPr b="1" sz="1600">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hMerge="1"/>
                <a:tc hMerge="1"/>
              </a:tr>
              <a:tr h="2344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Fisheries (minnows)</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1,015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2344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Lake Ecology Product</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a:t>
                      </a:r>
                      <a:r>
                        <a:rPr lang="en-US" sz="1600">
                          <a:solidFill>
                            <a:srgbClr val="FFFFFF"/>
                          </a:solidFill>
                        </a:rPr>
                        <a:t>6</a:t>
                      </a:r>
                      <a:r>
                        <a:rPr b="0" lang="en-US" sz="1600" u="none" cap="none" strike="noStrike">
                          <a:solidFill>
                            <a:srgbClr val="FFFFFF"/>
                          </a:solidFill>
                          <a:latin typeface="Calibri"/>
                          <a:ea typeface="Calibri"/>
                          <a:cs typeface="Calibri"/>
                          <a:sym typeface="Calibri"/>
                        </a:rPr>
                        <a:t>,798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2344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Irrigation Company</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900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Park Maintenance/Entrances</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1,679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a:txBody>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Insurance</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a:solidFill>
                            <a:srgbClr val="FFFFFF"/>
                          </a:solidFill>
                        </a:rPr>
                        <a:t>873</a:t>
                      </a:r>
                      <a:r>
                        <a:rPr b="0" i="0" lang="en-US" sz="1600" u="none" cap="none" strike="noStrike">
                          <a:solidFill>
                            <a:srgbClr val="FFFFFF"/>
                          </a:solidFill>
                          <a:latin typeface="Calibri"/>
                          <a:ea typeface="Calibri"/>
                          <a:cs typeface="Calibri"/>
                          <a:sym typeface="Calibri"/>
                        </a:rPr>
                        <a:t> </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a:txBody>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Times New Roman"/>
                        <a:ea typeface="Times New Roman"/>
                        <a:cs typeface="Times New Roman"/>
                        <a:sym typeface="Times New Roman"/>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rPr>
                        <a:t>PVREA</a:t>
                      </a:r>
                      <a:r>
                        <a:rPr b="0" i="0" lang="en-US" sz="1600" u="none" cap="none" strike="noStrike">
                          <a:solidFill>
                            <a:srgbClr val="FFFFFF"/>
                          </a:solidFill>
                          <a:latin typeface="Calibri"/>
                          <a:ea typeface="Calibri"/>
                          <a:cs typeface="Calibri"/>
                          <a:sym typeface="Calibri"/>
                        </a:rPr>
                        <a:t> Taxes</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FFFFFF"/>
                          </a:solidFill>
                        </a:rPr>
                        <a:t>                    397</a:t>
                      </a:r>
                      <a:endParaRPr sz="16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sz="1400" u="none" cap="none" strike="noStrike">
                        <a:solidFill>
                          <a:srgbClr val="FFFFFF"/>
                        </a:solidFill>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234425">
                <a:tc>
                  <a:txBody>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Times New Roman"/>
                        <a:ea typeface="Times New Roman"/>
                        <a:cs typeface="Times New Roman"/>
                        <a:sym typeface="Times New Roma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Clr>
                          <a:schemeClr val="dk1"/>
                        </a:buClr>
                        <a:buSzPts val="1600"/>
                        <a:buFont typeface="Arial"/>
                        <a:buNone/>
                      </a:pPr>
                      <a:r>
                        <a:rPr lang="en-US" sz="1600">
                          <a:solidFill>
                            <a:srgbClr val="FFFFFF"/>
                          </a:solidFill>
                        </a:rPr>
                        <a:t>Office Supplies/Property</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FFFFFF"/>
                          </a:solidFill>
                          <a:latin typeface="Calibri"/>
                          <a:ea typeface="Calibri"/>
                          <a:cs typeface="Calibri"/>
                          <a:sym typeface="Calibri"/>
                        </a:rPr>
                        <a:t> </a:t>
                      </a:r>
                      <a:r>
                        <a:rPr b="0" lang="en-US" sz="1600" u="sng" cap="none" strike="noStrike">
                          <a:solidFill>
                            <a:srgbClr val="FFFFFF"/>
                          </a:solidFill>
                          <a:latin typeface="Calibri"/>
                          <a:ea typeface="Calibri"/>
                          <a:cs typeface="Calibri"/>
                          <a:sym typeface="Calibri"/>
                        </a:rPr>
                        <a:t>    </a:t>
                      </a:r>
                      <a:r>
                        <a:rPr lang="en-US" sz="1600" u="sng">
                          <a:solidFill>
                            <a:srgbClr val="FFFFFF"/>
                          </a:solidFill>
                        </a:rPr>
                        <a:t>370</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r>
              <a:tr h="23442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Total Expenses</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 $    12,033 </a:t>
                      </a:r>
                      <a:endParaRPr b="1" i="0"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rtl="0" algn="r">
                        <a:spcBef>
                          <a:spcPts val="0"/>
                        </a:spcBef>
                        <a:spcAft>
                          <a:spcPts val="0"/>
                        </a:spcAft>
                        <a:buClr>
                          <a:schemeClr val="dk1"/>
                        </a:buClr>
                        <a:buSzPts val="1000"/>
                        <a:buFont typeface="Arial"/>
                        <a:buNone/>
                      </a:pPr>
                      <a:r>
                        <a:rPr lang="en-US" sz="1000">
                          <a:solidFill>
                            <a:srgbClr val="FFFFFF"/>
                          </a:solidFill>
                        </a:rPr>
                        <a:t>_______________</a:t>
                      </a:r>
                      <a:endParaRPr b="1"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r h="23442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Ending Cash 5/19/2026</a:t>
                      </a:r>
                      <a:endParaRPr b="1"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a:txBody>
                    <a:bodyPr/>
                    <a:lstStyle/>
                    <a:p>
                      <a:pPr indent="0" lvl="0" marL="0" marR="0" rtl="0" algn="ctr">
                        <a:lnSpc>
                          <a:spcPct val="100000"/>
                        </a:lnSpc>
                        <a:spcBef>
                          <a:spcPts val="0"/>
                        </a:spcBef>
                        <a:spcAft>
                          <a:spcPts val="0"/>
                        </a:spcAft>
                        <a:buClr>
                          <a:srgbClr val="000000"/>
                        </a:buClr>
                        <a:buSzPts val="1600"/>
                        <a:buFont typeface="Arial"/>
                        <a:buNone/>
                      </a:pPr>
                      <a:r>
                        <a:rPr b="1" lang="en-US" sz="1600">
                          <a:solidFill>
                            <a:srgbClr val="FFFFFF"/>
                          </a:solidFill>
                        </a:rPr>
                        <a:t>       </a:t>
                      </a:r>
                      <a:r>
                        <a:rPr b="1" lang="en-US" sz="1600" u="none" cap="none" strike="noStrike">
                          <a:solidFill>
                            <a:srgbClr val="FFFFFF"/>
                          </a:solidFill>
                          <a:latin typeface="Calibri"/>
                          <a:ea typeface="Calibri"/>
                          <a:cs typeface="Calibri"/>
                          <a:sym typeface="Calibri"/>
                        </a:rPr>
                        <a:t>$   20,167 </a:t>
                      </a:r>
                      <a:endParaRPr b="1" sz="1600" u="none" cap="none" strike="noStrike">
                        <a:solidFill>
                          <a:srgbClr val="FFFFFF"/>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c gridSpan="2">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C78D8"/>
                    </a:solidFill>
                  </a:tcPr>
                </a:tc>
                <a:tc hMerge="1"/>
              </a:tr>
            </a:tbl>
          </a:graphicData>
        </a:graphic>
      </p:graphicFrame>
      <p:sp>
        <p:nvSpPr>
          <p:cNvPr id="271" name="Google Shape;271;p12"/>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72" name="Google Shape;272;p12"/>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
          <p:cNvSpPr txBox="1"/>
          <p:nvPr>
            <p:ph type="title"/>
          </p:nvPr>
        </p:nvSpPr>
        <p:spPr>
          <a:xfrm>
            <a:off x="479425" y="293688"/>
            <a:ext cx="8642350" cy="1219200"/>
          </a:xfrm>
          <a:prstGeom prst="rect">
            <a:avLst/>
          </a:prstGeom>
          <a:solidFill>
            <a:schemeClr val="lt1"/>
          </a:solid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a:t>Agenda</a:t>
            </a:r>
            <a:endParaRPr/>
          </a:p>
        </p:txBody>
      </p:sp>
      <p:sp>
        <p:nvSpPr>
          <p:cNvPr id="97" name="Google Shape;97;p2"/>
          <p:cNvSpPr txBox="1"/>
          <p:nvPr>
            <p:ph idx="1" type="body"/>
          </p:nvPr>
        </p:nvSpPr>
        <p:spPr>
          <a:xfrm>
            <a:off x="479425" y="1706563"/>
            <a:ext cx="8642350" cy="4827587"/>
          </a:xfrm>
          <a:prstGeom prst="rect">
            <a:avLst/>
          </a:prstGeom>
          <a:noFill/>
          <a:ln>
            <a:noFill/>
          </a:ln>
        </p:spPr>
        <p:txBody>
          <a:bodyPr anchorCtr="0" anchor="t" bIns="48325" lIns="96650" spcFirstLastPara="1" rIns="96650" wrap="square" tIns="48325">
            <a:noAutofit/>
          </a:bodyPr>
          <a:lstStyle/>
          <a:p>
            <a:pPr indent="-361950" lvl="0" marL="361950" rtl="0" algn="l">
              <a:lnSpc>
                <a:spcPct val="100000"/>
              </a:lnSpc>
              <a:spcBef>
                <a:spcPts val="0"/>
              </a:spcBef>
              <a:spcAft>
                <a:spcPts val="0"/>
              </a:spcAft>
              <a:buClr>
                <a:schemeClr val="dk1"/>
              </a:buClr>
              <a:buSzPts val="2200"/>
              <a:buChar char="•"/>
            </a:pPr>
            <a:r>
              <a:rPr lang="en-US" sz="2200"/>
              <a:t>Board Member Introductions - All</a:t>
            </a:r>
            <a:endParaRPr/>
          </a:p>
          <a:p>
            <a:pPr indent="-361950" lvl="0" marL="361950" rtl="0" algn="l">
              <a:lnSpc>
                <a:spcPct val="100000"/>
              </a:lnSpc>
              <a:spcBef>
                <a:spcPts val="440"/>
              </a:spcBef>
              <a:spcAft>
                <a:spcPts val="0"/>
              </a:spcAft>
              <a:buClr>
                <a:schemeClr val="dk1"/>
              </a:buClr>
              <a:buSzPts val="2200"/>
              <a:buChar char="•"/>
            </a:pPr>
            <a:r>
              <a:rPr lang="en-US" sz="2200"/>
              <a:t>Presidents Report - Shelah</a:t>
            </a:r>
            <a:endParaRPr sz="2200"/>
          </a:p>
          <a:p>
            <a:pPr indent="-361950" lvl="0" marL="361950" rtl="0" algn="l">
              <a:lnSpc>
                <a:spcPct val="100000"/>
              </a:lnSpc>
              <a:spcBef>
                <a:spcPts val="440"/>
              </a:spcBef>
              <a:spcAft>
                <a:spcPts val="0"/>
              </a:spcAft>
              <a:buSzPts val="2200"/>
              <a:buChar char="•"/>
            </a:pPr>
            <a:r>
              <a:rPr lang="en-US" sz="2200"/>
              <a:t>How to mark email as “okay to receive” - Alexei</a:t>
            </a:r>
            <a:endParaRPr sz="2200"/>
          </a:p>
          <a:p>
            <a:pPr indent="-361950" lvl="0" marL="361950" rtl="0" algn="l">
              <a:lnSpc>
                <a:spcPct val="100000"/>
              </a:lnSpc>
              <a:spcBef>
                <a:spcPts val="440"/>
              </a:spcBef>
              <a:spcAft>
                <a:spcPts val="0"/>
              </a:spcAft>
              <a:buClr>
                <a:schemeClr val="dk1"/>
              </a:buClr>
              <a:buSzPts val="2200"/>
              <a:buChar char="•"/>
            </a:pPr>
            <a:r>
              <a:rPr lang="en-US" sz="2200"/>
              <a:t>Treasurer’s Report - Nicole</a:t>
            </a:r>
            <a:endParaRPr sz="2200"/>
          </a:p>
          <a:p>
            <a:pPr indent="-368300" lvl="0" marL="400050" rtl="0" algn="l">
              <a:spcBef>
                <a:spcPts val="440"/>
              </a:spcBef>
              <a:spcAft>
                <a:spcPts val="0"/>
              </a:spcAft>
              <a:buSzPts val="2200"/>
              <a:buChar char="•"/>
            </a:pPr>
            <a:r>
              <a:rPr lang="en-US" sz="2200"/>
              <a:t>Water Report - Larry/Shelah</a:t>
            </a:r>
            <a:endParaRPr sz="2200">
              <a:solidFill>
                <a:srgbClr val="FF0000"/>
              </a:solidFill>
            </a:endParaRPr>
          </a:p>
          <a:p>
            <a:pPr indent="-361950" lvl="0" marL="361950" rtl="0" algn="l">
              <a:lnSpc>
                <a:spcPct val="100000"/>
              </a:lnSpc>
              <a:spcBef>
                <a:spcPts val="440"/>
              </a:spcBef>
              <a:spcAft>
                <a:spcPts val="0"/>
              </a:spcAft>
              <a:buClr>
                <a:schemeClr val="dk1"/>
              </a:buClr>
              <a:buSzPts val="2200"/>
              <a:buChar char="•"/>
            </a:pPr>
            <a:r>
              <a:rPr lang="en-US" sz="2200"/>
              <a:t>Lake Ecology Report - Trevor and Nicole</a:t>
            </a:r>
            <a:endParaRPr/>
          </a:p>
          <a:p>
            <a:pPr indent="-361950" lvl="0" marL="361950" rtl="0" algn="l">
              <a:lnSpc>
                <a:spcPct val="100000"/>
              </a:lnSpc>
              <a:spcBef>
                <a:spcPts val="440"/>
              </a:spcBef>
              <a:spcAft>
                <a:spcPts val="0"/>
              </a:spcAft>
              <a:buClr>
                <a:schemeClr val="dk1"/>
              </a:buClr>
              <a:buSzPts val="2200"/>
              <a:buChar char="•"/>
            </a:pPr>
            <a:r>
              <a:rPr lang="en-US" sz="2200"/>
              <a:t>Baker Lake Park Report - Steve</a:t>
            </a:r>
            <a:endParaRPr/>
          </a:p>
          <a:p>
            <a:pPr indent="-361950" lvl="0" marL="361950" rtl="0" algn="l">
              <a:lnSpc>
                <a:spcPct val="100000"/>
              </a:lnSpc>
              <a:spcBef>
                <a:spcPts val="440"/>
              </a:spcBef>
              <a:spcAft>
                <a:spcPts val="0"/>
              </a:spcAft>
              <a:buClr>
                <a:schemeClr val="dk1"/>
              </a:buClr>
              <a:buSzPts val="2200"/>
              <a:buChar char="•"/>
            </a:pPr>
            <a:r>
              <a:rPr lang="en-US" sz="2200"/>
              <a:t>Camino Real Monument - Nicole</a:t>
            </a:r>
            <a:endParaRPr/>
          </a:p>
          <a:p>
            <a:pPr indent="-361950" lvl="0" marL="361950" rtl="0" algn="l">
              <a:lnSpc>
                <a:spcPct val="100000"/>
              </a:lnSpc>
              <a:spcBef>
                <a:spcPts val="440"/>
              </a:spcBef>
              <a:spcAft>
                <a:spcPts val="0"/>
              </a:spcAft>
              <a:buClr>
                <a:schemeClr val="dk1"/>
              </a:buClr>
              <a:buSzPts val="2200"/>
              <a:buChar char="•"/>
            </a:pPr>
            <a:r>
              <a:rPr lang="en-US" sz="2200"/>
              <a:t>Community Events &amp; Needs - Alexei</a:t>
            </a:r>
            <a:endParaRPr/>
          </a:p>
          <a:p>
            <a:pPr indent="-361950" lvl="0" marL="361950" rtl="0" algn="l">
              <a:lnSpc>
                <a:spcPct val="100000"/>
              </a:lnSpc>
              <a:spcBef>
                <a:spcPts val="440"/>
              </a:spcBef>
              <a:spcAft>
                <a:spcPts val="0"/>
              </a:spcAft>
              <a:buSzPts val="2200"/>
              <a:buChar char="•"/>
            </a:pPr>
            <a:r>
              <a:rPr lang="en-US" sz="2200"/>
              <a:t>Questions &amp; Wrap Up - Shelah</a:t>
            </a:r>
            <a:endParaRPr/>
          </a:p>
        </p:txBody>
      </p:sp>
      <p:sp>
        <p:nvSpPr>
          <p:cNvPr id="98" name="Google Shape;98;p2"/>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99" name="Google Shape;99;p2"/>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14"/>
          <p:cNvSpPr txBox="1"/>
          <p:nvPr>
            <p:ph type="title"/>
          </p:nvPr>
        </p:nvSpPr>
        <p:spPr>
          <a:xfrm>
            <a:off x="471488" y="1524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a:t>
            </a:r>
            <a:endParaRPr b="1" sz="1600"/>
          </a:p>
        </p:txBody>
      </p:sp>
      <p:sp>
        <p:nvSpPr>
          <p:cNvPr id="279" name="Google Shape;279;p14"/>
          <p:cNvSpPr txBox="1"/>
          <p:nvPr/>
        </p:nvSpPr>
        <p:spPr>
          <a:xfrm>
            <a:off x="3505200" y="4064820"/>
            <a:ext cx="8382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Baker Lake</a:t>
            </a:r>
            <a:endParaRPr b="0" i="0" sz="1400" u="none" cap="none" strike="noStrike">
              <a:solidFill>
                <a:srgbClr val="000000"/>
              </a:solidFill>
              <a:latin typeface="Arial"/>
              <a:ea typeface="Arial"/>
              <a:cs typeface="Arial"/>
              <a:sym typeface="Arial"/>
            </a:endParaRPr>
          </a:p>
        </p:txBody>
      </p:sp>
      <p:pic>
        <p:nvPicPr>
          <p:cNvPr descr="An aerial view of a neighborhood&#10;&#10;AI-generated content may be incorrect." id="280" name="Google Shape;280;p14"/>
          <p:cNvPicPr preferRelativeResize="0"/>
          <p:nvPr/>
        </p:nvPicPr>
        <p:blipFill rotWithShape="1">
          <a:blip r:embed="rId3">
            <a:alphaModFix/>
          </a:blip>
          <a:srcRect b="0" l="0" r="0" t="0"/>
          <a:stretch/>
        </p:blipFill>
        <p:spPr>
          <a:xfrm>
            <a:off x="2347396" y="1528762"/>
            <a:ext cx="4906407" cy="4257675"/>
          </a:xfrm>
          <a:prstGeom prst="rect">
            <a:avLst/>
          </a:prstGeom>
          <a:noFill/>
          <a:ln>
            <a:noFill/>
          </a:ln>
        </p:spPr>
      </p:pic>
      <p:sp>
        <p:nvSpPr>
          <p:cNvPr id="281" name="Google Shape;281;p14"/>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82" name="Google Shape;282;p14"/>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283" name="Google Shape;283;p14"/>
          <p:cNvSpPr txBox="1"/>
          <p:nvPr/>
        </p:nvSpPr>
        <p:spPr>
          <a:xfrm>
            <a:off x="2430750" y="6075225"/>
            <a:ext cx="4838400" cy="45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Larry Dick</a:t>
            </a:r>
            <a:endParaRPr sz="3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16"/>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290" name="Google Shape;290;p16"/>
          <p:cNvSpPr txBox="1"/>
          <p:nvPr/>
        </p:nvSpPr>
        <p:spPr>
          <a:xfrm>
            <a:off x="381000" y="1143000"/>
            <a:ext cx="8882100" cy="59466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400">
                <a:latin typeface="Calibri"/>
                <a:ea typeface="Calibri"/>
                <a:cs typeface="Calibri"/>
                <a:sym typeface="Calibri"/>
              </a:rPr>
              <a:t>Recap: How we get fill water for Baker Lake</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1. We own 1 River share and 1 Windsor Reservoir share</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2. The River share gives us 2 a/f per day as long as the river runs</a:t>
            </a:r>
            <a:endParaRPr sz="2400">
              <a:latin typeface="Calibri"/>
              <a:ea typeface="Calibri"/>
              <a:cs typeface="Calibri"/>
              <a:sym typeface="Calibri"/>
            </a:endParaRPr>
          </a:p>
          <a:p>
            <a:pPr indent="457200" lvl="0" marL="0" rtl="0" algn="l">
              <a:spcBef>
                <a:spcPts val="0"/>
              </a:spcBef>
              <a:spcAft>
                <a:spcPts val="0"/>
              </a:spcAft>
              <a:buNone/>
            </a:pPr>
            <a:r>
              <a:rPr lang="en-US" sz="2400">
                <a:latin typeface="Calibri"/>
                <a:ea typeface="Calibri"/>
                <a:cs typeface="Calibri"/>
                <a:sym typeface="Calibri"/>
              </a:rPr>
              <a:t>a. Seasonal runs averages around 30 days and fills the lake</a:t>
            </a:r>
            <a:endParaRPr sz="2400">
              <a:latin typeface="Calibri"/>
              <a:ea typeface="Calibri"/>
              <a:cs typeface="Calibri"/>
              <a:sym typeface="Calibri"/>
            </a:endParaRPr>
          </a:p>
          <a:p>
            <a:pPr indent="457200" lvl="0" marL="0" rtl="0" algn="l">
              <a:spcBef>
                <a:spcPts val="0"/>
              </a:spcBef>
              <a:spcAft>
                <a:spcPts val="0"/>
              </a:spcAft>
              <a:buNone/>
            </a:pPr>
            <a:r>
              <a:rPr lang="en-US" sz="2400">
                <a:latin typeface="Calibri"/>
                <a:ea typeface="Calibri"/>
                <a:cs typeface="Calibri"/>
                <a:sym typeface="Calibri"/>
              </a:rPr>
              <a:t>b. Typically starts in mid to late May</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3. The Reservoir share gives us 2 a/f per day for a set number of days</a:t>
            </a:r>
            <a:endParaRPr sz="2400">
              <a:latin typeface="Calibri"/>
              <a:ea typeface="Calibri"/>
              <a:cs typeface="Calibri"/>
              <a:sym typeface="Calibri"/>
            </a:endParaRPr>
          </a:p>
          <a:p>
            <a:pPr indent="457200" lvl="0" marL="0" rtl="0" algn="l">
              <a:spcBef>
                <a:spcPts val="0"/>
              </a:spcBef>
              <a:spcAft>
                <a:spcPts val="0"/>
              </a:spcAft>
              <a:buNone/>
            </a:pPr>
            <a:r>
              <a:rPr lang="en-US" sz="2400">
                <a:latin typeface="Calibri"/>
                <a:ea typeface="Calibri"/>
                <a:cs typeface="Calibri"/>
                <a:sym typeface="Calibri"/>
              </a:rPr>
              <a:t>a. LWIC “declares” a set number each year based on conditions</a:t>
            </a:r>
            <a:endParaRPr sz="2400">
              <a:latin typeface="Calibri"/>
              <a:ea typeface="Calibri"/>
              <a:cs typeface="Calibri"/>
              <a:sym typeface="Calibri"/>
            </a:endParaRPr>
          </a:p>
          <a:p>
            <a:pPr indent="457200" lvl="0" marL="0" rtl="0" algn="l">
              <a:spcBef>
                <a:spcPts val="0"/>
              </a:spcBef>
              <a:spcAft>
                <a:spcPts val="0"/>
              </a:spcAft>
              <a:buNone/>
            </a:pPr>
            <a:r>
              <a:rPr lang="en-US" sz="2400">
                <a:latin typeface="Calibri"/>
                <a:ea typeface="Calibri"/>
                <a:cs typeface="Calibri"/>
                <a:sym typeface="Calibri"/>
              </a:rPr>
              <a:t>b. It takes 2 shares for a full right so our days are cut in half</a:t>
            </a:r>
            <a:endParaRPr sz="2400">
              <a:latin typeface="Calibri"/>
              <a:ea typeface="Calibri"/>
              <a:cs typeface="Calibri"/>
              <a:sym typeface="Calibri"/>
            </a:endParaRPr>
          </a:p>
          <a:p>
            <a:pPr indent="457200" lvl="0" marL="0" rtl="0" algn="l">
              <a:spcBef>
                <a:spcPts val="0"/>
              </a:spcBef>
              <a:spcAft>
                <a:spcPts val="0"/>
              </a:spcAft>
              <a:buNone/>
            </a:pPr>
            <a:r>
              <a:rPr lang="en-US" sz="2400">
                <a:latin typeface="Calibri"/>
                <a:ea typeface="Calibri"/>
                <a:cs typeface="Calibri"/>
                <a:sym typeface="Calibri"/>
              </a:rPr>
              <a:t>c. It has ranged from 10 – 13 days</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4. Water comes through the head gate &amp; weir on the NE side of the lake from the canal that runs along the NE side of the development</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5. Water Manager contacts the LWIC office and orders water</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6. The Ditch Rider manages the head gate flow based on what’s ordered</a:t>
            </a:r>
            <a:endParaRPr sz="2400">
              <a:latin typeface="Calibri"/>
              <a:ea typeface="Calibri"/>
              <a:cs typeface="Calibri"/>
              <a:sym typeface="Calibri"/>
            </a:endParaRPr>
          </a:p>
          <a:p>
            <a:pPr indent="0" lvl="0" marL="0" marR="0" rtl="0" algn="l">
              <a:lnSpc>
                <a:spcPct val="100000"/>
              </a:lnSpc>
              <a:spcBef>
                <a:spcPts val="0"/>
              </a:spcBef>
              <a:spcAft>
                <a:spcPts val="0"/>
              </a:spcAft>
              <a:buNone/>
            </a:pPr>
            <a:r>
              <a:t/>
            </a:r>
            <a:endParaRPr sz="2400">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FF0000"/>
              </a:solidFill>
              <a:latin typeface="Calibri"/>
              <a:ea typeface="Calibri"/>
              <a:cs typeface="Calibri"/>
              <a:sym typeface="Calibri"/>
            </a:endParaRPr>
          </a:p>
        </p:txBody>
      </p:sp>
      <p:sp>
        <p:nvSpPr>
          <p:cNvPr id="291" name="Google Shape;291;p16"/>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292" name="Google Shape;292;p16"/>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19"/>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299" name="Google Shape;299;p19"/>
          <p:cNvSpPr txBox="1"/>
          <p:nvPr/>
        </p:nvSpPr>
        <p:spPr>
          <a:xfrm>
            <a:off x="381000" y="1143000"/>
            <a:ext cx="8882100" cy="1144200"/>
          </a:xfrm>
          <a:prstGeom prst="rect">
            <a:avLst/>
          </a:prstGeom>
          <a:noFill/>
          <a:ln>
            <a:noFill/>
          </a:ln>
        </p:spPr>
        <p:txBody>
          <a:bodyPr anchorCtr="0" anchor="t" bIns="48325" lIns="96650" spcFirstLastPara="1" rIns="96650" wrap="square" tIns="48325">
            <a:spAutoFit/>
          </a:bodyPr>
          <a:lstStyle/>
          <a:p>
            <a:pPr indent="0" lvl="0" marL="0" marR="0" rtl="0" algn="ctr">
              <a:lnSpc>
                <a:spcPct val="100000"/>
              </a:lnSpc>
              <a:spcBef>
                <a:spcPts val="0"/>
              </a:spcBef>
              <a:spcAft>
                <a:spcPts val="0"/>
              </a:spcAft>
              <a:buNone/>
            </a:pPr>
            <a:r>
              <a:rPr b="1" lang="en-US" sz="2400">
                <a:latin typeface="Calibri"/>
                <a:ea typeface="Calibri"/>
                <a:cs typeface="Calibri"/>
                <a:sym typeface="Calibri"/>
              </a:rPr>
              <a:t>Historical data: Baker Lake fills</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00" name="Google Shape;300;p19"/>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01" name="Google Shape;301;p19"/>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graphicFrame>
        <p:nvGraphicFramePr>
          <p:cNvPr id="302" name="Google Shape;302;p19"/>
          <p:cNvGraphicFramePr/>
          <p:nvPr/>
        </p:nvGraphicFramePr>
        <p:xfrm>
          <a:off x="885150" y="1615600"/>
          <a:ext cx="3000000" cy="3000000"/>
        </p:xfrm>
        <a:graphic>
          <a:graphicData uri="http://schemas.openxmlformats.org/drawingml/2006/table">
            <a:tbl>
              <a:tblPr>
                <a:noFill/>
                <a:tableStyleId>{3374C859-25CE-444F-821B-784371C26D8F}</a:tableStyleId>
              </a:tblPr>
              <a:tblGrid>
                <a:gridCol w="1099450"/>
                <a:gridCol w="1099450"/>
                <a:gridCol w="1099450"/>
                <a:gridCol w="1099450"/>
                <a:gridCol w="1099450"/>
                <a:gridCol w="1099450"/>
                <a:gridCol w="1099450"/>
              </a:tblGrid>
              <a:tr h="381000">
                <a:tc>
                  <a:txBody>
                    <a:bodyPr/>
                    <a:lstStyle/>
                    <a:p>
                      <a:pPr indent="0" lvl="0" marL="0" rtl="0" algn="l">
                        <a:spcBef>
                          <a:spcPts val="0"/>
                        </a:spcBef>
                        <a:spcAft>
                          <a:spcPts val="0"/>
                        </a:spcAft>
                        <a:buNone/>
                      </a:pPr>
                      <a:r>
                        <a:rPr b="1" lang="en-US"/>
                        <a:t>Year</a:t>
                      </a:r>
                      <a:endParaRPr b="1"/>
                    </a:p>
                  </a:txBody>
                  <a:tcPr marT="91425" marB="91425" marR="91425" marL="91425"/>
                </a:tc>
                <a:tc>
                  <a:txBody>
                    <a:bodyPr/>
                    <a:lstStyle/>
                    <a:p>
                      <a:pPr indent="0" lvl="0" marL="0" rtl="0" algn="l">
                        <a:spcBef>
                          <a:spcPts val="0"/>
                        </a:spcBef>
                        <a:spcAft>
                          <a:spcPts val="0"/>
                        </a:spcAft>
                        <a:buNone/>
                      </a:pPr>
                      <a:r>
                        <a:rPr b="1" lang="en-US"/>
                        <a:t>River Date</a:t>
                      </a:r>
                      <a:endParaRPr b="1"/>
                    </a:p>
                  </a:txBody>
                  <a:tcPr marT="91425" marB="91425" marR="91425" marL="91425"/>
                </a:tc>
                <a:tc>
                  <a:txBody>
                    <a:bodyPr/>
                    <a:lstStyle/>
                    <a:p>
                      <a:pPr indent="0" lvl="0" marL="0" rtl="0" algn="l">
                        <a:spcBef>
                          <a:spcPts val="0"/>
                        </a:spcBef>
                        <a:spcAft>
                          <a:spcPts val="0"/>
                        </a:spcAft>
                        <a:buNone/>
                      </a:pPr>
                      <a:r>
                        <a:rPr b="1" lang="en-US"/>
                        <a:t>Start Level</a:t>
                      </a:r>
                      <a:endParaRPr b="1"/>
                    </a:p>
                  </a:txBody>
                  <a:tcPr marT="91425" marB="91425" marR="91425" marL="91425"/>
                </a:tc>
                <a:tc>
                  <a:txBody>
                    <a:bodyPr/>
                    <a:lstStyle/>
                    <a:p>
                      <a:pPr indent="0" lvl="0" marL="0" rtl="0" algn="l">
                        <a:spcBef>
                          <a:spcPts val="0"/>
                        </a:spcBef>
                        <a:spcAft>
                          <a:spcPts val="0"/>
                        </a:spcAft>
                        <a:buNone/>
                      </a:pPr>
                      <a:r>
                        <a:rPr b="1" lang="en-US"/>
                        <a:t>River Add</a:t>
                      </a:r>
                      <a:endParaRPr b="1"/>
                    </a:p>
                  </a:txBody>
                  <a:tcPr marT="91425" marB="91425" marR="91425" marL="91425"/>
                </a:tc>
                <a:tc>
                  <a:txBody>
                    <a:bodyPr/>
                    <a:lstStyle/>
                    <a:p>
                      <a:pPr indent="0" lvl="0" marL="0" rtl="0" algn="l">
                        <a:spcBef>
                          <a:spcPts val="0"/>
                        </a:spcBef>
                        <a:spcAft>
                          <a:spcPts val="0"/>
                        </a:spcAft>
                        <a:buNone/>
                      </a:pPr>
                      <a:r>
                        <a:rPr b="1" lang="en-US"/>
                        <a:t>Reservoir Add</a:t>
                      </a:r>
                      <a:endParaRPr b="1"/>
                    </a:p>
                  </a:txBody>
                  <a:tcPr marT="91425" marB="91425" marR="91425" marL="91425"/>
                </a:tc>
                <a:tc>
                  <a:txBody>
                    <a:bodyPr/>
                    <a:lstStyle/>
                    <a:p>
                      <a:pPr indent="0" lvl="0" marL="0" rtl="0" algn="l">
                        <a:spcBef>
                          <a:spcPts val="0"/>
                        </a:spcBef>
                        <a:spcAft>
                          <a:spcPts val="0"/>
                        </a:spcAft>
                        <a:buNone/>
                      </a:pPr>
                      <a:r>
                        <a:rPr b="1" lang="en-US"/>
                        <a:t>Season Total</a:t>
                      </a:r>
                      <a:endParaRPr b="1"/>
                    </a:p>
                  </a:txBody>
                  <a:tcPr marT="91425" marB="91425" marR="91425" marL="91425"/>
                </a:tc>
                <a:tc>
                  <a:txBody>
                    <a:bodyPr/>
                    <a:lstStyle/>
                    <a:p>
                      <a:pPr indent="0" lvl="0" marL="0" rtl="0" algn="l">
                        <a:spcBef>
                          <a:spcPts val="0"/>
                        </a:spcBef>
                        <a:spcAft>
                          <a:spcPts val="0"/>
                        </a:spcAft>
                        <a:buNone/>
                      </a:pPr>
                      <a:r>
                        <a:rPr b="1" lang="en-US"/>
                        <a:t>Ending Level</a:t>
                      </a:r>
                      <a:endParaRPr b="1"/>
                    </a:p>
                  </a:txBody>
                  <a:tcPr marT="91425" marB="91425" marR="91425" marL="91425"/>
                </a:tc>
              </a:tr>
              <a:tr h="381000">
                <a:tc>
                  <a:txBody>
                    <a:bodyPr/>
                    <a:lstStyle/>
                    <a:p>
                      <a:pPr indent="0" lvl="0" marL="0" rtl="0" algn="l">
                        <a:spcBef>
                          <a:spcPts val="0"/>
                        </a:spcBef>
                        <a:spcAft>
                          <a:spcPts val="0"/>
                        </a:spcAft>
                        <a:buNone/>
                      </a:pPr>
                      <a:r>
                        <a:rPr b="1" lang="en-US"/>
                        <a:t>2023</a:t>
                      </a:r>
                      <a:endParaRPr b="1"/>
                    </a:p>
                  </a:txBody>
                  <a:tcPr marT="91425" marB="91425" marR="91425" marL="91425"/>
                </a:tc>
                <a:tc>
                  <a:txBody>
                    <a:bodyPr/>
                    <a:lstStyle/>
                    <a:p>
                      <a:pPr indent="0" lvl="0" marL="0" rtl="0" algn="l">
                        <a:spcBef>
                          <a:spcPts val="0"/>
                        </a:spcBef>
                        <a:spcAft>
                          <a:spcPts val="0"/>
                        </a:spcAft>
                        <a:buNone/>
                      </a:pPr>
                      <a:r>
                        <a:rPr b="1" lang="en-US"/>
                        <a:t>June 15th</a:t>
                      </a:r>
                      <a:endParaRPr b="1"/>
                    </a:p>
                  </a:txBody>
                  <a:tcPr marT="91425" marB="91425" marR="91425" marL="91425"/>
                </a:tc>
                <a:tc>
                  <a:txBody>
                    <a:bodyPr/>
                    <a:lstStyle/>
                    <a:p>
                      <a:pPr indent="0" lvl="0" marL="0" rtl="0" algn="l">
                        <a:spcBef>
                          <a:spcPts val="0"/>
                        </a:spcBef>
                        <a:spcAft>
                          <a:spcPts val="0"/>
                        </a:spcAft>
                        <a:buNone/>
                      </a:pPr>
                      <a:r>
                        <a:rPr b="1" lang="en-US"/>
                        <a:t>-16.75”</a:t>
                      </a:r>
                      <a:endParaRPr b="1"/>
                    </a:p>
                  </a:txBody>
                  <a:tcPr marT="91425" marB="91425" marR="91425" marL="91425"/>
                </a:tc>
                <a:tc>
                  <a:txBody>
                    <a:bodyPr/>
                    <a:lstStyle/>
                    <a:p>
                      <a:pPr indent="0" lvl="0" marL="0" rtl="0" algn="l">
                        <a:spcBef>
                          <a:spcPts val="0"/>
                        </a:spcBef>
                        <a:spcAft>
                          <a:spcPts val="0"/>
                        </a:spcAft>
                        <a:buNone/>
                      </a:pPr>
                      <a:r>
                        <a:rPr b="1" lang="en-US"/>
                        <a:t>21.25”</a:t>
                      </a:r>
                      <a:endParaRPr b="1"/>
                    </a:p>
                  </a:txBody>
                  <a:tcPr marT="91425" marB="91425" marR="91425" marL="91425"/>
                </a:tc>
                <a:tc>
                  <a:txBody>
                    <a:bodyPr/>
                    <a:lstStyle/>
                    <a:p>
                      <a:pPr indent="0" lvl="0" marL="0" rtl="0" algn="l">
                        <a:spcBef>
                          <a:spcPts val="0"/>
                        </a:spcBef>
                        <a:spcAft>
                          <a:spcPts val="0"/>
                        </a:spcAft>
                        <a:buNone/>
                      </a:pPr>
                      <a:r>
                        <a:rPr b="1" lang="en-US"/>
                        <a:t>21.25”</a:t>
                      </a:r>
                      <a:endParaRPr b="1"/>
                    </a:p>
                  </a:txBody>
                  <a:tcPr marT="91425" marB="91425" marR="91425" marL="91425"/>
                </a:tc>
                <a:tc>
                  <a:txBody>
                    <a:bodyPr/>
                    <a:lstStyle/>
                    <a:p>
                      <a:pPr indent="0" lvl="0" marL="0" rtl="0" algn="l">
                        <a:spcBef>
                          <a:spcPts val="0"/>
                        </a:spcBef>
                        <a:spcAft>
                          <a:spcPts val="0"/>
                        </a:spcAft>
                        <a:buNone/>
                      </a:pPr>
                      <a:r>
                        <a:rPr b="1" lang="en-US"/>
                        <a:t>42.5”</a:t>
                      </a:r>
                      <a:endParaRPr b="1"/>
                    </a:p>
                  </a:txBody>
                  <a:tcPr marT="91425" marB="91425" marR="91425" marL="91425"/>
                </a:tc>
                <a:tc>
                  <a:txBody>
                    <a:bodyPr/>
                    <a:lstStyle/>
                    <a:p>
                      <a:pPr indent="0" lvl="0" marL="0" rtl="0" algn="l">
                        <a:spcBef>
                          <a:spcPts val="0"/>
                        </a:spcBef>
                        <a:spcAft>
                          <a:spcPts val="0"/>
                        </a:spcAft>
                        <a:buNone/>
                      </a:pPr>
                      <a:r>
                        <a:rPr b="1" lang="en-US"/>
                        <a:t>3.12’</a:t>
                      </a:r>
                      <a:endParaRPr b="1"/>
                    </a:p>
                  </a:txBody>
                  <a:tcPr marT="91425" marB="91425" marR="91425" marL="91425"/>
                </a:tc>
              </a:tr>
              <a:tr h="381000">
                <a:tc>
                  <a:txBody>
                    <a:bodyPr/>
                    <a:lstStyle/>
                    <a:p>
                      <a:pPr indent="0" lvl="0" marL="0" rtl="0" algn="l">
                        <a:spcBef>
                          <a:spcPts val="0"/>
                        </a:spcBef>
                        <a:spcAft>
                          <a:spcPts val="0"/>
                        </a:spcAft>
                        <a:buNone/>
                      </a:pPr>
                      <a:r>
                        <a:rPr b="1" lang="en-US"/>
                        <a:t>2024</a:t>
                      </a:r>
                      <a:endParaRPr b="1"/>
                    </a:p>
                  </a:txBody>
                  <a:tcPr marT="91425" marB="91425" marR="91425" marL="91425"/>
                </a:tc>
                <a:tc>
                  <a:txBody>
                    <a:bodyPr/>
                    <a:lstStyle/>
                    <a:p>
                      <a:pPr indent="0" lvl="0" marL="0" rtl="0" algn="l">
                        <a:spcBef>
                          <a:spcPts val="0"/>
                        </a:spcBef>
                        <a:spcAft>
                          <a:spcPts val="0"/>
                        </a:spcAft>
                        <a:buNone/>
                      </a:pPr>
                      <a:r>
                        <a:rPr b="1" lang="en-US"/>
                        <a:t>May 15th</a:t>
                      </a:r>
                      <a:endParaRPr b="1"/>
                    </a:p>
                  </a:txBody>
                  <a:tcPr marT="91425" marB="91425" marR="91425" marL="91425"/>
                </a:tc>
                <a:tc>
                  <a:txBody>
                    <a:bodyPr/>
                    <a:lstStyle/>
                    <a:p>
                      <a:pPr indent="0" lvl="0" marL="0" rtl="0" algn="l">
                        <a:spcBef>
                          <a:spcPts val="0"/>
                        </a:spcBef>
                        <a:spcAft>
                          <a:spcPts val="0"/>
                        </a:spcAft>
                        <a:buNone/>
                      </a:pPr>
                      <a:r>
                        <a:rPr b="1" lang="en-US"/>
                        <a:t>-16.5”</a:t>
                      </a:r>
                      <a:endParaRPr b="1"/>
                    </a:p>
                  </a:txBody>
                  <a:tcPr marT="91425" marB="91425" marR="91425" marL="91425"/>
                </a:tc>
                <a:tc>
                  <a:txBody>
                    <a:bodyPr/>
                    <a:lstStyle/>
                    <a:p>
                      <a:pPr indent="0" lvl="0" marL="0" rtl="0" algn="l">
                        <a:spcBef>
                          <a:spcPts val="0"/>
                        </a:spcBef>
                        <a:spcAft>
                          <a:spcPts val="0"/>
                        </a:spcAft>
                        <a:buNone/>
                      </a:pPr>
                      <a:r>
                        <a:rPr b="1" lang="en-US"/>
                        <a:t>20.81”*</a:t>
                      </a:r>
                      <a:endParaRPr b="1"/>
                    </a:p>
                  </a:txBody>
                  <a:tcPr marT="91425" marB="91425" marR="91425" marL="91425"/>
                </a:tc>
                <a:tc>
                  <a:txBody>
                    <a:bodyPr/>
                    <a:lstStyle/>
                    <a:p>
                      <a:pPr indent="0" lvl="0" marL="0" rtl="0" algn="l">
                        <a:spcBef>
                          <a:spcPts val="0"/>
                        </a:spcBef>
                        <a:spcAft>
                          <a:spcPts val="0"/>
                        </a:spcAft>
                        <a:buNone/>
                      </a:pPr>
                      <a:r>
                        <a:rPr b="1" lang="en-US"/>
                        <a:t>32.78”</a:t>
                      </a:r>
                      <a:endParaRPr b="1"/>
                    </a:p>
                  </a:txBody>
                  <a:tcPr marT="91425" marB="91425" marR="91425" marL="91425"/>
                </a:tc>
                <a:tc>
                  <a:txBody>
                    <a:bodyPr/>
                    <a:lstStyle/>
                    <a:p>
                      <a:pPr indent="0" lvl="0" marL="0" rtl="0" algn="l">
                        <a:spcBef>
                          <a:spcPts val="0"/>
                        </a:spcBef>
                        <a:spcAft>
                          <a:spcPts val="0"/>
                        </a:spcAft>
                        <a:buNone/>
                      </a:pPr>
                      <a:r>
                        <a:rPr b="1" lang="en-US"/>
                        <a:t>53.58”</a:t>
                      </a:r>
                      <a:endParaRPr b="1"/>
                    </a:p>
                  </a:txBody>
                  <a:tcPr marT="91425" marB="91425" marR="91425" marL="91425"/>
                </a:tc>
                <a:tc>
                  <a:txBody>
                    <a:bodyPr/>
                    <a:lstStyle/>
                    <a:p>
                      <a:pPr indent="0" lvl="0" marL="0" rtl="0" algn="l">
                        <a:spcBef>
                          <a:spcPts val="0"/>
                        </a:spcBef>
                        <a:spcAft>
                          <a:spcPts val="0"/>
                        </a:spcAft>
                        <a:buNone/>
                      </a:pPr>
                      <a:r>
                        <a:rPr b="1" lang="en-US"/>
                        <a:t>3.5’</a:t>
                      </a:r>
                      <a:endParaRPr b="1"/>
                    </a:p>
                  </a:txBody>
                  <a:tcPr marT="91425" marB="91425" marR="91425" marL="91425"/>
                </a:tc>
              </a:tr>
              <a:tr h="381000">
                <a:tc>
                  <a:txBody>
                    <a:bodyPr/>
                    <a:lstStyle/>
                    <a:p>
                      <a:pPr indent="0" lvl="0" marL="0" rtl="0" algn="l">
                        <a:spcBef>
                          <a:spcPts val="0"/>
                        </a:spcBef>
                        <a:spcAft>
                          <a:spcPts val="0"/>
                        </a:spcAft>
                        <a:buNone/>
                      </a:pPr>
                      <a:r>
                        <a:rPr b="1" lang="en-US"/>
                        <a:t>2025</a:t>
                      </a:r>
                      <a:endParaRPr b="1"/>
                    </a:p>
                  </a:txBody>
                  <a:tcPr marT="91425" marB="91425" marR="91425" marL="91425"/>
                </a:tc>
                <a:tc>
                  <a:txBody>
                    <a:bodyPr/>
                    <a:lstStyle/>
                    <a:p>
                      <a:pPr indent="0" lvl="0" marL="0" rtl="0" algn="l">
                        <a:spcBef>
                          <a:spcPts val="0"/>
                        </a:spcBef>
                        <a:spcAft>
                          <a:spcPts val="0"/>
                        </a:spcAft>
                        <a:buNone/>
                      </a:pPr>
                      <a:r>
                        <a:rPr b="1" lang="en-US"/>
                        <a:t>May 28th</a:t>
                      </a:r>
                      <a:endParaRPr b="1"/>
                    </a:p>
                  </a:txBody>
                  <a:tcPr marT="91425" marB="91425" marR="91425" marL="91425"/>
                </a:tc>
                <a:tc>
                  <a:txBody>
                    <a:bodyPr/>
                    <a:lstStyle/>
                    <a:p>
                      <a:pPr indent="0" lvl="0" marL="0" rtl="0" algn="l">
                        <a:spcBef>
                          <a:spcPts val="0"/>
                        </a:spcBef>
                        <a:spcAft>
                          <a:spcPts val="0"/>
                        </a:spcAft>
                        <a:buNone/>
                      </a:pPr>
                      <a:r>
                        <a:rPr b="1" lang="en-US"/>
                        <a:t>-19”</a:t>
                      </a:r>
                      <a:endParaRPr b="1"/>
                    </a:p>
                  </a:txBody>
                  <a:tcPr marT="91425" marB="91425" marR="91425" marL="91425"/>
                </a:tc>
                <a:tc>
                  <a:txBody>
                    <a:bodyPr/>
                    <a:lstStyle/>
                    <a:p>
                      <a:pPr indent="0" lvl="0" marL="0" rtl="0" algn="l">
                        <a:spcBef>
                          <a:spcPts val="0"/>
                        </a:spcBef>
                        <a:spcAft>
                          <a:spcPts val="0"/>
                        </a:spcAft>
                        <a:buNone/>
                      </a:pPr>
                      <a:r>
                        <a:rPr b="1" lang="en-US"/>
                        <a:t>22.62”</a:t>
                      </a:r>
                      <a:endParaRPr b="1"/>
                    </a:p>
                  </a:txBody>
                  <a:tcPr marT="91425" marB="91425" marR="91425" marL="91425"/>
                </a:tc>
                <a:tc>
                  <a:txBody>
                    <a:bodyPr/>
                    <a:lstStyle/>
                    <a:p>
                      <a:pPr indent="0" lvl="0" marL="0" rtl="0" algn="l">
                        <a:spcBef>
                          <a:spcPts val="0"/>
                        </a:spcBef>
                        <a:spcAft>
                          <a:spcPts val="0"/>
                        </a:spcAft>
                        <a:buNone/>
                      </a:pPr>
                      <a:r>
                        <a:rPr b="1" lang="en-US"/>
                        <a:t>25.38”</a:t>
                      </a:r>
                      <a:endParaRPr b="1"/>
                    </a:p>
                  </a:txBody>
                  <a:tcPr marT="91425" marB="91425" marR="91425" marL="91425"/>
                </a:tc>
                <a:tc>
                  <a:txBody>
                    <a:bodyPr/>
                    <a:lstStyle/>
                    <a:p>
                      <a:pPr indent="0" lvl="0" marL="0" rtl="0" algn="l">
                        <a:spcBef>
                          <a:spcPts val="0"/>
                        </a:spcBef>
                        <a:spcAft>
                          <a:spcPts val="0"/>
                        </a:spcAft>
                        <a:buNone/>
                      </a:pPr>
                      <a:r>
                        <a:rPr b="1" lang="en-US"/>
                        <a:t>48”</a:t>
                      </a:r>
                      <a:endParaRPr b="1"/>
                    </a:p>
                  </a:txBody>
                  <a:tcPr marT="91425" marB="91425" marR="91425" marL="91425"/>
                </a:tc>
                <a:tc>
                  <a:txBody>
                    <a:bodyPr/>
                    <a:lstStyle/>
                    <a:p>
                      <a:pPr indent="0" lvl="0" marL="0" rtl="0" algn="l">
                        <a:spcBef>
                          <a:spcPts val="0"/>
                        </a:spcBef>
                        <a:spcAft>
                          <a:spcPts val="0"/>
                        </a:spcAft>
                        <a:buNone/>
                      </a:pPr>
                      <a:r>
                        <a:rPr b="1" lang="en-US"/>
                        <a:t>5’</a:t>
                      </a:r>
                      <a:endParaRPr b="1"/>
                    </a:p>
                  </a:txBody>
                  <a:tcPr marT="91425" marB="91425" marR="91425" marL="91425"/>
                </a:tc>
              </a:tr>
            </a:tbl>
          </a:graphicData>
        </a:graphic>
      </p:graphicFrame>
      <p:sp>
        <p:nvSpPr>
          <p:cNvPr id="303" name="Google Shape;303;p19"/>
          <p:cNvSpPr txBox="1"/>
          <p:nvPr/>
        </p:nvSpPr>
        <p:spPr>
          <a:xfrm>
            <a:off x="885125" y="5274250"/>
            <a:ext cx="7696200" cy="2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*Used 11.5” of Replogle water as “swap” water in 2024</a:t>
            </a:r>
            <a:endParaRPr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26"/>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10" name="Google Shape;310;p26"/>
          <p:cNvSpPr txBox="1"/>
          <p:nvPr/>
        </p:nvSpPr>
        <p:spPr>
          <a:xfrm>
            <a:off x="381000" y="1143000"/>
            <a:ext cx="8882100" cy="52080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400">
                <a:latin typeface="Calibri"/>
                <a:ea typeface="Calibri"/>
                <a:cs typeface="Calibri"/>
                <a:sym typeface="Calibri"/>
              </a:rPr>
              <a:t>Historical data: (cont)</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1. The average amount of water added over the last six years is 49”</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2. We typically need and plan for 50” of water yearly</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3. We rely on reservoir </a:t>
            </a:r>
            <a:r>
              <a:rPr i="1" lang="en-US" sz="2400">
                <a:latin typeface="Calibri"/>
                <a:ea typeface="Calibri"/>
                <a:cs typeface="Calibri"/>
                <a:sym typeface="Calibri"/>
              </a:rPr>
              <a:t>Rental</a:t>
            </a:r>
            <a:r>
              <a:rPr lang="en-US" sz="2400">
                <a:latin typeface="Calibri"/>
                <a:ea typeface="Calibri"/>
                <a:cs typeface="Calibri"/>
                <a:sym typeface="Calibri"/>
              </a:rPr>
              <a:t> Water to keep Baker Lake full</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4. Reservoir water starts in July</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5. Added water 7 times in 2025 including the spring fill</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6. We’ve managed to get a late season fill in Oct. for the last three years</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7. The 2025 season had 18” of rain, hot weather impacted evaporation</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8. Did not swap water with Replogle in ‘25</a:t>
            </a:r>
            <a:endParaRPr sz="2400">
              <a:latin typeface="Calibri"/>
              <a:ea typeface="Calibri"/>
              <a:cs typeface="Calibri"/>
              <a:sym typeface="Calibri"/>
            </a:endParaRPr>
          </a:p>
          <a:p>
            <a:pPr indent="0" lvl="0" marL="457200" marR="0" rtl="0" algn="l">
              <a:lnSpc>
                <a:spcPct val="100000"/>
              </a:lnSpc>
              <a:spcBef>
                <a:spcPts val="0"/>
              </a:spcBef>
              <a:spcAft>
                <a:spcPts val="0"/>
              </a:spcAft>
              <a:buNone/>
            </a:pPr>
            <a:r>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11" name="Google Shape;311;p26"/>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12" name="Google Shape;312;p26"/>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27"/>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19" name="Google Shape;319;p27"/>
          <p:cNvSpPr txBox="1"/>
          <p:nvPr/>
        </p:nvSpPr>
        <p:spPr>
          <a:xfrm>
            <a:off x="359550" y="880575"/>
            <a:ext cx="8882100" cy="2206500"/>
          </a:xfrm>
          <a:prstGeom prst="rect">
            <a:avLst/>
          </a:prstGeom>
          <a:noFill/>
          <a:ln>
            <a:noFill/>
          </a:ln>
        </p:spPr>
        <p:txBody>
          <a:bodyPr anchorCtr="0" anchor="t" bIns="48325" lIns="96650" spcFirstLastPara="1" rIns="96650" wrap="square" tIns="48325">
            <a:spAutoFit/>
          </a:bodyPr>
          <a:lstStyle/>
          <a:p>
            <a:pPr indent="0" lvl="0" marL="0" rtl="0" algn="ctr">
              <a:spcBef>
                <a:spcPts val="0"/>
              </a:spcBef>
              <a:spcAft>
                <a:spcPts val="0"/>
              </a:spcAft>
              <a:buNone/>
            </a:pPr>
            <a:r>
              <a:rPr lang="en-US" sz="2100">
                <a:latin typeface="Calibri"/>
                <a:ea typeface="Calibri"/>
                <a:cs typeface="Calibri"/>
                <a:sym typeface="Calibri"/>
              </a:rPr>
              <a:t>History of Water Levels- Baker Lake &amp; Replogle Reservoir: Michael Warring</a:t>
            </a:r>
            <a:endParaRPr sz="21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20" name="Google Shape;320;p27"/>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21" name="Google Shape;321;p27"/>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pic>
        <p:nvPicPr>
          <p:cNvPr id="322" name="Google Shape;322;p27"/>
          <p:cNvPicPr preferRelativeResize="0"/>
          <p:nvPr/>
        </p:nvPicPr>
        <p:blipFill>
          <a:blip r:embed="rId3">
            <a:alphaModFix/>
          </a:blip>
          <a:stretch>
            <a:fillRect/>
          </a:stretch>
        </p:blipFill>
        <p:spPr>
          <a:xfrm>
            <a:off x="694350" y="1318050"/>
            <a:ext cx="8173749" cy="523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29"/>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29" name="Google Shape;329;p29"/>
          <p:cNvSpPr txBox="1"/>
          <p:nvPr/>
        </p:nvSpPr>
        <p:spPr>
          <a:xfrm>
            <a:off x="381000" y="1143000"/>
            <a:ext cx="8882100" cy="63162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400">
                <a:latin typeface="Calibri"/>
                <a:ea typeface="Calibri"/>
                <a:cs typeface="Calibri"/>
                <a:sym typeface="Calibri"/>
              </a:rPr>
              <a:t>2025 LWIC Declarations and Purchases</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1. The River Run season lasted 33 days, (average length of time)</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2. 2025 reservoir water declaration: started at 10 days, ended at 13 days</a:t>
            </a:r>
            <a:endParaRPr sz="2400">
              <a:latin typeface="Calibri"/>
              <a:ea typeface="Calibri"/>
              <a:cs typeface="Calibri"/>
              <a:sym typeface="Calibri"/>
            </a:endParaRPr>
          </a:p>
          <a:p>
            <a:pPr indent="457200" lvl="0" marL="0" rtl="0" algn="l">
              <a:spcBef>
                <a:spcPts val="0"/>
              </a:spcBef>
              <a:spcAft>
                <a:spcPts val="0"/>
              </a:spcAft>
              <a:buNone/>
            </a:pPr>
            <a:r>
              <a:rPr lang="en-US" sz="2400">
                <a:latin typeface="Calibri"/>
                <a:ea typeface="Calibri"/>
                <a:cs typeface="Calibri"/>
                <a:sym typeface="Calibri"/>
              </a:rPr>
              <a:t>a. 2 shares = 1 right, 1 right is 2 a/f of water / 24 hours</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3. There was no LWIC reservoir rental water available, instead RPW</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4. Bought 25 a/f of water from Northern Water @ $200 bid/ a/f  ($5000)</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5. Received 20 a/f after shrinkage deduction by LWIC (CBT water)</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6. Used the entire 20 a/f by last fill</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7. Enjoyed a “full” lake for the full season</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8. Estimate that local irrigation uses about 10”- 12” of lake water</a:t>
            </a:r>
            <a:endParaRPr sz="2400">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330" name="Google Shape;330;p29"/>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31" name="Google Shape;331;p29"/>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36"/>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38" name="Google Shape;338;p36"/>
          <p:cNvSpPr txBox="1"/>
          <p:nvPr/>
        </p:nvSpPr>
        <p:spPr>
          <a:xfrm>
            <a:off x="381000" y="1143000"/>
            <a:ext cx="8882100" cy="52080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400">
                <a:latin typeface="Calibri"/>
                <a:ea typeface="Calibri"/>
                <a:cs typeface="Calibri"/>
                <a:sym typeface="Calibri"/>
              </a:rPr>
              <a:t>Looking forward for 2026</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1. The outlook for the lake water this year is BLEAK!</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2. May be the worst year since 2002 for water levels</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3. LWIC says </a:t>
            </a:r>
            <a:r>
              <a:rPr lang="en-US" sz="2400">
                <a:latin typeface="Calibri"/>
                <a:ea typeface="Calibri"/>
                <a:cs typeface="Calibri"/>
                <a:sym typeface="Calibri"/>
              </a:rPr>
              <a:t>snowpack</a:t>
            </a:r>
            <a:r>
              <a:rPr lang="en-US" sz="2400">
                <a:latin typeface="Calibri"/>
                <a:ea typeface="Calibri"/>
                <a:cs typeface="Calibri"/>
                <a:sym typeface="Calibri"/>
              </a:rPr>
              <a:t> is 14%-22% of normal for the ’25-’26 winter</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4. Lake level may drop by 48” or more if no natural precipitation</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5. VBRA Board will adjust how to manage the lake water usage – which may change on a weekly basis.</a:t>
            </a:r>
            <a:endParaRPr sz="2400">
              <a:latin typeface="Calibri"/>
              <a:ea typeface="Calibri"/>
              <a:cs typeface="Calibri"/>
              <a:sym typeface="Calibri"/>
            </a:endParaRPr>
          </a:p>
          <a:p>
            <a:pPr indent="0" lvl="0" marL="0" marR="0" rtl="0" algn="l">
              <a:lnSpc>
                <a:spcPct val="100000"/>
              </a:lnSpc>
              <a:spcBef>
                <a:spcPts val="0"/>
              </a:spcBef>
              <a:spcAft>
                <a:spcPts val="0"/>
              </a:spcAft>
              <a:buNone/>
            </a:pPr>
            <a:r>
              <a:t/>
            </a:r>
            <a:endParaRPr sz="2400">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339" name="Google Shape;339;p36"/>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40" name="Google Shape;340;p36"/>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37"/>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47" name="Google Shape;347;p37"/>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48" name="Google Shape;348;p37"/>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pic>
        <p:nvPicPr>
          <p:cNvPr id="349" name="Google Shape;349;p37" title="south platt.png"/>
          <p:cNvPicPr preferRelativeResize="0"/>
          <p:nvPr/>
        </p:nvPicPr>
        <p:blipFill>
          <a:blip r:embed="rId3">
            <a:alphaModFix/>
          </a:blip>
          <a:stretch>
            <a:fillRect/>
          </a:stretch>
        </p:blipFill>
        <p:spPr>
          <a:xfrm>
            <a:off x="644618" y="1031877"/>
            <a:ext cx="8311967" cy="61372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51"/>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56" name="Google Shape;356;p51"/>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57" name="Google Shape;357;p51"/>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26, 2026</a:t>
            </a:r>
            <a:endParaRPr/>
          </a:p>
        </p:txBody>
      </p:sp>
      <p:pic>
        <p:nvPicPr>
          <p:cNvPr id="358" name="Google Shape;358;p51" title="snow.png"/>
          <p:cNvPicPr preferRelativeResize="0"/>
          <p:nvPr/>
        </p:nvPicPr>
        <p:blipFill>
          <a:blip r:embed="rId3">
            <a:alphaModFix/>
          </a:blip>
          <a:stretch>
            <a:fillRect/>
          </a:stretch>
        </p:blipFill>
        <p:spPr>
          <a:xfrm>
            <a:off x="653810" y="1031874"/>
            <a:ext cx="8385716" cy="55284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p52"/>
          <p:cNvSpPr txBox="1"/>
          <p:nvPr>
            <p:ph type="title"/>
          </p:nvPr>
        </p:nvSpPr>
        <p:spPr>
          <a:xfrm>
            <a:off x="479425" y="304800"/>
            <a:ext cx="8642350" cy="727075"/>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65" name="Google Shape;365;p52"/>
          <p:cNvSpPr txBox="1"/>
          <p:nvPr/>
        </p:nvSpPr>
        <p:spPr>
          <a:xfrm>
            <a:off x="381000" y="1143000"/>
            <a:ext cx="8882100" cy="45615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900">
                <a:latin typeface="Calibri"/>
                <a:ea typeface="Calibri"/>
                <a:cs typeface="Calibri"/>
                <a:sym typeface="Calibri"/>
              </a:rPr>
              <a:t>Looking forward for 2026 (cont)</a:t>
            </a:r>
            <a:endParaRPr sz="2900">
              <a:latin typeface="Calibri"/>
              <a:ea typeface="Calibri"/>
              <a:cs typeface="Calibri"/>
              <a:sym typeface="Calibri"/>
            </a:endParaRPr>
          </a:p>
          <a:p>
            <a:pPr indent="0" lvl="0" marL="0" rtl="0" algn="l">
              <a:spcBef>
                <a:spcPts val="0"/>
              </a:spcBef>
              <a:spcAft>
                <a:spcPts val="0"/>
              </a:spcAft>
              <a:buNone/>
            </a:pPr>
            <a:r>
              <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1. Minimal River water this year ~ 1.5” total, started 4/12</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2. Reservoir share will yield about 6” of water total</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3. No Rental water available at this time</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4. Water seniority rights may be in effect</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5. Irrigation management for Baker Lake residents</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6. Possible Replogle water swap, 3:1 ratio</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7. Now, about 12” of water depth at the dock in the park</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8. </a:t>
            </a:r>
            <a:r>
              <a:rPr i="1" lang="en-US" sz="2900">
                <a:latin typeface="Calibri"/>
                <a:ea typeface="Calibri"/>
                <a:cs typeface="Calibri"/>
                <a:sym typeface="Calibri"/>
              </a:rPr>
              <a:t>2027</a:t>
            </a:r>
            <a:r>
              <a:rPr lang="en-US" sz="2900">
                <a:latin typeface="Calibri"/>
                <a:ea typeface="Calibri"/>
                <a:cs typeface="Calibri"/>
                <a:sym typeface="Calibri"/>
              </a:rPr>
              <a:t> impact could be even more severe than 2026</a:t>
            </a:r>
            <a:endParaRPr b="0" i="0" sz="2000" u="none" cap="none" strike="noStrike">
              <a:solidFill>
                <a:schemeClr val="dk1"/>
              </a:solidFill>
              <a:latin typeface="Calibri"/>
              <a:ea typeface="Calibri"/>
              <a:cs typeface="Calibri"/>
              <a:sym typeface="Calibri"/>
            </a:endParaRPr>
          </a:p>
        </p:txBody>
      </p:sp>
      <p:sp>
        <p:nvSpPr>
          <p:cNvPr id="366" name="Google Shape;366;p52"/>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67" name="Google Shape;367;p52"/>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3"/>
          <p:cNvSpPr txBox="1"/>
          <p:nvPr>
            <p:ph type="title"/>
          </p:nvPr>
        </p:nvSpPr>
        <p:spPr>
          <a:xfrm>
            <a:off x="479425" y="293688"/>
            <a:ext cx="8642350" cy="76358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Board Member Introductions</a:t>
            </a:r>
            <a:endParaRPr sz="4000"/>
          </a:p>
        </p:txBody>
      </p:sp>
      <p:sp>
        <p:nvSpPr>
          <p:cNvPr id="106" name="Google Shape;106;p3"/>
          <p:cNvSpPr txBox="1"/>
          <p:nvPr>
            <p:ph idx="1" type="body"/>
          </p:nvPr>
        </p:nvSpPr>
        <p:spPr>
          <a:xfrm>
            <a:off x="452303" y="1142515"/>
            <a:ext cx="8642400" cy="5888100"/>
          </a:xfrm>
          <a:prstGeom prst="rect">
            <a:avLst/>
          </a:prstGeom>
          <a:noFill/>
          <a:ln>
            <a:noFill/>
          </a:ln>
        </p:spPr>
        <p:txBody>
          <a:bodyPr anchorCtr="0" anchor="t" bIns="48325" lIns="96650" spcFirstLastPara="1" rIns="96650" wrap="square" tIns="48325">
            <a:noAutofit/>
          </a:bodyPr>
          <a:lstStyle/>
          <a:p>
            <a:pPr indent="-419100" lvl="0" marL="457200" rtl="0" algn="l">
              <a:lnSpc>
                <a:spcPct val="100000"/>
              </a:lnSpc>
              <a:spcBef>
                <a:spcPts val="0"/>
              </a:spcBef>
              <a:spcAft>
                <a:spcPts val="0"/>
              </a:spcAft>
              <a:buSzPts val="3000"/>
              <a:buChar char="•"/>
            </a:pPr>
            <a:r>
              <a:rPr lang="en-US" sz="2800"/>
              <a:t>Shelah Fred - President</a:t>
            </a:r>
            <a:endParaRPr/>
          </a:p>
          <a:p>
            <a:pPr indent="-419100" lvl="0" marL="457200" rtl="0" algn="l">
              <a:lnSpc>
                <a:spcPct val="100000"/>
              </a:lnSpc>
              <a:spcBef>
                <a:spcPts val="0"/>
              </a:spcBef>
              <a:spcAft>
                <a:spcPts val="0"/>
              </a:spcAft>
              <a:buSzPts val="3000"/>
              <a:buChar char="•"/>
            </a:pPr>
            <a:r>
              <a:rPr lang="en-US" sz="2800"/>
              <a:t>Eileen Van Tilburg - Vice President</a:t>
            </a:r>
            <a:endParaRPr sz="2800"/>
          </a:p>
          <a:p>
            <a:pPr indent="-419100" lvl="0" marL="457200" rtl="0" algn="l">
              <a:lnSpc>
                <a:spcPct val="100000"/>
              </a:lnSpc>
              <a:spcBef>
                <a:spcPts val="0"/>
              </a:spcBef>
              <a:spcAft>
                <a:spcPts val="0"/>
              </a:spcAft>
              <a:buSzPts val="3000"/>
              <a:buChar char="•"/>
            </a:pPr>
            <a:r>
              <a:rPr lang="en-US" sz="2800"/>
              <a:t>Nicole Hoem - Treas</a:t>
            </a:r>
            <a:r>
              <a:rPr lang="en-US" sz="2800"/>
              <a:t>urer</a:t>
            </a:r>
            <a:endParaRPr sz="2800"/>
          </a:p>
          <a:p>
            <a:pPr indent="-419100" lvl="0" marL="457200" rtl="0" algn="l">
              <a:lnSpc>
                <a:spcPct val="100000"/>
              </a:lnSpc>
              <a:spcBef>
                <a:spcPts val="0"/>
              </a:spcBef>
              <a:spcAft>
                <a:spcPts val="0"/>
              </a:spcAft>
              <a:buSzPts val="3000"/>
              <a:buChar char="•"/>
            </a:pPr>
            <a:r>
              <a:rPr lang="en-US" sz="2800"/>
              <a:t>Kara Seeber - Secretary </a:t>
            </a:r>
            <a:r>
              <a:rPr lang="en-US" sz="2800">
                <a:solidFill>
                  <a:srgbClr val="FF0000"/>
                </a:solidFill>
              </a:rPr>
              <a:t>(Needed Position)</a:t>
            </a:r>
            <a:endParaRPr sz="2800"/>
          </a:p>
          <a:p>
            <a:pPr indent="-419100" lvl="0" marL="457200" rtl="0" algn="l">
              <a:lnSpc>
                <a:spcPct val="100000"/>
              </a:lnSpc>
              <a:spcBef>
                <a:spcPts val="0"/>
              </a:spcBef>
              <a:spcAft>
                <a:spcPts val="0"/>
              </a:spcAft>
              <a:buSzPts val="3000"/>
              <a:buChar char="•"/>
            </a:pPr>
            <a:r>
              <a:rPr lang="en-US" sz="2800"/>
              <a:t>Alexei Kischuk - Website Admin</a:t>
            </a:r>
            <a:endParaRPr sz="2800"/>
          </a:p>
          <a:p>
            <a:pPr indent="-419100" lvl="0" marL="457200" rtl="0" algn="l">
              <a:lnSpc>
                <a:spcPct val="100000"/>
              </a:lnSpc>
              <a:spcBef>
                <a:spcPts val="0"/>
              </a:spcBef>
              <a:spcAft>
                <a:spcPts val="0"/>
              </a:spcAft>
              <a:buSzPts val="3000"/>
              <a:buChar char="•"/>
            </a:pPr>
            <a:r>
              <a:rPr lang="en-US" sz="2800"/>
              <a:t>Larry Dick - Water Fill Manager</a:t>
            </a:r>
            <a:endParaRPr sz="2800"/>
          </a:p>
          <a:p>
            <a:pPr indent="-419100" lvl="0" marL="457200" rtl="0" algn="l">
              <a:lnSpc>
                <a:spcPct val="100000"/>
              </a:lnSpc>
              <a:spcBef>
                <a:spcPts val="0"/>
              </a:spcBef>
              <a:spcAft>
                <a:spcPts val="0"/>
              </a:spcAft>
              <a:buSzPts val="3000"/>
              <a:buChar char="•"/>
            </a:pPr>
            <a:r>
              <a:rPr lang="en-US" sz="2800"/>
              <a:t>Trevor Dysert - Ecology Committee Chair</a:t>
            </a:r>
            <a:endParaRPr sz="2800"/>
          </a:p>
          <a:p>
            <a:pPr indent="-419100" lvl="0" marL="457200" rtl="0" algn="l">
              <a:lnSpc>
                <a:spcPct val="100000"/>
              </a:lnSpc>
              <a:spcBef>
                <a:spcPts val="0"/>
              </a:spcBef>
              <a:spcAft>
                <a:spcPts val="0"/>
              </a:spcAft>
              <a:buSzPts val="3000"/>
              <a:buChar char="•"/>
            </a:pPr>
            <a:r>
              <a:rPr lang="en-US" sz="2800"/>
              <a:t>Steve Bangs - Park Curator</a:t>
            </a:r>
            <a:endParaRPr sz="2800"/>
          </a:p>
          <a:p>
            <a:pPr indent="-419100" lvl="0" marL="457200" rtl="0" algn="l">
              <a:lnSpc>
                <a:spcPct val="100000"/>
              </a:lnSpc>
              <a:spcBef>
                <a:spcPts val="0"/>
              </a:spcBef>
              <a:spcAft>
                <a:spcPts val="0"/>
              </a:spcAft>
              <a:buSzPts val="3000"/>
              <a:buChar char="•"/>
            </a:pPr>
            <a:r>
              <a:rPr lang="en-US" sz="2800"/>
              <a:t>Communications Director </a:t>
            </a:r>
            <a:r>
              <a:rPr lang="en-US" sz="2800">
                <a:solidFill>
                  <a:srgbClr val="FF0000"/>
                </a:solidFill>
              </a:rPr>
              <a:t>(Needed Position)</a:t>
            </a:r>
            <a:endParaRPr sz="2800">
              <a:solidFill>
                <a:srgbClr val="FF0000"/>
              </a:solidFill>
            </a:endParaRPr>
          </a:p>
        </p:txBody>
      </p:sp>
      <p:sp>
        <p:nvSpPr>
          <p:cNvPr id="107" name="Google Shape;107;p3"/>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08" name="Google Shape;108;p3"/>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g3e31e52c594_0_11"/>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74" name="Google Shape;374;g3e31e52c594_0_11"/>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75" name="Google Shape;375;g3e31e52c594_0_11"/>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pic>
        <p:nvPicPr>
          <p:cNvPr id="376" name="Google Shape;376;g3e31e52c594_0_11"/>
          <p:cNvPicPr preferRelativeResize="0"/>
          <p:nvPr/>
        </p:nvPicPr>
        <p:blipFill>
          <a:blip r:embed="rId3">
            <a:alphaModFix/>
          </a:blip>
          <a:stretch>
            <a:fillRect/>
          </a:stretch>
        </p:blipFill>
        <p:spPr>
          <a:xfrm>
            <a:off x="546525" y="935900"/>
            <a:ext cx="8748551" cy="61257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e995311910_0_0"/>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sz="3000"/>
              <a:t>Water Report (cont)</a:t>
            </a:r>
            <a:endParaRPr sz="3000"/>
          </a:p>
          <a:p>
            <a:pPr indent="0" lvl="0" marL="0" rtl="0" algn="ctr">
              <a:spcBef>
                <a:spcPts val="0"/>
              </a:spcBef>
              <a:spcAft>
                <a:spcPts val="0"/>
              </a:spcAft>
              <a:buNone/>
            </a:pPr>
            <a:r>
              <a:rPr lang="en-US" sz="3600"/>
              <a:t>Replogle Reservoir Location</a:t>
            </a:r>
            <a:endParaRPr sz="3600"/>
          </a:p>
        </p:txBody>
      </p:sp>
      <p:sp>
        <p:nvSpPr>
          <p:cNvPr id="383" name="Google Shape;383;g3e995311910_0_0"/>
          <p:cNvSpPr txBox="1"/>
          <p:nvPr>
            <p:ph idx="1" type="body"/>
          </p:nvPr>
        </p:nvSpPr>
        <p:spPr>
          <a:xfrm>
            <a:off x="479425" y="1732751"/>
            <a:ext cx="8642400" cy="4827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84" name="Google Shape;384;g3e995311910_0_0"/>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85" name="Google Shape;385;g3e995311910_0_0"/>
          <p:cNvPicPr preferRelativeResize="0"/>
          <p:nvPr/>
        </p:nvPicPr>
        <p:blipFill>
          <a:blip r:embed="rId3">
            <a:alphaModFix/>
          </a:blip>
          <a:stretch>
            <a:fillRect/>
          </a:stretch>
        </p:blipFill>
        <p:spPr>
          <a:xfrm>
            <a:off x="627175" y="1732750"/>
            <a:ext cx="8346850" cy="4827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g3e7f11c0413_0_19"/>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392" name="Google Shape;392;g3e7f11c0413_0_19"/>
          <p:cNvSpPr txBox="1"/>
          <p:nvPr/>
        </p:nvSpPr>
        <p:spPr>
          <a:xfrm>
            <a:off x="416175" y="1248263"/>
            <a:ext cx="8892900" cy="53157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900">
                <a:latin typeface="Calibri"/>
                <a:ea typeface="Calibri"/>
                <a:cs typeface="Calibri"/>
                <a:sym typeface="Calibri"/>
              </a:rPr>
              <a:t>Looking forward for 2026 (cont)</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u="sng">
                <a:latin typeface="Calibri"/>
                <a:ea typeface="Calibri"/>
                <a:cs typeface="Calibri"/>
                <a:sym typeface="Calibri"/>
              </a:rPr>
              <a:t>Replogle Reservoir</a:t>
            </a:r>
            <a:endParaRPr sz="2900" u="sng">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1. Replogle has not recovered from water used in ‘24</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2. Water level is down about 46”</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3. May need to use Replogle water to “swap” with LWIC</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4. Usage will be a 3:1 loss/gain ratio</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5. Stagnant water is a concern already in late summer</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6. Lower water level may allow us to repair the large crack in dam</a:t>
            </a:r>
            <a:endParaRPr sz="2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900">
                <a:latin typeface="Calibri"/>
                <a:ea typeface="Calibri"/>
                <a:cs typeface="Calibri"/>
                <a:sym typeface="Calibri"/>
              </a:rPr>
              <a:t>7. Crack is suspected of leaking water at higher levels</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393" name="Google Shape;393;g3e7f11c0413_0_19"/>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394" name="Google Shape;394;g3e7f11c0413_0_19"/>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g3e7f11c0413_0_28"/>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401" name="Google Shape;401;g3e7f11c0413_0_28"/>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402" name="Google Shape;402;g3e7f11c0413_0_28"/>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pic>
        <p:nvPicPr>
          <p:cNvPr id="403" name="Google Shape;403;g3e7f11c0413_0_28" title="dam.png"/>
          <p:cNvPicPr preferRelativeResize="0"/>
          <p:nvPr/>
        </p:nvPicPr>
        <p:blipFill>
          <a:blip r:embed="rId3">
            <a:alphaModFix/>
          </a:blip>
          <a:stretch>
            <a:fillRect/>
          </a:stretch>
        </p:blipFill>
        <p:spPr>
          <a:xfrm>
            <a:off x="2571075" y="1114025"/>
            <a:ext cx="4695524" cy="5732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g3e25668d643_0_0"/>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410" name="Google Shape;410;g3e25668d643_0_0"/>
          <p:cNvSpPr txBox="1"/>
          <p:nvPr/>
        </p:nvSpPr>
        <p:spPr>
          <a:xfrm>
            <a:off x="381000" y="1143000"/>
            <a:ext cx="8882100" cy="5404800"/>
          </a:xfrm>
          <a:prstGeom prst="rect">
            <a:avLst/>
          </a:prstGeom>
          <a:noFill/>
          <a:ln>
            <a:noFill/>
          </a:ln>
        </p:spPr>
        <p:txBody>
          <a:bodyPr anchorCtr="0" anchor="t" bIns="48325" lIns="96650" spcFirstLastPara="1" rIns="96650" wrap="square" tIns="48325">
            <a:spAutoFit/>
          </a:bodyPr>
          <a:lstStyle/>
          <a:p>
            <a:pPr indent="457200" lvl="0" marL="1371600" rtl="0" algn="l">
              <a:spcBef>
                <a:spcPts val="0"/>
              </a:spcBef>
              <a:spcAft>
                <a:spcPts val="0"/>
              </a:spcAft>
              <a:buNone/>
            </a:pPr>
            <a:r>
              <a:rPr lang="en-US" sz="2900">
                <a:latin typeface="Calibri"/>
                <a:ea typeface="Calibri"/>
                <a:cs typeface="Calibri"/>
                <a:sym typeface="Calibri"/>
              </a:rPr>
              <a:t>   So what does all this mean?</a:t>
            </a:r>
            <a:endParaRPr sz="2900">
              <a:latin typeface="Calibri"/>
              <a:ea typeface="Calibri"/>
              <a:cs typeface="Calibri"/>
              <a:sym typeface="Calibri"/>
            </a:endParaRPr>
          </a:p>
          <a:p>
            <a:pPr indent="0" lvl="0" marL="0" rtl="0" algn="l">
              <a:spcBef>
                <a:spcPts val="0"/>
              </a:spcBef>
              <a:spcAft>
                <a:spcPts val="0"/>
              </a:spcAft>
              <a:buNone/>
            </a:pPr>
            <a:r>
              <a:t/>
            </a:r>
            <a:endParaRPr sz="29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900">
                <a:latin typeface="Calibri"/>
                <a:ea typeface="Calibri"/>
                <a:cs typeface="Calibri"/>
                <a:sym typeface="Calibri"/>
              </a:rPr>
              <a:t>Baker Lake may get very low this summer. The board will work diligently and daily to watch water levels and make adjustments as we are able. Our main goal is to keep enough water to maintain the health of the lake. None of us want a stinky lake full of dead fish.</a:t>
            </a:r>
            <a:endParaRPr sz="29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900">
              <a:latin typeface="Calibri"/>
              <a:ea typeface="Calibri"/>
              <a:cs typeface="Calibri"/>
              <a:sym typeface="Calibri"/>
            </a:endParaRPr>
          </a:p>
          <a:p>
            <a:pPr indent="0" lvl="0" marL="0" rtl="0" algn="l">
              <a:lnSpc>
                <a:spcPct val="115000"/>
              </a:lnSpc>
              <a:spcBef>
                <a:spcPts val="0"/>
              </a:spcBef>
              <a:spcAft>
                <a:spcPts val="0"/>
              </a:spcAft>
              <a:buNone/>
            </a:pPr>
            <a:r>
              <a:rPr lang="en-US" sz="2900">
                <a:latin typeface="Calibri"/>
                <a:ea typeface="Calibri"/>
                <a:cs typeface="Calibri"/>
                <a:sym typeface="Calibri"/>
              </a:rPr>
              <a:t>We all need to follow prudent dry weather/drought watering practices.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411" name="Google Shape;411;g3e25668d643_0_0"/>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412" name="Google Shape;412;g3e25668d643_0_0"/>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g3e25668d643_0_8"/>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419" name="Google Shape;419;g3e25668d643_0_8"/>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420" name="Google Shape;420;g3e25668d643_0_8"/>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421" name="Google Shape;421;g3e25668d643_0_8"/>
          <p:cNvSpPr txBox="1"/>
          <p:nvPr/>
        </p:nvSpPr>
        <p:spPr>
          <a:xfrm>
            <a:off x="381000" y="1143000"/>
            <a:ext cx="8882100" cy="60174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400">
                <a:latin typeface="Calibri"/>
                <a:ea typeface="Calibri"/>
                <a:cs typeface="Calibri"/>
                <a:sym typeface="Calibri"/>
              </a:rPr>
              <a:t>Per the Colorado State University Extension Office, please adhere to the following grass watering practices:</a:t>
            </a:r>
            <a:endParaRPr sz="24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Check your sprinkler system and make any needed repairs to sprinkler heads and lines.</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Water deeply and infrequently.</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Water at night between 9:00 pm and 9:00 am.</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Avoid irrigating in windy conditions and during rainfall.</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Irrigate when footprints or mower wheel tracks in turf don’t disappear within 30 minutes.</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Set your lawn mower on its highest setting and mow frequently enough to only remove 1/3rd of the grass blade length - ensuring the grass stays between 2 and 3.5 inches tall.</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Water trees using a hose with a small trickle of water.</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g3e25cdd8d38_0_0"/>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428" name="Google Shape;428;g3e25cdd8d38_0_0"/>
          <p:cNvSpPr txBox="1"/>
          <p:nvPr/>
        </p:nvSpPr>
        <p:spPr>
          <a:xfrm>
            <a:off x="381000" y="1143000"/>
            <a:ext cx="8882100" cy="4378200"/>
          </a:xfrm>
          <a:prstGeom prst="rect">
            <a:avLst/>
          </a:prstGeom>
          <a:noFill/>
          <a:ln>
            <a:noFill/>
          </a:ln>
        </p:spPr>
        <p:txBody>
          <a:bodyPr anchorCtr="0" anchor="t" bIns="48325" lIns="96650" spcFirstLastPara="1" rIns="96650" wrap="square" tIns="48325">
            <a:spAutoFit/>
          </a:bodyPr>
          <a:lstStyle/>
          <a:p>
            <a:pPr indent="457200" lvl="0" marL="1371600" rtl="0" algn="l">
              <a:spcBef>
                <a:spcPts val="0"/>
              </a:spcBef>
              <a:spcAft>
                <a:spcPts val="0"/>
              </a:spcAft>
              <a:buNone/>
            </a:pPr>
            <a:r>
              <a:rPr lang="en-US" sz="2900">
                <a:latin typeface="Calibri"/>
                <a:ea typeface="Calibri"/>
                <a:cs typeface="Calibri"/>
                <a:sym typeface="Calibri"/>
              </a:rPr>
              <a:t>   Useful Resource for Lawn Watering:</a:t>
            </a:r>
            <a:endParaRPr sz="2900">
              <a:latin typeface="Calibri"/>
              <a:ea typeface="Calibri"/>
              <a:cs typeface="Calibri"/>
              <a:sym typeface="Calibri"/>
            </a:endParaRPr>
          </a:p>
          <a:p>
            <a:pPr indent="0" lvl="0" marL="0" rtl="0" algn="l">
              <a:spcBef>
                <a:spcPts val="0"/>
              </a:spcBef>
              <a:spcAft>
                <a:spcPts val="0"/>
              </a:spcAft>
              <a:buNone/>
            </a:pPr>
            <a:r>
              <a:t/>
            </a:r>
            <a:endParaRPr sz="2900">
              <a:latin typeface="Calibri"/>
              <a:ea typeface="Calibri"/>
              <a:cs typeface="Calibri"/>
              <a:sym typeface="Calibri"/>
            </a:endParaRPr>
          </a:p>
          <a:p>
            <a:pPr indent="0" lvl="0" marL="0" rtl="0" algn="l">
              <a:lnSpc>
                <a:spcPct val="115000"/>
              </a:lnSpc>
              <a:spcBef>
                <a:spcPts val="0"/>
              </a:spcBef>
              <a:spcAft>
                <a:spcPts val="0"/>
              </a:spcAft>
              <a:buNone/>
            </a:pPr>
            <a:r>
              <a:rPr lang="en-US" sz="2900">
                <a:latin typeface="Calibri"/>
                <a:ea typeface="Calibri"/>
                <a:cs typeface="Calibri"/>
                <a:sym typeface="Calibri"/>
              </a:rPr>
              <a:t>The CSU Extension Office website contains a lot more information on watering/lawn maintenance techniques, sprinkler systems, rain barrels, landscaping, fertilization, aeration, etc. Please take the time to review additional best practices and information as it relates to your personal situation.</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429" name="Google Shape;429;g3e25cdd8d38_0_0"/>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430" name="Google Shape;430;g3e25cdd8d38_0_0"/>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g3e25cdd8d38_0_8"/>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437" name="Google Shape;437;g3e25cdd8d38_0_8"/>
          <p:cNvSpPr txBox="1"/>
          <p:nvPr/>
        </p:nvSpPr>
        <p:spPr>
          <a:xfrm>
            <a:off x="381000" y="1143000"/>
            <a:ext cx="8882100" cy="6090600"/>
          </a:xfrm>
          <a:prstGeom prst="rect">
            <a:avLst/>
          </a:prstGeom>
          <a:noFill/>
          <a:ln>
            <a:noFill/>
          </a:ln>
        </p:spPr>
        <p:txBody>
          <a:bodyPr anchorCtr="0" anchor="t" bIns="48325" lIns="96650" spcFirstLastPara="1" rIns="96650" wrap="square" tIns="48325">
            <a:spAutoFit/>
          </a:bodyPr>
          <a:lstStyle/>
          <a:p>
            <a:pPr indent="457200" lvl="0" marL="1371600" rtl="0" algn="l">
              <a:spcBef>
                <a:spcPts val="0"/>
              </a:spcBef>
              <a:spcAft>
                <a:spcPts val="0"/>
              </a:spcAft>
              <a:buNone/>
            </a:pPr>
            <a:r>
              <a:rPr lang="en-US" sz="2900">
                <a:latin typeface="Calibri"/>
                <a:ea typeface="Calibri"/>
                <a:cs typeface="Calibri"/>
                <a:sym typeface="Calibri"/>
              </a:rPr>
              <a:t>VBRA Recommendations for Lawn Mgmt.</a:t>
            </a:r>
            <a:endParaRPr sz="2900">
              <a:latin typeface="Calibri"/>
              <a:ea typeface="Calibri"/>
              <a:cs typeface="Calibri"/>
              <a:sym typeface="Calibri"/>
            </a:endParaRPr>
          </a:p>
          <a:p>
            <a:pPr indent="0" lvl="0" marL="0" rtl="0" algn="l">
              <a:spcBef>
                <a:spcPts val="0"/>
              </a:spcBef>
              <a:spcAft>
                <a:spcPts val="0"/>
              </a:spcAft>
              <a:buNone/>
            </a:pPr>
            <a:r>
              <a:t/>
            </a:r>
            <a:endParaRPr sz="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600">
                <a:latin typeface="Calibri"/>
                <a:ea typeface="Calibri"/>
                <a:cs typeface="Calibri"/>
                <a:sym typeface="Calibri"/>
              </a:rPr>
              <a:t>For homeowners who irrigate from the lake. </a:t>
            </a:r>
            <a:endParaRPr sz="26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latin typeface="Calibri"/>
              <a:ea typeface="Calibri"/>
              <a:cs typeface="Calibri"/>
              <a:sym typeface="Calibri"/>
            </a:endParaRPr>
          </a:p>
          <a:p>
            <a:pPr indent="0" lvl="0" marL="0" rtl="0" algn="l">
              <a:lnSpc>
                <a:spcPct val="115000"/>
              </a:lnSpc>
              <a:spcBef>
                <a:spcPts val="0"/>
              </a:spcBef>
              <a:spcAft>
                <a:spcPts val="0"/>
              </a:spcAft>
              <a:buNone/>
            </a:pPr>
            <a:r>
              <a:rPr lang="en-US" sz="2600">
                <a:latin typeface="Calibri"/>
                <a:ea typeface="Calibri"/>
                <a:cs typeface="Calibri"/>
                <a:sym typeface="Calibri"/>
              </a:rPr>
              <a:t>Please:</a:t>
            </a:r>
            <a:endParaRPr sz="13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Follow all dry weather/drought watering practices as listed on the previous slide.</a:t>
            </a:r>
            <a:endParaRPr sz="26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Limit watering grass to </a:t>
            </a:r>
            <a:r>
              <a:rPr b="1" lang="en-US" sz="2600">
                <a:latin typeface="Calibri"/>
                <a:ea typeface="Calibri"/>
                <a:cs typeface="Calibri"/>
                <a:sym typeface="Calibri"/>
              </a:rPr>
              <a:t>once per week</a:t>
            </a:r>
            <a:r>
              <a:rPr lang="en-US" sz="2600">
                <a:latin typeface="Calibri"/>
                <a:ea typeface="Calibri"/>
                <a:cs typeface="Calibri"/>
                <a:sym typeface="Calibri"/>
              </a:rPr>
              <a:t> for now.</a:t>
            </a:r>
            <a:endParaRPr sz="2600">
              <a:latin typeface="Calibri"/>
              <a:ea typeface="Calibri"/>
              <a:cs typeface="Calibri"/>
              <a:sym typeface="Calibri"/>
            </a:endParaRPr>
          </a:p>
          <a:p>
            <a:pPr indent="-393700" lvl="1" marL="914400" rtl="0" algn="l">
              <a:lnSpc>
                <a:spcPct val="115000"/>
              </a:lnSpc>
              <a:spcBef>
                <a:spcPts val="0"/>
              </a:spcBef>
              <a:spcAft>
                <a:spcPts val="0"/>
              </a:spcAft>
              <a:buSzPts val="2600"/>
              <a:buFont typeface="Calibri"/>
              <a:buChar char="○"/>
            </a:pPr>
            <a:r>
              <a:rPr lang="en-US" sz="2600">
                <a:latin typeface="Calibri"/>
                <a:ea typeface="Calibri"/>
                <a:cs typeface="Calibri"/>
                <a:sym typeface="Calibri"/>
              </a:rPr>
              <a:t>Please do NOT water if it rains.</a:t>
            </a:r>
            <a:endParaRPr sz="26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Monitor your email closely</a:t>
            </a:r>
            <a:endParaRPr sz="2600">
              <a:latin typeface="Calibri"/>
              <a:ea typeface="Calibri"/>
              <a:cs typeface="Calibri"/>
              <a:sym typeface="Calibri"/>
            </a:endParaRPr>
          </a:p>
          <a:p>
            <a:pPr indent="-393700" lvl="1" marL="914400" rtl="0" algn="l">
              <a:lnSpc>
                <a:spcPct val="115000"/>
              </a:lnSpc>
              <a:spcBef>
                <a:spcPts val="0"/>
              </a:spcBef>
              <a:spcAft>
                <a:spcPts val="0"/>
              </a:spcAft>
              <a:buSzPts val="2600"/>
              <a:buFont typeface="Calibri"/>
              <a:buChar char="○"/>
            </a:pPr>
            <a:r>
              <a:rPr lang="en-US" sz="2600">
                <a:latin typeface="Calibri"/>
                <a:ea typeface="Calibri"/>
                <a:cs typeface="Calibri"/>
                <a:sym typeface="Calibri"/>
              </a:rPr>
              <a:t>We may need to change restrictions often as we receive updates from LWIC almost daily.</a:t>
            </a:r>
            <a:endParaRPr sz="26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Review information from the CSU Extension Office to be prepared for irrigation to be shut down completely.</a:t>
            </a:r>
            <a:endParaRPr b="0" i="0" sz="21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438" name="Google Shape;438;g3e25cdd8d38_0_8"/>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439" name="Google Shape;439;g3e25cdd8d38_0_8"/>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g3e7f11c0413_0_38"/>
          <p:cNvSpPr txBox="1"/>
          <p:nvPr>
            <p:ph type="title"/>
          </p:nvPr>
        </p:nvSpPr>
        <p:spPr>
          <a:xfrm>
            <a:off x="479425" y="304800"/>
            <a:ext cx="8642400" cy="727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Water Report (cont.)</a:t>
            </a:r>
            <a:endParaRPr/>
          </a:p>
        </p:txBody>
      </p:sp>
      <p:sp>
        <p:nvSpPr>
          <p:cNvPr id="446" name="Google Shape;446;g3e7f11c0413_0_38"/>
          <p:cNvSpPr txBox="1"/>
          <p:nvPr/>
        </p:nvSpPr>
        <p:spPr>
          <a:xfrm>
            <a:off x="373025" y="1143000"/>
            <a:ext cx="8748900" cy="5084700"/>
          </a:xfrm>
          <a:prstGeom prst="rect">
            <a:avLst/>
          </a:prstGeom>
          <a:noFill/>
          <a:ln>
            <a:noFill/>
          </a:ln>
        </p:spPr>
        <p:txBody>
          <a:bodyPr anchorCtr="0" anchor="t" bIns="48325" lIns="96650" spcFirstLastPara="1" rIns="96650" wrap="square" tIns="48325">
            <a:spAutoFit/>
          </a:bodyPr>
          <a:lstStyle/>
          <a:p>
            <a:pPr indent="0" lvl="0" marL="0" rtl="0" algn="l">
              <a:spcBef>
                <a:spcPts val="0"/>
              </a:spcBef>
              <a:spcAft>
                <a:spcPts val="0"/>
              </a:spcAft>
              <a:buNone/>
            </a:pPr>
            <a:r>
              <a:rPr lang="en-US" sz="2900">
                <a:latin typeface="Calibri"/>
                <a:ea typeface="Calibri"/>
                <a:cs typeface="Calibri"/>
                <a:sym typeface="Calibri"/>
              </a:rPr>
              <a:t>Conclusion</a:t>
            </a:r>
            <a:endParaRPr sz="2900">
              <a:latin typeface="Calibri"/>
              <a:ea typeface="Calibri"/>
              <a:cs typeface="Calibri"/>
              <a:sym typeface="Calibri"/>
            </a:endParaRPr>
          </a:p>
          <a:p>
            <a:pPr indent="0" lvl="0" marL="0" rtl="0" algn="l">
              <a:spcBef>
                <a:spcPts val="0"/>
              </a:spcBef>
              <a:spcAft>
                <a:spcPts val="0"/>
              </a:spcAft>
              <a:buNone/>
            </a:pPr>
            <a:r>
              <a:t/>
            </a:r>
            <a:endParaRPr sz="2900">
              <a:latin typeface="Calibri"/>
              <a:ea typeface="Calibri"/>
              <a:cs typeface="Calibri"/>
              <a:sym typeface="Calibri"/>
            </a:endParaRPr>
          </a:p>
          <a:p>
            <a:pPr indent="0" lvl="0" marL="0" rtl="0" algn="l">
              <a:spcBef>
                <a:spcPts val="0"/>
              </a:spcBef>
              <a:spcAft>
                <a:spcPts val="0"/>
              </a:spcAft>
              <a:buNone/>
            </a:pPr>
            <a:r>
              <a:rPr lang="en-US" sz="2900">
                <a:latin typeface="Calibri"/>
                <a:ea typeface="Calibri"/>
                <a:cs typeface="Calibri"/>
                <a:sym typeface="Calibri"/>
              </a:rPr>
              <a:t>As a Team, the VBRA Board will do all that we can to access water sources and manage the water quality during this highly abnormal year. But be prepared to see Baker Lake as you may have never seen it before. And, watch your email for updates and changes as we get them.</a:t>
            </a:r>
            <a:endParaRPr sz="2900">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447" name="Google Shape;447;g3e7f11c0413_0_38"/>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448" name="Google Shape;448;g3e7f11c0413_0_38"/>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e975deab32_0_9"/>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Clr>
                <a:schemeClr val="dk1"/>
              </a:buClr>
              <a:buSzPts val="1400"/>
              <a:buFont typeface="Arial"/>
              <a:buNone/>
            </a:pPr>
            <a:r>
              <a:rPr b="1" lang="en-US" sz="3200"/>
              <a:t>Water Quality and Ecology</a:t>
            </a:r>
            <a:endParaRPr/>
          </a:p>
        </p:txBody>
      </p:sp>
      <p:sp>
        <p:nvSpPr>
          <p:cNvPr id="455" name="Google Shape;455;g3e975deab32_0_9"/>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Test Locations:</a:t>
            </a:r>
            <a:endParaRPr/>
          </a:p>
        </p:txBody>
      </p:sp>
      <p:sp>
        <p:nvSpPr>
          <p:cNvPr id="456" name="Google Shape;456;g3e975deab32_0_9"/>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57" name="Google Shape;457;g3e975deab32_0_9"/>
          <p:cNvPicPr preferRelativeResize="0"/>
          <p:nvPr/>
        </p:nvPicPr>
        <p:blipFill>
          <a:blip r:embed="rId3">
            <a:alphaModFix/>
          </a:blip>
          <a:stretch>
            <a:fillRect/>
          </a:stretch>
        </p:blipFill>
        <p:spPr>
          <a:xfrm>
            <a:off x="3684075" y="1512900"/>
            <a:ext cx="5566899" cy="5805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5"/>
          <p:cNvSpPr txBox="1"/>
          <p:nvPr>
            <p:ph type="title"/>
          </p:nvPr>
        </p:nvSpPr>
        <p:spPr>
          <a:xfrm>
            <a:off x="479425" y="293688"/>
            <a:ext cx="8642350" cy="76358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President’s Report 2026</a:t>
            </a:r>
            <a:endParaRPr sz="4000"/>
          </a:p>
        </p:txBody>
      </p:sp>
      <p:sp>
        <p:nvSpPr>
          <p:cNvPr id="115" name="Google Shape;115;p5"/>
          <p:cNvSpPr txBox="1"/>
          <p:nvPr>
            <p:ph idx="1" type="body"/>
          </p:nvPr>
        </p:nvSpPr>
        <p:spPr>
          <a:xfrm>
            <a:off x="457200" y="1057275"/>
            <a:ext cx="8642400" cy="5745000"/>
          </a:xfrm>
          <a:prstGeom prst="rect">
            <a:avLst/>
          </a:prstGeom>
          <a:noFill/>
          <a:ln>
            <a:noFill/>
          </a:ln>
        </p:spPr>
        <p:txBody>
          <a:bodyPr anchorCtr="0" anchor="t" bIns="48325" lIns="96650" spcFirstLastPara="1" rIns="96650" wrap="square" tIns="48325">
            <a:noAutofit/>
          </a:bodyPr>
          <a:lstStyle/>
          <a:p>
            <a:pPr indent="-381000" lvl="0" marL="457200" rtl="0" algn="l">
              <a:lnSpc>
                <a:spcPct val="100000"/>
              </a:lnSpc>
              <a:spcBef>
                <a:spcPts val="360"/>
              </a:spcBef>
              <a:spcAft>
                <a:spcPts val="0"/>
              </a:spcAft>
              <a:buSzPts val="2400"/>
              <a:buChar char="•"/>
            </a:pPr>
            <a:r>
              <a:rPr lang="en-US" sz="2400">
                <a:solidFill>
                  <a:schemeClr val="dk1"/>
                </a:solidFill>
              </a:rPr>
              <a:t>We did not have an increase in Dues </a:t>
            </a:r>
            <a:r>
              <a:rPr lang="en-US" sz="2400"/>
              <a:t>this</a:t>
            </a:r>
            <a:r>
              <a:rPr lang="en-US" sz="2400">
                <a:solidFill>
                  <a:schemeClr val="dk1"/>
                </a:solidFill>
              </a:rPr>
              <a:t> year</a:t>
            </a:r>
            <a:r>
              <a:rPr lang="en-US" sz="2400"/>
              <a:t>.</a:t>
            </a:r>
            <a:endParaRPr sz="2400"/>
          </a:p>
          <a:p>
            <a:pPr indent="-381000" lvl="1" marL="914400" rtl="0" algn="l">
              <a:lnSpc>
                <a:spcPct val="100000"/>
              </a:lnSpc>
              <a:spcBef>
                <a:spcPts val="0"/>
              </a:spcBef>
              <a:spcAft>
                <a:spcPts val="0"/>
              </a:spcAft>
              <a:buSzPts val="2400"/>
              <a:buChar char="–"/>
            </a:pPr>
            <a:r>
              <a:rPr lang="en-US" sz="2400"/>
              <a:t>However, we will continue to watch inflation and make minimal increases when necessary.</a:t>
            </a:r>
            <a:endParaRPr sz="2400"/>
          </a:p>
          <a:p>
            <a:pPr indent="0" lvl="0" marL="914400" rtl="0" algn="l">
              <a:lnSpc>
                <a:spcPct val="100000"/>
              </a:lnSpc>
              <a:spcBef>
                <a:spcPts val="360"/>
              </a:spcBef>
              <a:spcAft>
                <a:spcPts val="0"/>
              </a:spcAft>
              <a:buNone/>
            </a:pPr>
            <a:r>
              <a:t/>
            </a:r>
            <a:endParaRPr sz="2400"/>
          </a:p>
          <a:p>
            <a:pPr indent="-381000" lvl="0" marL="457200" rtl="0" algn="l">
              <a:lnSpc>
                <a:spcPct val="100000"/>
              </a:lnSpc>
              <a:spcBef>
                <a:spcPts val="360"/>
              </a:spcBef>
              <a:spcAft>
                <a:spcPts val="0"/>
              </a:spcAft>
              <a:buClr>
                <a:schemeClr val="dk1"/>
              </a:buClr>
              <a:buSzPts val="2400"/>
              <a:buChar char="•"/>
            </a:pPr>
            <a:r>
              <a:rPr lang="en-US" sz="2400">
                <a:solidFill>
                  <a:schemeClr val="dk1"/>
                </a:solidFill>
              </a:rPr>
              <a:t>Thankfully, the Association continues to maintain a positive balance s</a:t>
            </a:r>
            <a:r>
              <a:rPr lang="en-US" sz="2400"/>
              <a:t>h</a:t>
            </a:r>
            <a:r>
              <a:rPr lang="en-US" sz="2400">
                <a:solidFill>
                  <a:schemeClr val="dk1"/>
                </a:solidFill>
              </a:rPr>
              <a:t>eet which </a:t>
            </a:r>
            <a:r>
              <a:rPr lang="en-US" sz="2400"/>
              <a:t>Nicole</a:t>
            </a:r>
            <a:r>
              <a:rPr lang="en-US" sz="2400">
                <a:solidFill>
                  <a:schemeClr val="dk1"/>
                </a:solidFill>
              </a:rPr>
              <a:t> will share with us later in the meeting. </a:t>
            </a:r>
            <a:endParaRPr sz="2400">
              <a:solidFill>
                <a:schemeClr val="dk1"/>
              </a:solidFill>
            </a:endParaRPr>
          </a:p>
          <a:p>
            <a:pPr indent="0" lvl="0" marL="457200" rtl="0" algn="l">
              <a:lnSpc>
                <a:spcPct val="100000"/>
              </a:lnSpc>
              <a:spcBef>
                <a:spcPts val="360"/>
              </a:spcBef>
              <a:spcAft>
                <a:spcPts val="0"/>
              </a:spcAft>
              <a:buNone/>
            </a:pPr>
            <a:r>
              <a:t/>
            </a:r>
            <a:endParaRPr sz="2400"/>
          </a:p>
          <a:p>
            <a:pPr indent="-381000" lvl="0" marL="457200" rtl="0" algn="l">
              <a:lnSpc>
                <a:spcPct val="100000"/>
              </a:lnSpc>
              <a:spcBef>
                <a:spcPts val="360"/>
              </a:spcBef>
              <a:spcAft>
                <a:spcPts val="0"/>
              </a:spcAft>
              <a:buClr>
                <a:schemeClr val="dk1"/>
              </a:buClr>
              <a:buSzPts val="2400"/>
              <a:buChar char="•"/>
            </a:pPr>
            <a:r>
              <a:rPr lang="en-US" sz="2400"/>
              <a:t>T</a:t>
            </a:r>
            <a:r>
              <a:rPr lang="en-US" sz="2400">
                <a:solidFill>
                  <a:schemeClr val="dk1"/>
                </a:solidFill>
              </a:rPr>
              <a:t>his year will see </a:t>
            </a:r>
            <a:r>
              <a:rPr lang="en-US" sz="2400"/>
              <a:t>2</a:t>
            </a:r>
            <a:r>
              <a:rPr lang="en-US" sz="2400">
                <a:solidFill>
                  <a:schemeClr val="dk1"/>
                </a:solidFill>
              </a:rPr>
              <a:t> main large expenditures for water quality</a:t>
            </a:r>
            <a:r>
              <a:rPr lang="en-US" sz="2400"/>
              <a:t>/</a:t>
            </a:r>
            <a:r>
              <a:rPr lang="en-US" sz="2400">
                <a:solidFill>
                  <a:schemeClr val="dk1"/>
                </a:solidFill>
              </a:rPr>
              <a:t>clarity and insurance premiums.</a:t>
            </a:r>
            <a:endParaRPr sz="2400"/>
          </a:p>
          <a:p>
            <a:pPr indent="0" lvl="0" marL="457200" rtl="0" algn="l">
              <a:lnSpc>
                <a:spcPct val="100000"/>
              </a:lnSpc>
              <a:spcBef>
                <a:spcPts val="360"/>
              </a:spcBef>
              <a:spcAft>
                <a:spcPts val="0"/>
              </a:spcAft>
              <a:buNone/>
            </a:pPr>
            <a:r>
              <a:t/>
            </a:r>
            <a:endParaRPr sz="2400"/>
          </a:p>
          <a:p>
            <a:pPr indent="-381000" lvl="0" marL="457200" rtl="0" algn="l">
              <a:lnSpc>
                <a:spcPct val="100000"/>
              </a:lnSpc>
              <a:spcBef>
                <a:spcPts val="360"/>
              </a:spcBef>
              <a:spcAft>
                <a:spcPts val="0"/>
              </a:spcAft>
              <a:buSzPts val="2400"/>
              <a:buChar char="•"/>
            </a:pPr>
            <a:r>
              <a:rPr lang="en-US" sz="2400"/>
              <a:t>We provide most of our information via email throughout the year. If </a:t>
            </a:r>
            <a:r>
              <a:rPr lang="en-US" sz="2400"/>
              <a:t>you</a:t>
            </a:r>
            <a:r>
              <a:rPr lang="en-US" sz="2400"/>
              <a:t> are not </a:t>
            </a:r>
            <a:r>
              <a:rPr lang="en-US" sz="2400"/>
              <a:t>receiving</a:t>
            </a:r>
            <a:r>
              <a:rPr lang="en-US" sz="2400"/>
              <a:t> emails from us, please talk to a board member to confirm we have your contact information.</a:t>
            </a:r>
            <a:endParaRPr sz="2400"/>
          </a:p>
          <a:p>
            <a:pPr indent="0" lvl="0" marL="0" rtl="0" algn="l">
              <a:lnSpc>
                <a:spcPct val="100000"/>
              </a:lnSpc>
              <a:spcBef>
                <a:spcPts val="240"/>
              </a:spcBef>
              <a:spcAft>
                <a:spcPts val="0"/>
              </a:spcAft>
              <a:buClr>
                <a:schemeClr val="dk1"/>
              </a:buClr>
              <a:buSzPts val="1200"/>
              <a:buNone/>
            </a:pPr>
            <a:r>
              <a:t/>
            </a:r>
            <a:endParaRPr sz="2400">
              <a:solidFill>
                <a:srgbClr val="FF0000"/>
              </a:solidFill>
            </a:endParaRPr>
          </a:p>
        </p:txBody>
      </p:sp>
      <p:sp>
        <p:nvSpPr>
          <p:cNvPr id="116" name="Google Shape;116;p5"/>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17" name="Google Shape;117;p5"/>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3e975deab32_0_16"/>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Clr>
                <a:schemeClr val="dk1"/>
              </a:buClr>
              <a:buSzPts val="1400"/>
              <a:buFont typeface="Arial"/>
              <a:buNone/>
            </a:pPr>
            <a:r>
              <a:rPr b="1" lang="en-US" sz="3200"/>
              <a:t>Water Quality and Ecology Cont.</a:t>
            </a:r>
            <a:endParaRPr/>
          </a:p>
        </p:txBody>
      </p:sp>
      <p:sp>
        <p:nvSpPr>
          <p:cNvPr id="464" name="Google Shape;464;g3e975deab32_0_16"/>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Testing from June - Oct. 2025</a:t>
            </a:r>
            <a:endParaRPr/>
          </a:p>
          <a:p>
            <a:pPr indent="0" lvl="0" marL="0" rtl="0" algn="l">
              <a:spcBef>
                <a:spcPts val="360"/>
              </a:spcBef>
              <a:spcAft>
                <a:spcPts val="0"/>
              </a:spcAft>
              <a:buNone/>
            </a:pPr>
            <a:r>
              <a:rPr lang="en-US"/>
              <a:t>Items Tested:</a:t>
            </a:r>
            <a:endParaRPr/>
          </a:p>
          <a:p>
            <a:pPr indent="-342900" lvl="0" marL="457200" rtl="0" algn="l">
              <a:spcBef>
                <a:spcPts val="360"/>
              </a:spcBef>
              <a:spcAft>
                <a:spcPts val="0"/>
              </a:spcAft>
              <a:buSzPts val="1800"/>
              <a:buChar char="•"/>
            </a:pPr>
            <a:r>
              <a:rPr lang="en-US"/>
              <a:t>Coliform - Well within acceptable limits</a:t>
            </a:r>
            <a:endParaRPr/>
          </a:p>
          <a:p>
            <a:pPr indent="-342900" lvl="0" marL="457200" rtl="0" algn="l">
              <a:spcBef>
                <a:spcPts val="0"/>
              </a:spcBef>
              <a:spcAft>
                <a:spcPts val="0"/>
              </a:spcAft>
              <a:buSzPts val="1800"/>
              <a:buChar char="•"/>
            </a:pPr>
            <a:r>
              <a:rPr lang="en-US"/>
              <a:t>E.Coli - </a:t>
            </a:r>
            <a:r>
              <a:rPr lang="en-US"/>
              <a:t>Well within acceptable limits</a:t>
            </a:r>
            <a:endParaRPr/>
          </a:p>
          <a:p>
            <a:pPr indent="-342900" lvl="0" marL="457200" rtl="0" algn="l">
              <a:spcBef>
                <a:spcPts val="0"/>
              </a:spcBef>
              <a:spcAft>
                <a:spcPts val="0"/>
              </a:spcAft>
              <a:buSzPts val="1800"/>
              <a:buChar char="•"/>
            </a:pPr>
            <a:r>
              <a:rPr lang="en-US"/>
              <a:t>Muck Depth - overall reduction (June-Sept.)</a:t>
            </a:r>
            <a:endParaRPr/>
          </a:p>
          <a:p>
            <a:pPr indent="-342900" lvl="0" marL="457200" rtl="0" algn="l">
              <a:spcBef>
                <a:spcPts val="0"/>
              </a:spcBef>
              <a:spcAft>
                <a:spcPts val="0"/>
              </a:spcAft>
              <a:buSzPts val="1800"/>
              <a:buChar char="•"/>
            </a:pPr>
            <a:r>
              <a:rPr lang="en-US"/>
              <a:t>Water Clarity - explained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*Data/Spreadsheets will be made available online</a:t>
            </a:r>
            <a:endParaRPr/>
          </a:p>
        </p:txBody>
      </p:sp>
      <p:sp>
        <p:nvSpPr>
          <p:cNvPr id="465" name="Google Shape;465;g3e975deab32_0_16"/>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e804be0f3f_3_0"/>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a:t>2025 Lake Treatment</a:t>
            </a:r>
            <a:endParaRPr/>
          </a:p>
        </p:txBody>
      </p:sp>
      <p:sp>
        <p:nvSpPr>
          <p:cNvPr id="472" name="Google Shape;472;g3e804be0f3f_3_0"/>
          <p:cNvSpPr txBox="1"/>
          <p:nvPr>
            <p:ph idx="1" type="body"/>
          </p:nvPr>
        </p:nvSpPr>
        <p:spPr>
          <a:xfrm>
            <a:off x="479425" y="1732751"/>
            <a:ext cx="8642400" cy="4827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Multiple treatments of:</a:t>
            </a:r>
            <a:endParaRPr/>
          </a:p>
          <a:p>
            <a:pPr indent="-342900" lvl="0" marL="457200" rtl="0" algn="l">
              <a:spcBef>
                <a:spcPts val="360"/>
              </a:spcBef>
              <a:spcAft>
                <a:spcPts val="0"/>
              </a:spcAft>
              <a:buSzPts val="1800"/>
              <a:buChar char="●"/>
            </a:pPr>
            <a:r>
              <a:rPr lang="en-US"/>
              <a:t>Muck Pellets</a:t>
            </a:r>
            <a:endParaRPr/>
          </a:p>
          <a:p>
            <a:pPr indent="-342900" lvl="0" marL="457200" rtl="0" algn="l">
              <a:spcBef>
                <a:spcPts val="0"/>
              </a:spcBef>
              <a:spcAft>
                <a:spcPts val="0"/>
              </a:spcAft>
              <a:buSzPts val="1800"/>
              <a:buChar char="●"/>
            </a:pPr>
            <a:r>
              <a:rPr lang="en-US"/>
              <a:t>EcoBoost</a:t>
            </a:r>
            <a:endParaRPr/>
          </a:p>
          <a:p>
            <a:pPr indent="-342900" lvl="0" marL="457200" rtl="0" algn="l">
              <a:spcBef>
                <a:spcPts val="0"/>
              </a:spcBef>
              <a:spcAft>
                <a:spcPts val="0"/>
              </a:spcAft>
              <a:buSzPts val="1800"/>
              <a:buChar char="●"/>
            </a:pPr>
            <a:r>
              <a:rPr lang="en-US"/>
              <a:t>Pond Clear</a:t>
            </a:r>
            <a:endParaRPr/>
          </a:p>
          <a:p>
            <a:pPr indent="0" lvl="0" marL="0" rtl="0" algn="l">
              <a:spcBef>
                <a:spcPts val="360"/>
              </a:spcBef>
              <a:spcAft>
                <a:spcPts val="0"/>
              </a:spcAft>
              <a:buNone/>
            </a:pPr>
            <a:r>
              <a:t/>
            </a:r>
            <a:endParaRPr/>
          </a:p>
        </p:txBody>
      </p:sp>
      <p:sp>
        <p:nvSpPr>
          <p:cNvPr id="473" name="Google Shape;473;g3e804be0f3f_3_0"/>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e1855ef176_0_19"/>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a:t>Pond Clear + EcoBoost</a:t>
            </a:r>
            <a:endParaRPr/>
          </a:p>
        </p:txBody>
      </p:sp>
      <p:sp>
        <p:nvSpPr>
          <p:cNvPr id="480" name="Google Shape;480;g3e1855ef176_0_19"/>
          <p:cNvSpPr txBox="1"/>
          <p:nvPr>
            <p:ph idx="1" type="body"/>
          </p:nvPr>
        </p:nvSpPr>
        <p:spPr>
          <a:xfrm>
            <a:off x="480060" y="1637454"/>
            <a:ext cx="4242300" cy="682500"/>
          </a:xfrm>
          <a:prstGeom prst="rect">
            <a:avLst/>
          </a:prstGeom>
        </p:spPr>
        <p:txBody>
          <a:bodyPr anchorCtr="0" anchor="b" bIns="48325" lIns="96650" spcFirstLastPara="1" rIns="96650" wrap="square" tIns="48325">
            <a:noAutofit/>
          </a:bodyPr>
          <a:lstStyle/>
          <a:p>
            <a:pPr indent="0" lvl="0" marL="0" rtl="0" algn="ctr">
              <a:spcBef>
                <a:spcPts val="500"/>
              </a:spcBef>
              <a:spcAft>
                <a:spcPts val="0"/>
              </a:spcAft>
              <a:buNone/>
            </a:pPr>
            <a:r>
              <a:rPr lang="en-US"/>
              <a:t>Before</a:t>
            </a:r>
            <a:endParaRPr/>
          </a:p>
        </p:txBody>
      </p:sp>
      <p:sp>
        <p:nvSpPr>
          <p:cNvPr id="481" name="Google Shape;481;g3e1855ef176_0_19"/>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82" name="Google Shape;482;g3e1855ef176_0_19"/>
          <p:cNvSpPr txBox="1"/>
          <p:nvPr>
            <p:ph idx="2" type="body"/>
          </p:nvPr>
        </p:nvSpPr>
        <p:spPr>
          <a:xfrm>
            <a:off x="480060" y="2319867"/>
            <a:ext cx="4242300" cy="4214700"/>
          </a:xfrm>
          <a:prstGeom prst="rect">
            <a:avLst/>
          </a:prstGeom>
        </p:spPr>
        <p:txBody>
          <a:bodyPr anchorCtr="0" anchor="t" bIns="48325" lIns="96650" spcFirstLastPara="1" rIns="96650" wrap="square" tIns="48325">
            <a:noAutofit/>
          </a:bodyPr>
          <a:lstStyle/>
          <a:p>
            <a:pPr indent="0" lvl="0" marL="0" rtl="0" algn="l">
              <a:spcBef>
                <a:spcPts val="500"/>
              </a:spcBef>
              <a:spcAft>
                <a:spcPts val="0"/>
              </a:spcAft>
              <a:buNone/>
            </a:pPr>
            <a:r>
              <a:t/>
            </a:r>
            <a:endParaRPr/>
          </a:p>
        </p:txBody>
      </p:sp>
      <p:sp>
        <p:nvSpPr>
          <p:cNvPr id="483" name="Google Shape;483;g3e1855ef176_0_19"/>
          <p:cNvSpPr txBox="1"/>
          <p:nvPr>
            <p:ph idx="3" type="body"/>
          </p:nvPr>
        </p:nvSpPr>
        <p:spPr>
          <a:xfrm>
            <a:off x="4877277" y="1637454"/>
            <a:ext cx="4243800" cy="682500"/>
          </a:xfrm>
          <a:prstGeom prst="rect">
            <a:avLst/>
          </a:prstGeom>
        </p:spPr>
        <p:txBody>
          <a:bodyPr anchorCtr="0" anchor="b" bIns="48325" lIns="96650" spcFirstLastPara="1" rIns="96650" wrap="square" tIns="48325">
            <a:noAutofit/>
          </a:bodyPr>
          <a:lstStyle/>
          <a:p>
            <a:pPr indent="0" lvl="0" marL="0" rtl="0" algn="ctr">
              <a:spcBef>
                <a:spcPts val="500"/>
              </a:spcBef>
              <a:spcAft>
                <a:spcPts val="0"/>
              </a:spcAft>
              <a:buNone/>
            </a:pPr>
            <a:r>
              <a:rPr lang="en-US"/>
              <a:t>After</a:t>
            </a:r>
            <a:endParaRPr/>
          </a:p>
        </p:txBody>
      </p:sp>
      <p:sp>
        <p:nvSpPr>
          <p:cNvPr id="484" name="Google Shape;484;g3e1855ef176_0_19"/>
          <p:cNvSpPr txBox="1"/>
          <p:nvPr>
            <p:ph idx="4" type="body"/>
          </p:nvPr>
        </p:nvSpPr>
        <p:spPr>
          <a:xfrm>
            <a:off x="4877277" y="2319867"/>
            <a:ext cx="4243800" cy="4214700"/>
          </a:xfrm>
          <a:prstGeom prst="rect">
            <a:avLst/>
          </a:prstGeom>
        </p:spPr>
        <p:txBody>
          <a:bodyPr anchorCtr="0" anchor="t" bIns="48325" lIns="96650" spcFirstLastPara="1" rIns="96650" wrap="square" tIns="48325">
            <a:noAutofit/>
          </a:bodyPr>
          <a:lstStyle/>
          <a:p>
            <a:pPr indent="0" lvl="0" marL="0" rtl="0" algn="l">
              <a:spcBef>
                <a:spcPts val="500"/>
              </a:spcBef>
              <a:spcAft>
                <a:spcPts val="0"/>
              </a:spcAft>
              <a:buNone/>
            </a:pPr>
            <a:r>
              <a:t/>
            </a:r>
            <a:endParaRPr/>
          </a:p>
        </p:txBody>
      </p:sp>
      <p:pic>
        <p:nvPicPr>
          <p:cNvPr id="485" name="Google Shape;485;g3e1855ef176_0_19"/>
          <p:cNvPicPr preferRelativeResize="0"/>
          <p:nvPr/>
        </p:nvPicPr>
        <p:blipFill>
          <a:blip r:embed="rId3">
            <a:alphaModFix/>
          </a:blip>
          <a:stretch>
            <a:fillRect/>
          </a:stretch>
        </p:blipFill>
        <p:spPr>
          <a:xfrm>
            <a:off x="2" y="2260300"/>
            <a:ext cx="4593700" cy="4348741"/>
          </a:xfrm>
          <a:prstGeom prst="rect">
            <a:avLst/>
          </a:prstGeom>
          <a:noFill/>
          <a:ln>
            <a:noFill/>
          </a:ln>
        </p:spPr>
      </p:pic>
      <p:pic>
        <p:nvPicPr>
          <p:cNvPr id="486" name="Google Shape;486;g3e1855ef176_0_19"/>
          <p:cNvPicPr preferRelativeResize="0"/>
          <p:nvPr/>
        </p:nvPicPr>
        <p:blipFill>
          <a:blip r:embed="rId4">
            <a:alphaModFix/>
          </a:blip>
          <a:stretch>
            <a:fillRect/>
          </a:stretch>
        </p:blipFill>
        <p:spPr>
          <a:xfrm>
            <a:off x="4800600" y="2319875"/>
            <a:ext cx="4753194" cy="4214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e1855ef176_0_41"/>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a:t>Fish Stocking</a:t>
            </a:r>
            <a:endParaRPr/>
          </a:p>
        </p:txBody>
      </p:sp>
      <p:sp>
        <p:nvSpPr>
          <p:cNvPr id="493" name="Google Shape;493;g3e1855ef176_0_41"/>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342900" lvl="0" marL="457200" rtl="0" algn="l">
              <a:spcBef>
                <a:spcPts val="360"/>
              </a:spcBef>
              <a:spcAft>
                <a:spcPts val="0"/>
              </a:spcAft>
              <a:buSzPts val="1800"/>
              <a:buChar char="●"/>
            </a:pPr>
            <a:r>
              <a:rPr lang="en-US"/>
              <a:t>Minnows stocked (50lbs) ($1000)</a:t>
            </a:r>
            <a:endParaRPr/>
          </a:p>
          <a:p>
            <a:pPr indent="-342900" lvl="0" marL="457200" rtl="0" algn="l">
              <a:spcBef>
                <a:spcPts val="0"/>
              </a:spcBef>
              <a:spcAft>
                <a:spcPts val="0"/>
              </a:spcAft>
              <a:buSzPts val="1800"/>
              <a:buChar char="●"/>
            </a:pPr>
            <a:r>
              <a:rPr lang="en-US"/>
              <a:t>Reduced fish stocking by $500 in anticipation of other lake needs</a:t>
            </a:r>
            <a:endParaRPr/>
          </a:p>
        </p:txBody>
      </p:sp>
      <p:sp>
        <p:nvSpPr>
          <p:cNvPr id="494" name="Google Shape;494;g3e1855ef176_0_41"/>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e1855ef176_0_7"/>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a:t>2026 Lake Ecology (the bad)</a:t>
            </a:r>
            <a:endParaRPr/>
          </a:p>
        </p:txBody>
      </p:sp>
      <p:sp>
        <p:nvSpPr>
          <p:cNvPr id="501" name="Google Shape;501;g3e1855ef176_0_7"/>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Low water + high temps =</a:t>
            </a:r>
            <a:endParaRPr/>
          </a:p>
          <a:p>
            <a:pPr indent="-342900" lvl="0" marL="457200" rtl="0" algn="l">
              <a:spcBef>
                <a:spcPts val="360"/>
              </a:spcBef>
              <a:spcAft>
                <a:spcPts val="0"/>
              </a:spcAft>
              <a:buSzPts val="1800"/>
              <a:buChar char="●"/>
            </a:pPr>
            <a:r>
              <a:rPr lang="en-US"/>
              <a:t>Algae blooms</a:t>
            </a:r>
            <a:endParaRPr/>
          </a:p>
          <a:p>
            <a:pPr indent="-342900" lvl="0" marL="457200" rtl="0" algn="l">
              <a:spcBef>
                <a:spcPts val="0"/>
              </a:spcBef>
              <a:spcAft>
                <a:spcPts val="0"/>
              </a:spcAft>
              <a:buSzPts val="1800"/>
              <a:buChar char="●"/>
            </a:pPr>
            <a:r>
              <a:rPr lang="en-US"/>
              <a:t>Low dissolved oxygen</a:t>
            </a:r>
            <a:endParaRPr/>
          </a:p>
          <a:p>
            <a:pPr indent="-342900" lvl="0" marL="457200" rtl="0" algn="l">
              <a:spcBef>
                <a:spcPts val="0"/>
              </a:spcBef>
              <a:spcAft>
                <a:spcPts val="0"/>
              </a:spcAft>
              <a:buSzPts val="1800"/>
              <a:buChar char="●"/>
            </a:pPr>
            <a:r>
              <a:rPr lang="en-US"/>
              <a:t>Large fish kills possible</a:t>
            </a:r>
            <a:endParaRPr/>
          </a:p>
          <a:p>
            <a:pPr indent="-342900" lvl="0" marL="457200" rtl="0" algn="l">
              <a:spcBef>
                <a:spcPts val="0"/>
              </a:spcBef>
              <a:spcAft>
                <a:spcPts val="0"/>
              </a:spcAft>
              <a:buSzPts val="1800"/>
              <a:buChar char="●"/>
            </a:pPr>
            <a:r>
              <a:rPr lang="en-US"/>
              <a:t>Possible unsafe </a:t>
            </a:r>
            <a:r>
              <a:rPr lang="en-US"/>
              <a:t>water</a:t>
            </a:r>
            <a:r>
              <a:rPr lang="en-US"/>
              <a:t> conditions</a:t>
            </a:r>
            <a:endParaRPr/>
          </a:p>
          <a:p>
            <a:pPr indent="-342900" lvl="1" marL="914400" rtl="0" algn="l">
              <a:spcBef>
                <a:spcPts val="0"/>
              </a:spcBef>
              <a:spcAft>
                <a:spcPts val="0"/>
              </a:spcAft>
              <a:buSzPts val="1800"/>
              <a:buChar char="○"/>
            </a:pPr>
            <a:r>
              <a:rPr lang="en-US"/>
              <a:t>Will be testing regularly</a:t>
            </a:r>
            <a:endParaRPr/>
          </a:p>
          <a:p>
            <a:pPr indent="0" lvl="0" marL="0" rtl="0" algn="l">
              <a:spcBef>
                <a:spcPts val="360"/>
              </a:spcBef>
              <a:spcAft>
                <a:spcPts val="0"/>
              </a:spcAft>
              <a:buNone/>
            </a:pPr>
            <a:r>
              <a:t/>
            </a:r>
            <a:endParaRPr/>
          </a:p>
        </p:txBody>
      </p:sp>
      <p:sp>
        <p:nvSpPr>
          <p:cNvPr id="502" name="Google Shape;502;g3e1855ef176_0_7"/>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3e1855ef176_0_31"/>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Clr>
                <a:schemeClr val="dk1"/>
              </a:buClr>
              <a:buSzPts val="1100"/>
              <a:buFont typeface="Arial"/>
              <a:buNone/>
            </a:pPr>
            <a:r>
              <a:rPr lang="en-US"/>
              <a:t>2026 Lake Ecology (treatment)</a:t>
            </a:r>
            <a:endParaRPr/>
          </a:p>
        </p:txBody>
      </p:sp>
      <p:sp>
        <p:nvSpPr>
          <p:cNvPr id="509" name="Google Shape;509;g3e1855ef176_0_31"/>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Pond Dye w/Pond Clear (applied in March)</a:t>
            </a:r>
            <a:endParaRPr/>
          </a:p>
          <a:p>
            <a:pPr indent="-342900" lvl="0" marL="457200" rtl="0" algn="l">
              <a:spcBef>
                <a:spcPts val="360"/>
              </a:spcBef>
              <a:spcAft>
                <a:spcPts val="0"/>
              </a:spcAft>
              <a:buSzPts val="1800"/>
              <a:buChar char="●"/>
            </a:pPr>
            <a:r>
              <a:rPr lang="en-US"/>
              <a:t>Helps </a:t>
            </a:r>
            <a:r>
              <a:rPr lang="en-US"/>
              <a:t>prevent</a:t>
            </a:r>
            <a:r>
              <a:rPr lang="en-US"/>
              <a:t> light penetration (algae &amp; weed growth)</a:t>
            </a:r>
            <a:endParaRPr/>
          </a:p>
          <a:p>
            <a:pPr indent="0" lvl="0" marL="0" rtl="0" algn="l">
              <a:spcBef>
                <a:spcPts val="360"/>
              </a:spcBef>
              <a:spcAft>
                <a:spcPts val="0"/>
              </a:spcAft>
              <a:buNone/>
            </a:pPr>
            <a:r>
              <a:rPr lang="en-US"/>
              <a:t>Pond Clear (will apply June-Sept):</a:t>
            </a:r>
            <a:endParaRPr/>
          </a:p>
          <a:p>
            <a:pPr indent="-342900" lvl="0" marL="457200" rtl="0" algn="l">
              <a:spcBef>
                <a:spcPts val="360"/>
              </a:spcBef>
              <a:spcAft>
                <a:spcPts val="0"/>
              </a:spcAft>
              <a:buSzPts val="1800"/>
              <a:buChar char="●"/>
            </a:pPr>
            <a:r>
              <a:rPr lang="en-US"/>
              <a:t>Beneficial bacteria and enzymes eliminate nutrient pollution</a:t>
            </a:r>
            <a:endParaRPr/>
          </a:p>
          <a:p>
            <a:pPr indent="-342900" lvl="0" marL="457200" rtl="0" algn="l">
              <a:spcBef>
                <a:spcPts val="0"/>
              </a:spcBef>
              <a:spcAft>
                <a:spcPts val="0"/>
              </a:spcAft>
              <a:buSzPts val="1800"/>
              <a:buChar char="●"/>
            </a:pPr>
            <a:r>
              <a:rPr lang="en-US"/>
              <a:t>consuming suspended organic waste in the water column</a:t>
            </a:r>
            <a:endParaRPr/>
          </a:p>
          <a:p>
            <a:pPr indent="-342900" lvl="0" marL="457200" rtl="0" algn="l">
              <a:spcBef>
                <a:spcPts val="0"/>
              </a:spcBef>
              <a:spcAft>
                <a:spcPts val="0"/>
              </a:spcAft>
              <a:buSzPts val="1800"/>
              <a:buChar char="●"/>
            </a:pPr>
            <a:r>
              <a:rPr lang="en-US"/>
              <a:t>Maintenance dose of EcoBoost</a:t>
            </a:r>
            <a:endParaRPr/>
          </a:p>
        </p:txBody>
      </p:sp>
      <p:sp>
        <p:nvSpPr>
          <p:cNvPr id="510" name="Google Shape;510;g3e1855ef176_0_31"/>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3e200c65360_0_0"/>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a:t>Other </a:t>
            </a:r>
            <a:r>
              <a:rPr lang="en-US"/>
              <a:t>Possible</a:t>
            </a:r>
            <a:r>
              <a:rPr lang="en-US"/>
              <a:t> Options</a:t>
            </a:r>
            <a:endParaRPr/>
          </a:p>
        </p:txBody>
      </p:sp>
      <p:sp>
        <p:nvSpPr>
          <p:cNvPr id="517" name="Google Shape;517;g3e200c65360_0_0"/>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342900" lvl="0" marL="457200" rtl="0" algn="l">
              <a:spcBef>
                <a:spcPts val="360"/>
              </a:spcBef>
              <a:spcAft>
                <a:spcPts val="0"/>
              </a:spcAft>
              <a:buSzPts val="1800"/>
              <a:buChar char="●"/>
            </a:pPr>
            <a:r>
              <a:rPr lang="en-US"/>
              <a:t>Getting bids for:</a:t>
            </a:r>
            <a:endParaRPr/>
          </a:p>
          <a:p>
            <a:pPr indent="-342900" lvl="1" marL="914400" rtl="0" algn="l">
              <a:spcBef>
                <a:spcPts val="0"/>
              </a:spcBef>
              <a:spcAft>
                <a:spcPts val="0"/>
              </a:spcAft>
              <a:buSzPts val="1800"/>
              <a:buChar char="○"/>
            </a:pPr>
            <a:r>
              <a:rPr lang="en-US"/>
              <a:t>Aeration installation</a:t>
            </a:r>
            <a:endParaRPr/>
          </a:p>
          <a:p>
            <a:pPr indent="-342900" lvl="1" marL="914400" rtl="0" algn="l">
              <a:spcBef>
                <a:spcPts val="0"/>
              </a:spcBef>
              <a:spcAft>
                <a:spcPts val="0"/>
              </a:spcAft>
              <a:buSzPts val="1800"/>
              <a:buChar char="○"/>
            </a:pPr>
            <a:r>
              <a:rPr lang="en-US"/>
              <a:t>Dredging boat ramp/park area</a:t>
            </a:r>
            <a:endParaRPr/>
          </a:p>
        </p:txBody>
      </p:sp>
      <p:sp>
        <p:nvSpPr>
          <p:cNvPr id="518" name="Google Shape;518;g3e200c65360_0_0"/>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e1855ef176_0_48"/>
          <p:cNvSpPr txBox="1"/>
          <p:nvPr>
            <p:ph type="title"/>
          </p:nvPr>
        </p:nvSpPr>
        <p:spPr>
          <a:xfrm>
            <a:off x="479425" y="293688"/>
            <a:ext cx="8642400" cy="1219200"/>
          </a:xfrm>
          <a:prstGeom prst="rect">
            <a:avLst/>
          </a:prstGeom>
        </p:spPr>
        <p:txBody>
          <a:bodyPr anchorCtr="0" anchor="ctr" bIns="48325" lIns="96650" spcFirstLastPara="1" rIns="96650" wrap="square" tIns="48325">
            <a:noAutofit/>
          </a:bodyPr>
          <a:lstStyle/>
          <a:p>
            <a:pPr indent="0" lvl="0" marL="0" rtl="0" algn="ctr">
              <a:spcBef>
                <a:spcPts val="0"/>
              </a:spcBef>
              <a:spcAft>
                <a:spcPts val="0"/>
              </a:spcAft>
              <a:buNone/>
            </a:pPr>
            <a:r>
              <a:rPr lang="en-US"/>
              <a:t>What you can do to help</a:t>
            </a:r>
            <a:endParaRPr/>
          </a:p>
        </p:txBody>
      </p:sp>
      <p:sp>
        <p:nvSpPr>
          <p:cNvPr id="525" name="Google Shape;525;g3e1855ef176_0_48"/>
          <p:cNvSpPr txBox="1"/>
          <p:nvPr>
            <p:ph idx="1" type="body"/>
          </p:nvPr>
        </p:nvSpPr>
        <p:spPr>
          <a:xfrm>
            <a:off x="479425" y="1706563"/>
            <a:ext cx="8642400" cy="4827600"/>
          </a:xfrm>
          <a:prstGeom prst="rect">
            <a:avLst/>
          </a:prstGeom>
        </p:spPr>
        <p:txBody>
          <a:bodyPr anchorCtr="0" anchor="t" bIns="48325" lIns="96650" spcFirstLastPara="1" rIns="96650" wrap="square" tIns="48325">
            <a:noAutofit/>
          </a:bodyPr>
          <a:lstStyle/>
          <a:p>
            <a:pPr indent="-342900" lvl="0" marL="457200" rtl="0" algn="l">
              <a:spcBef>
                <a:spcPts val="360"/>
              </a:spcBef>
              <a:spcAft>
                <a:spcPts val="0"/>
              </a:spcAft>
              <a:buSzPts val="1800"/>
              <a:buChar char="●"/>
            </a:pPr>
            <a:r>
              <a:rPr lang="en-US"/>
              <a:t>Minimize water usage from the lake</a:t>
            </a:r>
            <a:endParaRPr/>
          </a:p>
          <a:p>
            <a:pPr indent="-342900" lvl="1" marL="914400" rtl="0" algn="l">
              <a:spcBef>
                <a:spcPts val="0"/>
              </a:spcBef>
              <a:spcAft>
                <a:spcPts val="0"/>
              </a:spcAft>
              <a:buSzPts val="1800"/>
              <a:buChar char="○"/>
            </a:pPr>
            <a:r>
              <a:rPr lang="en-US"/>
              <a:t>The lower it gets the worse it gets</a:t>
            </a:r>
            <a:endParaRPr/>
          </a:p>
          <a:p>
            <a:pPr indent="-342900" lvl="0" marL="457200" rtl="0" algn="l">
              <a:spcBef>
                <a:spcPts val="0"/>
              </a:spcBef>
              <a:spcAft>
                <a:spcPts val="0"/>
              </a:spcAft>
              <a:buSzPts val="1800"/>
              <a:buChar char="●"/>
            </a:pPr>
            <a:r>
              <a:rPr lang="en-US"/>
              <a:t>Apply Muck Pellets around your shoreline (in water/submerged)</a:t>
            </a:r>
            <a:endParaRPr/>
          </a:p>
          <a:p>
            <a:pPr indent="-342900" lvl="0" marL="457200" rtl="0" algn="l">
              <a:spcBef>
                <a:spcPts val="0"/>
              </a:spcBef>
              <a:spcAft>
                <a:spcPts val="0"/>
              </a:spcAft>
              <a:buSzPts val="1800"/>
              <a:buChar char="●"/>
            </a:pPr>
            <a:r>
              <a:rPr lang="en-US"/>
              <a:t>Use weed razor to remove noxious water weeds (see Trevor Dysert for more details)</a:t>
            </a:r>
            <a:endParaRPr/>
          </a:p>
          <a:p>
            <a:pPr indent="-342900" lvl="0" marL="457200" rtl="0" algn="l">
              <a:spcBef>
                <a:spcPts val="0"/>
              </a:spcBef>
              <a:spcAft>
                <a:spcPts val="0"/>
              </a:spcAft>
              <a:buSzPts val="1800"/>
              <a:buChar char="●"/>
            </a:pPr>
            <a:r>
              <a:rPr lang="en-US"/>
              <a:t>Add aeration</a:t>
            </a:r>
            <a:endParaRPr/>
          </a:p>
        </p:txBody>
      </p:sp>
      <p:sp>
        <p:nvSpPr>
          <p:cNvPr id="526" name="Google Shape;526;g3e1855ef176_0_48"/>
          <p:cNvSpPr txBox="1"/>
          <p:nvPr>
            <p:ph idx="12" type="sldNum"/>
          </p:nvPr>
        </p:nvSpPr>
        <p:spPr>
          <a:xfrm>
            <a:off x="6880225" y="6780213"/>
            <a:ext cx="2241600" cy="388800"/>
          </a:xfrm>
          <a:prstGeom prst="rect">
            <a:avLst/>
          </a:prstGeom>
        </p:spPr>
        <p:txBody>
          <a:bodyPr anchorCtr="0" anchor="ctr"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27" name="Google Shape;527;g3e1855ef176_0_48"/>
          <p:cNvPicPr preferRelativeResize="0"/>
          <p:nvPr/>
        </p:nvPicPr>
        <p:blipFill>
          <a:blip r:embed="rId3">
            <a:alphaModFix/>
          </a:blip>
          <a:stretch>
            <a:fillRect/>
          </a:stretch>
        </p:blipFill>
        <p:spPr>
          <a:xfrm>
            <a:off x="3887099" y="4852725"/>
            <a:ext cx="3868024" cy="21616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2" name="Shape 532"/>
        <p:cNvGrpSpPr/>
        <p:nvPr/>
      </p:nvGrpSpPr>
      <p:grpSpPr>
        <a:xfrm>
          <a:off x="0" y="0"/>
          <a:ext cx="0" cy="0"/>
          <a:chOff x="0" y="0"/>
          <a:chExt cx="0" cy="0"/>
        </a:xfrm>
      </p:grpSpPr>
      <p:sp>
        <p:nvSpPr>
          <p:cNvPr id="533" name="Google Shape;533;p25"/>
          <p:cNvSpPr txBox="1"/>
          <p:nvPr>
            <p:ph type="title"/>
          </p:nvPr>
        </p:nvSpPr>
        <p:spPr>
          <a:xfrm>
            <a:off x="381000" y="293688"/>
            <a:ext cx="8991600" cy="773112"/>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solidFill>
                  <a:srgbClr val="000000"/>
                </a:solidFill>
              </a:rPr>
              <a:t>Baker Lake Park Overview</a:t>
            </a:r>
            <a:endParaRPr>
              <a:solidFill>
                <a:srgbClr val="000000"/>
              </a:solidFill>
            </a:endParaRPr>
          </a:p>
        </p:txBody>
      </p:sp>
      <p:sp>
        <p:nvSpPr>
          <p:cNvPr id="534" name="Google Shape;534;p25"/>
          <p:cNvSpPr txBox="1"/>
          <p:nvPr>
            <p:ph idx="1" type="body"/>
          </p:nvPr>
        </p:nvSpPr>
        <p:spPr>
          <a:xfrm>
            <a:off x="457200" y="1066800"/>
            <a:ext cx="8686800" cy="3337800"/>
          </a:xfrm>
          <a:prstGeom prst="rect">
            <a:avLst/>
          </a:prstGeom>
          <a:solidFill>
            <a:srgbClr val="B6D7A8"/>
          </a:solid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2200"/>
              <a:buNone/>
            </a:pPr>
            <a:r>
              <a:rPr lang="en-US" sz="2200">
                <a:solidFill>
                  <a:srgbClr val="000000"/>
                </a:solidFill>
              </a:rPr>
              <a:t>T</a:t>
            </a:r>
            <a:r>
              <a:rPr lang="en-US" sz="2200">
                <a:solidFill>
                  <a:srgbClr val="000000"/>
                </a:solidFill>
              </a:rPr>
              <a:t>hanks all the people who volunteered on a crisp Saturday morning to help clean-up the park and attend to needed maintenance.  </a:t>
            </a:r>
            <a:endParaRPr>
              <a:solidFill>
                <a:srgbClr val="000000"/>
              </a:solidFill>
            </a:endParaRPr>
          </a:p>
          <a:p>
            <a:pPr indent="0" lvl="0" marL="0" rtl="0" algn="l">
              <a:lnSpc>
                <a:spcPct val="100000"/>
              </a:lnSpc>
              <a:spcBef>
                <a:spcPts val="440"/>
              </a:spcBef>
              <a:spcAft>
                <a:spcPts val="0"/>
              </a:spcAft>
              <a:buClr>
                <a:schemeClr val="dk1"/>
              </a:buClr>
              <a:buSzPts val="2200"/>
              <a:buNone/>
            </a:pPr>
            <a:r>
              <a:t/>
            </a:r>
            <a:endParaRPr sz="2200">
              <a:solidFill>
                <a:srgbClr val="000000"/>
              </a:solidFill>
            </a:endParaRPr>
          </a:p>
          <a:p>
            <a:pPr indent="-368300" lvl="0" marL="457200" rtl="0" algn="l">
              <a:lnSpc>
                <a:spcPct val="100000"/>
              </a:lnSpc>
              <a:spcBef>
                <a:spcPts val="440"/>
              </a:spcBef>
              <a:spcAft>
                <a:spcPts val="0"/>
              </a:spcAft>
              <a:buClr>
                <a:schemeClr val="dk1"/>
              </a:buClr>
              <a:buSzPts val="2200"/>
              <a:buChar char="•"/>
            </a:pPr>
            <a:r>
              <a:rPr lang="en-US" sz="2200">
                <a:solidFill>
                  <a:schemeClr val="dk1"/>
                </a:solidFill>
              </a:rPr>
              <a:t>Raked leaves, fallen branches, and removed rubbish</a:t>
            </a:r>
            <a:endParaRPr sz="2200"/>
          </a:p>
          <a:p>
            <a:pPr indent="-368300" lvl="0" marL="457200" rtl="0" algn="l">
              <a:lnSpc>
                <a:spcPct val="100000"/>
              </a:lnSpc>
              <a:spcBef>
                <a:spcPts val="0"/>
              </a:spcBef>
              <a:spcAft>
                <a:spcPts val="0"/>
              </a:spcAft>
              <a:buClr>
                <a:schemeClr val="dk1"/>
              </a:buClr>
              <a:buSzPts val="2200"/>
              <a:buChar char="•"/>
            </a:pPr>
            <a:r>
              <a:rPr lang="en-US" sz="2200">
                <a:solidFill>
                  <a:srgbClr val="000000"/>
                </a:solidFill>
              </a:rPr>
              <a:t>Repaired a washed out area at Repogle weir (kudos to Jeff and Larry)</a:t>
            </a:r>
            <a:endParaRPr sz="2200">
              <a:solidFill>
                <a:srgbClr val="000000"/>
              </a:solidFill>
            </a:endParaRPr>
          </a:p>
          <a:p>
            <a:pPr indent="-368300" lvl="0" marL="457200" rtl="0" algn="l">
              <a:lnSpc>
                <a:spcPct val="100000"/>
              </a:lnSpc>
              <a:spcBef>
                <a:spcPts val="0"/>
              </a:spcBef>
              <a:spcAft>
                <a:spcPts val="0"/>
              </a:spcAft>
              <a:buClr>
                <a:schemeClr val="dk1"/>
              </a:buClr>
              <a:buSzPts val="2200"/>
              <a:buChar char="•"/>
            </a:pPr>
            <a:r>
              <a:rPr lang="en-US" sz="2200">
                <a:solidFill>
                  <a:srgbClr val="000000"/>
                </a:solidFill>
              </a:rPr>
              <a:t>Removed rocks from the lake</a:t>
            </a:r>
            <a:endParaRPr sz="2200">
              <a:solidFill>
                <a:srgbClr val="000000"/>
              </a:solidFill>
            </a:endParaRPr>
          </a:p>
          <a:p>
            <a:pPr indent="-368300" lvl="0" marL="457200" rtl="0" algn="l">
              <a:lnSpc>
                <a:spcPct val="100000"/>
              </a:lnSpc>
              <a:spcBef>
                <a:spcPts val="0"/>
              </a:spcBef>
              <a:spcAft>
                <a:spcPts val="0"/>
              </a:spcAft>
              <a:buClr>
                <a:schemeClr val="dk1"/>
              </a:buClr>
              <a:buSzPts val="2200"/>
              <a:buChar char="•"/>
            </a:pPr>
            <a:r>
              <a:rPr lang="en-US" sz="2200">
                <a:solidFill>
                  <a:srgbClr val="000000"/>
                </a:solidFill>
              </a:rPr>
              <a:t>Put in a new fence along the lake to discourage geese from coming into the park</a:t>
            </a:r>
            <a:endParaRPr sz="2200">
              <a:solidFill>
                <a:srgbClr val="000000"/>
              </a:solidFill>
            </a:endParaRPr>
          </a:p>
          <a:p>
            <a:pPr indent="0" lvl="0" marL="457200" rtl="0" algn="l">
              <a:lnSpc>
                <a:spcPct val="100000"/>
              </a:lnSpc>
              <a:spcBef>
                <a:spcPts val="440"/>
              </a:spcBef>
              <a:spcAft>
                <a:spcPts val="0"/>
              </a:spcAft>
              <a:buNone/>
            </a:pPr>
            <a:r>
              <a:t/>
            </a:r>
            <a:endParaRPr sz="2200">
              <a:solidFill>
                <a:srgbClr val="000000"/>
              </a:solidFill>
            </a:endParaRPr>
          </a:p>
          <a:p>
            <a:pPr indent="0" lvl="0" marL="457200" rtl="0" algn="l">
              <a:lnSpc>
                <a:spcPct val="100000"/>
              </a:lnSpc>
              <a:spcBef>
                <a:spcPts val="440"/>
              </a:spcBef>
              <a:spcAft>
                <a:spcPts val="0"/>
              </a:spcAft>
              <a:buNone/>
            </a:pPr>
            <a:r>
              <a:t/>
            </a:r>
            <a:endParaRPr sz="2200">
              <a:solidFill>
                <a:srgbClr val="000000"/>
              </a:solidFill>
            </a:endParaRPr>
          </a:p>
          <a:p>
            <a:pPr indent="0" lvl="0" marL="0" rtl="0" algn="ctr">
              <a:spcBef>
                <a:spcPts val="0"/>
              </a:spcBef>
              <a:spcAft>
                <a:spcPts val="0"/>
              </a:spcAft>
              <a:buClr>
                <a:srgbClr val="000000"/>
              </a:buClr>
              <a:buSzPts val="1400"/>
              <a:buFont typeface="Arial"/>
              <a:buNone/>
            </a:pPr>
            <a:r>
              <a:rPr b="1" lang="en-US" sz="4000">
                <a:solidFill>
                  <a:srgbClr val="000000"/>
                </a:solidFill>
              </a:rPr>
              <a:t>Future Projects</a:t>
            </a:r>
            <a:endParaRPr sz="1400">
              <a:solidFill>
                <a:srgbClr val="000000"/>
              </a:solidFill>
            </a:endParaRPr>
          </a:p>
          <a:p>
            <a:pPr indent="0" lvl="0" marL="1371600" rtl="0" algn="l">
              <a:lnSpc>
                <a:spcPct val="100000"/>
              </a:lnSpc>
              <a:spcBef>
                <a:spcPts val="440"/>
              </a:spcBef>
              <a:spcAft>
                <a:spcPts val="0"/>
              </a:spcAft>
              <a:buNone/>
            </a:pPr>
            <a:r>
              <a:t/>
            </a:r>
            <a:endParaRPr sz="2200">
              <a:solidFill>
                <a:srgbClr val="000000"/>
              </a:solidFill>
            </a:endParaRPr>
          </a:p>
        </p:txBody>
      </p:sp>
      <p:sp>
        <p:nvSpPr>
          <p:cNvPr id="535" name="Google Shape;535;p25"/>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536" name="Google Shape;536;p25"/>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537" name="Google Shape;537;p25"/>
          <p:cNvSpPr txBox="1"/>
          <p:nvPr/>
        </p:nvSpPr>
        <p:spPr>
          <a:xfrm>
            <a:off x="457200" y="5380675"/>
            <a:ext cx="8686800" cy="1526400"/>
          </a:xfrm>
          <a:prstGeom prst="rect">
            <a:avLst/>
          </a:prstGeom>
          <a:solidFill>
            <a:srgbClr val="FFE599"/>
          </a:solidFill>
          <a:ln>
            <a:noFill/>
          </a:ln>
        </p:spPr>
        <p:txBody>
          <a:bodyPr anchorCtr="0" anchor="t" bIns="91425" lIns="91425" spcFirstLastPara="1" rIns="91425" wrap="square" tIns="91425">
            <a:noAutofit/>
          </a:bodyPr>
          <a:lstStyle/>
          <a:p>
            <a:pPr indent="-368300" lvl="0" marL="457200" rtl="0" algn="l">
              <a:spcBef>
                <a:spcPts val="440"/>
              </a:spcBef>
              <a:spcAft>
                <a:spcPts val="0"/>
              </a:spcAft>
              <a:buClr>
                <a:schemeClr val="dk1"/>
              </a:buClr>
              <a:buSzPts val="2200"/>
              <a:buChar char="•"/>
            </a:pPr>
            <a:r>
              <a:rPr lang="en-US" sz="2200">
                <a:solidFill>
                  <a:schemeClr val="dk1"/>
                </a:solidFill>
                <a:latin typeface="Calibri"/>
                <a:ea typeface="Calibri"/>
                <a:cs typeface="Calibri"/>
                <a:sym typeface="Calibri"/>
              </a:rPr>
              <a:t>Move the large red rocks around the entrance sign.</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Cable laced through the new fence</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Replace wood around the sandbox area and redo with something else.</a:t>
            </a:r>
            <a:endParaRPr sz="22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sp>
        <p:nvSpPr>
          <p:cNvPr id="543" name="Google Shape;543;p30"/>
          <p:cNvSpPr txBox="1"/>
          <p:nvPr>
            <p:ph idx="1" type="body"/>
          </p:nvPr>
        </p:nvSpPr>
        <p:spPr>
          <a:xfrm>
            <a:off x="762000" y="1066800"/>
            <a:ext cx="8153400" cy="3570300"/>
          </a:xfrm>
          <a:prstGeom prst="rect">
            <a:avLst/>
          </a:prstGeom>
          <a:solidFill>
            <a:srgbClr val="9FC5E8"/>
          </a:solid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2400"/>
              <a:buNone/>
            </a:pPr>
            <a:r>
              <a:rPr lang="en-US" sz="2400"/>
              <a:t>T</a:t>
            </a:r>
            <a:r>
              <a:rPr lang="en-US" sz="2400">
                <a:solidFill>
                  <a:schemeClr val="dk1"/>
                </a:solidFill>
              </a:rPr>
              <a:t>he Board asks residents to remember for the 4th of July:</a:t>
            </a:r>
            <a:endParaRPr/>
          </a:p>
          <a:p>
            <a:pPr indent="0" lvl="0" marL="0" rtl="0" algn="l">
              <a:lnSpc>
                <a:spcPct val="100000"/>
              </a:lnSpc>
              <a:spcBef>
                <a:spcPts val="480"/>
              </a:spcBef>
              <a:spcAft>
                <a:spcPts val="0"/>
              </a:spcAft>
              <a:buClr>
                <a:schemeClr val="dk1"/>
              </a:buClr>
              <a:buSzPts val="2400"/>
              <a:buNone/>
            </a:pPr>
            <a:r>
              <a:t/>
            </a:r>
            <a:endParaRPr sz="2400">
              <a:solidFill>
                <a:schemeClr val="dk1"/>
              </a:solidFill>
            </a:endParaRPr>
          </a:p>
          <a:p>
            <a:pPr indent="-457200" lvl="0" marL="457200" rtl="0" algn="l">
              <a:lnSpc>
                <a:spcPct val="100000"/>
              </a:lnSpc>
              <a:spcBef>
                <a:spcPts val="480"/>
              </a:spcBef>
              <a:spcAft>
                <a:spcPts val="0"/>
              </a:spcAft>
              <a:buSzPts val="2400"/>
              <a:buChar char="•"/>
            </a:pPr>
            <a:r>
              <a:rPr lang="en-US" sz="2400">
                <a:solidFill>
                  <a:schemeClr val="dk1"/>
                </a:solidFill>
              </a:rPr>
              <a:t>The Park pavilion will not be available for reservation. </a:t>
            </a:r>
            <a:endParaRPr/>
          </a:p>
          <a:p>
            <a:pPr indent="-457200" lvl="0" marL="457200" rtl="0" algn="l">
              <a:lnSpc>
                <a:spcPct val="100000"/>
              </a:lnSpc>
              <a:spcBef>
                <a:spcPts val="480"/>
              </a:spcBef>
              <a:spcAft>
                <a:spcPts val="0"/>
              </a:spcAft>
              <a:buSzPts val="2400"/>
              <a:buChar char="•"/>
            </a:pPr>
            <a:r>
              <a:rPr lang="en-US" sz="2400"/>
              <a:t>Launching f</a:t>
            </a:r>
            <a:r>
              <a:rPr lang="en-US" sz="2400">
                <a:solidFill>
                  <a:schemeClr val="dk1"/>
                </a:solidFill>
              </a:rPr>
              <a:t>ireworks is not allowed from any of the Park property. </a:t>
            </a:r>
            <a:endParaRPr/>
          </a:p>
          <a:p>
            <a:pPr indent="-342900" lvl="1" marL="914400" rtl="0" algn="l">
              <a:lnSpc>
                <a:spcPct val="100000"/>
              </a:lnSpc>
              <a:spcBef>
                <a:spcPts val="480"/>
              </a:spcBef>
              <a:spcAft>
                <a:spcPts val="0"/>
              </a:spcAft>
              <a:buSzPts val="2400"/>
              <a:buChar char="–"/>
            </a:pPr>
            <a:r>
              <a:rPr lang="en-US" sz="2400">
                <a:solidFill>
                  <a:schemeClr val="dk1"/>
                </a:solidFill>
              </a:rPr>
              <a:t>Damage, </a:t>
            </a:r>
            <a:r>
              <a:rPr lang="en-US" sz="2400"/>
              <a:t>debris, and</a:t>
            </a:r>
            <a:r>
              <a:rPr lang="en-US" sz="2400">
                <a:solidFill>
                  <a:schemeClr val="dk1"/>
                </a:solidFill>
              </a:rPr>
              <a:t> liability drive this decision. </a:t>
            </a:r>
            <a:r>
              <a:rPr lang="en-US" sz="2400"/>
              <a:t>(</a:t>
            </a:r>
            <a:r>
              <a:rPr lang="en-US" sz="2400">
                <a:solidFill>
                  <a:schemeClr val="dk1"/>
                </a:solidFill>
              </a:rPr>
              <a:t>if there are violations, residents can call the Larimer County Sheriff’s non-emergency line to report it.)</a:t>
            </a:r>
            <a:endParaRPr sz="2400">
              <a:solidFill>
                <a:schemeClr val="dk1"/>
              </a:solidFill>
            </a:endParaRPr>
          </a:p>
          <a:p>
            <a:pPr indent="0" lvl="0" marL="0" rtl="0" algn="l">
              <a:lnSpc>
                <a:spcPct val="100000"/>
              </a:lnSpc>
              <a:spcBef>
                <a:spcPts val="480"/>
              </a:spcBef>
              <a:spcAft>
                <a:spcPts val="0"/>
              </a:spcAft>
              <a:buClr>
                <a:schemeClr val="dk1"/>
              </a:buClr>
              <a:buSzPts val="2400"/>
              <a:buNone/>
            </a:pPr>
            <a:r>
              <a:t/>
            </a:r>
            <a:endParaRPr sz="2400"/>
          </a:p>
          <a:p>
            <a:pPr indent="0" lvl="0" marL="0" rtl="0" algn="l">
              <a:lnSpc>
                <a:spcPct val="100000"/>
              </a:lnSpc>
              <a:spcBef>
                <a:spcPts val="480"/>
              </a:spcBef>
              <a:spcAft>
                <a:spcPts val="0"/>
              </a:spcAft>
              <a:buClr>
                <a:schemeClr val="dk1"/>
              </a:buClr>
              <a:buSzPts val="2400"/>
              <a:buNone/>
            </a:pPr>
            <a:r>
              <a:t/>
            </a:r>
            <a:endParaRPr sz="2400"/>
          </a:p>
          <a:p>
            <a:pPr indent="0" lvl="1" marL="0" rtl="0" algn="l">
              <a:lnSpc>
                <a:spcPct val="100000"/>
              </a:lnSpc>
              <a:spcBef>
                <a:spcPts val="0"/>
              </a:spcBef>
              <a:spcAft>
                <a:spcPts val="0"/>
              </a:spcAft>
              <a:buClr>
                <a:schemeClr val="dk1"/>
              </a:buClr>
              <a:buSzPts val="2400"/>
              <a:buNone/>
            </a:pPr>
            <a:r>
              <a:t/>
            </a:r>
            <a:endParaRPr sz="2400"/>
          </a:p>
        </p:txBody>
      </p:sp>
      <p:sp>
        <p:nvSpPr>
          <p:cNvPr id="544" name="Google Shape;544;p30"/>
          <p:cNvSpPr txBox="1"/>
          <p:nvPr>
            <p:ph type="title"/>
          </p:nvPr>
        </p:nvSpPr>
        <p:spPr>
          <a:xfrm>
            <a:off x="381000" y="293688"/>
            <a:ext cx="8991600" cy="773112"/>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Park Policy for 4th of July</a:t>
            </a:r>
            <a:endParaRPr/>
          </a:p>
        </p:txBody>
      </p:sp>
      <p:sp>
        <p:nvSpPr>
          <p:cNvPr id="545" name="Google Shape;545;p30"/>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546" name="Google Shape;546;p30"/>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6"/>
          <p:cNvSpPr txBox="1"/>
          <p:nvPr>
            <p:ph type="title"/>
          </p:nvPr>
        </p:nvSpPr>
        <p:spPr>
          <a:xfrm>
            <a:off x="479425" y="293725"/>
            <a:ext cx="8642400" cy="10236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t/>
            </a:r>
            <a:endParaRPr b="1" sz="4000"/>
          </a:p>
          <a:p>
            <a:pPr indent="0" lvl="0" marL="0" rtl="0" algn="ctr">
              <a:lnSpc>
                <a:spcPct val="100000"/>
              </a:lnSpc>
              <a:spcBef>
                <a:spcPts val="0"/>
              </a:spcBef>
              <a:spcAft>
                <a:spcPts val="0"/>
              </a:spcAft>
              <a:buSzPts val="1400"/>
              <a:buNone/>
            </a:pPr>
            <a:r>
              <a:rPr b="1" lang="en-US" sz="4000"/>
              <a:t>President’s Report 2026 (cont.)</a:t>
            </a:r>
            <a:endParaRPr b="1" sz="4000"/>
          </a:p>
          <a:p>
            <a:pPr indent="0" lvl="0" marL="0" rtl="0" algn="ctr">
              <a:lnSpc>
                <a:spcPct val="100000"/>
              </a:lnSpc>
              <a:spcBef>
                <a:spcPts val="0"/>
              </a:spcBef>
              <a:spcAft>
                <a:spcPts val="0"/>
              </a:spcAft>
              <a:buSzPts val="1400"/>
              <a:buNone/>
            </a:pPr>
            <a:r>
              <a:t/>
            </a:r>
            <a:endParaRPr b="1" sz="1300"/>
          </a:p>
          <a:p>
            <a:pPr indent="0" lvl="0" marL="0" rtl="0" algn="ctr">
              <a:lnSpc>
                <a:spcPct val="100000"/>
              </a:lnSpc>
              <a:spcBef>
                <a:spcPts val="0"/>
              </a:spcBef>
              <a:spcAft>
                <a:spcPts val="0"/>
              </a:spcAft>
              <a:buSzPts val="1400"/>
              <a:buNone/>
            </a:pPr>
            <a:r>
              <a:rPr b="1" lang="en-US" sz="3700">
                <a:solidFill>
                  <a:schemeClr val="dk1"/>
                </a:solidFill>
              </a:rPr>
              <a:t>Accomplishments in 202</a:t>
            </a:r>
            <a:r>
              <a:rPr b="1" lang="en-US" sz="3700"/>
              <a:t>5</a:t>
            </a:r>
            <a:r>
              <a:rPr b="1" lang="en-US" sz="3700">
                <a:solidFill>
                  <a:schemeClr val="dk1"/>
                </a:solidFill>
              </a:rPr>
              <a:t> – 202</a:t>
            </a:r>
            <a:r>
              <a:rPr b="1" lang="en-US" sz="3700"/>
              <a:t>6</a:t>
            </a:r>
            <a:endParaRPr sz="4400"/>
          </a:p>
        </p:txBody>
      </p:sp>
      <p:sp>
        <p:nvSpPr>
          <p:cNvPr id="124" name="Google Shape;124;p6"/>
          <p:cNvSpPr txBox="1"/>
          <p:nvPr>
            <p:ph idx="1" type="body"/>
          </p:nvPr>
        </p:nvSpPr>
        <p:spPr>
          <a:xfrm>
            <a:off x="480050" y="1906800"/>
            <a:ext cx="8642400" cy="4884300"/>
          </a:xfrm>
          <a:prstGeom prst="rect">
            <a:avLst/>
          </a:prstGeom>
          <a:noFill/>
          <a:ln>
            <a:noFill/>
          </a:ln>
        </p:spPr>
        <p:txBody>
          <a:bodyPr anchorCtr="0" anchor="t" bIns="48325" lIns="96650" spcFirstLastPara="1" rIns="96650" wrap="square" tIns="48325">
            <a:noAutofit/>
          </a:bodyPr>
          <a:lstStyle/>
          <a:p>
            <a:pPr indent="-274320" lvl="0" marL="457200" rtl="0" algn="l">
              <a:lnSpc>
                <a:spcPct val="100000"/>
              </a:lnSpc>
              <a:spcBef>
                <a:spcPts val="300"/>
              </a:spcBef>
              <a:spcAft>
                <a:spcPts val="0"/>
              </a:spcAft>
              <a:buSzPts val="1800"/>
              <a:buNone/>
            </a:pPr>
            <a:r>
              <a:t/>
            </a:r>
            <a:endParaRPr sz="2400"/>
          </a:p>
          <a:p>
            <a:pPr indent="-274320" lvl="0" marL="457200" rtl="0" algn="l">
              <a:lnSpc>
                <a:spcPct val="100000"/>
              </a:lnSpc>
              <a:spcBef>
                <a:spcPts val="300"/>
              </a:spcBef>
              <a:spcAft>
                <a:spcPts val="0"/>
              </a:spcAft>
              <a:buSzPts val="1800"/>
              <a:buNone/>
            </a:pPr>
            <a:r>
              <a:rPr lang="en-US" sz="2400">
                <a:solidFill>
                  <a:schemeClr val="dk1"/>
                </a:solidFill>
              </a:rPr>
              <a:t>• Maintained adequate water levels in the lake</a:t>
            </a:r>
            <a:endParaRPr sz="2400"/>
          </a:p>
          <a:p>
            <a:pPr indent="-274320" lvl="0" marL="457200" rtl="0" algn="l">
              <a:lnSpc>
                <a:spcPct val="100000"/>
              </a:lnSpc>
              <a:spcBef>
                <a:spcPts val="300"/>
              </a:spcBef>
              <a:spcAft>
                <a:spcPts val="0"/>
              </a:spcAft>
              <a:buSzPts val="1800"/>
              <a:buNone/>
            </a:pPr>
            <a:r>
              <a:rPr lang="en-US" sz="2400">
                <a:solidFill>
                  <a:schemeClr val="dk1"/>
                </a:solidFill>
              </a:rPr>
              <a:t>• Stocked the lake with </a:t>
            </a:r>
            <a:r>
              <a:rPr lang="en-US" sz="2400">
                <a:solidFill>
                  <a:srgbClr val="000000"/>
                </a:solidFill>
              </a:rPr>
              <a:t>baitfish, sunfish and bluegills</a:t>
            </a:r>
            <a:endParaRPr/>
          </a:p>
          <a:p>
            <a:pPr indent="-274320" lvl="0" marL="457200" rtl="0" algn="l">
              <a:lnSpc>
                <a:spcPct val="100000"/>
              </a:lnSpc>
              <a:spcBef>
                <a:spcPts val="300"/>
              </a:spcBef>
              <a:spcAft>
                <a:spcPts val="0"/>
              </a:spcAft>
              <a:buSzPts val="1800"/>
              <a:buNone/>
            </a:pPr>
            <a:r>
              <a:rPr lang="en-US" sz="2400">
                <a:solidFill>
                  <a:schemeClr val="dk1"/>
                </a:solidFill>
              </a:rPr>
              <a:t>• Installed </a:t>
            </a:r>
            <a:r>
              <a:rPr lang="en-US" sz="2400"/>
              <a:t>new goose fencing and a goose gate on the dock</a:t>
            </a:r>
            <a:endParaRPr/>
          </a:p>
          <a:p>
            <a:pPr indent="-274320" lvl="0" marL="457200" rtl="0" algn="l">
              <a:lnSpc>
                <a:spcPct val="100000"/>
              </a:lnSpc>
              <a:spcBef>
                <a:spcPts val="300"/>
              </a:spcBef>
              <a:spcAft>
                <a:spcPts val="0"/>
              </a:spcAft>
              <a:buSzPts val="1800"/>
              <a:buNone/>
            </a:pPr>
            <a:r>
              <a:rPr lang="en-US" sz="2400">
                <a:solidFill>
                  <a:schemeClr val="dk1"/>
                </a:solidFill>
              </a:rPr>
              <a:t>• Held </a:t>
            </a:r>
            <a:r>
              <a:rPr lang="en-US" sz="2400"/>
              <a:t>a successful </a:t>
            </a:r>
            <a:r>
              <a:rPr lang="en-US" sz="2400">
                <a:solidFill>
                  <a:schemeClr val="dk1"/>
                </a:solidFill>
              </a:rPr>
              <a:t>202</a:t>
            </a:r>
            <a:r>
              <a:rPr lang="en-US" sz="2400"/>
              <a:t>5</a:t>
            </a:r>
            <a:r>
              <a:rPr lang="en-US" sz="2400">
                <a:solidFill>
                  <a:schemeClr val="dk1"/>
                </a:solidFill>
              </a:rPr>
              <a:t> Carp Fishing Derby</a:t>
            </a:r>
            <a:r>
              <a:rPr lang="en-US" sz="2400"/>
              <a:t>,</a:t>
            </a:r>
            <a:r>
              <a:rPr lang="en-US" sz="2400">
                <a:solidFill>
                  <a:schemeClr val="dk1"/>
                </a:solidFill>
              </a:rPr>
              <a:t> 4th of July Brunch and Parade, and first Craft Fair</a:t>
            </a:r>
            <a:endParaRPr/>
          </a:p>
          <a:p>
            <a:pPr indent="-274320" lvl="0" marL="457200" rtl="0" algn="l">
              <a:lnSpc>
                <a:spcPct val="100000"/>
              </a:lnSpc>
              <a:spcBef>
                <a:spcPts val="300"/>
              </a:spcBef>
              <a:spcAft>
                <a:spcPts val="0"/>
              </a:spcAft>
              <a:buSzPts val="1800"/>
              <a:buNone/>
            </a:pPr>
            <a:r>
              <a:rPr lang="en-US" sz="2400">
                <a:solidFill>
                  <a:schemeClr val="dk1"/>
                </a:solidFill>
              </a:rPr>
              <a:t>• Completed successful </a:t>
            </a:r>
            <a:r>
              <a:rPr lang="en-US" sz="2400"/>
              <a:t>applications</a:t>
            </a:r>
            <a:r>
              <a:rPr lang="en-US" sz="2400">
                <a:solidFill>
                  <a:schemeClr val="dk1"/>
                </a:solidFill>
              </a:rPr>
              <a:t> for improving lake clarity/quality</a:t>
            </a:r>
            <a:endParaRPr sz="2400"/>
          </a:p>
          <a:p>
            <a:pPr indent="-274320" lvl="0" marL="457200" rtl="0" algn="l">
              <a:lnSpc>
                <a:spcPct val="100000"/>
              </a:lnSpc>
              <a:spcBef>
                <a:spcPts val="300"/>
              </a:spcBef>
              <a:spcAft>
                <a:spcPts val="0"/>
              </a:spcAft>
              <a:buSzPts val="1800"/>
              <a:buNone/>
            </a:pPr>
            <a:r>
              <a:rPr lang="en-US" sz="2400">
                <a:solidFill>
                  <a:schemeClr val="dk1"/>
                </a:solidFill>
              </a:rPr>
              <a:t>• Explored options for Replogle Lake</a:t>
            </a:r>
            <a:endParaRPr sz="2400">
              <a:solidFill>
                <a:schemeClr val="dk1"/>
              </a:solidFill>
            </a:endParaRPr>
          </a:p>
          <a:p>
            <a:pPr indent="-274320" lvl="0" marL="457200" rtl="0" algn="l">
              <a:spcBef>
                <a:spcPts val="300"/>
              </a:spcBef>
              <a:spcAft>
                <a:spcPts val="0"/>
              </a:spcAft>
              <a:buClr>
                <a:schemeClr val="dk1"/>
              </a:buClr>
              <a:buSzPts val="1800"/>
              <a:buFont typeface="Arial"/>
              <a:buNone/>
            </a:pPr>
            <a:r>
              <a:rPr lang="en-US" sz="2400"/>
              <a:t>• Created new, more solid information signs for posting information about upcoming events at the two entrances</a:t>
            </a:r>
            <a:endParaRPr sz="2400"/>
          </a:p>
          <a:p>
            <a:pPr indent="-274320" lvl="0" marL="457200" rtl="0" algn="l">
              <a:lnSpc>
                <a:spcPct val="100000"/>
              </a:lnSpc>
              <a:spcBef>
                <a:spcPts val="300"/>
              </a:spcBef>
              <a:spcAft>
                <a:spcPts val="0"/>
              </a:spcAft>
              <a:buSzPts val="1800"/>
              <a:buNone/>
            </a:pPr>
            <a:r>
              <a:t/>
            </a:r>
            <a:endParaRPr sz="2400"/>
          </a:p>
          <a:p>
            <a:pPr indent="-274320" lvl="0" marL="457200" rtl="0" algn="l">
              <a:lnSpc>
                <a:spcPct val="100000"/>
              </a:lnSpc>
              <a:spcBef>
                <a:spcPts val="300"/>
              </a:spcBef>
              <a:spcAft>
                <a:spcPts val="0"/>
              </a:spcAft>
              <a:buSzPts val="2000"/>
              <a:buNone/>
            </a:pPr>
            <a:r>
              <a:t/>
            </a:r>
            <a:endParaRPr sz="2000"/>
          </a:p>
        </p:txBody>
      </p:sp>
      <p:sp>
        <p:nvSpPr>
          <p:cNvPr id="125" name="Google Shape;125;p6"/>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26" name="Google Shape;126;p6"/>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p31"/>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553" name="Google Shape;553;p31"/>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554" name="Google Shape;554;p31"/>
          <p:cNvSpPr txBox="1"/>
          <p:nvPr>
            <p:ph type="title"/>
          </p:nvPr>
        </p:nvSpPr>
        <p:spPr>
          <a:xfrm>
            <a:off x="3732025" y="123575"/>
            <a:ext cx="5663100" cy="1099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700"/>
              <a:t>Camino Real East Entrance </a:t>
            </a:r>
            <a:endParaRPr sz="4400"/>
          </a:p>
        </p:txBody>
      </p:sp>
      <p:pic>
        <p:nvPicPr>
          <p:cNvPr id="555" name="Google Shape;555;p31" title="Back of Sign Rebuild.jpeg"/>
          <p:cNvPicPr preferRelativeResize="0"/>
          <p:nvPr/>
        </p:nvPicPr>
        <p:blipFill>
          <a:blip r:embed="rId3">
            <a:alphaModFix/>
          </a:blip>
          <a:stretch>
            <a:fillRect/>
          </a:stretch>
        </p:blipFill>
        <p:spPr>
          <a:xfrm>
            <a:off x="4838125" y="3434324"/>
            <a:ext cx="4050792" cy="3081528"/>
          </a:xfrm>
          <a:prstGeom prst="rect">
            <a:avLst/>
          </a:prstGeom>
          <a:noFill/>
          <a:ln>
            <a:noFill/>
          </a:ln>
        </p:spPr>
      </p:pic>
      <p:pic>
        <p:nvPicPr>
          <p:cNvPr id="556" name="Google Shape;556;p31" title="Front of Sign Rebuild.jpeg"/>
          <p:cNvPicPr preferRelativeResize="0"/>
          <p:nvPr/>
        </p:nvPicPr>
        <p:blipFill>
          <a:blip r:embed="rId4">
            <a:alphaModFix/>
          </a:blip>
          <a:stretch>
            <a:fillRect/>
          </a:stretch>
        </p:blipFill>
        <p:spPr>
          <a:xfrm>
            <a:off x="632659" y="1222775"/>
            <a:ext cx="4052091" cy="3083400"/>
          </a:xfrm>
          <a:prstGeom prst="rect">
            <a:avLst/>
          </a:prstGeom>
          <a:noFill/>
          <a:ln>
            <a:noFill/>
          </a:ln>
        </p:spPr>
      </p:pic>
      <p:sp>
        <p:nvSpPr>
          <p:cNvPr id="557" name="Google Shape;557;p31"/>
          <p:cNvSpPr txBox="1"/>
          <p:nvPr/>
        </p:nvSpPr>
        <p:spPr>
          <a:xfrm>
            <a:off x="5167425" y="1683500"/>
            <a:ext cx="3721500" cy="10992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0000FF"/>
              </a:buClr>
              <a:buSzPts val="3200"/>
              <a:buFont typeface="Calibri"/>
              <a:buChar char="★"/>
            </a:pPr>
            <a:r>
              <a:rPr lang="en-US" sz="3200">
                <a:solidFill>
                  <a:srgbClr val="0000FF"/>
                </a:solidFill>
                <a:latin typeface="Calibri"/>
                <a:ea typeface="Calibri"/>
                <a:cs typeface="Calibri"/>
                <a:sym typeface="Calibri"/>
              </a:rPr>
              <a:t>It is finally done!</a:t>
            </a:r>
            <a:endParaRPr sz="3200">
              <a:solidFill>
                <a:srgbClr val="0000FF"/>
              </a:solidFill>
              <a:latin typeface="Calibri"/>
              <a:ea typeface="Calibri"/>
              <a:cs typeface="Calibri"/>
              <a:sym typeface="Calibri"/>
            </a:endParaRPr>
          </a:p>
        </p:txBody>
      </p:sp>
      <p:sp>
        <p:nvSpPr>
          <p:cNvPr id="558" name="Google Shape;558;p31"/>
          <p:cNvSpPr txBox="1"/>
          <p:nvPr/>
        </p:nvSpPr>
        <p:spPr>
          <a:xfrm>
            <a:off x="316850" y="4836100"/>
            <a:ext cx="4247100" cy="14142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Larimer County Engineering final design approval to reinstall our Vista Bonita sign</a:t>
            </a:r>
            <a:endParaRPr sz="23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sp>
        <p:nvSpPr>
          <p:cNvPr id="564" name="Google Shape;564;p32"/>
          <p:cNvSpPr/>
          <p:nvPr/>
        </p:nvSpPr>
        <p:spPr>
          <a:xfrm>
            <a:off x="435925" y="1307825"/>
            <a:ext cx="8685900" cy="3370500"/>
          </a:xfrm>
          <a:prstGeom prst="rect">
            <a:avLst/>
          </a:prstGeom>
          <a:noFill/>
          <a:ln>
            <a:noFill/>
          </a:ln>
        </p:spPr>
        <p:txBody>
          <a:bodyPr anchorCtr="0" anchor="t" bIns="48325" lIns="96650" spcFirstLastPara="1" rIns="96650" wrap="square" tIns="48325">
            <a:spAutoFit/>
          </a:bodyPr>
          <a:lstStyle/>
          <a:p>
            <a:pPr indent="0" lvl="0" marL="0" marR="0" rtl="0" algn="ctr">
              <a:lnSpc>
                <a:spcPct val="100000"/>
              </a:lnSpc>
              <a:spcBef>
                <a:spcPts val="0"/>
              </a:spcBef>
              <a:spcAft>
                <a:spcPts val="0"/>
              </a:spcAft>
              <a:buNone/>
            </a:pPr>
            <a:r>
              <a:rPr i="1" lang="en-US" sz="2900" u="sng">
                <a:solidFill>
                  <a:srgbClr val="1155CC"/>
                </a:solidFill>
                <a:latin typeface="Calibri"/>
                <a:ea typeface="Calibri"/>
                <a:cs typeface="Calibri"/>
                <a:sym typeface="Calibri"/>
              </a:rPr>
              <a:t>Thank you</a:t>
            </a:r>
            <a:r>
              <a:rPr lang="en-US" sz="2900" u="sng">
                <a:solidFill>
                  <a:srgbClr val="1155CC"/>
                </a:solidFill>
                <a:latin typeface="Calibri"/>
                <a:ea typeface="Calibri"/>
                <a:cs typeface="Calibri"/>
                <a:sym typeface="Calibri"/>
              </a:rPr>
              <a:t> </a:t>
            </a:r>
            <a:r>
              <a:rPr i="1" lang="en-US" sz="2900" u="sng">
                <a:solidFill>
                  <a:srgbClr val="1155CC"/>
                </a:solidFill>
                <a:latin typeface="Calibri"/>
                <a:ea typeface="Calibri"/>
                <a:cs typeface="Calibri"/>
                <a:sym typeface="Calibri"/>
              </a:rPr>
              <a:t>to our volunteers for making this happen!</a:t>
            </a:r>
            <a:endParaRPr i="1" sz="2900" u="sng">
              <a:solidFill>
                <a:srgbClr val="1155CC"/>
              </a:solidFill>
              <a:latin typeface="Calibri"/>
              <a:ea typeface="Calibri"/>
              <a:cs typeface="Calibri"/>
              <a:sym typeface="Calibri"/>
            </a:endParaRPr>
          </a:p>
          <a:p>
            <a:pPr indent="-381000" lvl="0" marL="914400" rtl="0" algn="l">
              <a:lnSpc>
                <a:spcPct val="115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Emily Defoor for leading sign restoration and repair</a:t>
            </a:r>
            <a:endParaRPr sz="2400">
              <a:solidFill>
                <a:schemeClr val="dk1"/>
              </a:solidFill>
              <a:latin typeface="Calibri"/>
              <a:ea typeface="Calibri"/>
              <a:cs typeface="Calibri"/>
              <a:sym typeface="Calibri"/>
            </a:endParaRPr>
          </a:p>
          <a:p>
            <a:pPr indent="-381000" lvl="0" marL="914400" rtl="0" algn="l">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Mark Browning for updating and installing all new electrical components</a:t>
            </a:r>
            <a:endParaRPr sz="2400">
              <a:solidFill>
                <a:schemeClr val="dk1"/>
              </a:solidFill>
              <a:latin typeface="Calibri"/>
              <a:ea typeface="Calibri"/>
              <a:cs typeface="Calibri"/>
              <a:sym typeface="Calibri"/>
            </a:endParaRPr>
          </a:p>
          <a:p>
            <a:pPr indent="-381000" lvl="0" marL="914400" rtl="0" algn="l">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Larry Dick and his grand-daughters for resizing and painting posts</a:t>
            </a:r>
            <a:endParaRPr sz="2400">
              <a:solidFill>
                <a:schemeClr val="dk1"/>
              </a:solidFill>
              <a:latin typeface="Calibri"/>
              <a:ea typeface="Calibri"/>
              <a:cs typeface="Calibri"/>
              <a:sym typeface="Calibri"/>
            </a:endParaRPr>
          </a:p>
          <a:p>
            <a:pPr indent="-381000" lvl="0" marL="914400" rtl="0" algn="l">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Nicole Hoem for managing county permit process and obtaining professional sign company to complete installation</a:t>
            </a:r>
            <a:endParaRPr b="0" i="0" sz="1800" u="none" cap="none" strike="noStrike">
              <a:solidFill>
                <a:srgbClr val="FF0000"/>
              </a:solidFill>
              <a:latin typeface="Calibri"/>
              <a:ea typeface="Calibri"/>
              <a:cs typeface="Calibri"/>
              <a:sym typeface="Calibri"/>
            </a:endParaRPr>
          </a:p>
        </p:txBody>
      </p:sp>
      <p:sp>
        <p:nvSpPr>
          <p:cNvPr id="565" name="Google Shape;565;p32"/>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566" name="Google Shape;566;p32"/>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
        <p:nvSpPr>
          <p:cNvPr id="567" name="Google Shape;567;p32"/>
          <p:cNvSpPr txBox="1"/>
          <p:nvPr>
            <p:ph type="title"/>
          </p:nvPr>
        </p:nvSpPr>
        <p:spPr>
          <a:xfrm>
            <a:off x="1743725" y="208625"/>
            <a:ext cx="5716200" cy="1099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700"/>
              <a:t>Camino Real East Entrance</a:t>
            </a:r>
            <a:endParaRPr sz="3600"/>
          </a:p>
        </p:txBody>
      </p:sp>
      <p:sp>
        <p:nvSpPr>
          <p:cNvPr id="568" name="Google Shape;568;p32"/>
          <p:cNvSpPr/>
          <p:nvPr/>
        </p:nvSpPr>
        <p:spPr>
          <a:xfrm>
            <a:off x="938725" y="5351825"/>
            <a:ext cx="7680300" cy="1099200"/>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1000"/>
              </a:spcAft>
              <a:buNone/>
            </a:pPr>
            <a:r>
              <a:rPr lang="en-US" sz="2200">
                <a:solidFill>
                  <a:schemeClr val="dk1"/>
                </a:solidFill>
                <a:latin typeface="Calibri"/>
                <a:ea typeface="Calibri"/>
                <a:cs typeface="Calibri"/>
                <a:sym typeface="Calibri"/>
              </a:rPr>
              <a:t>Note: Defendant responsible for accident continues to send VBRA monthly payments </a:t>
            </a:r>
            <a:r>
              <a:rPr lang="en-US" sz="2200">
                <a:solidFill>
                  <a:schemeClr val="dk1"/>
                </a:solidFill>
                <a:latin typeface="Calibri"/>
                <a:ea typeface="Calibri"/>
                <a:cs typeface="Calibri"/>
                <a:sym typeface="Calibri"/>
              </a:rPr>
              <a:t>through</a:t>
            </a:r>
            <a:r>
              <a:rPr lang="en-US" sz="2200">
                <a:solidFill>
                  <a:schemeClr val="dk1"/>
                </a:solidFill>
                <a:latin typeface="Calibri"/>
                <a:ea typeface="Calibri"/>
                <a:cs typeface="Calibri"/>
                <a:sym typeface="Calibri"/>
              </a:rPr>
              <a:t> court system to cover all repair costs</a:t>
            </a:r>
            <a:endParaRPr b="0" i="0" sz="1600" u="none" cap="none" strike="noStrike">
              <a:solidFill>
                <a:srgbClr val="FF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3" name="Shape 573"/>
        <p:cNvGrpSpPr/>
        <p:nvPr/>
      </p:nvGrpSpPr>
      <p:grpSpPr>
        <a:xfrm>
          <a:off x="0" y="0"/>
          <a:ext cx="0" cy="0"/>
          <a:chOff x="0" y="0"/>
          <a:chExt cx="0" cy="0"/>
        </a:xfrm>
      </p:grpSpPr>
      <p:sp>
        <p:nvSpPr>
          <p:cNvPr id="574" name="Google Shape;574;p58"/>
          <p:cNvSpPr txBox="1"/>
          <p:nvPr>
            <p:ph type="title"/>
          </p:nvPr>
        </p:nvSpPr>
        <p:spPr>
          <a:xfrm>
            <a:off x="685800" y="76200"/>
            <a:ext cx="8639175" cy="893763"/>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3200"/>
              <a:t>Community Events / Needs</a:t>
            </a:r>
            <a:endParaRPr/>
          </a:p>
        </p:txBody>
      </p:sp>
      <p:sp>
        <p:nvSpPr>
          <p:cNvPr id="575" name="Google Shape;575;p58"/>
          <p:cNvSpPr/>
          <p:nvPr/>
        </p:nvSpPr>
        <p:spPr>
          <a:xfrm>
            <a:off x="276225" y="914400"/>
            <a:ext cx="8943900" cy="5794200"/>
          </a:xfrm>
          <a:prstGeom prst="rect">
            <a:avLst/>
          </a:prstGeom>
          <a:noFill/>
          <a:ln>
            <a:noFill/>
          </a:ln>
        </p:spPr>
        <p:txBody>
          <a:bodyPr anchorCtr="0" anchor="t" bIns="48325" lIns="96650" spcFirstLastPara="1" rIns="96650" wrap="square" tIns="48325">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Calibri"/>
                <a:ea typeface="Calibri"/>
                <a:cs typeface="Calibri"/>
                <a:sym typeface="Calibri"/>
              </a:rPr>
              <a:t>Communications</a:t>
            </a:r>
            <a:endParaRPr b="1"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Please check your email settings to make sure you are set up to receive emails from </a:t>
            </a:r>
            <a:r>
              <a:rPr b="0"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contact@vistabonitarecreationassociation.com</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Please ask neighbors not here to do the same</a:t>
            </a:r>
            <a:endParaRPr b="0" i="0" sz="2000" u="none" cap="none" strike="noStrike">
              <a:solidFill>
                <a:schemeClr val="dk1"/>
              </a:solidFill>
              <a:latin typeface="Calibri"/>
              <a:ea typeface="Calibri"/>
              <a:cs typeface="Calibri"/>
              <a:sym typeface="Calibri"/>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2000">
                <a:solidFill>
                  <a:schemeClr val="dk1"/>
                </a:solidFill>
                <a:latin typeface="Calibri"/>
                <a:ea typeface="Calibri"/>
                <a:cs typeface="Calibri"/>
                <a:sym typeface="Calibri"/>
              </a:rPr>
              <a:t>Upcoming</a:t>
            </a:r>
            <a:r>
              <a:rPr b="1" i="0" lang="en-US" sz="2000" u="none" cap="none" strike="noStrike">
                <a:solidFill>
                  <a:schemeClr val="dk1"/>
                </a:solidFill>
                <a:latin typeface="Calibri"/>
                <a:ea typeface="Calibri"/>
                <a:cs typeface="Calibri"/>
                <a:sym typeface="Calibri"/>
              </a:rPr>
              <a:t> Events</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Fishing Derby - </a:t>
            </a:r>
            <a:r>
              <a:rPr lang="en-US" sz="2000">
                <a:solidFill>
                  <a:schemeClr val="dk1"/>
                </a:solidFill>
                <a:latin typeface="Calibri"/>
                <a:ea typeface="Calibri"/>
                <a:cs typeface="Calibri"/>
                <a:sym typeface="Calibri"/>
              </a:rPr>
              <a:t>Suspended this year due to water levels</a:t>
            </a:r>
            <a:endParaRPr b="0" i="0" sz="20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4th of July Brunch and Parade</a:t>
            </a:r>
            <a:endParaRPr/>
          </a:p>
          <a:p>
            <a:pPr indent="-342900" lvl="1" marL="8001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We are looking for volunteers to help with the event. Please contact Shelah Fred at </a:t>
            </a:r>
            <a:r>
              <a:rPr lang="en-US" sz="2000">
                <a:solidFill>
                  <a:schemeClr val="dk1"/>
                </a:solidFill>
                <a:latin typeface="Calibri"/>
                <a:ea typeface="Calibri"/>
                <a:cs typeface="Calibri"/>
                <a:sym typeface="Calibri"/>
              </a:rPr>
              <a:t>shelah.fred@yahoo.com</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Neighborhood Night Out - August 4, 2026</a:t>
            </a:r>
            <a:endParaRPr sz="20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Watch your email for more details</a:t>
            </a:r>
            <a:endParaRPr sz="20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Arts and Crafts Fair - Date TBD (this fall)</a:t>
            </a:r>
            <a:endParaRPr sz="20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Need member to be a lead </a:t>
            </a:r>
            <a:r>
              <a:rPr lang="en-US" sz="2000">
                <a:solidFill>
                  <a:schemeClr val="dk1"/>
                </a:solidFill>
                <a:latin typeface="Calibri"/>
                <a:ea typeface="Calibri"/>
                <a:cs typeface="Calibri"/>
                <a:sym typeface="Calibri"/>
              </a:rPr>
              <a:t>person</a:t>
            </a:r>
            <a:r>
              <a:rPr lang="en-US" sz="2000">
                <a:solidFill>
                  <a:schemeClr val="dk1"/>
                </a:solidFill>
                <a:latin typeface="Calibri"/>
                <a:ea typeface="Calibri"/>
                <a:cs typeface="Calibri"/>
                <a:sym typeface="Calibri"/>
              </a:rPr>
              <a:t> for planning</a:t>
            </a:r>
            <a:endParaRPr sz="20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Email </a:t>
            </a:r>
            <a:r>
              <a:rPr lang="en-US" sz="2000" u="sng">
                <a:solidFill>
                  <a:schemeClr val="dk1"/>
                </a:solidFill>
                <a:latin typeface="Calibri"/>
                <a:ea typeface="Calibri"/>
                <a:cs typeface="Calibri"/>
                <a:sym typeface="Calibri"/>
                <a:hlinkClick r:id="rId4">
                  <a:extLst>
                    <a:ext uri="{A12FA001-AC4F-418D-AE19-62706E023703}">
                      <ahyp:hlinkClr val="tx"/>
                    </a:ext>
                  </a:extLst>
                </a:hlinkClick>
              </a:rPr>
              <a:t>contact@vistabonitarecreationassociation.com</a:t>
            </a:r>
            <a:r>
              <a:rPr lang="en-US" sz="2000">
                <a:solidFill>
                  <a:schemeClr val="dk1"/>
                </a:solidFill>
                <a:latin typeface="Calibri"/>
                <a:ea typeface="Calibri"/>
                <a:cs typeface="Calibri"/>
                <a:sym typeface="Calibri"/>
              </a:rPr>
              <a:t> if you are interested</a:t>
            </a:r>
            <a:endParaRPr sz="2000">
              <a:solidFill>
                <a:schemeClr val="dk1"/>
              </a:solidFill>
              <a:latin typeface="Calibri"/>
              <a:ea typeface="Calibri"/>
              <a:cs typeface="Calibri"/>
              <a:sym typeface="Calibri"/>
            </a:endParaRPr>
          </a:p>
          <a:p>
            <a:pPr indent="-368300" lvl="1" marL="730250" marR="0" rtl="0" algn="l">
              <a:lnSpc>
                <a:spcPct val="100000"/>
              </a:lnSpc>
              <a:spcBef>
                <a:spcPts val="0"/>
              </a:spcBef>
              <a:spcAft>
                <a:spcPts val="0"/>
              </a:spcAft>
              <a:buNone/>
            </a:pPr>
            <a:r>
              <a:t/>
            </a:r>
            <a:endParaRPr b="0" i="0" sz="1800" u="none" cap="none" strike="noStrike">
              <a:solidFill>
                <a:srgbClr val="22222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576" name="Google Shape;576;p58"/>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577" name="Google Shape;577;p58"/>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2" name="Shape 582"/>
        <p:cNvGrpSpPr/>
        <p:nvPr/>
      </p:nvGrpSpPr>
      <p:grpSpPr>
        <a:xfrm>
          <a:off x="0" y="0"/>
          <a:ext cx="0" cy="0"/>
          <a:chOff x="0" y="0"/>
          <a:chExt cx="0" cy="0"/>
        </a:xfrm>
      </p:grpSpPr>
      <p:sp>
        <p:nvSpPr>
          <p:cNvPr id="583" name="Google Shape;583;p38"/>
          <p:cNvSpPr txBox="1"/>
          <p:nvPr>
            <p:ph type="title"/>
          </p:nvPr>
        </p:nvSpPr>
        <p:spPr>
          <a:xfrm>
            <a:off x="479425" y="304800"/>
            <a:ext cx="8642350" cy="65532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7200"/>
              <a:t>Wrap-up and General Questions</a:t>
            </a:r>
            <a:endParaRPr/>
          </a:p>
        </p:txBody>
      </p:sp>
      <p:sp>
        <p:nvSpPr>
          <p:cNvPr id="584" name="Google Shape;584;p38"/>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585" name="Google Shape;585;p38"/>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lang="en-US"/>
              <a:t>MAY 20, 2026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7"/>
          <p:cNvSpPr txBox="1"/>
          <p:nvPr>
            <p:ph type="title"/>
          </p:nvPr>
        </p:nvSpPr>
        <p:spPr>
          <a:xfrm>
            <a:off x="479425" y="293688"/>
            <a:ext cx="8642350" cy="763587"/>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President’s Report 2026 (cont.) </a:t>
            </a:r>
            <a:endParaRPr sz="4000"/>
          </a:p>
        </p:txBody>
      </p:sp>
      <p:sp>
        <p:nvSpPr>
          <p:cNvPr id="133" name="Google Shape;133;p17"/>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34" name="Google Shape;134;p17"/>
          <p:cNvSpPr txBox="1"/>
          <p:nvPr>
            <p:ph idx="1" type="body"/>
          </p:nvPr>
        </p:nvSpPr>
        <p:spPr>
          <a:xfrm>
            <a:off x="477520" y="1056640"/>
            <a:ext cx="8642350" cy="5888038"/>
          </a:xfrm>
          <a:prstGeom prst="rect">
            <a:avLst/>
          </a:prstGeom>
          <a:noFill/>
          <a:ln>
            <a:noFill/>
          </a:ln>
        </p:spPr>
        <p:txBody>
          <a:bodyPr anchorCtr="0" anchor="t" bIns="48325" lIns="96650" spcFirstLastPara="1" rIns="96650" wrap="square" tIns="48325">
            <a:noAutofit/>
          </a:bodyPr>
          <a:lstStyle/>
          <a:p>
            <a:pPr indent="-381000" lvl="0" marL="457200" rtl="0" algn="l">
              <a:lnSpc>
                <a:spcPct val="100000"/>
              </a:lnSpc>
              <a:spcBef>
                <a:spcPts val="360"/>
              </a:spcBef>
              <a:spcAft>
                <a:spcPts val="0"/>
              </a:spcAft>
              <a:buClr>
                <a:schemeClr val="dk1"/>
              </a:buClr>
              <a:buSzPts val="2400"/>
              <a:buChar char="•"/>
            </a:pPr>
            <a:r>
              <a:rPr lang="en-US" sz="2400"/>
              <a:t>Last year, we told you the board </a:t>
            </a:r>
            <a:r>
              <a:rPr lang="en-US" sz="2400"/>
              <a:t>would</a:t>
            </a:r>
            <a:r>
              <a:rPr lang="en-US" sz="2400"/>
              <a:t> be looking into possibly selling Replogle </a:t>
            </a:r>
            <a:r>
              <a:rPr lang="en-US" sz="2400"/>
              <a:t>Reservoir due to changes in how we can utilize the asset to put water in Baker Lake. We are continuing those efforts; however, from what we have learned so far, we may not be able to sell Replogle as it provides us with a required outlet for water per Colorado water law.</a:t>
            </a:r>
            <a:endParaRPr sz="2400"/>
          </a:p>
          <a:p>
            <a:pPr indent="-381000" lvl="0" marL="457200" rtl="0" algn="l">
              <a:lnSpc>
                <a:spcPct val="100000"/>
              </a:lnSpc>
              <a:spcBef>
                <a:spcPts val="360"/>
              </a:spcBef>
              <a:spcAft>
                <a:spcPts val="0"/>
              </a:spcAft>
              <a:buClr>
                <a:schemeClr val="dk1"/>
              </a:buClr>
              <a:buSzPts val="2400"/>
              <a:buChar char="•"/>
            </a:pPr>
            <a:r>
              <a:rPr lang="en-US" sz="2400"/>
              <a:t>Through this process, we are also looking at other ways to make Replogle a financial benefit to us if we are unable to sell it. </a:t>
            </a:r>
            <a:endParaRPr sz="2400"/>
          </a:p>
          <a:p>
            <a:pPr indent="-381000" lvl="0" marL="457200" rtl="0" algn="l">
              <a:lnSpc>
                <a:spcPct val="100000"/>
              </a:lnSpc>
              <a:spcBef>
                <a:spcPts val="360"/>
              </a:spcBef>
              <a:spcAft>
                <a:spcPts val="0"/>
              </a:spcAft>
              <a:buSzPts val="2400"/>
              <a:buChar char="•"/>
            </a:pPr>
            <a:r>
              <a:rPr lang="en-US" sz="2400"/>
              <a:t>Either way, there are things that will need to be done no matter which way the association can go; therefore, we ask you to watch for information via email when we are looking for assistance in things like posting signs and repairing cracks in the dam. We are at the point of needing maintenance on this resource and will need the help of members to complete the tasks.</a:t>
            </a:r>
            <a:endParaRPr sz="2400"/>
          </a:p>
          <a:p>
            <a:pPr indent="0" lvl="0" marL="0" rtl="0" algn="l">
              <a:lnSpc>
                <a:spcPct val="100000"/>
              </a:lnSpc>
              <a:spcBef>
                <a:spcPts val="240"/>
              </a:spcBef>
              <a:spcAft>
                <a:spcPts val="0"/>
              </a:spcAft>
              <a:buSzPts val="1200"/>
              <a:buNone/>
            </a:pPr>
            <a:r>
              <a:t/>
            </a:r>
            <a:endParaRPr sz="24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4"/>
          <p:cNvSpPr txBox="1"/>
          <p:nvPr>
            <p:ph type="title"/>
          </p:nvPr>
        </p:nvSpPr>
        <p:spPr>
          <a:xfrm>
            <a:off x="479425" y="156000"/>
            <a:ext cx="8642400" cy="7107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President’s Report 2026 </a:t>
            </a:r>
            <a:r>
              <a:rPr b="1" lang="en-US" sz="4000"/>
              <a:t>(cont.) </a:t>
            </a:r>
            <a:endParaRPr sz="4000"/>
          </a:p>
        </p:txBody>
      </p:sp>
      <p:sp>
        <p:nvSpPr>
          <p:cNvPr id="141" name="Google Shape;141;p4"/>
          <p:cNvSpPr txBox="1"/>
          <p:nvPr>
            <p:ph idx="1" type="body"/>
          </p:nvPr>
        </p:nvSpPr>
        <p:spPr>
          <a:xfrm>
            <a:off x="479425" y="1126750"/>
            <a:ext cx="8642400" cy="6042600"/>
          </a:xfrm>
          <a:prstGeom prst="rect">
            <a:avLst/>
          </a:prstGeom>
          <a:noFill/>
          <a:ln>
            <a:noFill/>
          </a:ln>
        </p:spPr>
        <p:txBody>
          <a:bodyPr anchorCtr="0" anchor="t" bIns="48325" lIns="96650" spcFirstLastPara="1" rIns="96650" wrap="square" tIns="48325">
            <a:noAutofit/>
          </a:bodyPr>
          <a:lstStyle/>
          <a:p>
            <a:pPr indent="457200" lvl="0" marL="0" rtl="0" algn="l">
              <a:lnSpc>
                <a:spcPct val="115000"/>
              </a:lnSpc>
              <a:spcBef>
                <a:spcPts val="0"/>
              </a:spcBef>
              <a:spcAft>
                <a:spcPts val="0"/>
              </a:spcAft>
              <a:buClr>
                <a:schemeClr val="dk1"/>
              </a:buClr>
              <a:buSzPts val="1100"/>
              <a:buFont typeface="Arial"/>
              <a:buNone/>
            </a:pPr>
            <a:r>
              <a:rPr b="1" lang="en-US" sz="2400"/>
              <a:t>   What Vista Bonita Recreation Association is and is not</a:t>
            </a:r>
            <a:endParaRPr b="1" sz="2400"/>
          </a:p>
          <a:p>
            <a:pPr indent="0" lvl="0" marL="0" rtl="0" algn="l">
              <a:lnSpc>
                <a:spcPct val="115000"/>
              </a:lnSpc>
              <a:spcBef>
                <a:spcPts val="0"/>
              </a:spcBef>
              <a:spcAft>
                <a:spcPts val="0"/>
              </a:spcAft>
              <a:buClr>
                <a:schemeClr val="dk1"/>
              </a:buClr>
              <a:buSzPts val="1100"/>
              <a:buFont typeface="Arial"/>
              <a:buNone/>
            </a:pPr>
            <a:r>
              <a:t/>
            </a:r>
            <a:endParaRPr sz="800"/>
          </a:p>
          <a:p>
            <a:pPr indent="-374650" lvl="0" marL="457200" rtl="0" algn="l">
              <a:lnSpc>
                <a:spcPct val="115000"/>
              </a:lnSpc>
              <a:spcBef>
                <a:spcPts val="0"/>
              </a:spcBef>
              <a:spcAft>
                <a:spcPts val="0"/>
              </a:spcAft>
              <a:buSzPts val="2300"/>
              <a:buChar char="•"/>
            </a:pPr>
            <a:r>
              <a:rPr lang="en-US" sz="2300"/>
              <a:t>Vista Bonita Recreation Association is a recognized association with a legally filed set of by-laws and directives that specifically state what the association is responsible for along with guidelines of securing a board of directors tasked with implementing the by-laws and managing the assets owned by the Association.</a:t>
            </a:r>
            <a:endParaRPr sz="2300"/>
          </a:p>
          <a:p>
            <a:pPr indent="-374650" lvl="0" marL="457200" rtl="0" algn="l">
              <a:lnSpc>
                <a:spcPct val="115000"/>
              </a:lnSpc>
              <a:spcBef>
                <a:spcPts val="0"/>
              </a:spcBef>
              <a:spcAft>
                <a:spcPts val="0"/>
              </a:spcAft>
              <a:buSzPts val="2300"/>
              <a:buChar char="•"/>
            </a:pPr>
            <a:r>
              <a:rPr lang="en-US" sz="2300"/>
              <a:t>Those assets include Baker Lake, Replogle Reservoir, Baker Lake Park, and rights to water via the Poudre River and Windsor Reservoir. </a:t>
            </a:r>
            <a:endParaRPr sz="2300"/>
          </a:p>
          <a:p>
            <a:pPr indent="-374650" lvl="0" marL="457200" rtl="0" algn="l">
              <a:lnSpc>
                <a:spcPct val="115000"/>
              </a:lnSpc>
              <a:spcBef>
                <a:spcPts val="0"/>
              </a:spcBef>
              <a:spcAft>
                <a:spcPts val="0"/>
              </a:spcAft>
              <a:buSzPts val="2300"/>
              <a:buChar char="•"/>
            </a:pPr>
            <a:r>
              <a:rPr lang="en-US" sz="2300"/>
              <a:t>The Vista Bonita Recreation Association is not responsible for Vista Bonita neighborhood, the roads, or the neighborhood entrances. We, the association and board of directors thereof, do not have jurisdiction or responsibility for these areas or anything relating to these areas. </a:t>
            </a:r>
            <a:endParaRPr sz="2300"/>
          </a:p>
          <a:p>
            <a:pPr indent="0" lvl="0" marL="0" rtl="0" algn="l">
              <a:lnSpc>
                <a:spcPct val="115000"/>
              </a:lnSpc>
              <a:spcBef>
                <a:spcPts val="0"/>
              </a:spcBef>
              <a:spcAft>
                <a:spcPts val="0"/>
              </a:spcAft>
              <a:buClr>
                <a:schemeClr val="dk1"/>
              </a:buClr>
              <a:buSzPts val="1100"/>
              <a:buFont typeface="Arial"/>
              <a:buNone/>
            </a:pPr>
            <a:r>
              <a:t/>
            </a:r>
            <a:endParaRPr sz="2400"/>
          </a:p>
        </p:txBody>
      </p:sp>
      <p:sp>
        <p:nvSpPr>
          <p:cNvPr id="142" name="Google Shape;142;p4"/>
          <p:cNvSpPr txBox="1"/>
          <p:nvPr>
            <p:ph idx="12" type="sldNum"/>
          </p:nvPr>
        </p:nvSpPr>
        <p:spPr>
          <a:xfrm>
            <a:off x="6880225" y="6780213"/>
            <a:ext cx="2241550" cy="388937"/>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43" name="Google Shape;143;p4"/>
          <p:cNvSpPr txBox="1"/>
          <p:nvPr>
            <p:ph idx="11" type="ftr"/>
          </p:nvPr>
        </p:nvSpPr>
        <p:spPr>
          <a:xfrm>
            <a:off x="3279775" y="6780213"/>
            <a:ext cx="3041650" cy="388937"/>
          </a:xfrm>
          <a:prstGeom prst="rect">
            <a:avLst/>
          </a:prstGeom>
          <a:noFill/>
          <a:ln>
            <a:noFill/>
          </a:ln>
        </p:spPr>
        <p:txBody>
          <a:bodyPr anchorCtr="0" anchor="ctr" bIns="48325" lIns="96650" spcFirstLastPara="1" rIns="96650" wrap="square" tIns="48325">
            <a:noAutofit/>
          </a:bodyPr>
          <a:lstStyle/>
          <a:p>
            <a:pPr indent="0" lvl="0" marL="0" rtl="0" algn="ctr">
              <a:spcBef>
                <a:spcPts val="0"/>
              </a:spcBef>
              <a:spcAft>
                <a:spcPts val="0"/>
              </a:spcAft>
              <a:buSzPts val="1400"/>
              <a:buNone/>
            </a:pPr>
            <a:r>
              <a:rPr lang="en-US"/>
              <a:t>MAY 20, 2026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g3e209f8032d_0_7"/>
          <p:cNvSpPr txBox="1"/>
          <p:nvPr>
            <p:ph type="title"/>
          </p:nvPr>
        </p:nvSpPr>
        <p:spPr>
          <a:xfrm>
            <a:off x="479425" y="293688"/>
            <a:ext cx="8642400" cy="7635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President’s Report 2026 (cont.) </a:t>
            </a:r>
            <a:endParaRPr sz="4000"/>
          </a:p>
        </p:txBody>
      </p:sp>
      <p:sp>
        <p:nvSpPr>
          <p:cNvPr id="150" name="Google Shape;150;g3e209f8032d_0_7"/>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51" name="Google Shape;151;g3e209f8032d_0_7"/>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spcBef>
                <a:spcPts val="0"/>
              </a:spcBef>
              <a:spcAft>
                <a:spcPts val="0"/>
              </a:spcAft>
              <a:buSzPts val="1400"/>
              <a:buNone/>
            </a:pPr>
            <a:r>
              <a:rPr lang="en-US"/>
              <a:t>MAY 20, 2026</a:t>
            </a:r>
            <a:endParaRPr/>
          </a:p>
        </p:txBody>
      </p:sp>
      <p:sp>
        <p:nvSpPr>
          <p:cNvPr id="152" name="Google Shape;152;g3e209f8032d_0_7"/>
          <p:cNvSpPr txBox="1"/>
          <p:nvPr>
            <p:ph idx="1" type="body"/>
          </p:nvPr>
        </p:nvSpPr>
        <p:spPr>
          <a:xfrm>
            <a:off x="479435" y="1246525"/>
            <a:ext cx="8642400" cy="5533800"/>
          </a:xfrm>
          <a:prstGeom prst="rect">
            <a:avLst/>
          </a:prstGeom>
          <a:noFill/>
          <a:ln>
            <a:noFill/>
          </a:ln>
        </p:spPr>
        <p:txBody>
          <a:bodyPr anchorCtr="0" anchor="t" bIns="48325" lIns="96650" spcFirstLastPara="1" rIns="96650" wrap="square" tIns="48325">
            <a:noAutofit/>
          </a:bodyPr>
          <a:lstStyle/>
          <a:p>
            <a:pPr indent="457200" lvl="0" marL="0" rtl="0" algn="l">
              <a:lnSpc>
                <a:spcPct val="115000"/>
              </a:lnSpc>
              <a:spcBef>
                <a:spcPts val="0"/>
              </a:spcBef>
              <a:spcAft>
                <a:spcPts val="0"/>
              </a:spcAft>
              <a:buClr>
                <a:schemeClr val="dk1"/>
              </a:buClr>
              <a:buSzPts val="1100"/>
              <a:buFont typeface="Arial"/>
              <a:buNone/>
            </a:pPr>
            <a:r>
              <a:rPr b="1" lang="en-US" sz="2100"/>
              <a:t>       What Vista Bonita Recreation Association is and is not (cont.)</a:t>
            </a:r>
            <a:endParaRPr b="1" sz="2100"/>
          </a:p>
          <a:p>
            <a:pPr indent="0" lvl="0" marL="0" rtl="0" algn="l">
              <a:lnSpc>
                <a:spcPct val="115000"/>
              </a:lnSpc>
              <a:spcBef>
                <a:spcPts val="0"/>
              </a:spcBef>
              <a:spcAft>
                <a:spcPts val="0"/>
              </a:spcAft>
              <a:buClr>
                <a:schemeClr val="dk1"/>
              </a:buClr>
              <a:buSzPts val="1100"/>
              <a:buFont typeface="Arial"/>
              <a:buNone/>
            </a:pPr>
            <a:r>
              <a:t/>
            </a:r>
            <a:endParaRPr sz="500"/>
          </a:p>
          <a:p>
            <a:pPr indent="-361950" lvl="0" marL="457200" rtl="0" algn="l">
              <a:lnSpc>
                <a:spcPct val="115000"/>
              </a:lnSpc>
              <a:spcBef>
                <a:spcPts val="0"/>
              </a:spcBef>
              <a:spcAft>
                <a:spcPts val="0"/>
              </a:spcAft>
              <a:buSzPts val="2100"/>
              <a:buChar char="•"/>
            </a:pPr>
            <a:r>
              <a:rPr lang="en-US" sz="2100"/>
              <a:t>A couple of items may have caused some confusion over our jurisdiction. First, we are responsible for Baker Lake Park and the electricity provided at the pavilion. The electricity is tied into the power at the entrances; thus, VBRA pays the electric bill as the individual usages cannot be separated by the power company. </a:t>
            </a:r>
            <a:endParaRPr sz="2100"/>
          </a:p>
          <a:p>
            <a:pPr indent="-361950" lvl="0" marL="457200" rtl="0" algn="l">
              <a:lnSpc>
                <a:spcPct val="115000"/>
              </a:lnSpc>
              <a:spcBef>
                <a:spcPts val="0"/>
              </a:spcBef>
              <a:spcAft>
                <a:spcPts val="0"/>
              </a:spcAft>
              <a:buSzPts val="2100"/>
              <a:buChar char="•"/>
            </a:pPr>
            <a:r>
              <a:rPr lang="en-US" sz="2100"/>
              <a:t>Second, when maintenance was needed to the entrance monuments, a past board offered to be a monetary financial holder only. Nicole will go into more detail later in the meeting, but for now, that work has been completed and the board will be removing ourselves from that offer once all payment is settled. While that past board had the best of intentions, per our Association by-laws, they </a:t>
            </a:r>
            <a:r>
              <a:rPr lang="en-US" sz="2100"/>
              <a:t>probably</a:t>
            </a:r>
            <a:r>
              <a:rPr lang="en-US" sz="2100"/>
              <a:t> should not have made the offer. The VBRA board does not have jurisdiction over the entrances and will not be completing any future maintenance financial or otherwise.</a:t>
            </a:r>
            <a:endParaRPr sz="2100"/>
          </a:p>
          <a:p>
            <a:pPr indent="-342900" lvl="0" marL="457200" rtl="0" algn="l">
              <a:lnSpc>
                <a:spcPct val="100000"/>
              </a:lnSpc>
              <a:spcBef>
                <a:spcPts val="360"/>
              </a:spcBef>
              <a:spcAft>
                <a:spcPts val="0"/>
              </a:spcAft>
              <a:buSzPts val="1800"/>
              <a:buNone/>
            </a:pPr>
            <a:r>
              <a:t/>
            </a:r>
            <a:endParaRPr sz="2400"/>
          </a:p>
          <a:p>
            <a:pPr indent="-228600" lvl="0" marL="457200" rtl="0" algn="l">
              <a:lnSpc>
                <a:spcPct val="115000"/>
              </a:lnSpc>
              <a:spcBef>
                <a:spcPts val="1200"/>
              </a:spcBef>
              <a:spcAft>
                <a:spcPts val="0"/>
              </a:spcAft>
              <a:buSzPts val="1100"/>
              <a:buNone/>
            </a:pPr>
            <a:r>
              <a:t/>
            </a:r>
            <a:endParaRPr sz="2700">
              <a:highlight>
                <a:srgbClr val="FFFFFF"/>
              </a:highlight>
              <a:latin typeface="Arial"/>
              <a:ea typeface="Arial"/>
              <a:cs typeface="Arial"/>
              <a:sym typeface="Arial"/>
            </a:endParaRPr>
          </a:p>
          <a:p>
            <a:pPr indent="-342900" lvl="0" marL="457200" rtl="0" algn="l">
              <a:lnSpc>
                <a:spcPct val="100000"/>
              </a:lnSpc>
              <a:spcBef>
                <a:spcPts val="1200"/>
              </a:spcBef>
              <a:spcAft>
                <a:spcPts val="0"/>
              </a:spcAft>
              <a:buSzPts val="18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g3e209f8032d_0_17"/>
          <p:cNvSpPr txBox="1"/>
          <p:nvPr>
            <p:ph idx="1" type="body"/>
          </p:nvPr>
        </p:nvSpPr>
        <p:spPr>
          <a:xfrm>
            <a:off x="479435" y="1246525"/>
            <a:ext cx="8642400" cy="5533800"/>
          </a:xfrm>
          <a:prstGeom prst="rect">
            <a:avLst/>
          </a:prstGeom>
          <a:noFill/>
          <a:ln>
            <a:noFill/>
          </a:ln>
        </p:spPr>
        <p:txBody>
          <a:bodyPr anchorCtr="0" anchor="t" bIns="48325" lIns="96650" spcFirstLastPara="1" rIns="96650" wrap="square" tIns="48325">
            <a:noAutofit/>
          </a:bodyPr>
          <a:lstStyle/>
          <a:p>
            <a:pPr indent="457200" lvl="0" marL="0" rtl="0" algn="l">
              <a:lnSpc>
                <a:spcPct val="115000"/>
              </a:lnSpc>
              <a:spcBef>
                <a:spcPts val="0"/>
              </a:spcBef>
              <a:spcAft>
                <a:spcPts val="0"/>
              </a:spcAft>
              <a:buNone/>
            </a:pPr>
            <a:r>
              <a:rPr b="1" lang="en-US" sz="2200"/>
              <a:t>   What Vista Bonita Recreation Association is and is not (cont.)</a:t>
            </a:r>
            <a:endParaRPr b="1" sz="2200"/>
          </a:p>
          <a:p>
            <a:pPr indent="0" lvl="0" marL="0" rtl="0" algn="l">
              <a:lnSpc>
                <a:spcPct val="115000"/>
              </a:lnSpc>
              <a:spcBef>
                <a:spcPts val="0"/>
              </a:spcBef>
              <a:spcAft>
                <a:spcPts val="0"/>
              </a:spcAft>
              <a:buClr>
                <a:schemeClr val="dk1"/>
              </a:buClr>
              <a:buSzPts val="1100"/>
              <a:buFont typeface="Arial"/>
              <a:buNone/>
            </a:pPr>
            <a:r>
              <a:t/>
            </a:r>
            <a:endParaRPr sz="600"/>
          </a:p>
          <a:p>
            <a:pPr indent="-368300" lvl="0" marL="457200" rtl="0" algn="l">
              <a:lnSpc>
                <a:spcPct val="115000"/>
              </a:lnSpc>
              <a:spcBef>
                <a:spcPts val="0"/>
              </a:spcBef>
              <a:spcAft>
                <a:spcPts val="0"/>
              </a:spcAft>
              <a:buSzPts val="2200"/>
              <a:buChar char="•"/>
            </a:pPr>
            <a:r>
              <a:rPr lang="en-US" sz="2200"/>
              <a:t>The Vista Bonita Recreation Association is not responsible for, nor do we have any jurisdiction over, the roads in our neighborhood. Recently, the board has received questions about a </a:t>
            </a:r>
            <a:r>
              <a:rPr lang="en-US" sz="2200"/>
              <a:t>postcard</a:t>
            </a:r>
            <a:r>
              <a:rPr lang="en-US" sz="2200"/>
              <a:t> sent by the Larimer County Engineering Department regarding future maintenance/repairs to the neighborhood roads. The VBRA board of directors does not have any additional information about this postcard, what it means, or any future work/costs associated with maintaining the neighborhood roads. Any questions you have should be directed to the individuals and/or departments listed on the postcard. Also, the VBRA board will not be involved in any future work or financial dealings related to maintaining neighborhood roads as this is outside our scope as directed by our association by-laws.</a:t>
            </a:r>
            <a:endParaRPr sz="2200"/>
          </a:p>
        </p:txBody>
      </p:sp>
      <p:sp>
        <p:nvSpPr>
          <p:cNvPr id="159" name="Google Shape;159;g3e209f8032d_0_17"/>
          <p:cNvSpPr txBox="1"/>
          <p:nvPr>
            <p:ph type="title"/>
          </p:nvPr>
        </p:nvSpPr>
        <p:spPr>
          <a:xfrm>
            <a:off x="479425" y="293688"/>
            <a:ext cx="8642400" cy="763500"/>
          </a:xfrm>
          <a:prstGeom prst="rect">
            <a:avLst/>
          </a:prstGeom>
          <a:noFill/>
          <a:ln>
            <a:noFill/>
          </a:ln>
        </p:spPr>
        <p:txBody>
          <a:bodyPr anchorCtr="0" anchor="ctr" bIns="48325" lIns="96650" spcFirstLastPara="1" rIns="96650" wrap="square" tIns="48325">
            <a:noAutofit/>
          </a:bodyPr>
          <a:lstStyle/>
          <a:p>
            <a:pPr indent="0" lvl="0" marL="0" rtl="0" algn="ctr">
              <a:lnSpc>
                <a:spcPct val="100000"/>
              </a:lnSpc>
              <a:spcBef>
                <a:spcPts val="0"/>
              </a:spcBef>
              <a:spcAft>
                <a:spcPts val="0"/>
              </a:spcAft>
              <a:buSzPts val="1400"/>
              <a:buNone/>
            </a:pPr>
            <a:r>
              <a:rPr b="1" lang="en-US" sz="4000"/>
              <a:t>President’s Report 2026 (cont.) </a:t>
            </a:r>
            <a:endParaRPr sz="4000"/>
          </a:p>
        </p:txBody>
      </p:sp>
      <p:sp>
        <p:nvSpPr>
          <p:cNvPr id="160" name="Google Shape;160;g3e209f8032d_0_17"/>
          <p:cNvSpPr txBox="1"/>
          <p:nvPr>
            <p:ph idx="12" type="sldNum"/>
          </p:nvPr>
        </p:nvSpPr>
        <p:spPr>
          <a:xfrm>
            <a:off x="6880225" y="6780213"/>
            <a:ext cx="2241600" cy="388800"/>
          </a:xfrm>
          <a:prstGeom prst="rect">
            <a:avLst/>
          </a:prstGeom>
          <a:noFill/>
          <a:ln>
            <a:noFill/>
          </a:ln>
        </p:spPr>
        <p:txBody>
          <a:bodyPr anchorCtr="0" anchor="ctr" bIns="48325" lIns="96650" spcFirstLastPara="1" rIns="96650" wrap="square" tIns="48325">
            <a:noAutofit/>
          </a:bodyPr>
          <a:lstStyle/>
          <a:p>
            <a:pPr indent="0" lvl="0" marL="0" marR="0" rtl="0" algn="r">
              <a:lnSpc>
                <a:spcPct val="100000"/>
              </a:lnSpc>
              <a:spcBef>
                <a:spcPts val="0"/>
              </a:spcBef>
              <a:spcAft>
                <a:spcPts val="0"/>
              </a:spcAft>
              <a:buSzPts val="1300"/>
              <a:buNone/>
            </a:pPr>
            <a:fld id="{00000000-1234-1234-1234-123412341234}" type="slidenum">
              <a:rPr lang="en-US"/>
              <a:t>‹#›</a:t>
            </a:fld>
            <a:endParaRPr/>
          </a:p>
        </p:txBody>
      </p:sp>
      <p:sp>
        <p:nvSpPr>
          <p:cNvPr id="161" name="Google Shape;161;g3e209f8032d_0_17"/>
          <p:cNvSpPr txBox="1"/>
          <p:nvPr>
            <p:ph idx="11" type="ftr"/>
          </p:nvPr>
        </p:nvSpPr>
        <p:spPr>
          <a:xfrm>
            <a:off x="3279775" y="6780213"/>
            <a:ext cx="3041700" cy="388800"/>
          </a:xfrm>
          <a:prstGeom prst="rect">
            <a:avLst/>
          </a:prstGeom>
          <a:noFill/>
          <a:ln>
            <a:noFill/>
          </a:ln>
        </p:spPr>
        <p:txBody>
          <a:bodyPr anchorCtr="0" anchor="ctr" bIns="48325" lIns="96650" spcFirstLastPara="1" rIns="96650" wrap="square" tIns="48325">
            <a:noAutofit/>
          </a:bodyPr>
          <a:lstStyle/>
          <a:p>
            <a:pPr indent="0" lvl="0" marL="0" rtl="0" algn="ctr">
              <a:spcBef>
                <a:spcPts val="0"/>
              </a:spcBef>
              <a:spcAft>
                <a:spcPts val="0"/>
              </a:spcAft>
              <a:buSzPts val="1400"/>
              <a:buNone/>
            </a:pPr>
            <a:r>
              <a:rPr lang="en-US"/>
              <a:t>MAY 20, 2026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2011-05-15T19:24:36Z</dcterms:created>
  <dc:creator>mewarring</dc:creator>
</cp:coreProperties>
</file>