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6858000" cx="12192000"/>
  <p:notesSz cx="6858000" cy="9144000"/>
  <p:embeddedFontLst>
    <p:embeddedFont>
      <p:font typeface="Lato"/>
      <p:regular r:id="rId29"/>
      <p:bold r:id="rId30"/>
      <p:italic r:id="rId31"/>
      <p:boldItalic r:id="rId32"/>
    </p:embeddedFont>
    <p:embeddedFont>
      <p:font typeface="Century Gothic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7" roundtripDataSignature="AMtx7miuxPvYIte1t9YdW8E+D1lP4gDb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at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7.xml"/><Relationship Id="rId33" Type="http://schemas.openxmlformats.org/officeDocument/2006/relationships/font" Target="fonts/CenturyGothic-regular.fntdata"/><Relationship Id="rId10" Type="http://schemas.openxmlformats.org/officeDocument/2006/relationships/slide" Target="slides/slide6.xml"/><Relationship Id="rId32" Type="http://schemas.openxmlformats.org/officeDocument/2006/relationships/font" Target="fonts/Lato-boldItalic.fntdata"/><Relationship Id="rId13" Type="http://schemas.openxmlformats.org/officeDocument/2006/relationships/slide" Target="slides/slide9.xml"/><Relationship Id="rId35" Type="http://schemas.openxmlformats.org/officeDocument/2006/relationships/font" Target="fonts/CenturyGothic-italic.fntdata"/><Relationship Id="rId12" Type="http://schemas.openxmlformats.org/officeDocument/2006/relationships/slide" Target="slides/slide8.xml"/><Relationship Id="rId34" Type="http://schemas.openxmlformats.org/officeDocument/2006/relationships/font" Target="fonts/CenturyGothic-bold.fntdata"/><Relationship Id="rId15" Type="http://schemas.openxmlformats.org/officeDocument/2006/relationships/slide" Target="slides/slide11.xml"/><Relationship Id="rId37" Type="http://customschemas.google.com/relationships/presentationmetadata" Target="metadata"/><Relationship Id="rId14" Type="http://schemas.openxmlformats.org/officeDocument/2006/relationships/slide" Target="slides/slide10.xml"/><Relationship Id="rId36" Type="http://schemas.openxmlformats.org/officeDocument/2006/relationships/font" Target="fonts/CenturyGothic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a1105ed9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a1105ed9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a1105ed90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a1105ed9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a1105ed90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a1105ed9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a1105ed90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a1105ed9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2"/>
          <p:cNvSpPr/>
          <p:nvPr/>
        </p:nvSpPr>
        <p:spPr>
          <a:xfrm>
            <a:off x="0" y="-3175"/>
            <a:ext cx="12192000" cy="5203825"/>
          </a:xfrm>
          <a:custGeom>
            <a:rect b="b" l="l" r="r" t="t"/>
            <a:pathLst>
              <a:path extrusionOk="0" h="3278" w="576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32"/>
          <p:cNvSpPr txBox="1"/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2"/>
          <p:cNvSpPr txBox="1"/>
          <p:nvPr>
            <p:ph idx="1" type="subTitle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32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2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2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1"/>
          <p:cNvSpPr txBox="1"/>
          <p:nvPr>
            <p:ph type="title"/>
          </p:nvPr>
        </p:nvSpPr>
        <p:spPr>
          <a:xfrm>
            <a:off x="810000" y="4800600"/>
            <a:ext cx="10561418" cy="56673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1"/>
          <p:cNvSpPr/>
          <p:nvPr>
            <p:ph idx="2" type="pic"/>
          </p:nvPr>
        </p:nvSpPr>
        <p:spPr>
          <a:xfrm>
            <a:off x="0" y="0"/>
            <a:ext cx="12192000" cy="4800600"/>
          </a:xfrm>
          <a:prstGeom prst="rect">
            <a:avLst/>
          </a:prstGeom>
          <a:noFill/>
          <a:ln cap="rnd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>
              <a:srgbClr val="000000">
                <a:alpha val="40000"/>
              </a:srgbClr>
            </a:outerShdw>
          </a:effectLst>
        </p:spPr>
      </p:sp>
      <p:sp>
        <p:nvSpPr>
          <p:cNvPr id="78" name="Google Shape;78;p41"/>
          <p:cNvSpPr txBox="1"/>
          <p:nvPr>
            <p:ph idx="1" type="body"/>
          </p:nvPr>
        </p:nvSpPr>
        <p:spPr>
          <a:xfrm>
            <a:off x="810000" y="5367338"/>
            <a:ext cx="10561418" cy="4937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9" name="Google Shape;79;p41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1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1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2"/>
          <p:cNvSpPr/>
          <p:nvPr/>
        </p:nvSpPr>
        <p:spPr>
          <a:xfrm>
            <a:off x="631697" y="1081456"/>
            <a:ext cx="6332416" cy="3239188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42"/>
          <p:cNvSpPr txBox="1"/>
          <p:nvPr>
            <p:ph type="title"/>
          </p:nvPr>
        </p:nvSpPr>
        <p:spPr>
          <a:xfrm>
            <a:off x="850985" y="1238502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 b="1" sz="4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2"/>
          <p:cNvSpPr txBox="1"/>
          <p:nvPr>
            <p:ph idx="1" type="body"/>
          </p:nvPr>
        </p:nvSpPr>
        <p:spPr>
          <a:xfrm>
            <a:off x="853190" y="4443680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6" name="Google Shape;86;p42"/>
          <p:cNvSpPr txBox="1"/>
          <p:nvPr>
            <p:ph idx="2" type="body"/>
          </p:nvPr>
        </p:nvSpPr>
        <p:spPr>
          <a:xfrm>
            <a:off x="7574642" y="1081456"/>
            <a:ext cx="3810001" cy="40754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87" name="Google Shape;87;p42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2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2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3"/>
          <p:cNvSpPr/>
          <p:nvPr/>
        </p:nvSpPr>
        <p:spPr>
          <a:xfrm>
            <a:off x="1140884" y="2286585"/>
            <a:ext cx="4895115" cy="2503972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43"/>
          <p:cNvSpPr txBox="1"/>
          <p:nvPr>
            <p:ph type="title"/>
          </p:nvPr>
        </p:nvSpPr>
        <p:spPr>
          <a:xfrm>
            <a:off x="1357089" y="2435957"/>
            <a:ext cx="4382521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43"/>
          <p:cNvSpPr txBox="1"/>
          <p:nvPr>
            <p:ph idx="1" type="body"/>
          </p:nvPr>
        </p:nvSpPr>
        <p:spPr>
          <a:xfrm>
            <a:off x="6156000" y="2286000"/>
            <a:ext cx="4880300" cy="229552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94" name="Google Shape;94;p43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3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3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4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44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4"/>
          <p:cNvSpPr txBox="1"/>
          <p:nvPr>
            <p:ph idx="1" type="body"/>
          </p:nvPr>
        </p:nvSpPr>
        <p:spPr>
          <a:xfrm rot="5400000">
            <a:off x="4254444" y="-1260043"/>
            <a:ext cx="3674397" cy="1056328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101" name="Google Shape;101;p44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44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44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5"/>
          <p:cNvSpPr/>
          <p:nvPr/>
        </p:nvSpPr>
        <p:spPr>
          <a:xfrm>
            <a:off x="7669651" y="446089"/>
            <a:ext cx="4522349" cy="5414962"/>
          </a:xfrm>
          <a:custGeom>
            <a:rect b="b" l="l" r="r" t="t"/>
            <a:pathLst>
              <a:path extrusionOk="0" h="4320" w="2879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45"/>
          <p:cNvSpPr txBox="1"/>
          <p:nvPr>
            <p:ph type="title"/>
          </p:nvPr>
        </p:nvSpPr>
        <p:spPr>
          <a:xfrm rot="5400000">
            <a:off x="6863536" y="1906175"/>
            <a:ext cx="5134798" cy="249479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45"/>
          <p:cNvSpPr txBox="1"/>
          <p:nvPr>
            <p:ph idx="1" type="body"/>
          </p:nvPr>
        </p:nvSpPr>
        <p:spPr>
          <a:xfrm rot="5400000">
            <a:off x="1408290" y="-152200"/>
            <a:ext cx="5414962" cy="661154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108" name="Google Shape;108;p45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5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45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3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33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3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22" name="Google Shape;22;p33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3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3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4"/>
          <p:cNvSpPr/>
          <p:nvPr/>
        </p:nvSpPr>
        <p:spPr>
          <a:xfrm>
            <a:off x="0" y="1"/>
            <a:ext cx="12192000" cy="5203825"/>
          </a:xfrm>
          <a:custGeom>
            <a:rect b="b" l="l" r="r" t="t"/>
            <a:pathLst>
              <a:path extrusionOk="0" h="3278" w="5760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" name="Google Shape;27;p34"/>
          <p:cNvSpPr txBox="1"/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  <a:defRPr b="1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4"/>
          <p:cNvSpPr txBox="1"/>
          <p:nvPr>
            <p:ph idx="1" type="body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34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4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4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5"/>
          <p:cNvSpPr txBox="1"/>
          <p:nvPr>
            <p:ph type="title"/>
          </p:nvPr>
        </p:nvSpPr>
        <p:spPr>
          <a:xfrm>
            <a:off x="814728" y="727522"/>
            <a:ext cx="4852988" cy="16171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5"/>
          <p:cNvSpPr/>
          <p:nvPr>
            <p:ph idx="2" type="pic"/>
          </p:nvPr>
        </p:nvSpPr>
        <p:spPr>
          <a:xfrm>
            <a:off x="6098117" y="0"/>
            <a:ext cx="6093883" cy="6858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" name="Google Shape;35;p35"/>
          <p:cNvSpPr txBox="1"/>
          <p:nvPr>
            <p:ph idx="1" type="body"/>
          </p:nvPr>
        </p:nvSpPr>
        <p:spPr>
          <a:xfrm>
            <a:off x="814728" y="2344684"/>
            <a:ext cx="4852988" cy="35163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36" name="Google Shape;36;p35"/>
          <p:cNvSpPr txBox="1"/>
          <p:nvPr>
            <p:ph idx="10" type="dt"/>
          </p:nvPr>
        </p:nvSpPr>
        <p:spPr>
          <a:xfrm>
            <a:off x="3885810" y="6041362"/>
            <a:ext cx="976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5"/>
          <p:cNvSpPr txBox="1"/>
          <p:nvPr>
            <p:ph idx="11" type="ftr"/>
          </p:nvPr>
        </p:nvSpPr>
        <p:spPr>
          <a:xfrm>
            <a:off x="590396" y="6041362"/>
            <a:ext cx="32954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5"/>
          <p:cNvSpPr txBox="1"/>
          <p:nvPr>
            <p:ph idx="12" type="sldNum"/>
          </p:nvPr>
        </p:nvSpPr>
        <p:spPr>
          <a:xfrm>
            <a:off x="4862689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6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" name="Google Shape;41;p36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6"/>
          <p:cNvSpPr txBox="1"/>
          <p:nvPr>
            <p:ph idx="1" type="body"/>
          </p:nvPr>
        </p:nvSpPr>
        <p:spPr>
          <a:xfrm>
            <a:off x="818712" y="2222287"/>
            <a:ext cx="5185873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43" name="Google Shape;43;p36"/>
          <p:cNvSpPr txBox="1"/>
          <p:nvPr>
            <p:ph idx="2" type="body"/>
          </p:nvPr>
        </p:nvSpPr>
        <p:spPr>
          <a:xfrm>
            <a:off x="6187415" y="2222287"/>
            <a:ext cx="5194583" cy="363876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44" name="Google Shape;44;p36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6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6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7"/>
          <p:cNvSpPr/>
          <p:nvPr/>
        </p:nvSpPr>
        <p:spPr>
          <a:xfrm>
            <a:off x="1073151" y="446087"/>
            <a:ext cx="3547533" cy="1814651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37"/>
          <p:cNvSpPr txBox="1"/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entury Gothic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7"/>
          <p:cNvSpPr txBox="1"/>
          <p:nvPr>
            <p:ph idx="1" type="body"/>
          </p:nvPr>
        </p:nvSpPr>
        <p:spPr>
          <a:xfrm>
            <a:off x="4855633" y="446088"/>
            <a:ext cx="6252633" cy="54149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51" name="Google Shape;51;p37"/>
          <p:cNvSpPr txBox="1"/>
          <p:nvPr>
            <p:ph idx="2" type="body"/>
          </p:nvPr>
        </p:nvSpPr>
        <p:spPr>
          <a:xfrm>
            <a:off x="1073151" y="2260738"/>
            <a:ext cx="3547533" cy="36003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52" name="Google Shape;52;p37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7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7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8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38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8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8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8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9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9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9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0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40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0"/>
          <p:cNvSpPr txBox="1"/>
          <p:nvPr>
            <p:ph idx="1" type="body"/>
          </p:nvPr>
        </p:nvSpPr>
        <p:spPr>
          <a:xfrm>
            <a:off x="814728" y="2174875"/>
            <a:ext cx="5189857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b="0"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9" name="Google Shape;69;p40"/>
          <p:cNvSpPr txBox="1"/>
          <p:nvPr>
            <p:ph idx="2" type="body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70" name="Google Shape;70;p40"/>
          <p:cNvSpPr txBox="1"/>
          <p:nvPr>
            <p:ph idx="3" type="body"/>
          </p:nvPr>
        </p:nvSpPr>
        <p:spPr>
          <a:xfrm>
            <a:off x="6187415" y="2174875"/>
            <a:ext cx="5194583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b="0"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1" name="Google Shape;71;p40"/>
          <p:cNvSpPr txBox="1"/>
          <p:nvPr>
            <p:ph idx="4" type="body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72" name="Google Shape;72;p40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0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0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b="1" i="0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" name="Google Shape;7;p31"/>
          <p:cNvSpPr txBox="1"/>
          <p:nvPr>
            <p:ph idx="1" type="body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🞆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p31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31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" name="Google Shape;10;p31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Relationship Id="rId4" Type="http://schemas.openxmlformats.org/officeDocument/2006/relationships/image" Target="../media/image13.jpg"/><Relationship Id="rId5" Type="http://schemas.openxmlformats.org/officeDocument/2006/relationships/image" Target="../media/image8.jpg"/><Relationship Id="rId6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11.jpg"/><Relationship Id="rId5" Type="http://schemas.openxmlformats.org/officeDocument/2006/relationships/image" Target="../media/image4.jpg"/><Relationship Id="rId6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"/>
          <p:cNvSpPr txBox="1"/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</a:pPr>
            <a:r>
              <a:rPr lang="en-US"/>
              <a:t>Baker Lake Ecology</a:t>
            </a:r>
            <a:endParaRPr/>
          </a:p>
        </p:txBody>
      </p:sp>
      <p:sp>
        <p:nvSpPr>
          <p:cNvPr id="116" name="Google Shape;116;p1"/>
          <p:cNvSpPr txBox="1"/>
          <p:nvPr>
            <p:ph idx="1" type="subTitle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Trevor Dysert &amp; </a:t>
            </a:r>
            <a:r>
              <a:rPr lang="en-US"/>
              <a:t>Nicole</a:t>
            </a:r>
            <a:r>
              <a:rPr lang="en-US"/>
              <a:t> Hoem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n-US"/>
              <a:t>Lake Treatment Goals</a:t>
            </a:r>
            <a:endParaRPr/>
          </a:p>
        </p:txBody>
      </p:sp>
      <p:sp>
        <p:nvSpPr>
          <p:cNvPr id="177" name="Google Shape;177;p9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SzPts val="3600"/>
              <a:buFont typeface="Century Gothic"/>
              <a:buAutoNum type="arabicPeriod"/>
            </a:pPr>
            <a:r>
              <a:rPr lang="en-US" sz="3600"/>
              <a:t>Reduce sediment &amp; muck buildup</a:t>
            </a:r>
            <a:endParaRPr/>
          </a:p>
          <a:p>
            <a:pPr indent="-514350" lvl="0" marL="514350" rtl="0" algn="l">
              <a:spcBef>
                <a:spcPts val="1320"/>
              </a:spcBef>
              <a:spcAft>
                <a:spcPts val="0"/>
              </a:spcAft>
              <a:buSzPts val="3600"/>
              <a:buFont typeface="Century Gothic"/>
              <a:buAutoNum type="arabicPeriod"/>
            </a:pPr>
            <a:r>
              <a:rPr lang="en-US" sz="3600"/>
              <a:t>Improve water quality &amp; clarity</a:t>
            </a:r>
            <a:endParaRPr/>
          </a:p>
          <a:p>
            <a:pPr indent="-228600" lvl="0" marL="342900" rtl="0" algn="l">
              <a:spcBef>
                <a:spcPts val="9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 txBox="1"/>
          <p:nvPr>
            <p:ph type="title"/>
          </p:nvPr>
        </p:nvSpPr>
        <p:spPr>
          <a:xfrm>
            <a:off x="430506" y="322050"/>
            <a:ext cx="4853100" cy="7620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</a:pPr>
            <a:r>
              <a:rPr lang="en-US" sz="3200"/>
              <a:t>Muck Pellet application</a:t>
            </a:r>
            <a:endParaRPr/>
          </a:p>
        </p:txBody>
      </p:sp>
      <p:pic>
        <p:nvPicPr>
          <p:cNvPr id="183" name="Google Shape;183;p10"/>
          <p:cNvPicPr preferRelativeResize="0"/>
          <p:nvPr/>
        </p:nvPicPr>
        <p:blipFill rotWithShape="1">
          <a:blip r:embed="rId3">
            <a:alphaModFix/>
          </a:blip>
          <a:srcRect b="11531" l="2281" r="0" t="0"/>
          <a:stretch/>
        </p:blipFill>
        <p:spPr>
          <a:xfrm>
            <a:off x="5283600" y="442963"/>
            <a:ext cx="6712875" cy="5946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0511" y="3090610"/>
            <a:ext cx="4346870" cy="32986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Google Shape;185;p10"/>
          <p:cNvCxnSpPr/>
          <p:nvPr/>
        </p:nvCxnSpPr>
        <p:spPr>
          <a:xfrm>
            <a:off x="7999562" y="1489494"/>
            <a:ext cx="1230702" cy="0"/>
          </a:xfrm>
          <a:prstGeom prst="straightConnector1">
            <a:avLst/>
          </a:prstGeom>
          <a:noFill/>
          <a:ln cap="rnd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6" name="Google Shape;186;p10"/>
          <p:cNvCxnSpPr/>
          <p:nvPr/>
        </p:nvCxnSpPr>
        <p:spPr>
          <a:xfrm>
            <a:off x="8229600" y="1360098"/>
            <a:ext cx="891396" cy="0"/>
          </a:xfrm>
          <a:prstGeom prst="straightConnector1">
            <a:avLst/>
          </a:prstGeom>
          <a:noFill/>
          <a:ln cap="rnd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7" name="Google Shape;187;p10"/>
          <p:cNvCxnSpPr/>
          <p:nvPr/>
        </p:nvCxnSpPr>
        <p:spPr>
          <a:xfrm>
            <a:off x="8465389" y="1230702"/>
            <a:ext cx="557841" cy="0"/>
          </a:xfrm>
          <a:prstGeom prst="straightConnector1">
            <a:avLst/>
          </a:prstGeom>
          <a:noFill/>
          <a:ln cap="rnd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8" name="Google Shape;188;p10"/>
          <p:cNvCxnSpPr/>
          <p:nvPr/>
        </p:nvCxnSpPr>
        <p:spPr>
          <a:xfrm rot="10800000">
            <a:off x="9087928" y="1216324"/>
            <a:ext cx="0" cy="273170"/>
          </a:xfrm>
          <a:prstGeom prst="straightConnector1">
            <a:avLst/>
          </a:prstGeom>
          <a:noFill/>
          <a:ln cap="rnd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9" name="Google Shape;189;p10"/>
          <p:cNvCxnSpPr/>
          <p:nvPr/>
        </p:nvCxnSpPr>
        <p:spPr>
          <a:xfrm rot="10800000">
            <a:off x="8872268" y="1168878"/>
            <a:ext cx="0" cy="320616"/>
          </a:xfrm>
          <a:prstGeom prst="straightConnector1">
            <a:avLst/>
          </a:prstGeom>
          <a:noFill/>
          <a:ln cap="rnd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0" name="Google Shape;190;p10"/>
          <p:cNvCxnSpPr/>
          <p:nvPr/>
        </p:nvCxnSpPr>
        <p:spPr>
          <a:xfrm rot="10800000">
            <a:off x="8709084" y="1173793"/>
            <a:ext cx="0" cy="315701"/>
          </a:xfrm>
          <a:prstGeom prst="straightConnector1">
            <a:avLst/>
          </a:prstGeom>
          <a:noFill/>
          <a:ln cap="rnd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1" name="Google Shape;191;p10"/>
          <p:cNvCxnSpPr/>
          <p:nvPr/>
        </p:nvCxnSpPr>
        <p:spPr>
          <a:xfrm rot="10800000">
            <a:off x="8571781" y="1168878"/>
            <a:ext cx="0" cy="320616"/>
          </a:xfrm>
          <a:prstGeom prst="straightConnector1">
            <a:avLst/>
          </a:prstGeom>
          <a:noFill/>
          <a:ln cap="rnd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2" name="Google Shape;192;p10"/>
          <p:cNvCxnSpPr/>
          <p:nvPr/>
        </p:nvCxnSpPr>
        <p:spPr>
          <a:xfrm rot="10800000">
            <a:off x="8417943" y="1230702"/>
            <a:ext cx="0" cy="273170"/>
          </a:xfrm>
          <a:prstGeom prst="straightConnector1">
            <a:avLst/>
          </a:prstGeom>
          <a:noFill/>
          <a:ln cap="rnd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3" name="Google Shape;193;p10"/>
          <p:cNvSpPr txBox="1"/>
          <p:nvPr/>
        </p:nvSpPr>
        <p:spPr>
          <a:xfrm>
            <a:off x="430500" y="1173800"/>
            <a:ext cx="37491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Char char="●"/>
            </a:pPr>
            <a:r>
              <a:rPr lang="en-US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2024 Results:  2”-5” muck reduction in some areas</a:t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 txBox="1"/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n-US" sz="4000"/>
              <a:t>Shoreline Treatment</a:t>
            </a:r>
            <a:endParaRPr/>
          </a:p>
        </p:txBody>
      </p:sp>
      <p:sp>
        <p:nvSpPr>
          <p:cNvPr id="199" name="Google Shape;199;p11"/>
          <p:cNvSpPr txBox="1"/>
          <p:nvPr>
            <p:ph idx="2" type="body"/>
          </p:nvPr>
        </p:nvSpPr>
        <p:spPr>
          <a:xfrm>
            <a:off x="1073151" y="2260738"/>
            <a:ext cx="4240721" cy="423782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98450" lvl="0" marL="285750" rtl="0" algn="l"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/>
              <a:t>Lake residents can treat their shoreline with Muck Away as well</a:t>
            </a:r>
            <a:endParaRPr sz="1600"/>
          </a:p>
          <a:p>
            <a:pPr indent="-298450" lvl="1" marL="742950" rtl="0" algn="l">
              <a:spcBef>
                <a:spcPts val="108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/>
              <a:t>Follow recommended application information</a:t>
            </a:r>
            <a:endParaRPr sz="1400"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200" name="Google Shape;20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5191" y="1046672"/>
            <a:ext cx="6123305" cy="464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a1105ed90_0_0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Water Clarity Treatments</a:t>
            </a:r>
            <a:endParaRPr/>
          </a:p>
        </p:txBody>
      </p:sp>
      <p:pic>
        <p:nvPicPr>
          <p:cNvPr id="206" name="Google Shape;206;g35a1105ed9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4749" y="2810975"/>
            <a:ext cx="5737250" cy="38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35a1105ed90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600" y="2350601"/>
            <a:ext cx="6084426" cy="323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"/>
          <p:cNvSpPr txBox="1"/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800"/>
              <a:buFont typeface="Century Gothic"/>
              <a:buNone/>
            </a:pPr>
            <a:r>
              <a:rPr lang="en-US" sz="2800"/>
              <a:t>EcoBoost PRx</a:t>
            </a:r>
            <a:endParaRPr/>
          </a:p>
        </p:txBody>
      </p:sp>
      <p:sp>
        <p:nvSpPr>
          <p:cNvPr id="213" name="Google Shape;213;p12"/>
          <p:cNvSpPr txBox="1"/>
          <p:nvPr>
            <p:ph idx="2" type="body"/>
          </p:nvPr>
        </p:nvSpPr>
        <p:spPr>
          <a:xfrm>
            <a:off x="1073151" y="2260738"/>
            <a:ext cx="3547533" cy="41511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14300" lvl="0" marL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US" sz="1800">
                <a:latin typeface="Lato"/>
                <a:ea typeface="Lato"/>
                <a:cs typeface="Lato"/>
                <a:sym typeface="Lato"/>
              </a:rPr>
              <a:t>All−Natural Phosphate Binder</a:t>
            </a:r>
            <a:endParaRPr/>
          </a:p>
          <a:p>
            <a:pPr indent="-114300" lvl="0" marL="0" rtl="0" algn="l">
              <a:spcBef>
                <a:spcPts val="9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US" sz="1800">
                <a:latin typeface="Lato"/>
                <a:ea typeface="Lato"/>
                <a:cs typeface="Lato"/>
                <a:sym typeface="Lato"/>
              </a:rPr>
              <a:t>Clarifies </a:t>
            </a:r>
            <a:r>
              <a:rPr lang="en-US" sz="1800">
                <a:latin typeface="Lato"/>
                <a:ea typeface="Lato"/>
                <a:cs typeface="Lato"/>
                <a:sym typeface="Lato"/>
              </a:rPr>
              <a:t>w</a:t>
            </a:r>
            <a:r>
              <a:rPr b="0" i="0" lang="en-US" sz="1800">
                <a:latin typeface="Lato"/>
                <a:ea typeface="Lato"/>
                <a:cs typeface="Lato"/>
                <a:sym typeface="Lato"/>
              </a:rPr>
              <a:t>ater </a:t>
            </a:r>
            <a:r>
              <a:rPr lang="en-US" sz="1800">
                <a:latin typeface="Lato"/>
                <a:ea typeface="Lato"/>
                <a:cs typeface="Lato"/>
                <a:sym typeface="Lato"/>
              </a:rPr>
              <a:t>w</a:t>
            </a:r>
            <a:r>
              <a:rPr b="0" i="0" lang="en-US" sz="1800">
                <a:latin typeface="Lato"/>
                <a:ea typeface="Lato"/>
                <a:cs typeface="Lato"/>
                <a:sym typeface="Lato"/>
              </a:rPr>
              <a:t>ithout </a:t>
            </a:r>
            <a:r>
              <a:rPr lang="en-US" sz="1800">
                <a:latin typeface="Lato"/>
                <a:ea typeface="Lato"/>
                <a:cs typeface="Lato"/>
                <a:sym typeface="Lato"/>
              </a:rPr>
              <a:t>i</a:t>
            </a:r>
            <a:r>
              <a:rPr b="0" i="0" lang="en-US" sz="1800">
                <a:latin typeface="Lato"/>
                <a:ea typeface="Lato"/>
                <a:cs typeface="Lato"/>
                <a:sym typeface="Lato"/>
              </a:rPr>
              <a:t>mpacting pH</a:t>
            </a:r>
            <a:endParaRPr/>
          </a:p>
          <a:p>
            <a:pPr indent="-114300" lvl="0" marL="0" rtl="0" algn="l">
              <a:spcBef>
                <a:spcPts val="9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US" sz="1800">
                <a:latin typeface="Lato"/>
                <a:ea typeface="Lato"/>
                <a:cs typeface="Lato"/>
                <a:sym typeface="Lato"/>
              </a:rPr>
              <a:t>Eliminates the </a:t>
            </a:r>
            <a:r>
              <a:rPr lang="en-US" sz="1800">
                <a:latin typeface="Lato"/>
                <a:ea typeface="Lato"/>
                <a:cs typeface="Lato"/>
                <a:sym typeface="Lato"/>
              </a:rPr>
              <a:t>n</a:t>
            </a:r>
            <a:r>
              <a:rPr b="0" i="0" lang="en-US" sz="1800">
                <a:latin typeface="Lato"/>
                <a:ea typeface="Lato"/>
                <a:cs typeface="Lato"/>
                <a:sym typeface="Lato"/>
              </a:rPr>
              <a:t>eed for </a:t>
            </a:r>
            <a:r>
              <a:rPr lang="en-US" sz="1800">
                <a:latin typeface="Lato"/>
                <a:ea typeface="Lato"/>
                <a:cs typeface="Lato"/>
                <a:sym typeface="Lato"/>
              </a:rPr>
              <a:t>h</a:t>
            </a:r>
            <a:r>
              <a:rPr b="0" i="0" lang="en-US" sz="1800">
                <a:latin typeface="Lato"/>
                <a:ea typeface="Lato"/>
                <a:cs typeface="Lato"/>
                <a:sym typeface="Lato"/>
              </a:rPr>
              <a:t>eavy </a:t>
            </a:r>
            <a:r>
              <a:rPr lang="en-US" sz="1800">
                <a:latin typeface="Lato"/>
                <a:ea typeface="Lato"/>
                <a:cs typeface="Lato"/>
                <a:sym typeface="Lato"/>
              </a:rPr>
              <a:t>m</a:t>
            </a:r>
            <a:r>
              <a:rPr b="0" i="0" lang="en-US" sz="1800">
                <a:latin typeface="Lato"/>
                <a:ea typeface="Lato"/>
                <a:cs typeface="Lato"/>
                <a:sym typeface="Lato"/>
              </a:rPr>
              <a:t>etal </a:t>
            </a:r>
            <a:r>
              <a:rPr lang="en-US" sz="1800">
                <a:latin typeface="Lato"/>
                <a:ea typeface="Lato"/>
                <a:cs typeface="Lato"/>
                <a:sym typeface="Lato"/>
              </a:rPr>
              <a:t>t</a:t>
            </a:r>
            <a:r>
              <a:rPr b="0" i="0" lang="en-US" sz="1800">
                <a:latin typeface="Lato"/>
                <a:ea typeface="Lato"/>
                <a:cs typeface="Lato"/>
                <a:sym typeface="Lato"/>
              </a:rPr>
              <a:t>reatments</a:t>
            </a:r>
            <a:endParaRPr/>
          </a:p>
          <a:p>
            <a:pPr indent="-114300" lvl="0" marL="0" rtl="0" algn="l">
              <a:spcBef>
                <a:spcPts val="9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US" sz="1800">
                <a:latin typeface="Lato"/>
                <a:ea typeface="Lato"/>
                <a:cs typeface="Lato"/>
                <a:sym typeface="Lato"/>
              </a:rPr>
              <a:t>Permanently </a:t>
            </a:r>
            <a:r>
              <a:rPr lang="en-US" sz="1800">
                <a:latin typeface="Lato"/>
                <a:ea typeface="Lato"/>
                <a:cs typeface="Lato"/>
                <a:sym typeface="Lato"/>
              </a:rPr>
              <a:t>b</a:t>
            </a:r>
            <a:r>
              <a:rPr b="0" i="0" lang="en-US" sz="1800">
                <a:latin typeface="Lato"/>
                <a:ea typeface="Lato"/>
                <a:cs typeface="Lato"/>
                <a:sym typeface="Lato"/>
              </a:rPr>
              <a:t>inds </a:t>
            </a:r>
            <a:r>
              <a:rPr lang="en-US" sz="1800">
                <a:latin typeface="Lato"/>
                <a:ea typeface="Lato"/>
                <a:cs typeface="Lato"/>
                <a:sym typeface="Lato"/>
              </a:rPr>
              <a:t>p</a:t>
            </a:r>
            <a:r>
              <a:rPr b="0" i="0" lang="en-US" sz="1800">
                <a:latin typeface="Lato"/>
                <a:ea typeface="Lato"/>
                <a:cs typeface="Lato"/>
                <a:sym typeface="Lato"/>
              </a:rPr>
              <a:t>hosphates </a:t>
            </a:r>
            <a:r>
              <a:rPr lang="en-US" sz="1800">
                <a:latin typeface="Lato"/>
                <a:ea typeface="Lato"/>
                <a:cs typeface="Lato"/>
                <a:sym typeface="Lato"/>
              </a:rPr>
              <a:t>i</a:t>
            </a:r>
            <a:r>
              <a:rPr b="0" i="0" lang="en-US" sz="1800">
                <a:latin typeface="Lato"/>
                <a:ea typeface="Lato"/>
                <a:cs typeface="Lato"/>
                <a:sym typeface="Lato"/>
              </a:rPr>
              <a:t>mproving </a:t>
            </a:r>
            <a:r>
              <a:rPr lang="en-US" sz="1800">
                <a:latin typeface="Lato"/>
                <a:ea typeface="Lato"/>
                <a:cs typeface="Lato"/>
                <a:sym typeface="Lato"/>
              </a:rPr>
              <a:t>w</a:t>
            </a:r>
            <a:r>
              <a:rPr b="0" i="0" lang="en-US" sz="1800">
                <a:latin typeface="Lato"/>
                <a:ea typeface="Lato"/>
                <a:cs typeface="Lato"/>
                <a:sym typeface="Lato"/>
              </a:rPr>
              <a:t>ater </a:t>
            </a:r>
            <a:r>
              <a:rPr lang="en-US" sz="1800">
                <a:latin typeface="Lato"/>
                <a:ea typeface="Lato"/>
                <a:cs typeface="Lato"/>
                <a:sym typeface="Lato"/>
              </a:rPr>
              <a:t>q</a:t>
            </a:r>
            <a:r>
              <a:rPr b="0" i="0" lang="en-US" sz="1800">
                <a:latin typeface="Lato"/>
                <a:ea typeface="Lato"/>
                <a:cs typeface="Lato"/>
                <a:sym typeface="Lato"/>
              </a:rPr>
              <a:t>uality &amp; </a:t>
            </a:r>
            <a:r>
              <a:rPr lang="en-US" sz="1800">
                <a:latin typeface="Lato"/>
                <a:ea typeface="Lato"/>
                <a:cs typeface="Lato"/>
                <a:sym typeface="Lato"/>
              </a:rPr>
              <a:t>c</a:t>
            </a:r>
            <a:r>
              <a:rPr b="0" i="0" lang="en-US" sz="1800">
                <a:latin typeface="Lato"/>
                <a:ea typeface="Lato"/>
                <a:cs typeface="Lato"/>
                <a:sym typeface="Lato"/>
              </a:rPr>
              <a:t>larity</a:t>
            </a:r>
            <a:endParaRPr/>
          </a:p>
          <a:p>
            <a:pPr indent="-114300" lvl="0" marL="0" rtl="0" algn="l">
              <a:spcBef>
                <a:spcPts val="9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Safe for recreational ponds, horses, livestock, birds, pets, fish, wildlife, and the environment</a:t>
            </a:r>
            <a:endParaRPr/>
          </a:p>
        </p:txBody>
      </p:sp>
      <p:pic>
        <p:nvPicPr>
          <p:cNvPr id="214" name="Google Shape;21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3057" y="1115802"/>
            <a:ext cx="7029238" cy="4745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"/>
          <p:cNvSpPr txBox="1"/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800"/>
              <a:buFont typeface="Century Gothic"/>
              <a:buNone/>
            </a:pPr>
            <a:r>
              <a:rPr lang="en-US" sz="2800"/>
              <a:t>Pond Clear</a:t>
            </a:r>
            <a:endParaRPr/>
          </a:p>
        </p:txBody>
      </p:sp>
      <p:sp>
        <p:nvSpPr>
          <p:cNvPr id="220" name="Google Shape;220;p13"/>
          <p:cNvSpPr txBox="1"/>
          <p:nvPr>
            <p:ph idx="2" type="body"/>
          </p:nvPr>
        </p:nvSpPr>
        <p:spPr>
          <a:xfrm>
            <a:off x="1073151" y="2260738"/>
            <a:ext cx="3547533" cy="41511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14300" lvl="0" marL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US" sz="1800">
                <a:latin typeface="Lato"/>
                <a:ea typeface="Lato"/>
                <a:cs typeface="Lato"/>
                <a:sym typeface="Lato"/>
              </a:rPr>
              <a:t>Consumes </a:t>
            </a:r>
            <a:r>
              <a:rPr lang="en-US" sz="1800">
                <a:latin typeface="Lato"/>
                <a:ea typeface="Lato"/>
                <a:cs typeface="Lato"/>
                <a:sym typeface="Lato"/>
              </a:rPr>
              <a:t>s</a:t>
            </a:r>
            <a:r>
              <a:rPr b="0" i="0" lang="en-US" sz="1800">
                <a:latin typeface="Lato"/>
                <a:ea typeface="Lato"/>
                <a:cs typeface="Lato"/>
                <a:sym typeface="Lato"/>
              </a:rPr>
              <a:t>uspended </a:t>
            </a:r>
            <a:r>
              <a:rPr lang="en-US" sz="1800">
                <a:latin typeface="Lato"/>
                <a:ea typeface="Lato"/>
                <a:cs typeface="Lato"/>
                <a:sym typeface="Lato"/>
              </a:rPr>
              <a:t>o</a:t>
            </a:r>
            <a:r>
              <a:rPr b="0" i="0" lang="en-US" sz="1800">
                <a:latin typeface="Lato"/>
                <a:ea typeface="Lato"/>
                <a:cs typeface="Lato"/>
                <a:sym typeface="Lato"/>
              </a:rPr>
              <a:t>rganics</a:t>
            </a:r>
            <a:endParaRPr/>
          </a:p>
          <a:p>
            <a:pPr indent="-114300" lvl="0" marL="0" rtl="0" algn="l">
              <a:spcBef>
                <a:spcPts val="9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US" sz="1800">
                <a:latin typeface="Lato"/>
                <a:ea typeface="Lato"/>
                <a:cs typeface="Lato"/>
                <a:sym typeface="Lato"/>
              </a:rPr>
              <a:t>Removes </a:t>
            </a:r>
            <a:r>
              <a:rPr lang="en-US" sz="1800">
                <a:latin typeface="Lato"/>
                <a:ea typeface="Lato"/>
                <a:cs typeface="Lato"/>
                <a:sym typeface="Lato"/>
              </a:rPr>
              <a:t>e</a:t>
            </a:r>
            <a:r>
              <a:rPr b="0" i="0" lang="en-US" sz="1800">
                <a:latin typeface="Lato"/>
                <a:ea typeface="Lato"/>
                <a:cs typeface="Lato"/>
                <a:sym typeface="Lato"/>
              </a:rPr>
              <a:t>xcess </a:t>
            </a:r>
            <a:r>
              <a:rPr lang="en-US" sz="1800">
                <a:latin typeface="Lato"/>
                <a:ea typeface="Lato"/>
                <a:cs typeface="Lato"/>
                <a:sym typeface="Lato"/>
              </a:rPr>
              <a:t>n</a:t>
            </a:r>
            <a:r>
              <a:rPr b="0" i="0" lang="en-US" sz="1800">
                <a:latin typeface="Lato"/>
                <a:ea typeface="Lato"/>
                <a:cs typeface="Lato"/>
                <a:sym typeface="Lato"/>
              </a:rPr>
              <a:t>utrients &amp; </a:t>
            </a:r>
            <a:r>
              <a:rPr lang="en-US" sz="1800">
                <a:latin typeface="Lato"/>
                <a:ea typeface="Lato"/>
                <a:cs typeface="Lato"/>
                <a:sym typeface="Lato"/>
              </a:rPr>
              <a:t>n</a:t>
            </a:r>
            <a:r>
              <a:rPr b="0" i="0" lang="en-US" sz="1800">
                <a:latin typeface="Lato"/>
                <a:ea typeface="Lato"/>
                <a:cs typeface="Lato"/>
                <a:sym typeface="Lato"/>
              </a:rPr>
              <a:t>oxious </a:t>
            </a:r>
            <a:r>
              <a:rPr lang="en-US" sz="1800">
                <a:latin typeface="Lato"/>
                <a:ea typeface="Lato"/>
                <a:cs typeface="Lato"/>
                <a:sym typeface="Lato"/>
              </a:rPr>
              <a:t>o</a:t>
            </a:r>
            <a:r>
              <a:rPr b="0" i="0" lang="en-US" sz="1800">
                <a:latin typeface="Lato"/>
                <a:ea typeface="Lato"/>
                <a:cs typeface="Lato"/>
                <a:sym typeface="Lato"/>
              </a:rPr>
              <a:t>dors</a:t>
            </a:r>
            <a:endParaRPr/>
          </a:p>
          <a:p>
            <a:pPr indent="-114300" lvl="0" marL="0" rtl="0" algn="l">
              <a:spcBef>
                <a:spcPts val="9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US" sz="1800">
                <a:latin typeface="Lato"/>
                <a:ea typeface="Lato"/>
                <a:cs typeface="Lato"/>
                <a:sym typeface="Lato"/>
              </a:rPr>
              <a:t>Binds </a:t>
            </a:r>
            <a:r>
              <a:rPr lang="en-US" sz="1800">
                <a:latin typeface="Lato"/>
                <a:ea typeface="Lato"/>
                <a:cs typeface="Lato"/>
                <a:sym typeface="Lato"/>
              </a:rPr>
              <a:t>p</a:t>
            </a:r>
            <a:r>
              <a:rPr b="0" i="0" lang="en-US" sz="1800">
                <a:latin typeface="Lato"/>
                <a:ea typeface="Lato"/>
                <a:cs typeface="Lato"/>
                <a:sym typeface="Lato"/>
              </a:rPr>
              <a:t>hosphates for </a:t>
            </a:r>
            <a:r>
              <a:rPr lang="en-US" sz="1800">
                <a:latin typeface="Lato"/>
                <a:ea typeface="Lato"/>
                <a:cs typeface="Lato"/>
                <a:sym typeface="Lato"/>
              </a:rPr>
              <a:t>l</a:t>
            </a:r>
            <a:r>
              <a:rPr b="0" i="0" lang="en-US" sz="1800">
                <a:latin typeface="Lato"/>
                <a:ea typeface="Lato"/>
                <a:cs typeface="Lato"/>
                <a:sym typeface="Lato"/>
              </a:rPr>
              <a:t>ong−</a:t>
            </a:r>
            <a:r>
              <a:rPr lang="en-US" sz="1800">
                <a:latin typeface="Lato"/>
                <a:ea typeface="Lato"/>
                <a:cs typeface="Lato"/>
                <a:sym typeface="Lato"/>
              </a:rPr>
              <a:t>l</a:t>
            </a:r>
            <a:r>
              <a:rPr b="0" i="0" lang="en-US" sz="1800">
                <a:latin typeface="Lato"/>
                <a:ea typeface="Lato"/>
                <a:cs typeface="Lato"/>
                <a:sym typeface="Lato"/>
              </a:rPr>
              <a:t>asting </a:t>
            </a:r>
            <a:r>
              <a:rPr lang="en-US" sz="1800">
                <a:latin typeface="Lato"/>
                <a:ea typeface="Lato"/>
                <a:cs typeface="Lato"/>
                <a:sym typeface="Lato"/>
              </a:rPr>
              <a:t>w</a:t>
            </a:r>
            <a:r>
              <a:rPr b="0" i="0" lang="en-US" sz="1800">
                <a:latin typeface="Lato"/>
                <a:ea typeface="Lato"/>
                <a:cs typeface="Lato"/>
                <a:sym typeface="Lato"/>
              </a:rPr>
              <a:t>ater </a:t>
            </a:r>
            <a:r>
              <a:rPr lang="en-US" sz="1800">
                <a:latin typeface="Lato"/>
                <a:ea typeface="Lato"/>
                <a:cs typeface="Lato"/>
                <a:sym typeface="Lato"/>
              </a:rPr>
              <a:t>c</a:t>
            </a:r>
            <a:r>
              <a:rPr b="0" i="0" lang="en-US" sz="1800">
                <a:latin typeface="Lato"/>
                <a:ea typeface="Lato"/>
                <a:cs typeface="Lato"/>
                <a:sym typeface="Lato"/>
              </a:rPr>
              <a:t>larity</a:t>
            </a:r>
            <a:endParaRPr/>
          </a:p>
          <a:p>
            <a:pPr indent="-114300" lvl="0" marL="0" rtl="0" algn="l">
              <a:spcBef>
                <a:spcPts val="9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US" sz="1800">
                <a:latin typeface="Lato"/>
                <a:ea typeface="Lato"/>
                <a:cs typeface="Lato"/>
                <a:sym typeface="Lato"/>
              </a:rPr>
              <a:t>Billions of </a:t>
            </a:r>
            <a:r>
              <a:rPr lang="en-US" sz="1800">
                <a:latin typeface="Lato"/>
                <a:ea typeface="Lato"/>
                <a:cs typeface="Lato"/>
                <a:sym typeface="Lato"/>
              </a:rPr>
              <a:t>b</a:t>
            </a:r>
            <a:r>
              <a:rPr b="0" i="0" lang="en-US" sz="1800">
                <a:latin typeface="Lato"/>
                <a:ea typeface="Lato"/>
                <a:cs typeface="Lato"/>
                <a:sym typeface="Lato"/>
              </a:rPr>
              <a:t>eneficial </a:t>
            </a:r>
            <a:r>
              <a:rPr lang="en-US" sz="1800">
                <a:latin typeface="Lato"/>
                <a:ea typeface="Lato"/>
                <a:cs typeface="Lato"/>
                <a:sym typeface="Lato"/>
              </a:rPr>
              <a:t>b</a:t>
            </a:r>
            <a:r>
              <a:rPr b="0" i="0" lang="en-US" sz="1800">
                <a:latin typeface="Lato"/>
                <a:ea typeface="Lato"/>
                <a:cs typeface="Lato"/>
                <a:sym typeface="Lato"/>
              </a:rPr>
              <a:t>acteria </a:t>
            </a:r>
            <a:r>
              <a:rPr lang="en-US" sz="1800">
                <a:latin typeface="Lato"/>
                <a:ea typeface="Lato"/>
                <a:cs typeface="Lato"/>
                <a:sym typeface="Lato"/>
              </a:rPr>
              <a:t>i</a:t>
            </a:r>
            <a:r>
              <a:rPr b="0" i="0" lang="en-US" sz="1800">
                <a:latin typeface="Lato"/>
                <a:ea typeface="Lato"/>
                <a:cs typeface="Lato"/>
                <a:sym typeface="Lato"/>
              </a:rPr>
              <a:t>mproves </a:t>
            </a:r>
            <a:r>
              <a:rPr lang="en-US" sz="1800">
                <a:latin typeface="Lato"/>
                <a:ea typeface="Lato"/>
                <a:cs typeface="Lato"/>
                <a:sym typeface="Lato"/>
              </a:rPr>
              <a:t>w</a:t>
            </a:r>
            <a:r>
              <a:rPr b="0" i="0" lang="en-US" sz="1800">
                <a:latin typeface="Lato"/>
                <a:ea typeface="Lato"/>
                <a:cs typeface="Lato"/>
                <a:sym typeface="Lato"/>
              </a:rPr>
              <a:t>ater </a:t>
            </a:r>
            <a:r>
              <a:rPr lang="en-US" sz="1800">
                <a:latin typeface="Lato"/>
                <a:ea typeface="Lato"/>
                <a:cs typeface="Lato"/>
                <a:sym typeface="Lato"/>
              </a:rPr>
              <a:t>q</a:t>
            </a:r>
            <a:r>
              <a:rPr b="0" i="0" lang="en-US" sz="1800">
                <a:latin typeface="Lato"/>
                <a:ea typeface="Lato"/>
                <a:cs typeface="Lato"/>
                <a:sym typeface="Lato"/>
              </a:rPr>
              <a:t>uality</a:t>
            </a:r>
            <a:endParaRPr/>
          </a:p>
          <a:p>
            <a:pPr indent="-114300" lvl="0" marL="0" rtl="0" algn="l">
              <a:spcBef>
                <a:spcPts val="9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Safe for recreational ponds, horses, livestock, birds, pets, fish, wildlife, and the environment</a:t>
            </a:r>
            <a:endParaRPr/>
          </a:p>
        </p:txBody>
      </p:sp>
      <p:pic>
        <p:nvPicPr>
          <p:cNvPr id="221" name="Google Shape;22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7039" y="2260737"/>
            <a:ext cx="6762382" cy="3600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n-US"/>
              <a:t>2024 Water Clarity Treatment </a:t>
            </a:r>
            <a:endParaRPr/>
          </a:p>
        </p:txBody>
      </p:sp>
      <p:sp>
        <p:nvSpPr>
          <p:cNvPr id="227" name="Google Shape;227;p14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🞆"/>
            </a:pPr>
            <a:r>
              <a:rPr b="1" lang="en-US" sz="2800"/>
              <a:t>2024</a:t>
            </a:r>
            <a:r>
              <a:rPr lang="en-US" sz="2800"/>
              <a:t>: 3 week treatment resulted in &gt;2.5” water clarity improvement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5a1105ed90_0_8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n-US"/>
              <a:t>2025 </a:t>
            </a:r>
            <a:r>
              <a:rPr lang="en-US"/>
              <a:t>Water Clarity Treatment </a:t>
            </a:r>
            <a:endParaRPr/>
          </a:p>
        </p:txBody>
      </p:sp>
      <p:sp>
        <p:nvSpPr>
          <p:cNvPr id="233" name="Google Shape;233;g35a1105ed90_0_8"/>
          <p:cNvSpPr txBox="1"/>
          <p:nvPr>
            <p:ph idx="1" type="body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400050" lvl="0" marL="457200" rtl="0" algn="l">
              <a:spcBef>
                <a:spcPts val="360"/>
              </a:spcBef>
              <a:spcAft>
                <a:spcPts val="0"/>
              </a:spcAft>
              <a:buSzPts val="2700"/>
              <a:buChar char="🞆"/>
            </a:pPr>
            <a:r>
              <a:rPr lang="en-US" sz="2700"/>
              <a:t>Board approval for another 3 week treatment (~$1,600))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🞆"/>
            </a:pPr>
            <a:r>
              <a:rPr lang="en-US" sz="2700"/>
              <a:t>Looking for donations for a full 3 month treatment (~$4,400)</a:t>
            </a:r>
            <a:endParaRPr sz="2700"/>
          </a:p>
          <a:p>
            <a:pPr indent="0" lvl="0" marL="45720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5a1105ed90_0_14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2025 Fish Stocking </a:t>
            </a:r>
            <a:endParaRPr/>
          </a:p>
        </p:txBody>
      </p:sp>
      <p:sp>
        <p:nvSpPr>
          <p:cNvPr id="239" name="Google Shape;239;g35a1105ed90_0_14"/>
          <p:cNvSpPr txBox="1"/>
          <p:nvPr>
            <p:ph idx="1" type="body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Arial"/>
              <a:buChar char="●"/>
            </a:pPr>
            <a:r>
              <a:rPr lang="en-US" sz="32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Fish Stocking 2025</a:t>
            </a:r>
            <a:endParaRPr sz="3200">
              <a:solidFill>
                <a:srgbClr val="FEFEF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Arial"/>
              <a:buChar char="○"/>
            </a:pPr>
            <a:r>
              <a:rPr lang="en-US" sz="32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50lbs of fathead minnows, 75 bluegill &amp; 100 sunfish added ($1500)</a:t>
            </a:r>
            <a:endParaRPr sz="3200">
              <a:solidFill>
                <a:srgbClr val="FEFEF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Arial"/>
              <a:buChar char="○"/>
            </a:pPr>
            <a:r>
              <a:rPr lang="en-US" sz="32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Baitfish establishing a breeding population. </a:t>
            </a:r>
            <a:endParaRPr sz="3700">
              <a:solidFill>
                <a:srgbClr val="FEFEFE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"/>
          <p:cNvSpPr txBox="1"/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</a:pPr>
            <a:r>
              <a:rPr lang="en-US" sz="3200"/>
              <a:t>Fish Habitats</a:t>
            </a:r>
            <a:endParaRPr/>
          </a:p>
        </p:txBody>
      </p:sp>
      <p:sp>
        <p:nvSpPr>
          <p:cNvPr id="245" name="Google Shape;245;p18"/>
          <p:cNvSpPr txBox="1"/>
          <p:nvPr>
            <p:ph idx="2" type="body"/>
          </p:nvPr>
        </p:nvSpPr>
        <p:spPr>
          <a:xfrm>
            <a:off x="345057" y="2260738"/>
            <a:ext cx="4275627" cy="429533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Why?</a:t>
            </a:r>
            <a:endParaRPr/>
          </a:p>
          <a:p>
            <a:pPr indent="-285750" lvl="1" marL="74295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Creates a sanctuary for baitfish to hide and reproduce</a:t>
            </a:r>
            <a:endParaRPr/>
          </a:p>
          <a:p>
            <a:pPr indent="-285750" lvl="1" marL="74295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Reduce future dependence on fish stocking</a:t>
            </a:r>
            <a:endParaRPr/>
          </a:p>
        </p:txBody>
      </p:sp>
      <p:pic>
        <p:nvPicPr>
          <p:cNvPr id="246" name="Google Shape;24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5633" y="612505"/>
            <a:ext cx="6830193" cy="555250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n-US"/>
              <a:t>Topics</a:t>
            </a:r>
            <a:endParaRPr/>
          </a:p>
        </p:txBody>
      </p:sp>
      <p:sp>
        <p:nvSpPr>
          <p:cNvPr id="122" name="Google Shape;122;p2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🞆"/>
            </a:pPr>
            <a:r>
              <a:rPr lang="en-US" sz="2400"/>
              <a:t>Water Quality &amp; Testing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Char char="🞆"/>
            </a:pPr>
            <a:r>
              <a:rPr lang="en-US" sz="2400"/>
              <a:t>Lake Treatment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Char char="🞆"/>
            </a:pPr>
            <a:r>
              <a:rPr lang="en-US" sz="2400"/>
              <a:t>Fish 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Char char="🞆"/>
            </a:pPr>
            <a:r>
              <a:rPr lang="en-US" sz="2400"/>
              <a:t>Carp Derby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Char char="🞆"/>
            </a:pPr>
            <a:r>
              <a:rPr lang="en-US" sz="2400"/>
              <a:t>Future of Baker Lake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"/>
          <p:cNvSpPr txBox="1"/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</a:pPr>
            <a:r>
              <a:rPr lang="en-US" sz="3200"/>
              <a:t>Fish Habitats</a:t>
            </a:r>
            <a:endParaRPr/>
          </a:p>
        </p:txBody>
      </p:sp>
      <p:sp>
        <p:nvSpPr>
          <p:cNvPr id="252" name="Google Shape;252;p19"/>
          <p:cNvSpPr txBox="1"/>
          <p:nvPr>
            <p:ph idx="2" type="body"/>
          </p:nvPr>
        </p:nvSpPr>
        <p:spPr>
          <a:xfrm>
            <a:off x="1073151" y="2260738"/>
            <a:ext cx="3547533" cy="36003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Marker buoy  indicates location of habitats 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Situated deeper (~3-5ft) for good year round habitat</a:t>
            </a:r>
            <a:endParaRPr/>
          </a:p>
        </p:txBody>
      </p:sp>
      <p:pic>
        <p:nvPicPr>
          <p:cNvPr id="253" name="Google Shape;253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7267"/>
          <a:stretch/>
        </p:blipFill>
        <p:spPr>
          <a:xfrm>
            <a:off x="5100414" y="488831"/>
            <a:ext cx="6384219" cy="574027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2168"/>
            <a:ext cx="12192000" cy="5693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2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</a:pPr>
            <a:r>
              <a:rPr lang="en-US"/>
              <a:t>Carp Fishing Derby</a:t>
            </a:r>
            <a:endParaRPr/>
          </a:p>
        </p:txBody>
      </p:sp>
      <p:sp>
        <p:nvSpPr>
          <p:cNvPr id="264" name="Google Shape;264;p22"/>
          <p:cNvSpPr txBox="1"/>
          <p:nvPr>
            <p:ph idx="1" type="body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🞆"/>
            </a:pPr>
            <a:r>
              <a:rPr lang="en-US" sz="3200"/>
              <a:t>June 7</a:t>
            </a:r>
            <a:r>
              <a:rPr baseline="30000" lang="en-US" sz="3200"/>
              <a:t>st</a:t>
            </a:r>
            <a:r>
              <a:rPr lang="en-US" sz="3200"/>
              <a:t>, 2025 (see </a:t>
            </a:r>
            <a:r>
              <a:rPr lang="en-US" sz="3200"/>
              <a:t>email</a:t>
            </a:r>
            <a:r>
              <a:rPr lang="en-US" sz="3200"/>
              <a:t> with details &amp; signup info)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🞆"/>
            </a:pPr>
            <a:r>
              <a:rPr lang="en-US" sz="3200"/>
              <a:t>Remove </a:t>
            </a:r>
            <a:r>
              <a:rPr lang="en-US" sz="3200"/>
              <a:t>invasive</a:t>
            </a:r>
            <a:r>
              <a:rPr lang="en-US" sz="3200"/>
              <a:t> common carp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🞆"/>
            </a:pPr>
            <a:r>
              <a:rPr lang="en-US" sz="3200"/>
              <a:t>Over $800 in prizes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🞆"/>
            </a:pPr>
            <a:r>
              <a:rPr lang="en-US" sz="3200"/>
              <a:t>Fun for the whole community</a:t>
            </a:r>
            <a:endParaRPr sz="3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4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n-US"/>
              <a:t>Carp Fishing Derby Sponsors</a:t>
            </a:r>
            <a:endParaRPr/>
          </a:p>
        </p:txBody>
      </p:sp>
      <p:sp>
        <p:nvSpPr>
          <p:cNvPr id="270" name="Google Shape;270;p24"/>
          <p:cNvSpPr txBox="1"/>
          <p:nvPr>
            <p:ph idx="1" type="body"/>
          </p:nvPr>
        </p:nvSpPr>
        <p:spPr>
          <a:xfrm>
            <a:off x="810000" y="2222275"/>
            <a:ext cx="11108400" cy="4414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-38735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∙"/>
            </a:pPr>
            <a:r>
              <a:rPr b="1" lang="en-US" sz="2500">
                <a:solidFill>
                  <a:srgbClr val="43FFF5"/>
                </a:solidFill>
                <a:latin typeface="Calibri"/>
                <a:ea typeface="Calibri"/>
                <a:cs typeface="Calibri"/>
                <a:sym typeface="Calibri"/>
              </a:rPr>
              <a:t>Mount Vista Greens 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- Deryl &amp; Carol O’Dell</a:t>
            </a:r>
            <a:endParaRPr sz="2500"/>
          </a:p>
          <a:p>
            <a:pPr indent="-38735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∙"/>
            </a:pPr>
            <a:r>
              <a:rPr b="1" lang="en-US" sz="2500">
                <a:solidFill>
                  <a:srgbClr val="43FFF5"/>
                </a:solidFill>
                <a:latin typeface="Calibri"/>
                <a:ea typeface="Calibri"/>
                <a:cs typeface="Calibri"/>
                <a:sym typeface="Calibri"/>
              </a:rPr>
              <a:t>Fossil Creek Tile 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– Steve Bangs</a:t>
            </a:r>
            <a:endParaRPr sz="2500"/>
          </a:p>
          <a:p>
            <a:pPr indent="-38735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∙"/>
            </a:pPr>
            <a:r>
              <a:rPr b="1" lang="en-US" sz="2500">
                <a:solidFill>
                  <a:srgbClr val="43FFF5"/>
                </a:solidFill>
                <a:latin typeface="Calibri"/>
                <a:ea typeface="Calibri"/>
                <a:cs typeface="Calibri"/>
                <a:sym typeface="Calibri"/>
              </a:rPr>
              <a:t>Windsor Mill Tavern 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– Tim Downey</a:t>
            </a:r>
            <a:endParaRPr sz="2500"/>
          </a:p>
          <a:p>
            <a:pPr indent="-387350" lvl="0" marL="3429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∙"/>
            </a:pPr>
            <a:r>
              <a:rPr b="1" lang="en-US" sz="2500">
                <a:solidFill>
                  <a:srgbClr val="43FFF5"/>
                </a:solidFill>
                <a:latin typeface="Calibri"/>
                <a:ea typeface="Calibri"/>
                <a:cs typeface="Calibri"/>
                <a:sym typeface="Calibri"/>
              </a:rPr>
              <a:t>Tiho’s Tequila Bar &amp; Restaurant 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– Tim Downey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∙"/>
            </a:pPr>
            <a:r>
              <a:rPr b="1" lang="en-US" sz="2500">
                <a:solidFill>
                  <a:srgbClr val="43FFF5"/>
                </a:solidFill>
                <a:latin typeface="Calibri"/>
                <a:ea typeface="Calibri"/>
                <a:cs typeface="Calibri"/>
                <a:sym typeface="Calibri"/>
              </a:rPr>
              <a:t>239 Old Town North</a:t>
            </a:r>
            <a:r>
              <a:rPr lang="en-US" sz="2500">
                <a:solidFill>
                  <a:srgbClr val="43FFF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- Frank Heine &amp; Lindsey Santillanes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3429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43FFF5"/>
              </a:buClr>
              <a:buSzPts val="2500"/>
              <a:buFont typeface="Calibri"/>
              <a:buChar char="∙"/>
            </a:pPr>
            <a:r>
              <a:rPr b="1" lang="en-US" sz="2500">
                <a:solidFill>
                  <a:srgbClr val="43FFF5"/>
                </a:solidFill>
                <a:latin typeface="Calibri"/>
                <a:ea typeface="Calibri"/>
                <a:cs typeface="Calibri"/>
                <a:sym typeface="Calibri"/>
              </a:rPr>
              <a:t>Total Automotive Complete Car Care + Fort Collins 4x4 </a:t>
            </a:r>
            <a:r>
              <a:rPr b="1" lang="en-US" sz="250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lang="en-US" sz="2500">
                <a:solidFill>
                  <a:srgbClr val="43FFF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Ross Houk</a:t>
            </a:r>
            <a:endParaRPr b="1" sz="2500">
              <a:solidFill>
                <a:srgbClr val="FEFEF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∙"/>
            </a:pPr>
            <a:r>
              <a:rPr b="1" lang="en-US" sz="2500">
                <a:solidFill>
                  <a:srgbClr val="43FFF5"/>
                </a:solidFill>
                <a:latin typeface="Calibri"/>
                <a:ea typeface="Calibri"/>
                <a:cs typeface="Calibri"/>
                <a:sym typeface="Calibri"/>
              </a:rPr>
              <a:t>Dr T Pottery 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- Tanner Gerstberger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∙"/>
            </a:pPr>
            <a:r>
              <a:rPr b="1" lang="en-US" sz="2500">
                <a:solidFill>
                  <a:srgbClr val="43FFF5"/>
                </a:solidFill>
                <a:latin typeface="Calibri"/>
                <a:ea typeface="Calibri"/>
                <a:cs typeface="Calibri"/>
                <a:sym typeface="Calibri"/>
              </a:rPr>
              <a:t>NoCo Home Loans 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- Jessica Foster</a:t>
            </a:r>
            <a:endParaRPr sz="2500"/>
          </a:p>
          <a:p>
            <a:pPr indent="-38735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∙"/>
            </a:pPr>
            <a:r>
              <a:rPr b="1" lang="en-US" sz="2500">
                <a:solidFill>
                  <a:srgbClr val="43FFF5"/>
                </a:solidFill>
                <a:latin typeface="Calibri"/>
                <a:ea typeface="Calibri"/>
                <a:cs typeface="Calibri"/>
                <a:sym typeface="Calibri"/>
              </a:rPr>
              <a:t>Find Colorado Real Estate</a:t>
            </a:r>
            <a:r>
              <a:rPr b="1" lang="en-US" sz="25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- Davis &amp; Eileen Van TilBerg </a:t>
            </a:r>
            <a:endParaRPr sz="2500"/>
          </a:p>
          <a:p>
            <a:pPr indent="-38735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∙"/>
            </a:pPr>
            <a:r>
              <a:rPr b="1" lang="en-US" sz="2500">
                <a:solidFill>
                  <a:srgbClr val="43FFF5"/>
                </a:solidFill>
                <a:latin typeface="Calibri"/>
                <a:ea typeface="Calibri"/>
                <a:cs typeface="Calibri"/>
                <a:sym typeface="Calibri"/>
              </a:rPr>
              <a:t>Generous neighbor 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(anonymous)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3429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∙"/>
            </a:pPr>
            <a:r>
              <a:rPr b="1" lang="en-US" sz="2500">
                <a:solidFill>
                  <a:srgbClr val="43FFF5"/>
                </a:solidFill>
                <a:latin typeface="Calibri"/>
                <a:ea typeface="Calibri"/>
                <a:cs typeface="Calibri"/>
                <a:sym typeface="Calibri"/>
              </a:rPr>
              <a:t>A-OK Chem-Dry </a:t>
            </a: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– Mike &amp; Sara Elder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500"/>
              <a:buFont typeface="Noto Sans Symbols"/>
              <a:buChar char="∙"/>
            </a:pPr>
            <a:r>
              <a:rPr b="1" lang="en-US" sz="2500">
                <a:solidFill>
                  <a:srgbClr val="43FFF5"/>
                </a:solidFill>
                <a:latin typeface="Calibri"/>
                <a:ea typeface="Calibri"/>
                <a:cs typeface="Calibri"/>
                <a:sym typeface="Calibri"/>
              </a:rPr>
              <a:t>Scheels</a:t>
            </a:r>
            <a:endParaRPr sz="25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a1105ed90_0_19"/>
          <p:cNvSpPr txBox="1"/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Big Thanks to our Ecology Sub-</a:t>
            </a:r>
            <a:r>
              <a:rPr lang="en-US"/>
              <a:t>Committee</a:t>
            </a:r>
            <a:endParaRPr/>
          </a:p>
        </p:txBody>
      </p:sp>
      <p:sp>
        <p:nvSpPr>
          <p:cNvPr id="276" name="Google Shape;276;g35a1105ed90_0_19"/>
          <p:cNvSpPr txBox="1"/>
          <p:nvPr>
            <p:ph idx="1" type="body"/>
          </p:nvPr>
        </p:nvSpPr>
        <p:spPr>
          <a:xfrm>
            <a:off x="818675" y="2222275"/>
            <a:ext cx="11031000" cy="421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438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300"/>
              <a:buFont typeface="Arial"/>
              <a:buChar char="●"/>
            </a:pPr>
            <a:r>
              <a:rPr lang="en-US" sz="33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Nicole Hoem</a:t>
            </a:r>
            <a:endParaRPr sz="3300">
              <a:solidFill>
                <a:srgbClr val="FEFEF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8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300"/>
              <a:buFont typeface="Arial"/>
              <a:buChar char="●"/>
            </a:pPr>
            <a:r>
              <a:rPr lang="en-US" sz="33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Steve Bangs</a:t>
            </a:r>
            <a:endParaRPr sz="3300">
              <a:solidFill>
                <a:srgbClr val="FEFEF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8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300"/>
              <a:buFont typeface="Arial"/>
              <a:buChar char="●"/>
            </a:pPr>
            <a:r>
              <a:rPr lang="en-US" sz="33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Mike Brunkhardt</a:t>
            </a:r>
            <a:endParaRPr sz="3300">
              <a:solidFill>
                <a:srgbClr val="FEFEF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8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300"/>
              <a:buFont typeface="Arial"/>
              <a:buChar char="●"/>
            </a:pPr>
            <a:r>
              <a:rPr lang="en-US" sz="33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Bob Starling</a:t>
            </a:r>
            <a:endParaRPr sz="3300">
              <a:solidFill>
                <a:srgbClr val="FEFEF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8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300"/>
              <a:buFont typeface="Arial"/>
              <a:buChar char="●"/>
            </a:pPr>
            <a:r>
              <a:rPr lang="en-US" sz="33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Frank Heine</a:t>
            </a:r>
            <a:endParaRPr sz="3300">
              <a:solidFill>
                <a:srgbClr val="FEFEF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8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300"/>
              <a:buFont typeface="Arial"/>
              <a:buChar char="●"/>
            </a:pPr>
            <a:r>
              <a:rPr lang="en-US" sz="33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Jean Lehman</a:t>
            </a:r>
            <a:endParaRPr sz="4000">
              <a:solidFill>
                <a:srgbClr val="FEFEFE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n-US"/>
              <a:t>Water Quality &amp; Testing </a:t>
            </a:r>
            <a:endParaRPr/>
          </a:p>
        </p:txBody>
      </p:sp>
      <p:sp>
        <p:nvSpPr>
          <p:cNvPr id="128" name="Google Shape;128;p3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🞆"/>
            </a:pPr>
            <a:r>
              <a:rPr lang="en-US" sz="2400"/>
              <a:t>Water Quality testing results - 2024</a:t>
            </a:r>
            <a:endParaRPr sz="2400"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🞆"/>
            </a:pPr>
            <a:r>
              <a:rPr lang="en-US" sz="2400"/>
              <a:t>Water Quality testing to be performed in 2025</a:t>
            </a:r>
            <a:endParaRPr sz="2400"/>
          </a:p>
          <a:p>
            <a:pPr indent="-323850" lvl="1" marL="742950" rtl="0" algn="l">
              <a:spcBef>
                <a:spcPts val="0"/>
              </a:spcBef>
              <a:spcAft>
                <a:spcPts val="0"/>
              </a:spcAft>
              <a:buSzPts val="2400"/>
              <a:buChar char="🞆"/>
            </a:pPr>
            <a:r>
              <a:rPr lang="en-US" sz="2400"/>
              <a:t>Geese </a:t>
            </a:r>
            <a:r>
              <a:rPr lang="en-US" sz="2400"/>
              <a:t>impact</a:t>
            </a:r>
            <a:endParaRPr sz="2400"/>
          </a:p>
          <a:p>
            <a:pPr indent="-323850" lvl="1" marL="742950" rtl="0" algn="l">
              <a:spcBef>
                <a:spcPts val="0"/>
              </a:spcBef>
              <a:spcAft>
                <a:spcPts val="0"/>
              </a:spcAft>
              <a:buSzPts val="2400"/>
              <a:buChar char="🞆"/>
            </a:pPr>
            <a:r>
              <a:rPr lang="en-US" sz="2400"/>
              <a:t>Incoming water quality</a:t>
            </a:r>
            <a:endParaRPr sz="2400"/>
          </a:p>
          <a:p>
            <a:pPr indent="-323850" lvl="1" marL="742950" rtl="0" algn="l">
              <a:spcBef>
                <a:spcPts val="0"/>
              </a:spcBef>
              <a:spcAft>
                <a:spcPts val="0"/>
              </a:spcAft>
              <a:buSzPts val="2400"/>
              <a:buChar char="🞆"/>
            </a:pPr>
            <a:r>
              <a:rPr lang="en-US" sz="2400"/>
              <a:t>Clarity Treatments (discussed later)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/>
          <p:nvPr>
            <p:ph type="title"/>
          </p:nvPr>
        </p:nvSpPr>
        <p:spPr>
          <a:xfrm>
            <a:off x="815291" y="2928392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400"/>
              <a:buFont typeface="Century Gothic"/>
              <a:buNone/>
            </a:pPr>
            <a:r>
              <a:rPr lang="en-US" sz="4400"/>
              <a:t>What you can do to help water quality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/>
          <p:nvPr>
            <p:ph type="title"/>
          </p:nvPr>
        </p:nvSpPr>
        <p:spPr>
          <a:xfrm>
            <a:off x="814728" y="727522"/>
            <a:ext cx="4852988" cy="352817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100"/>
              <a:buFont typeface="Century Gothic"/>
              <a:buNone/>
            </a:pPr>
            <a:r>
              <a:rPr lang="en-US" sz="3100"/>
              <a:t>Try and keep fertilizers, grass clippings, leaves and other yard debris out of the lake</a:t>
            </a:r>
            <a:br>
              <a:rPr lang="en-US" sz="2400"/>
            </a:br>
            <a:br>
              <a:rPr lang="en-US" sz="2400"/>
            </a:br>
            <a:endParaRPr/>
          </a:p>
        </p:txBody>
      </p:sp>
      <p:pic>
        <p:nvPicPr>
          <p:cNvPr descr="What Lawn Fertilizer Is Safe For Well Water? Natural, Organic Fertilizers" id="139" name="Google Shape;13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788" y="179642"/>
            <a:ext cx="3902281" cy="23119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en to First Mow Your Lawn in the Spring... - EnJay Property Maintenance" id="140" name="Google Shape;14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6132" y="2491610"/>
            <a:ext cx="3398922" cy="2261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lorful Autumn Leaves Floating On The Lake&quot; by Stocksy Contributor &quot;ALICIA  BOCK&quot; - Stocksy" id="141" name="Google Shape;14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37846" y="2526116"/>
            <a:ext cx="2262547" cy="34000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lice: Man gets trapped under lawnmower in pond, dies" id="142" name="Google Shape;142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52787" y="4803578"/>
            <a:ext cx="3229567" cy="1814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/>
          <p:nvPr>
            <p:ph type="title"/>
          </p:nvPr>
        </p:nvSpPr>
        <p:spPr>
          <a:xfrm>
            <a:off x="814728" y="727522"/>
            <a:ext cx="4852988" cy="16171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</a:pPr>
            <a:r>
              <a:rPr lang="en-US" sz="2500"/>
              <a:t>Deter Geese from hanging out on your property year round</a:t>
            </a:r>
            <a:endParaRPr sz="2500"/>
          </a:p>
        </p:txBody>
      </p:sp>
      <p:sp>
        <p:nvSpPr>
          <p:cNvPr id="148" name="Google Shape;148;p6"/>
          <p:cNvSpPr txBox="1"/>
          <p:nvPr>
            <p:ph idx="1" type="body"/>
          </p:nvPr>
        </p:nvSpPr>
        <p:spPr>
          <a:xfrm>
            <a:off x="814728" y="2344684"/>
            <a:ext cx="5356034" cy="41078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203200" lvl="0" marL="171450" rtl="0" algn="l"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 sz="2500"/>
              <a:t>Geese can significantly impact water quality by contributing to nutrient loading through their feces</a:t>
            </a:r>
            <a:endParaRPr sz="1700"/>
          </a:p>
          <a:p>
            <a:pPr indent="-203200" lvl="0" marL="171450" rtl="0" algn="l"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 sz="2500"/>
              <a:t>Also causes issues with community areas such as docks, the park, &amp; the beach.</a:t>
            </a:r>
            <a:endParaRPr sz="1700"/>
          </a:p>
        </p:txBody>
      </p:sp>
      <p:pic>
        <p:nvPicPr>
          <p:cNvPr descr="EGG-STRA EFFORT | Northwest Arkansas Democrat-Gazette" id="149" name="Google Shape;14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3752" y="1581509"/>
            <a:ext cx="5600098" cy="3726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n-US"/>
              <a:t>Goose Deterrents </a:t>
            </a:r>
            <a:endParaRPr/>
          </a:p>
        </p:txBody>
      </p:sp>
      <p:pic>
        <p:nvPicPr>
          <p:cNvPr descr="Coyote Decoy Bird Deterrent | Bird B Gone" id="155" name="Google Shape;15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367" y="4160539"/>
            <a:ext cx="3200489" cy="25173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se 10 lbs. Repellent Granular Bucket 19010 - The Home Depot" id="156" name="Google Shape;15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51449" y="2704024"/>
            <a:ext cx="3474019" cy="34740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st Laser Pointers For Goose Control (Pest Control) - BigLasers.com" id="157" name="Google Shape;15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8124" y="2308734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y Skyerz Wacky Waving Inflatable Tube Man. Arm Flailing Advertising Sky  Air Puppet with Blower - 20 Feet, Pink Online at desertcartIsrael" id="158" name="Google Shape;158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15825" y="2377207"/>
            <a:ext cx="3800836" cy="3800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/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800"/>
              <a:buFont typeface="Century Gothic"/>
              <a:buNone/>
            </a:pPr>
            <a:r>
              <a:rPr lang="en-US" sz="2800"/>
              <a:t>Deter these birds from eating our fish…</a:t>
            </a:r>
            <a:endParaRPr/>
          </a:p>
        </p:txBody>
      </p:sp>
      <p:sp>
        <p:nvSpPr>
          <p:cNvPr id="164" name="Google Shape;164;p21"/>
          <p:cNvSpPr txBox="1"/>
          <p:nvPr>
            <p:ph idx="2" type="body"/>
          </p:nvPr>
        </p:nvSpPr>
        <p:spPr>
          <a:xfrm>
            <a:off x="1073151" y="2260738"/>
            <a:ext cx="3547533" cy="36003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1" lang="en-US" sz="2800"/>
              <a:t>Pelicans</a:t>
            </a:r>
            <a:endParaRPr/>
          </a:p>
          <a:p>
            <a:pPr indent="-285750" lvl="0" marL="285750" rtl="0" algn="l">
              <a:spcBef>
                <a:spcPts val="11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1" lang="en-US" sz="2800"/>
              <a:t>Cormorant</a:t>
            </a:r>
            <a:endParaRPr sz="2800"/>
          </a:p>
        </p:txBody>
      </p:sp>
      <p:pic>
        <p:nvPicPr>
          <p:cNvPr descr="Pelicans provide winter wildlife-viewing excitement ​​​​​​​ • Arkansas Game  &amp; Fish Commission" id="165" name="Google Shape;16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446088"/>
            <a:ext cx="5484393" cy="3085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uble-crested Cormorant Overview, All About Birds, Cornell Lab of  Ornithology" id="166" name="Google Shape;16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6257" y="3619591"/>
            <a:ext cx="5400136" cy="2857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 txBox="1"/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</a:pPr>
            <a:r>
              <a:rPr lang="en-US"/>
              <a:t>Lake Treatment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Quotable">
  <a:themeElements>
    <a:clrScheme name="Quotable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2024-02-16T23:23:20Z</dcterms:created>
  <dc:creator>Trevor Dysert</dc:creator>
</cp:coreProperties>
</file>