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67"/>
  </p:notesMasterIdLst>
  <p:sldIdLst>
    <p:sldId id="256" r:id="rId3"/>
    <p:sldId id="382" r:id="rId4"/>
    <p:sldId id="346" r:id="rId5"/>
    <p:sldId id="365" r:id="rId6"/>
    <p:sldId id="260" r:id="rId7"/>
    <p:sldId id="384" r:id="rId8"/>
    <p:sldId id="386" r:id="rId9"/>
    <p:sldId id="388" r:id="rId10"/>
    <p:sldId id="389" r:id="rId11"/>
    <p:sldId id="385" r:id="rId12"/>
    <p:sldId id="390" r:id="rId13"/>
    <p:sldId id="391" r:id="rId14"/>
    <p:sldId id="392" r:id="rId15"/>
    <p:sldId id="393" r:id="rId16"/>
    <p:sldId id="394" r:id="rId17"/>
    <p:sldId id="398" r:id="rId18"/>
    <p:sldId id="396" r:id="rId19"/>
    <p:sldId id="397" r:id="rId20"/>
    <p:sldId id="345" r:id="rId21"/>
    <p:sldId id="353" r:id="rId22"/>
    <p:sldId id="361" r:id="rId23"/>
    <p:sldId id="360" r:id="rId24"/>
    <p:sldId id="363" r:id="rId25"/>
    <p:sldId id="364" r:id="rId26"/>
    <p:sldId id="409" r:id="rId27"/>
    <p:sldId id="412" r:id="rId28"/>
    <p:sldId id="414" r:id="rId29"/>
    <p:sldId id="413" r:id="rId30"/>
    <p:sldId id="420" r:id="rId31"/>
    <p:sldId id="415" r:id="rId32"/>
    <p:sldId id="261" r:id="rId33"/>
    <p:sldId id="298" r:id="rId34"/>
    <p:sldId id="351" r:id="rId35"/>
    <p:sldId id="366" r:id="rId36"/>
    <p:sldId id="377" r:id="rId37"/>
    <p:sldId id="378" r:id="rId38"/>
    <p:sldId id="367" r:id="rId39"/>
    <p:sldId id="370" r:id="rId40"/>
    <p:sldId id="329" r:id="rId41"/>
    <p:sldId id="371" r:id="rId42"/>
    <p:sldId id="339" r:id="rId43"/>
    <p:sldId id="340" r:id="rId44"/>
    <p:sldId id="373" r:id="rId45"/>
    <p:sldId id="332" r:id="rId46"/>
    <p:sldId id="368" r:id="rId47"/>
    <p:sldId id="372" r:id="rId48"/>
    <p:sldId id="327" r:id="rId49"/>
    <p:sldId id="328" r:id="rId50"/>
    <p:sldId id="375" r:id="rId51"/>
    <p:sldId id="376" r:id="rId52"/>
    <p:sldId id="411" r:id="rId53"/>
    <p:sldId id="354" r:id="rId54"/>
    <p:sldId id="355" r:id="rId55"/>
    <p:sldId id="356" r:id="rId56"/>
    <p:sldId id="399" r:id="rId57"/>
    <p:sldId id="407" r:id="rId58"/>
    <p:sldId id="403" r:id="rId59"/>
    <p:sldId id="402" r:id="rId60"/>
    <p:sldId id="417" r:id="rId61"/>
    <p:sldId id="418" r:id="rId62"/>
    <p:sldId id="419" r:id="rId63"/>
    <p:sldId id="401" r:id="rId64"/>
    <p:sldId id="408" r:id="rId65"/>
    <p:sldId id="410" r:id="rId66"/>
  </p:sldIdLst>
  <p:sldSz cx="9144000" cy="6858000" type="screen4x3"/>
  <p:notesSz cx="6794500" cy="9931400"/>
  <p:defaultTex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E9EAED-5A40-14E5-0C17-0C8DA88E8074}" name="Schel, Janina" initials="SJ" userId="S::janina.schel@uni-bamberg.de::6b6e2f87-a81c-4782-a293-885d09e82e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echsel, Barbara" initials="DB" lastIdx="15" clrIdx="0">
    <p:extLst>
      <p:ext uri="{19B8F6BF-5375-455C-9EA6-DF929625EA0E}">
        <p15:presenceInfo xmlns:p15="http://schemas.microsoft.com/office/powerpoint/2012/main" userId="S-1-5-21-1606980848-583907252-725345543-60952" providerId="AD"/>
      </p:ext>
    </p:extLst>
  </p:cmAuthor>
  <p:cmAuthor id="2" name="Arkadius Schel" initials="AS" lastIdx="39" clrIdx="1">
    <p:extLst>
      <p:ext uri="{19B8F6BF-5375-455C-9EA6-DF929625EA0E}">
        <p15:presenceInfo xmlns:p15="http://schemas.microsoft.com/office/powerpoint/2012/main" userId="S::aschel@obfr-dev.de::829e356e-10b9-4611-848f-fd2a455fc916" providerId="AD"/>
      </p:ext>
    </p:extLst>
  </p:cmAuthor>
  <p:cmAuthor id="3" name="Administrator" initials="A" lastIdx="11" clrIdx="2">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5B9BD5"/>
    <a:srgbClr val="2F0BB5"/>
    <a:srgbClr val="0070C0"/>
    <a:srgbClr val="FF9900"/>
    <a:srgbClr val="FFDA68"/>
    <a:srgbClr val="6699FF"/>
    <a:srgbClr val="0099FF"/>
    <a:srgbClr val="66CC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96" autoAdjust="0"/>
    <p:restoredTop sz="63445" autoAdjust="0"/>
  </p:normalViewPr>
  <p:slideViewPr>
    <p:cSldViewPr>
      <p:cViewPr>
        <p:scale>
          <a:sx n="80" d="100"/>
          <a:sy n="80" d="100"/>
        </p:scale>
        <p:origin x="500" y="-78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8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7F-4C9A-B284-DD2924EA0C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7F-4C9A-B284-DD2924EA0C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7F-4C9A-B284-DD2924EA0C3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Tabelle1!$A$1:$A$3</c:f>
              <c:strCache>
                <c:ptCount val="3"/>
                <c:pt idx="0">
                  <c:v>Weiblich</c:v>
                </c:pt>
                <c:pt idx="1">
                  <c:v>Männlich</c:v>
                </c:pt>
                <c:pt idx="2">
                  <c:v>Divers</c:v>
                </c:pt>
              </c:strCache>
            </c:strRef>
          </c:cat>
          <c:val>
            <c:numRef>
              <c:f>Tabelle1!$B$1:$B$3</c:f>
              <c:numCache>
                <c:formatCode>General</c:formatCode>
                <c:ptCount val="3"/>
                <c:pt idx="0">
                  <c:v>197</c:v>
                </c:pt>
                <c:pt idx="1">
                  <c:v>42</c:v>
                </c:pt>
                <c:pt idx="2">
                  <c:v>1</c:v>
                </c:pt>
              </c:numCache>
            </c:numRef>
          </c:val>
          <c:extLst>
            <c:ext xmlns:c16="http://schemas.microsoft.com/office/drawing/2014/chart" uri="{C3380CC4-5D6E-409C-BE32-E72D297353CC}">
              <c16:uniqueId val="{00000006-207F-4C9A-B284-DD2924EA0C3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AF-4154-AC64-5B4586EFB3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AF-4154-AC64-5B4586EFB3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AF-4154-AC64-5B4586EFB3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AF-4154-AC64-5B4586EFB3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0AF-4154-AC64-5B4586EFB30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Tabelle1!$A$19:$A$23</c:f>
              <c:strCache>
                <c:ptCount val="5"/>
                <c:pt idx="0">
                  <c:v>Grundschule</c:v>
                </c:pt>
                <c:pt idx="1">
                  <c:v>Mittelschule</c:v>
                </c:pt>
                <c:pt idx="2">
                  <c:v>Realschule</c:v>
                </c:pt>
                <c:pt idx="3">
                  <c:v>Gymnasium</c:v>
                </c:pt>
                <c:pt idx="4">
                  <c:v>Berufliche Bildung</c:v>
                </c:pt>
              </c:strCache>
            </c:strRef>
          </c:cat>
          <c:val>
            <c:numRef>
              <c:f>Tabelle1!$B$19:$B$23</c:f>
              <c:numCache>
                <c:formatCode>General</c:formatCode>
                <c:ptCount val="5"/>
                <c:pt idx="0">
                  <c:v>123</c:v>
                </c:pt>
                <c:pt idx="1">
                  <c:v>10</c:v>
                </c:pt>
                <c:pt idx="2">
                  <c:v>21</c:v>
                </c:pt>
                <c:pt idx="3">
                  <c:v>43</c:v>
                </c:pt>
                <c:pt idx="4">
                  <c:v>43</c:v>
                </c:pt>
              </c:numCache>
            </c:numRef>
          </c:val>
          <c:extLst>
            <c:ext xmlns:c16="http://schemas.microsoft.com/office/drawing/2014/chart" uri="{C3380CC4-5D6E-409C-BE32-E72D297353CC}">
              <c16:uniqueId val="{0000000A-B0AF-4154-AC64-5B4586EFB30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1133600-ED3F-6A43-84D7-3752F70B5087}"/>
              </a:ext>
            </a:extLst>
          </p:cNvPr>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smtClean="0">
                <a:cs typeface="Arial" charset="0"/>
              </a:defRPr>
            </a:lvl1pPr>
          </a:lstStyle>
          <a:p>
            <a:pPr>
              <a:defRPr/>
            </a:pPr>
            <a:endParaRPr lang="de-DE"/>
          </a:p>
        </p:txBody>
      </p:sp>
      <p:sp>
        <p:nvSpPr>
          <p:cNvPr id="3" name="Datumsplatzhalter 2">
            <a:extLst>
              <a:ext uri="{FF2B5EF4-FFF2-40B4-BE49-F238E27FC236}">
                <a16:creationId xmlns:a16="http://schemas.microsoft.com/office/drawing/2014/main" id="{E42FA4EB-F58E-C84A-AB03-D03AD6EBD0B9}"/>
              </a:ext>
            </a:extLst>
          </p:cNvPr>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smtClean="0">
                <a:cs typeface="Arial" charset="0"/>
              </a:defRPr>
            </a:lvl1pPr>
          </a:lstStyle>
          <a:p>
            <a:pPr>
              <a:defRPr/>
            </a:pPr>
            <a:fld id="{0F8B723D-1C19-6D45-AF04-6CC698A87E24}" type="datetimeFigureOut">
              <a:rPr lang="de-DE"/>
              <a:pPr>
                <a:defRPr/>
              </a:pPr>
              <a:t>28.09.2025</a:t>
            </a:fld>
            <a:endParaRPr lang="de-DE"/>
          </a:p>
        </p:txBody>
      </p:sp>
      <p:sp>
        <p:nvSpPr>
          <p:cNvPr id="4" name="Folienbildplatzhalter 3">
            <a:extLst>
              <a:ext uri="{FF2B5EF4-FFF2-40B4-BE49-F238E27FC236}">
                <a16:creationId xmlns:a16="http://schemas.microsoft.com/office/drawing/2014/main" id="{968A65E5-15D9-DA4D-B018-B4784074BF37}"/>
              </a:ext>
            </a:extLst>
          </p:cNvPr>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07803B7D-9E53-AB43-A5BE-9EF8671CD911}"/>
              </a:ext>
            </a:extLst>
          </p:cNvPr>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ECEEC98F-211C-0B4B-9220-C1AF25C15FC0}"/>
              </a:ext>
            </a:extLst>
          </p:cNvPr>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smtClean="0">
                <a:cs typeface="Arial" charset="0"/>
              </a:defRPr>
            </a:lvl1pPr>
          </a:lstStyle>
          <a:p>
            <a:pPr>
              <a:defRPr/>
            </a:pPr>
            <a:endParaRPr lang="de-DE"/>
          </a:p>
        </p:txBody>
      </p:sp>
      <p:sp>
        <p:nvSpPr>
          <p:cNvPr id="7" name="Foliennummernplatzhalter 6">
            <a:extLst>
              <a:ext uri="{FF2B5EF4-FFF2-40B4-BE49-F238E27FC236}">
                <a16:creationId xmlns:a16="http://schemas.microsoft.com/office/drawing/2014/main" id="{A12180A0-19E6-2A45-839B-FFE2068197C0}"/>
              </a:ext>
            </a:extLst>
          </p:cNvPr>
          <p:cNvSpPr>
            <a:spLocks noGrp="1"/>
          </p:cNvSpPr>
          <p:nvPr>
            <p:ph type="sldNum" sz="quarter" idx="5"/>
          </p:nvPr>
        </p:nvSpPr>
        <p:spPr>
          <a:xfrm>
            <a:off x="3848100" y="9432925"/>
            <a:ext cx="2944813"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49A350-90EC-A44D-BF0D-92BA500335A0}"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54286972-D01A-9A43-8731-25A94E6046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a:extLst>
              <a:ext uri="{FF2B5EF4-FFF2-40B4-BE49-F238E27FC236}">
                <a16:creationId xmlns:a16="http://schemas.microsoft.com/office/drawing/2014/main" id="{ACE61B1E-EE77-4D40-9A49-C6CE7EE9E9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sz="1800">
                <a:latin typeface="UB Scala Sans" pitchFamily="2" charset="0"/>
              </a:rPr>
              <a:t>Hinweis: </a:t>
            </a:r>
          </a:p>
          <a:p>
            <a:pPr>
              <a:spcBef>
                <a:spcPct val="0"/>
              </a:spcBef>
            </a:pPr>
            <a:r>
              <a:rPr lang="de-DE" altLang="de-DE" b="1">
                <a:latin typeface="UB Scala Sans" pitchFamily="2" charset="0"/>
              </a:rPr>
              <a:t>Anpassen der Fußzeile:</a:t>
            </a:r>
            <a:r>
              <a:rPr lang="de-DE" altLang="de-DE">
                <a:latin typeface="UB Scala Sans" pitchFamily="2" charset="0"/>
              </a:rPr>
              <a:t> Die PowerPoint-Vorlagen weisen alle eine Fußzeile auf, die sich natürlich individuell anpassen lässt. Um z.B. den Titel des Vortrages und den Namen des Referenten einzutragen muss dazu der Hauptfolienmaster geändert werden. In PowerPoint 2007/2010 muss man dazu unter dem Menü-Punkt "Ansicht" den Button "Folienmaster" anklicken. Am linken Bildschirmrand wird dann die Liste der Masterfolien angezeigt. Der oberste ist der Hauptmaster in dem sich die Textfelder der Fußzeile problemlos ändern lassen.</a:t>
            </a:r>
          </a:p>
        </p:txBody>
      </p:sp>
      <p:sp>
        <p:nvSpPr>
          <p:cNvPr id="5124" name="Foliennummernplatzhalter 3">
            <a:extLst>
              <a:ext uri="{FF2B5EF4-FFF2-40B4-BE49-F238E27FC236}">
                <a16:creationId xmlns:a16="http://schemas.microsoft.com/office/drawing/2014/main" id="{F9A73DF2-0E29-0D4C-9900-4AEF77712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0E20022-72BE-9748-B402-509667C3AC30}" type="slidenum">
              <a:rPr lang="de-DE" altLang="de-DE" sz="1200"/>
              <a:pPr eaLnBrk="1" hangingPunct="1"/>
              <a:t>1</a:t>
            </a:fld>
            <a:endParaRPr lang="de-DE" altLang="de-DE"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v.a. weibliche </a:t>
            </a:r>
            <a:r>
              <a:rPr lang="de-DE" dirty="0" err="1"/>
              <a:t>VPn</a:t>
            </a:r>
            <a:r>
              <a:rPr lang="de-DE" dirty="0"/>
              <a:t> und GS-LA stark vertreten, Verteilung</a:t>
            </a:r>
            <a:r>
              <a:rPr lang="de-DE" baseline="0" dirty="0"/>
              <a:t> spiegelt jedoch gut die Zusammensetzung Studierender an der Uni BA wider (Stand 2021: 54% GS)</a:t>
            </a:r>
          </a:p>
          <a:p>
            <a:pPr marL="171450" indent="-171450">
              <a:buFontTx/>
              <a:buChar char="-"/>
            </a:pPr>
            <a:r>
              <a:rPr lang="de-DE" dirty="0"/>
              <a:t>Vorlesung zu Studienbeginn, die meist von Erstsemestern besucht wird (Großteil der vorliegenden Stichprobe, N=167)</a:t>
            </a:r>
          </a:p>
          <a:p>
            <a:pPr marL="171450" indent="-171450">
              <a:buFontTx/>
              <a:buChar char="-"/>
            </a:pPr>
            <a:r>
              <a:rPr lang="de-DE" dirty="0"/>
              <a:t>3 Messzeitpunkte, da Daten im Rahmen umfangreicherer Datenerhebung miterhoben wurden -&gt; Überlastung</a:t>
            </a:r>
            <a:r>
              <a:rPr lang="de-DE" baseline="0" dirty="0"/>
              <a:t> </a:t>
            </a:r>
            <a:r>
              <a:rPr lang="de-DE" baseline="0" dirty="0" err="1"/>
              <a:t>VPn</a:t>
            </a:r>
            <a:r>
              <a:rPr lang="de-DE" baseline="0" dirty="0"/>
              <a:t> vermeiden</a:t>
            </a:r>
            <a:endParaRPr lang="de-DE" dirty="0"/>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34</a:t>
            </a:fld>
            <a:endParaRPr lang="de-DE" altLang="de-DE"/>
          </a:p>
        </p:txBody>
      </p:sp>
    </p:spTree>
    <p:extLst>
      <p:ext uri="{BB962C8B-B14F-4D97-AF65-F5344CB8AC3E}">
        <p14:creationId xmlns:p14="http://schemas.microsoft.com/office/powerpoint/2010/main" val="1294757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35</a:t>
            </a:fld>
            <a:endParaRPr lang="de-DE" altLang="de-DE"/>
          </a:p>
        </p:txBody>
      </p:sp>
    </p:spTree>
    <p:extLst>
      <p:ext uri="{BB962C8B-B14F-4D97-AF65-F5344CB8AC3E}">
        <p14:creationId xmlns:p14="http://schemas.microsoft.com/office/powerpoint/2010/main" val="405238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36</a:t>
            </a:fld>
            <a:endParaRPr lang="de-DE" altLang="de-DE"/>
          </a:p>
        </p:txBody>
      </p:sp>
    </p:spTree>
    <p:extLst>
      <p:ext uri="{BB962C8B-B14F-4D97-AF65-F5344CB8AC3E}">
        <p14:creationId xmlns:p14="http://schemas.microsoft.com/office/powerpoint/2010/main" val="94644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Sowohl im WS 21/22 (Kontext: Online-Lehre) als auch WS 23/24 (Kontext: Präsenz-Lehre) zeigt sich in den Ergebnissen einer latenten Profilanalyse zur absoluten und relativen Modellpassung ein 5 Klassenmodell als beste Lösung</a:t>
            </a:r>
          </a:p>
          <a:p>
            <a:r>
              <a:rPr lang="de-DE" dirty="0"/>
              <a:t>- Genaue statistische Werte zur Modellpassung im Anhang -&gt; für Vortrag v.a. inhaltliche Interpretation der Lernmuster von Bedeutung</a:t>
            </a:r>
          </a:p>
          <a:p>
            <a:r>
              <a:rPr lang="de-DE" dirty="0"/>
              <a:t>- Auf den folgenden Folien schauen wir uns die Lernmuster noch einmal genauer im Vergleich zwischen den Semestern an (Abb. dann auch größer; Handout)</a:t>
            </a:r>
          </a:p>
          <a:p>
            <a:r>
              <a:rPr lang="de-DE" dirty="0"/>
              <a:t>- Hier zeigt sich bereits, dass die Verläufe der jeweils extrahierten 5 Lernmuster über die 12 untersuchten Parameter selbstregulierten Lernens sehr ähnlich sind</a:t>
            </a:r>
          </a:p>
          <a:p>
            <a:r>
              <a:rPr lang="de-DE" dirty="0"/>
              <a:t>- Aufgrund der unterschiedlichen Likert-Skalen (6 versus 5-stufig) im Folgenden mit </a:t>
            </a:r>
            <a:r>
              <a:rPr lang="de-DE" b="1" dirty="0"/>
              <a:t>Prozentpunkten</a:t>
            </a:r>
            <a:r>
              <a:rPr lang="de-DE" dirty="0"/>
              <a:t> gearbeitet für bessere Vergleichbarkeit</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38</a:t>
            </a:fld>
            <a:endParaRPr lang="de-DE" altLang="de-DE"/>
          </a:p>
        </p:txBody>
      </p:sp>
    </p:spTree>
    <p:extLst>
      <p:ext uri="{BB962C8B-B14F-4D97-AF65-F5344CB8AC3E}">
        <p14:creationId xmlns:p14="http://schemas.microsoft.com/office/powerpoint/2010/main" val="19660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Kompetentestes</a:t>
            </a:r>
            <a:r>
              <a:rPr lang="de-DE" baseline="0" dirty="0"/>
              <a:t> LM -&gt; zeigt in allen drei Phasen die höchsten Kompetenzen</a:t>
            </a:r>
          </a:p>
          <a:p>
            <a:pPr marL="171450" indent="-171450">
              <a:buFontTx/>
              <a:buChar char="-"/>
            </a:pPr>
            <a:r>
              <a:rPr lang="de-DE" baseline="0" dirty="0"/>
              <a:t>Entsprechend Label als prozessorientiert kompetent</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baseline="0" dirty="0"/>
              <a:t>(Konzentration besonders hoch ausgeprägt -&gt; invertierte Polung!)</a:t>
            </a:r>
            <a:endParaRPr lang="de-DE" dirty="0"/>
          </a:p>
          <a:p>
            <a:pPr marL="171450" indent="-171450">
              <a:buFontTx/>
              <a:buChar char="-"/>
            </a:pPr>
            <a:r>
              <a:rPr lang="de-DE" baseline="0" dirty="0"/>
              <a:t>Innerhalb des LM niedrigere Werte im volitionalen Bereich und im Kritischen Prüfen („Problembereiche“ über alle LM) -&gt; zeigt sich im WS 23/24 (Kontext: Präsenzlehre aber weniger stark)</a:t>
            </a:r>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39</a:t>
            </a:fld>
            <a:endParaRPr lang="de-DE" altLang="de-DE"/>
          </a:p>
        </p:txBody>
      </p:sp>
    </p:spTree>
    <p:extLst>
      <p:ext uri="{BB962C8B-B14F-4D97-AF65-F5344CB8AC3E}">
        <p14:creationId xmlns:p14="http://schemas.microsoft.com/office/powerpoint/2010/main" val="116431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Defizitärstes LM -&gt; zeigt in den Phasen die ausgeprägtesten</a:t>
            </a:r>
            <a:r>
              <a:rPr lang="de-DE" baseline="0" dirty="0"/>
              <a:t> Schwächen, v.a. im präaktional-volitionalen Bereich und in Konzentration</a:t>
            </a:r>
          </a:p>
          <a:p>
            <a:pPr marL="171450" indent="-171450">
              <a:buFontTx/>
              <a:buChar char="-"/>
            </a:pPr>
            <a:r>
              <a:rPr lang="de-DE" baseline="0" dirty="0"/>
              <a:t>Vermeidend-unreflektiert berichtet recht isolierte Ressource in beiden Kohorten für das Ableiten von Zusammenhängen in Lerninhalten (= Elaborieren), zeigt über den ganzen Lernprozess jedoch eher Vermeidung bzgl. Auseinandersetzung mit Lerninhalten und die geringste Reflexion postaktional -&gt; Label = Vermeidend-unreflektiert </a:t>
            </a:r>
          </a:p>
          <a:p>
            <a:pPr marL="171450" indent="-171450">
              <a:buFontTx/>
              <a:buChar char="-"/>
            </a:pPr>
            <a:r>
              <a:rPr lang="de-DE" baseline="0" dirty="0"/>
              <a:t>Im Kontext Präsenzlehre (WS 23/24) auch hier etwas geringere Defizite im Vergleich zum WS 21/22</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baseline="0" dirty="0"/>
              <a:t>LM vermeidend-unreflektiert nur sehr schwach in Stichprobe vertreten, etwas höher aber im WS 23/24 (Datenerhebung zu einem statt zu drei Messzeitpunkten -&gt; ggf. geringere Selektivität)</a:t>
            </a:r>
          </a:p>
          <a:p>
            <a:pPr marL="171450" indent="-171450">
              <a:buFontTx/>
              <a:buChar char="-"/>
            </a:pPr>
            <a:endParaRPr lang="de-DE" baseline="0" dirty="0"/>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40</a:t>
            </a:fld>
            <a:endParaRPr lang="de-DE" altLang="de-DE"/>
          </a:p>
        </p:txBody>
      </p:sp>
    </p:spTree>
    <p:extLst>
      <p:ext uri="{BB962C8B-B14F-4D97-AF65-F5344CB8AC3E}">
        <p14:creationId xmlns:p14="http://schemas.microsoft.com/office/powerpoint/2010/main" val="118553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Ebenfalls eher defizitäres LM -&gt; zeigt in den Phasen ebenfalls ausgeprägte</a:t>
            </a:r>
            <a:r>
              <a:rPr lang="de-DE" baseline="0" dirty="0"/>
              <a:t> Schwächen</a:t>
            </a:r>
          </a:p>
          <a:p>
            <a:pPr marL="171450" indent="-171450">
              <a:buFontTx/>
              <a:buChar char="-"/>
            </a:pPr>
            <a:r>
              <a:rPr lang="de-DE" baseline="0" dirty="0"/>
              <a:t>Es zeigen sich jedoch qualitative Unterschiede im Lernprozess im Vergleich zum Lernmuster vermeidend-unreflektiert </a:t>
            </a:r>
          </a:p>
          <a:p>
            <a:pPr marL="171450" indent="-171450">
              <a:buFontTx/>
              <a:buChar char="-"/>
            </a:pPr>
            <a:r>
              <a:rPr lang="de-DE" baseline="0" dirty="0"/>
              <a:t>v.a. Ziele &amp; Planung, volitional, Organisieren, Wiederholen, Konzentration hier etwas positiver ausgeprägt -&gt; da Wiederholen besonders stark ausgeprägt, aber im Vergleich mit anderen Lernmustern nur geringe postaktionale Reflexion Label als „wiederholend-wenig reflektiert“</a:t>
            </a:r>
          </a:p>
          <a:p>
            <a:pPr marL="171450" indent="-171450">
              <a:buFontTx/>
              <a:buChar char="-"/>
            </a:pPr>
            <a:r>
              <a:rPr lang="de-DE" baseline="0" dirty="0"/>
              <a:t>Im Einklang mit anderen LPA-Studien, dass LM mit geringen Kompetenzen im SRL v.a. „Wiederholen“ als oberflächliche kognitive Lernstrategie zeigen</a:t>
            </a:r>
          </a:p>
          <a:p>
            <a:pPr marL="171450" indent="-171450">
              <a:buFontTx/>
              <a:buChar char="-"/>
            </a:pPr>
            <a:r>
              <a:rPr lang="de-DE" baseline="0" dirty="0"/>
              <a:t>Verläufe WS 21/22 und WS 23/24 hier nahezu identisch</a:t>
            </a:r>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41</a:t>
            </a:fld>
            <a:endParaRPr lang="de-DE" altLang="de-DE"/>
          </a:p>
        </p:txBody>
      </p:sp>
    </p:spTree>
    <p:extLst>
      <p:ext uri="{BB962C8B-B14F-4D97-AF65-F5344CB8AC3E}">
        <p14:creationId xmlns:p14="http://schemas.microsoft.com/office/powerpoint/2010/main" val="268606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Lernmuster ist in beiden Stichproben</a:t>
            </a:r>
            <a:r>
              <a:rPr lang="de-DE" baseline="0" dirty="0"/>
              <a:t> am häufigsten vertreten -&gt; insgesamt moderate Kompetenzen im SRL</a:t>
            </a:r>
          </a:p>
          <a:p>
            <a:pPr marL="171450" indent="-171450">
              <a:buFontTx/>
              <a:buChar char="-"/>
            </a:pPr>
            <a:r>
              <a:rPr lang="de-DE" baseline="0" dirty="0"/>
              <a:t>vor allem Kompetenzen in der aktionalen Phase bzgl. der Nutzung kognitiver Lernstrategien (im WS 23/24 noch etwas deutlicher) -&gt; Label entsprechend aktional-kognitiv kompetent</a:t>
            </a:r>
          </a:p>
          <a:p>
            <a:pPr marL="171450" indent="-171450">
              <a:buFontTx/>
              <a:buChar char="-"/>
            </a:pPr>
            <a:r>
              <a:rPr lang="de-DE" baseline="0" dirty="0"/>
              <a:t>Qualitative Unterschiede liegen v.a. zum folgenden LM vor, das in präaktionaler und aktionaler Phase sozusagen komplementär verläuft zu diesem LM</a:t>
            </a:r>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42</a:t>
            </a:fld>
            <a:endParaRPr lang="de-DE" altLang="de-DE"/>
          </a:p>
        </p:txBody>
      </p:sp>
    </p:spTree>
    <p:extLst>
      <p:ext uri="{BB962C8B-B14F-4D97-AF65-F5344CB8AC3E}">
        <p14:creationId xmlns:p14="http://schemas.microsoft.com/office/powerpoint/2010/main" val="3199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a:t>LM zeigt im Vergleich zu aktional-kognitiv kompetent Lernenden, v.a. auch präaktional-volitionale Kompetenzen und wurde entsprechend gelabelt</a:t>
            </a:r>
          </a:p>
          <a:p>
            <a:pPr marL="171450" indent="-171450">
              <a:buFontTx/>
              <a:buChar char="-"/>
            </a:pPr>
            <a:r>
              <a:rPr lang="de-DE" baseline="0" dirty="0"/>
              <a:t>Außerdem: Deutliche Ressource bzgl. Konzentration beim Lernen </a:t>
            </a:r>
          </a:p>
          <a:p>
            <a:pPr marL="171450" indent="-171450">
              <a:buFontTx/>
              <a:buChar char="-"/>
            </a:pPr>
            <a:r>
              <a:rPr lang="de-DE" baseline="0" dirty="0"/>
              <a:t>Zimmerman (2000): Präaktional-volitional kompetent Lernende scheinen entsprechend v.a. Engagement für das Verinnerlichen der Lerninhalte zu zeigen – sie zeigen jedoch Defizite in der Anwendung kognitiver Lernstrategien</a:t>
            </a:r>
          </a:p>
          <a:p>
            <a:pPr marL="171450" indent="-171450">
              <a:buFontTx/>
              <a:buChar char="-"/>
            </a:pPr>
            <a:r>
              <a:rPr lang="de-DE" baseline="0" dirty="0"/>
              <a:t>Umgekehrt scheinen aktional-kognitiv kompetent Lernende über kognitive Lernstrategien (v.a. Tiefenstrategien wie Zusammenhänge und Organisieren zu verfügen), den Lernprozess jedoch weniger zu planen und später oder auch inkonsistenter mit Lernaktivitäten zu beginnen (Defizite im volitionalen Bereich) </a:t>
            </a:r>
          </a:p>
          <a:p>
            <a:pPr marL="171450" indent="-171450">
              <a:buFontTx/>
              <a:buChar char="-"/>
            </a:pPr>
            <a:r>
              <a:rPr lang="de-DE" baseline="0" dirty="0"/>
              <a:t>Kompetenzen des präaktional-volitional kompetenten LM haben in der Präsenzlehre insgesamt am stärksten zugenommen -&gt; eventuell profitieren Lernende dieses Musters am meisten vom Wechsel von Online- zu Präsenzlehre (Studien zeigen z.B., dass das Erlernen einer erfolgreichen Anwendung von Tiefenstrategien in höherem Maße Instruktionen/Unterstützung erfordert, als das Erlernen anderer Lernstrategien; Gerade hier zeigte Lernmuster in Online-Lehre noch Entwicklungspotentiale, die vom in der Regel stärker strukturierten Kontext der Präsenzlehre profitieren könnten)</a:t>
            </a:r>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43</a:t>
            </a:fld>
            <a:endParaRPr lang="de-DE" altLang="de-DE"/>
          </a:p>
        </p:txBody>
      </p:sp>
    </p:spTree>
    <p:extLst>
      <p:ext uri="{BB962C8B-B14F-4D97-AF65-F5344CB8AC3E}">
        <p14:creationId xmlns:p14="http://schemas.microsoft.com/office/powerpoint/2010/main" val="150437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dirty="0"/>
              <a:t>Korrelation zw. t1</a:t>
            </a:r>
            <a:r>
              <a:rPr lang="de-DE" baseline="0" dirty="0"/>
              <a:t> und t2 hoch (</a:t>
            </a:r>
            <a:r>
              <a:rPr lang="de-DE" baseline="0" dirty="0" err="1"/>
              <a:t>Retest</a:t>
            </a:r>
            <a:r>
              <a:rPr lang="de-DE" baseline="0" dirty="0"/>
              <a:t>-Reliabilität im Sinne von „Stabilität“ jedoch niedrig -&gt; explorative Forschungsfrage)</a:t>
            </a:r>
          </a:p>
          <a:p>
            <a:pPr marL="171450" indent="-171450">
              <a:buFontTx/>
              <a:buChar char="-"/>
            </a:pPr>
            <a:r>
              <a:rPr lang="de-DE" dirty="0"/>
              <a:t>V.a. stabile und „Aufsteiger“</a:t>
            </a:r>
          </a:p>
          <a:p>
            <a:pPr marL="171450" indent="-171450">
              <a:buFontTx/>
              <a:buChar char="-"/>
            </a:pPr>
            <a:r>
              <a:rPr lang="de-DE" dirty="0"/>
              <a:t>Kleiner Teil „Absteiger“</a:t>
            </a:r>
          </a:p>
          <a:p>
            <a:pPr marL="171450" indent="-171450">
              <a:buFontTx/>
              <a:buChar char="-"/>
            </a:pPr>
            <a:r>
              <a:rPr lang="de-DE" dirty="0"/>
              <a:t>t2: Kompetentere LM sind insgesamt stärker vertreten</a:t>
            </a:r>
            <a:r>
              <a:rPr lang="de-DE" baseline="0" dirty="0"/>
              <a:t> (Zuwächse v.a. in LM 4 &amp; 5); Kompetenteste LM (4 &amp; 5) wechseln nicht in defizitäre LM (1 &amp; 2); Defizitärstes LM wechselt in „etwas weniger“ defizitäres Lernmuster -&gt; Variabilität/Wechsel damit theoretisch plausibel – sprechen insgesamt für Weiterentwicklung SRL im Studium (wünschenswerter Befund </a:t>
            </a:r>
            <a:r>
              <a:rPr lang="de-DE" baseline="0" dirty="0">
                <a:sym typeface="Wingdings" panose="05000000000000000000" pitchFamily="2" charset="2"/>
              </a:rPr>
              <a:t>)</a:t>
            </a:r>
          </a:p>
          <a:p>
            <a:pPr marL="171450" indent="-171450">
              <a:buFontTx/>
              <a:buChar char="-"/>
            </a:pPr>
            <a:endParaRPr lang="de-DE" dirty="0"/>
          </a:p>
          <a:p>
            <a:pPr marL="171450" indent="-171450">
              <a:buFontTx/>
              <a:buChar char="-"/>
            </a:pPr>
            <a:r>
              <a:rPr lang="de-DE" baseline="0" dirty="0"/>
              <a:t>Anmerkung: „Auf-/Abstieg“ LM 3 &amp; 4 schwieriger zu interpretieren, da hier keine quantitativen, sondern v.a. qualitative Unterschiede in Kompetenzen (LM 4 jedoch höheren Lernerfolg und positivere Lernzielorientierungen -&gt; könnte somit insgesamt als „kompetenter“ als LM 3 gesehen werden)</a:t>
            </a:r>
            <a:endParaRPr lang="de-DE" dirty="0"/>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45</a:t>
            </a:fld>
            <a:endParaRPr lang="de-DE" altLang="de-DE"/>
          </a:p>
        </p:txBody>
      </p:sp>
    </p:spTree>
    <p:extLst>
      <p:ext uri="{BB962C8B-B14F-4D97-AF65-F5344CB8AC3E}">
        <p14:creationId xmlns:p14="http://schemas.microsoft.com/office/powerpoint/2010/main" val="416899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3</a:t>
            </a:fld>
            <a:endParaRPr lang="de-DE" altLang="de-DE"/>
          </a:p>
        </p:txBody>
      </p:sp>
    </p:spTree>
    <p:extLst>
      <p:ext uri="{BB962C8B-B14F-4D97-AF65-F5344CB8AC3E}">
        <p14:creationId xmlns:p14="http://schemas.microsoft.com/office/powerpoint/2010/main" val="107382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VUONG-LO-MENDELL-RUBIN LIKELIHOOD RATIO TEST = VLMR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BOOTSTRAPPED LIKELIHOOD RATIO TEST -&gt; komplexere Modelle bevorzugt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r>
              <a:rPr lang="de-DE" dirty="0"/>
              <a:t>Auf Grundlage der Daten Entscheidung für eine </a:t>
            </a:r>
            <a:r>
              <a:rPr lang="de-DE" b="1" dirty="0"/>
              <a:t>5-Klassen-Lösung </a:t>
            </a:r>
            <a:r>
              <a:rPr lang="de-DE" dirty="0"/>
              <a:t>(= 5 Lernmuster; siehe auch Geiser, 2011) </a:t>
            </a:r>
          </a:p>
          <a:p>
            <a:pPr lvl="1"/>
            <a:r>
              <a:rPr lang="de-DE" dirty="0"/>
              <a:t>Sparsamkeit des Modells</a:t>
            </a:r>
          </a:p>
          <a:p>
            <a:pPr lvl="1"/>
            <a:r>
              <a:rPr lang="de-DE" dirty="0"/>
              <a:t>Interpretierbarkeit des Modells</a:t>
            </a:r>
          </a:p>
          <a:p>
            <a:pPr lvl="1"/>
            <a:r>
              <a:rPr lang="de-DE" dirty="0"/>
              <a:t>Größe der manifesten Klassen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47</a:t>
            </a:fld>
            <a:endParaRPr lang="de-DE" altLang="de-DE"/>
          </a:p>
        </p:txBody>
      </p:sp>
    </p:spTree>
    <p:extLst>
      <p:ext uri="{BB962C8B-B14F-4D97-AF65-F5344CB8AC3E}">
        <p14:creationId xmlns:p14="http://schemas.microsoft.com/office/powerpoint/2010/main" val="1486554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VUONG-LO-MENDELL-RUBIN LIKELIHOOD RATIO TEST = VLMR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BOOTSTRAPPED LIKELIHOOD RATIO TEST -&gt; komplexere Modelle bevorzugt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r>
              <a:rPr lang="de-DE" dirty="0"/>
              <a:t>Auf Grundlage der Daten Entscheidung für eine </a:t>
            </a:r>
            <a:r>
              <a:rPr lang="de-DE" b="1" dirty="0"/>
              <a:t>5-Klassen-Lösung </a:t>
            </a:r>
            <a:r>
              <a:rPr lang="de-DE" dirty="0"/>
              <a:t>(= 5 Lernmuster; siehe auch Geiser, 2011) </a:t>
            </a:r>
          </a:p>
          <a:p>
            <a:pPr lvl="1"/>
            <a:r>
              <a:rPr lang="de-DE" dirty="0"/>
              <a:t>Sparsamkeit des Modells</a:t>
            </a:r>
          </a:p>
          <a:p>
            <a:pPr lvl="1"/>
            <a:r>
              <a:rPr lang="de-DE" dirty="0"/>
              <a:t>Interpretierbarkeit des Modells</a:t>
            </a:r>
          </a:p>
          <a:p>
            <a:pPr lvl="1"/>
            <a:r>
              <a:rPr lang="de-DE" dirty="0"/>
              <a:t>Größe der manifesten Klassen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49</a:t>
            </a:fld>
            <a:endParaRPr lang="de-DE" altLang="de-DE"/>
          </a:p>
        </p:txBody>
      </p:sp>
    </p:spTree>
    <p:extLst>
      <p:ext uri="{BB962C8B-B14F-4D97-AF65-F5344CB8AC3E}">
        <p14:creationId xmlns:p14="http://schemas.microsoft.com/office/powerpoint/2010/main" val="235227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Beispiele verdeutlichen Varianz in Lernprodukten</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52</a:t>
            </a:fld>
            <a:endParaRPr lang="de-DE" altLang="de-DE"/>
          </a:p>
        </p:txBody>
      </p:sp>
    </p:spTree>
    <p:extLst>
      <p:ext uri="{BB962C8B-B14F-4D97-AF65-F5344CB8AC3E}">
        <p14:creationId xmlns:p14="http://schemas.microsoft.com/office/powerpoint/2010/main" val="408258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Wird an kleinerer Stichprobe untersucht (z.B. mit deutlichen qualitativen Unterschieden im Lernergebnis: Note 1 versus Note 5)</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53</a:t>
            </a:fld>
            <a:endParaRPr lang="de-DE" altLang="de-DE"/>
          </a:p>
        </p:txBody>
      </p:sp>
    </p:spTree>
    <p:extLst>
      <p:ext uri="{BB962C8B-B14F-4D97-AF65-F5344CB8AC3E}">
        <p14:creationId xmlns:p14="http://schemas.microsoft.com/office/powerpoint/2010/main" val="244466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Limitationen: Kein semesterbegleitender Einsatz von Prompts, nur zu einem Lernthema</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Kleine Stichprobe, v.a. bei Aufteilung auf 3 Versuchsbedingungen und ausbalanciert über weitere drei Arten kognitiver Prompts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Online- vs. Präsenzlehre</a:t>
            </a:r>
          </a:p>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57</a:t>
            </a:fld>
            <a:endParaRPr lang="de-DE" altLang="de-DE"/>
          </a:p>
        </p:txBody>
      </p:sp>
    </p:spTree>
    <p:extLst>
      <p:ext uri="{BB962C8B-B14F-4D97-AF65-F5344CB8AC3E}">
        <p14:creationId xmlns:p14="http://schemas.microsoft.com/office/powerpoint/2010/main" val="2417360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a:p>
            <a:pPr marL="171450" indent="-171450">
              <a:buFontTx/>
              <a:buChar char="-"/>
            </a:pPr>
            <a:r>
              <a:rPr lang="de-DE" dirty="0"/>
              <a:t>z.B. links: Darstellungen, Hervorhebungen</a:t>
            </a:r>
          </a:p>
          <a:p>
            <a:pPr marL="171450" indent="-171450">
              <a:buFontTx/>
              <a:buChar char="-"/>
            </a:pPr>
            <a:r>
              <a:rPr lang="de-DE" dirty="0"/>
              <a:t>Z.B. rechts: Mindmap-Struktur, Gliederung, kurze Zusammenfassung / Kerngedanken, Hervorhebungen; Verbildlichung </a:t>
            </a:r>
          </a:p>
          <a:p>
            <a:pPr marL="171450" indent="-171450">
              <a:buFontTx/>
              <a:buChar char="-"/>
            </a:pPr>
            <a:r>
              <a:rPr lang="de-DE" dirty="0"/>
              <a:t>Andere </a:t>
            </a:r>
            <a:r>
              <a:rPr lang="de-DE" dirty="0" err="1"/>
              <a:t>Orgastrategien</a:t>
            </a:r>
            <a:r>
              <a:rPr lang="de-DE" dirty="0"/>
              <a:t>: Symbole, Definitionen</a:t>
            </a:r>
          </a:p>
          <a:p>
            <a:pPr marL="171450" indent="-171450">
              <a:buFontTx/>
              <a:buChar char="-"/>
            </a:pPr>
            <a:r>
              <a:rPr lang="de-DE" dirty="0"/>
              <a:t>Andere Elaborationsstrategien: Anwendungen, Beispiele, Vernetzung</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59</a:t>
            </a:fld>
            <a:endParaRPr lang="de-DE" altLang="de-DE"/>
          </a:p>
        </p:txBody>
      </p:sp>
    </p:spTree>
    <p:extLst>
      <p:ext uri="{BB962C8B-B14F-4D97-AF65-F5344CB8AC3E}">
        <p14:creationId xmlns:p14="http://schemas.microsoft.com/office/powerpoint/2010/main" val="3578575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Bisher nur Organisations- und Elaborationsstrategien codiert, für kritisches Prüfen Prompts aber neue Kategorien nötig</a:t>
            </a:r>
          </a:p>
          <a:p>
            <a:pPr marL="171450" indent="-171450">
              <a:buFontTx/>
              <a:buChar char="-"/>
            </a:pPr>
            <a:r>
              <a:rPr lang="de-DE" dirty="0"/>
              <a:t>PQRST-Technik: (Kritische) Fragen zu Lerninhalten Stellen</a:t>
            </a:r>
          </a:p>
          <a:p>
            <a:pPr marL="171450" indent="-171450">
              <a:buFontTx/>
              <a:buChar char="-"/>
            </a:pPr>
            <a:r>
              <a:rPr lang="de-DE" dirty="0"/>
              <a:t>Neue Kategorien aus LIST-Items: Fragen zu Lerninhalten stellen, eigene Schlussfolgerungen/Fazits ziehen, Widersprüche z.B. mit Fragezeichen, Gegenüberstellungen </a:t>
            </a:r>
          </a:p>
          <a:p>
            <a:pPr marL="171450" indent="-171450">
              <a:buFontTx/>
              <a:buChar char="-"/>
            </a:pPr>
            <a:r>
              <a:rPr lang="de-DE" dirty="0"/>
              <a:t>P = Preview, Q = Question, R = Review, S = Self-</a:t>
            </a:r>
            <a:r>
              <a:rPr lang="de-DE" dirty="0" err="1"/>
              <a:t>Recitation</a:t>
            </a:r>
            <a:r>
              <a:rPr lang="de-DE" dirty="0"/>
              <a:t>, T = Test</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60</a:t>
            </a:fld>
            <a:endParaRPr lang="de-DE" altLang="de-DE"/>
          </a:p>
        </p:txBody>
      </p:sp>
    </p:spTree>
    <p:extLst>
      <p:ext uri="{BB962C8B-B14F-4D97-AF65-F5344CB8AC3E}">
        <p14:creationId xmlns:p14="http://schemas.microsoft.com/office/powerpoint/2010/main" val="88669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Neue Kategorien müssen noch erprobt werden</a:t>
            </a:r>
          </a:p>
          <a:p>
            <a:pPr marL="171450" indent="-171450">
              <a:buFontTx/>
              <a:buChar char="-"/>
            </a:pPr>
            <a:r>
              <a:rPr lang="de-DE" dirty="0"/>
              <a:t>Vermutlich teilweise schwer erkennbar (Widersprüche, z.B. Fragezeichen, Schlussfolgerungen, z.B. rote Kästchen, Fragen, z.B. Fragezeichen)</a:t>
            </a:r>
          </a:p>
          <a:p>
            <a:pPr marL="171450" indent="-171450">
              <a:buFontTx/>
              <a:buChar char="-"/>
            </a:pPr>
            <a:r>
              <a:rPr lang="de-DE" dirty="0"/>
              <a:t>Frage offen: wie können wir Studierende mehr motivieren, Prompts zu nutzen?</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61</a:t>
            </a:fld>
            <a:endParaRPr lang="de-DE" altLang="de-DE"/>
          </a:p>
        </p:txBody>
      </p:sp>
    </p:spTree>
    <p:extLst>
      <p:ext uri="{BB962C8B-B14F-4D97-AF65-F5344CB8AC3E}">
        <p14:creationId xmlns:p14="http://schemas.microsoft.com/office/powerpoint/2010/main" val="1893220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- 2 Broschüren mitnehmen!!</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62</a:t>
            </a:fld>
            <a:endParaRPr lang="de-DE" altLang="de-DE"/>
          </a:p>
        </p:txBody>
      </p:sp>
    </p:spTree>
    <p:extLst>
      <p:ext uri="{BB962C8B-B14F-4D97-AF65-F5344CB8AC3E}">
        <p14:creationId xmlns:p14="http://schemas.microsoft.com/office/powerpoint/2010/main" val="33863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t> - Heterogenität: 3-5 Lernprofile </a:t>
            </a:r>
          </a:p>
          <a:p>
            <a:pPr marL="171450" indent="-171450">
              <a:buFontTx/>
              <a:buChar char="-"/>
            </a:pPr>
            <a:r>
              <a:rPr lang="de-DE" dirty="0"/>
              <a:t>52%-84% befinden sich in Profilen mit niedrigen bis moderaten SRL-Kompetenzen</a:t>
            </a:r>
          </a:p>
          <a:p>
            <a:pPr marL="171450" indent="-171450">
              <a:buFontTx/>
              <a:buChar char="-"/>
            </a:pPr>
            <a:r>
              <a:rPr lang="de-DE" dirty="0"/>
              <a:t>52 </a:t>
            </a:r>
            <a:r>
              <a:rPr lang="de-DE" dirty="0" err="1"/>
              <a:t>Muwonge</a:t>
            </a:r>
            <a:r>
              <a:rPr lang="de-DE" dirty="0"/>
              <a:t>, 60 Barz, </a:t>
            </a:r>
            <a:r>
              <a:rPr lang="de-DE" dirty="0" err="1"/>
              <a:t>Heikkilä</a:t>
            </a:r>
            <a:r>
              <a:rPr lang="de-DE" dirty="0"/>
              <a:t> 72, wir 84 bzw. 73</a:t>
            </a:r>
          </a:p>
          <a:p>
            <a:pPr marL="171450" indent="-171450">
              <a:buFont typeface="Wingdings" panose="05000000000000000000" pitchFamily="2" charset="2"/>
              <a:buChar char="è"/>
            </a:pPr>
            <a:endParaRPr lang="de-DE" dirty="0"/>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de-DE" dirty="0"/>
              <a:t>1. Systematischer Überblick über SRL-Kompetenzen Lehramtsstudierender </a:t>
            </a:r>
            <a:r>
              <a:rPr lang="de-DE" dirty="0">
                <a:sym typeface="Wingdings" panose="05000000000000000000" pitchFamily="2" charset="2"/>
              </a:rPr>
              <a:t> haben wir schon gemacht, sag ich gleich was dazu</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de-DE" dirty="0">
                <a:sym typeface="Wingdings" panose="05000000000000000000" pitchFamily="2" charset="2"/>
              </a:rPr>
              <a:t>2. Thema heute, unser erster Versuch dazu</a:t>
            </a:r>
            <a:endParaRPr lang="de-DE" dirty="0"/>
          </a:p>
          <a:p>
            <a:pPr marL="0" indent="0">
              <a:buFont typeface="Wingdings" panose="05000000000000000000" pitchFamily="2" charset="2"/>
              <a:buNone/>
            </a:pPr>
            <a:endParaRPr lang="de-DE" dirty="0"/>
          </a:p>
        </p:txBody>
      </p:sp>
      <p:sp>
        <p:nvSpPr>
          <p:cNvPr id="4" name="Foliennummernplatzhalter 3"/>
          <p:cNvSpPr>
            <a:spLocks noGrp="1"/>
          </p:cNvSpPr>
          <p:nvPr>
            <p:ph type="sldNum" sz="quarter" idx="10"/>
          </p:nvPr>
        </p:nvSpPr>
        <p:spPr/>
        <p:txBody>
          <a:bodyPr/>
          <a:lstStyle/>
          <a:p>
            <a:fld id="{E049A350-90EC-A44D-BF0D-92BA500335A0}" type="slidenum">
              <a:rPr lang="de-DE" altLang="de-DE" smtClean="0"/>
              <a:pPr/>
              <a:t>4</a:t>
            </a:fld>
            <a:endParaRPr lang="de-DE" altLang="de-DE"/>
          </a:p>
        </p:txBody>
      </p:sp>
    </p:spTree>
    <p:extLst>
      <p:ext uri="{BB962C8B-B14F-4D97-AF65-F5344CB8AC3E}">
        <p14:creationId xmlns:p14="http://schemas.microsoft.com/office/powerpoint/2010/main" val="278602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5</a:t>
            </a:fld>
            <a:endParaRPr lang="de-DE" altLang="de-DE"/>
          </a:p>
        </p:txBody>
      </p:sp>
    </p:spTree>
    <p:extLst>
      <p:ext uri="{BB962C8B-B14F-4D97-AF65-F5344CB8AC3E}">
        <p14:creationId xmlns:p14="http://schemas.microsoft.com/office/powerpoint/2010/main" val="151306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Je nach Gestaltung Prompt können unterschiedliche Komponenten von SRL gefördert werden</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6</a:t>
            </a:fld>
            <a:endParaRPr lang="de-DE" altLang="de-DE"/>
          </a:p>
        </p:txBody>
      </p:sp>
    </p:spTree>
    <p:extLst>
      <p:ext uri="{BB962C8B-B14F-4D97-AF65-F5344CB8AC3E}">
        <p14:creationId xmlns:p14="http://schemas.microsoft.com/office/powerpoint/2010/main" val="383054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Systematische Auswahl Parameter für LPA entlang Prozessmodell (Schmitz &amp; Schmidt, 2007), sodass Parameter aus allen drei Phasen des SR-Lernprozesses enthalten sind</a:t>
            </a:r>
          </a:p>
          <a:p>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Weiterhin zeigt sich der Lernerfolg, wie in unserer Validierungsstudie:</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prozessorientiert kompetent Lernende</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weiterhin mit dem</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 höchsten Lernerfolg</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der sich auch in </a:t>
            </a:r>
            <a:r>
              <a:rPr lang="de-DE" sz="1800" dirty="0" err="1">
                <a:solidFill>
                  <a:srgbClr val="000000"/>
                </a:solidFill>
                <a:effectLst/>
                <a:latin typeface="Calibri" panose="020F0502020204030204" pitchFamily="34" charset="0"/>
                <a:ea typeface="Calibri" panose="020F0502020204030204" pitchFamily="34" charset="0"/>
                <a:cs typeface="Aptos" panose="020B0004020202020204" pitchFamily="34" charset="0"/>
              </a:rPr>
              <a:t>bonferroni</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-korrigierten paarweisen Post-Hoc-Tests weiterhin signifikant gegenüber den anderen Lernprofilen (außer präaktional-volitional kompetent zeigt)</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präaktional-volitional kompetent Lernende </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haben zwar insgesamt schwächer ausgeprägte Kompetenzen in kognitiven Lernstrategien als aktional-kognitiv kompetent Lernende (deswegen Prompt "Elaborieren" und nicht "Kritisches Prüfen"), aber sonst insgesamt hohe Ausprägungen auf den anderen SRL-Parametern und haben in der Interventionsstudie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weiterhin den zweithöchsten Lernerfolg</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(sie hatten auch den größten Kompetenz-Zugewinn nach Umstellung der pandemiebedingten Online- auf Präsenzlehre)</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das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defizitärste Lernprofil (vermeidend-unreflektiert) </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hat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weiterhin den niedrigsten Lernerfolg</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r>
              <a:rPr lang="de-DE" sz="1800" b="1" dirty="0">
                <a:solidFill>
                  <a:srgbClr val="FF0000"/>
                </a:solidFill>
                <a:effectLst/>
                <a:latin typeface="Calibri" panose="020F0502020204030204" pitchFamily="34" charset="0"/>
                <a:ea typeface="Calibri" panose="020F0502020204030204" pitchFamily="34" charset="0"/>
                <a:cs typeface="Aptos" panose="020B0004020202020204" pitchFamily="34" charset="0"/>
              </a:rPr>
              <a:t>Neu:</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Das Lernprofil "aktional-kognitiv kompetent" wird vom insgesamt eher defizitären Lernprofil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"wiederholend-wenig reflektiert" Lernender</a:t>
            </a:r>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überholt im Lernerfolg (nur deskriptiv, nicht signifikant): Eventuell kongruent zu Interventionsstudien, die zeigen, dass häufig schwächere Lernende, die aber über ein Mindestmaß an Lernvoraussetzungen verfügen, von angeleiteten SRL-Interventionen (bei uns durch Prompts und Anleitungen) am stärksten profitieren (da sie noch viel "Luft nach oben" für Entwicklungen haben) -&gt; </a:t>
            </a:r>
            <a:r>
              <a:rPr lang="de-DE" sz="1800" b="1" dirty="0">
                <a:solidFill>
                  <a:srgbClr val="000000"/>
                </a:solidFill>
                <a:effectLst/>
                <a:latin typeface="Calibri" panose="020F0502020204030204" pitchFamily="34" charset="0"/>
                <a:ea typeface="Calibri" panose="020F0502020204030204" pitchFamily="34" charset="0"/>
                <a:cs typeface="Aptos" panose="020B0004020202020204" pitchFamily="34" charset="0"/>
              </a:rPr>
              <a:t>erscheint mir interessanterweise als das Lernprofil, das am stärksten von der Intervention in unserer Studie profitiert</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 </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Und hier noch, wie besprochen, die absoluten Zahlen zu den Lernprofilen auf Folie 9:</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Lernprofil 1 / "vermeidend-unreflektiert": n = 24</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Lernprofil 2 / "wiederholend-wenig reflektiert": n = 77</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Lernprofil 3 / "aktional-kognitiv kompetent": n = 119</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Lernprofil 4 / "präaktional-volitional kompetent": n = 84</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r>
              <a:rPr lang="de-DE" sz="1800" dirty="0">
                <a:solidFill>
                  <a:srgbClr val="000000"/>
                </a:solidFill>
                <a:effectLst/>
                <a:latin typeface="Calibri" panose="020F0502020204030204" pitchFamily="34" charset="0"/>
                <a:ea typeface="Calibri" panose="020F0502020204030204" pitchFamily="34" charset="0"/>
                <a:cs typeface="Aptos" panose="020B0004020202020204" pitchFamily="34" charset="0"/>
              </a:rPr>
              <a:t>Lernprofil 5 / "prozessorientiert kompetent": n = 59</a:t>
            </a:r>
            <a:endParaRPr lang="de-DE" sz="1800" dirty="0">
              <a:effectLst/>
              <a:latin typeface="Aptos" panose="020B0004020202020204" pitchFamily="34" charset="0"/>
              <a:ea typeface="Calibri" panose="020F0502020204030204" pitchFamily="34" charset="0"/>
              <a:cs typeface="Aptos" panose="020B0004020202020204" pitchFamily="34" charset="0"/>
            </a:endParaRP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8</a:t>
            </a:fld>
            <a:endParaRPr lang="de-DE" altLang="de-DE"/>
          </a:p>
        </p:txBody>
      </p:sp>
    </p:spTree>
    <p:extLst>
      <p:ext uri="{BB962C8B-B14F-4D97-AF65-F5344CB8AC3E}">
        <p14:creationId xmlns:p14="http://schemas.microsoft.com/office/powerpoint/2010/main" val="81300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ANOVA mit </a:t>
            </a:r>
            <a:r>
              <a:rPr lang="de-DE" dirty="0" err="1"/>
              <a:t>Between</a:t>
            </a:r>
            <a:r>
              <a:rPr lang="de-DE" dirty="0"/>
              <a:t> </a:t>
            </a:r>
            <a:r>
              <a:rPr lang="de-DE" dirty="0" err="1"/>
              <a:t>Subject</a:t>
            </a:r>
            <a:r>
              <a:rPr lang="de-DE" dirty="0"/>
              <a:t>-Faktoren: Semester und Art des Prüfungshilfsmittel (kein, Booklet, Summary, Summary 2.0)</a:t>
            </a:r>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15</a:t>
            </a:fld>
            <a:endParaRPr lang="de-DE" altLang="de-DE"/>
          </a:p>
        </p:txBody>
      </p:sp>
    </p:spTree>
    <p:extLst>
      <p:ext uri="{BB962C8B-B14F-4D97-AF65-F5344CB8AC3E}">
        <p14:creationId xmlns:p14="http://schemas.microsoft.com/office/powerpoint/2010/main" val="222033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Selbstregulierter Lernprozess in 3 Phasen unterteilt</a:t>
            </a:r>
          </a:p>
          <a:p>
            <a:pPr marL="171450" indent="-171450">
              <a:buFontTx/>
              <a:buChar char="-"/>
            </a:pPr>
            <a:r>
              <a:rPr lang="de-DE" b="1" dirty="0"/>
              <a:t>Prä-Aktional: </a:t>
            </a:r>
            <a:r>
              <a:rPr lang="de-DE" dirty="0"/>
              <a:t>Phase in Lerneinheit, bei der Ziele für Lernprozess gesetzt werden und eigentliches Lernen vorbereitet und geplant wird</a:t>
            </a:r>
          </a:p>
          <a:p>
            <a:pPr marL="171450" indent="-171450">
              <a:buFontTx/>
              <a:buChar char="-"/>
            </a:pPr>
            <a:r>
              <a:rPr lang="de-DE" b="1" dirty="0"/>
              <a:t>Aktional: </a:t>
            </a:r>
            <a:r>
              <a:rPr lang="de-DE" b="0" dirty="0"/>
              <a:t>Lernhandlungen werden möglichst konzentriert und dauerhaft umgesetzt und geplante Lernstrategien eingesetzt</a:t>
            </a:r>
          </a:p>
          <a:p>
            <a:pPr marL="171450" indent="-171450">
              <a:buFontTx/>
              <a:buChar char="-"/>
            </a:pPr>
            <a:r>
              <a:rPr lang="de-DE" b="1" dirty="0"/>
              <a:t>Post-aktional: </a:t>
            </a:r>
            <a:r>
              <a:rPr lang="de-DE" b="0" dirty="0"/>
              <a:t>Lernprozess einer Einheit wird abgeschlossen und reflektiert als Grundlage für die Regulation eines weiteren Lernzyklus </a:t>
            </a:r>
            <a:endParaRPr lang="de-DE" b="1" dirty="0"/>
          </a:p>
          <a:p>
            <a:pPr marL="171450" indent="-171450">
              <a:buFontTx/>
              <a:buChar char="-"/>
            </a:pPr>
            <a:endParaRPr lang="de-DE" b="1" dirty="0"/>
          </a:p>
          <a:p>
            <a:pPr marL="171450" indent="-171450">
              <a:buFontTx/>
              <a:buChar char="-"/>
            </a:pPr>
            <a:endParaRPr lang="de-DE" dirty="0"/>
          </a:p>
          <a:p>
            <a:pPr marL="171450" indent="-171450">
              <a:buFontTx/>
              <a:buChar char="-"/>
            </a:pPr>
            <a:r>
              <a:rPr lang="de-DE" dirty="0"/>
              <a:t>Anmerkung:</a:t>
            </a:r>
          </a:p>
          <a:p>
            <a:pPr marL="171450" indent="-171450">
              <a:buFontTx/>
              <a:buChar char="-"/>
            </a:pPr>
            <a:r>
              <a:rPr lang="de-DE" dirty="0"/>
              <a:t>Lernzyklen nicht zeitlich oder inhaltlich definiert -&gt; kann gesamten Lernprozess für Klausur oder auch nur Lerneinheit an einem Tag umfassen</a:t>
            </a:r>
          </a:p>
          <a:p>
            <a:pPr marL="171450" indent="-171450">
              <a:buFontTx/>
              <a:buChar char="-"/>
            </a:pPr>
            <a:r>
              <a:rPr lang="de-DE" dirty="0"/>
              <a:t>Automatischer Filter: Bei einfachen/Routineaufgaben (nicht der gesamte Prozess muss durchlaufen werden)</a:t>
            </a:r>
          </a:p>
          <a:p>
            <a:pPr marL="171450" indent="-171450">
              <a:buFontTx/>
              <a:buChar char="-"/>
            </a:pPr>
            <a:r>
              <a:rPr lang="de-DE" dirty="0"/>
              <a:t>Bei komplexeren/schwierigeren Aufgaben ressourcenorientiert</a:t>
            </a:r>
          </a:p>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31</a:t>
            </a:fld>
            <a:endParaRPr lang="de-DE" altLang="de-DE"/>
          </a:p>
        </p:txBody>
      </p:sp>
    </p:spTree>
    <p:extLst>
      <p:ext uri="{BB962C8B-B14F-4D97-AF65-F5344CB8AC3E}">
        <p14:creationId xmlns:p14="http://schemas.microsoft.com/office/powerpoint/2010/main" val="371262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Auswahl von Parametern aus dem komplexen Prozessmodell</a:t>
            </a:r>
            <a:r>
              <a:rPr lang="de-DE" baseline="0" dirty="0"/>
              <a:t> selbstregulierten Lernens,</a:t>
            </a:r>
            <a:r>
              <a:rPr lang="de-DE" dirty="0"/>
              <a:t> die auf Grundlage von Studien (v.a.</a:t>
            </a:r>
            <a:r>
              <a:rPr lang="de-DE" baseline="0" dirty="0"/>
              <a:t> Meta-Analysen) besonders hohe Bedeutung für Lernerfolg zeigen (insbesondere auch im Kontext Online-Lehre, da Daten während Corona-Pandemie erhoben)</a:t>
            </a:r>
            <a:endParaRPr lang="de-DE" dirty="0"/>
          </a:p>
          <a:p>
            <a:pPr marL="171450" indent="-171450">
              <a:buFontTx/>
              <a:buChar char="-"/>
            </a:pPr>
            <a:r>
              <a:rPr lang="de-DE" dirty="0"/>
              <a:t>Ziele: Vergleichskriterium zur </a:t>
            </a:r>
            <a:r>
              <a:rPr lang="de-DE" sz="1200" dirty="0"/>
              <a:t>Überwachung, Bewertung und Regulation des Lernprozesses</a:t>
            </a:r>
            <a:endParaRPr lang="de-DE" dirty="0"/>
          </a:p>
          <a:p>
            <a:pPr marL="171450" indent="-171450">
              <a:buFontTx/>
              <a:buChar char="-"/>
            </a:pPr>
            <a:r>
              <a:rPr lang="de-DE" dirty="0"/>
              <a:t>Eng verbunden mit Planungskompetenzen</a:t>
            </a:r>
          </a:p>
          <a:p>
            <a:pPr marL="171450" indent="-171450">
              <a:buFontTx/>
              <a:buChar char="-"/>
            </a:pPr>
            <a:r>
              <a:rPr lang="de-DE" dirty="0"/>
              <a:t>SWE: Relevant für Ausdauer und Anstrengung zur Zielerreichung</a:t>
            </a:r>
          </a:p>
          <a:p>
            <a:pPr marL="171450" indent="-171450">
              <a:buFontTx/>
              <a:buChar char="-"/>
            </a:pPr>
            <a:r>
              <a:rPr lang="de-DE" dirty="0"/>
              <a:t>Volitional: </a:t>
            </a:r>
          </a:p>
          <a:p>
            <a:pPr marL="628650" lvl="1" indent="-171450">
              <a:buFontTx/>
              <a:buChar char="-"/>
            </a:pPr>
            <a:r>
              <a:rPr lang="de-DE" dirty="0"/>
              <a:t>Initiierungskontrolle: Wann werden geplante Lernhandlungen tatsächlich initiiert (erleichtert auch verteiltes statt massiertem Lernen)</a:t>
            </a:r>
          </a:p>
          <a:p>
            <a:pPr marL="628650" lvl="1" indent="-171450">
              <a:buFontTx/>
              <a:buChar char="-"/>
            </a:pPr>
            <a:r>
              <a:rPr lang="de-DE" dirty="0"/>
              <a:t>Positive Selbstmotivierung: Wichtig für die Ausdauer, mit der gelernt wird (v.a. auch in Online-Lehre relevant, wo Studierende stärker selbst entscheiden können, wie intensiv sie sich mit Lerninhalten beschäftigen)</a:t>
            </a:r>
          </a:p>
          <a:p>
            <a:pPr marL="171450" lvl="1" indent="-171450" algn="l" rtl="0" fontAlgn="base">
              <a:spcBef>
                <a:spcPct val="30000"/>
              </a:spcBef>
              <a:spcAft>
                <a:spcPct val="0"/>
              </a:spcAft>
              <a:buFontTx/>
              <a:buChar char="-"/>
            </a:pPr>
            <a:r>
              <a:rPr lang="de-DE" sz="1200" kern="1200" dirty="0">
                <a:solidFill>
                  <a:schemeClr val="tx1"/>
                </a:solidFill>
                <a:latin typeface="+mn-lt"/>
                <a:ea typeface="+mn-ea"/>
                <a:cs typeface="+mn-cs"/>
              </a:rPr>
              <a:t>Kognitiv:</a:t>
            </a:r>
          </a:p>
          <a:p>
            <a:pPr marL="628650" lvl="1" indent="-171450">
              <a:buFontTx/>
              <a:buChar char="-"/>
            </a:pPr>
            <a:r>
              <a:rPr lang="de-DE" dirty="0"/>
              <a:t>Strategien mit denen Lernstoff gelernt werden soll (Unterscheidung zwischen Tiefenstrategien, die zu besonders nachhaltigem Lernen führen und Oberflächenstrategien)</a:t>
            </a:r>
          </a:p>
          <a:p>
            <a:pPr marL="171450" lvl="1" indent="-171450" algn="l" rtl="0" fontAlgn="base">
              <a:spcBef>
                <a:spcPct val="30000"/>
              </a:spcBef>
              <a:spcAft>
                <a:spcPct val="0"/>
              </a:spcAft>
              <a:buFontTx/>
              <a:buChar char="-"/>
            </a:pPr>
            <a:r>
              <a:rPr lang="de-DE" sz="1200" kern="1200" dirty="0">
                <a:solidFill>
                  <a:schemeClr val="tx1"/>
                </a:solidFill>
                <a:latin typeface="+mn-lt"/>
                <a:ea typeface="+mn-ea"/>
                <a:cs typeface="+mn-cs"/>
              </a:rPr>
              <a:t>Ressourcenorientiert:</a:t>
            </a:r>
          </a:p>
          <a:p>
            <a:pPr marL="628650" lvl="2" indent="-171450" algn="l" rtl="0" fontAlgn="base">
              <a:spcBef>
                <a:spcPct val="30000"/>
              </a:spcBef>
              <a:spcAft>
                <a:spcPct val="0"/>
              </a:spcAft>
              <a:buFontTx/>
              <a:buChar char="-"/>
            </a:pPr>
            <a:r>
              <a:rPr lang="de-DE" sz="1200" kern="1200" dirty="0">
                <a:solidFill>
                  <a:schemeClr val="tx1"/>
                </a:solidFill>
                <a:latin typeface="+mn-lt"/>
                <a:ea typeface="+mn-ea"/>
                <a:cs typeface="+mn-cs"/>
              </a:rPr>
              <a:t>Schaffen grundlegende Voraussetzungen für erfolgreiches Lernen (v.a. auch in Online-Lehre relevant), z.B. effiziente Anwendung kognitiver Lernstrategien</a:t>
            </a:r>
          </a:p>
          <a:p>
            <a:pPr marL="171450" lvl="1" indent="-171450" algn="l" rtl="0" fontAlgn="base">
              <a:spcBef>
                <a:spcPct val="30000"/>
              </a:spcBef>
              <a:spcAft>
                <a:spcPct val="0"/>
              </a:spcAft>
              <a:buFontTx/>
              <a:buChar char="-"/>
            </a:pPr>
            <a:r>
              <a:rPr lang="de-DE" sz="1200" kern="1200" dirty="0">
                <a:solidFill>
                  <a:schemeClr val="tx1"/>
                </a:solidFill>
                <a:latin typeface="+mn-lt"/>
                <a:ea typeface="+mn-ea"/>
                <a:cs typeface="+mn-cs"/>
              </a:rPr>
              <a:t>Postaktional:</a:t>
            </a:r>
          </a:p>
          <a:p>
            <a:pPr marL="628650" lvl="2" indent="-171450" algn="l" rtl="0" fontAlgn="base">
              <a:spcBef>
                <a:spcPct val="30000"/>
              </a:spcBef>
              <a:spcAft>
                <a:spcPct val="0"/>
              </a:spcAft>
              <a:buFontTx/>
              <a:buChar char="-"/>
            </a:pPr>
            <a:r>
              <a:rPr lang="de-DE" sz="1200" kern="1200" dirty="0">
                <a:solidFill>
                  <a:schemeClr val="tx1"/>
                </a:solidFill>
                <a:latin typeface="+mn-lt"/>
                <a:ea typeface="+mn-ea"/>
                <a:cs typeface="+mn-cs"/>
              </a:rPr>
              <a:t>Kontrolle: Ist-Soll-Abgleich Lernergebnis bzgl. Qualität und Quantität von diesem</a:t>
            </a:r>
          </a:p>
          <a:p>
            <a:pPr marL="628650" lvl="2" indent="-171450" algn="l" rtl="0" fontAlgn="base">
              <a:spcBef>
                <a:spcPct val="30000"/>
              </a:spcBef>
              <a:spcAft>
                <a:spcPct val="0"/>
              </a:spcAft>
              <a:buFontTx/>
              <a:buChar char="-"/>
            </a:pPr>
            <a:r>
              <a:rPr lang="de-DE" sz="1200" kern="1200" dirty="0">
                <a:solidFill>
                  <a:schemeClr val="tx1"/>
                </a:solidFill>
                <a:latin typeface="+mn-lt"/>
                <a:ea typeface="+mn-ea"/>
                <a:cs typeface="+mn-cs"/>
              </a:rPr>
              <a:t>Regulation: z.B. Ziel- &amp; Strategiemodifikation in der nächsten Lernsequenz</a:t>
            </a:r>
          </a:p>
          <a:p>
            <a:pPr marL="628650" lvl="2" indent="-171450" algn="l" rtl="0" fontAlgn="base">
              <a:spcBef>
                <a:spcPct val="30000"/>
              </a:spcBef>
              <a:spcAft>
                <a:spcPct val="0"/>
              </a:spcAft>
              <a:buFontTx/>
              <a:buChar char="-"/>
            </a:pPr>
            <a:endParaRPr lang="de-DE" sz="1200" kern="1200" dirty="0">
              <a:solidFill>
                <a:schemeClr val="tx1"/>
              </a:solidFill>
              <a:latin typeface="+mn-lt"/>
              <a:ea typeface="+mn-ea"/>
              <a:cs typeface="+mn-cs"/>
            </a:endParaRPr>
          </a:p>
          <a:p>
            <a:pPr marL="171450" lvl="1" indent="-171450" algn="l" rtl="0" fontAlgn="base">
              <a:spcBef>
                <a:spcPct val="30000"/>
              </a:spcBef>
              <a:spcAft>
                <a:spcPct val="0"/>
              </a:spcAft>
              <a:buFontTx/>
              <a:buChar char="-"/>
            </a:pPr>
            <a:r>
              <a:rPr lang="de-DE" sz="1200" kern="1200" dirty="0">
                <a:solidFill>
                  <a:schemeClr val="tx1"/>
                </a:solidFill>
                <a:latin typeface="+mn-lt"/>
                <a:ea typeface="+mn-ea"/>
                <a:cs typeface="+mn-cs"/>
              </a:rPr>
              <a:t>Die meisten Konstrukte wurden mit </a:t>
            </a:r>
            <a:r>
              <a:rPr lang="de-DE" sz="1200" b="1" kern="1200" dirty="0">
                <a:solidFill>
                  <a:schemeClr val="tx1"/>
                </a:solidFill>
                <a:latin typeface="+mn-lt"/>
                <a:ea typeface="+mn-ea"/>
                <a:cs typeface="+mn-cs"/>
              </a:rPr>
              <a:t>dem Inventar zur Erfassung von Lernstrategien im Studium </a:t>
            </a:r>
            <a:r>
              <a:rPr lang="de-DE" sz="1200" kern="1200" dirty="0">
                <a:solidFill>
                  <a:schemeClr val="tx1"/>
                </a:solidFill>
                <a:latin typeface="+mn-lt"/>
                <a:ea typeface="+mn-ea"/>
                <a:cs typeface="+mn-cs"/>
              </a:rPr>
              <a:t>(LIST; Wild &amp; Schiefele, 1994)</a:t>
            </a:r>
          </a:p>
          <a:p>
            <a:pPr marL="171450" lvl="1" indent="-171450" algn="l" rtl="0" fontAlgn="base">
              <a:spcBef>
                <a:spcPct val="30000"/>
              </a:spcBef>
              <a:spcAft>
                <a:spcPct val="0"/>
              </a:spcAft>
              <a:buFontTx/>
              <a:buChar char="-"/>
            </a:pPr>
            <a:r>
              <a:rPr lang="de-DE" sz="1200" kern="1200" dirty="0">
                <a:solidFill>
                  <a:schemeClr val="tx1"/>
                </a:solidFill>
                <a:latin typeface="+mn-lt"/>
                <a:ea typeface="+mn-ea"/>
                <a:cs typeface="+mn-cs"/>
              </a:rPr>
              <a:t>SWE wurde mit der </a:t>
            </a:r>
            <a:r>
              <a:rPr lang="de-DE" sz="1200" b="1" kern="1200" dirty="0">
                <a:solidFill>
                  <a:schemeClr val="tx1"/>
                </a:solidFill>
                <a:latin typeface="+mn-lt"/>
                <a:ea typeface="+mn-ea"/>
                <a:cs typeface="+mn-cs"/>
              </a:rPr>
              <a:t>Skala zur Erfassung der Studieneinstiegserwartung </a:t>
            </a:r>
            <a:r>
              <a:rPr lang="de-DE" sz="1200" kern="1200" dirty="0">
                <a:solidFill>
                  <a:schemeClr val="tx1"/>
                </a:solidFill>
                <a:latin typeface="+mn-lt"/>
                <a:ea typeface="+mn-ea"/>
                <a:cs typeface="+mn-cs"/>
              </a:rPr>
              <a:t>(SESW; Petri, 2020) erfasst</a:t>
            </a:r>
          </a:p>
          <a:p>
            <a:pPr marL="171450" lvl="1" indent="-171450" algn="l" rtl="0" fontAlgn="base">
              <a:spcBef>
                <a:spcPct val="30000"/>
              </a:spcBef>
              <a:spcAft>
                <a:spcPct val="0"/>
              </a:spcAft>
              <a:buFontTx/>
              <a:buChar char="-"/>
            </a:pPr>
            <a:r>
              <a:rPr lang="de-DE" sz="1200" kern="1200" dirty="0">
                <a:solidFill>
                  <a:schemeClr val="tx1"/>
                </a:solidFill>
                <a:latin typeface="+mn-lt"/>
                <a:ea typeface="+mn-ea"/>
                <a:cs typeface="+mn-cs"/>
              </a:rPr>
              <a:t>Volitionale Strategien wurden mit adaptierten Versionen für die virtuelle Lehre nach Justus (2017) der Skalen „</a:t>
            </a:r>
            <a:r>
              <a:rPr lang="de-DE" sz="1200" b="1" kern="1200" dirty="0">
                <a:solidFill>
                  <a:schemeClr val="tx1"/>
                </a:solidFill>
                <a:latin typeface="+mn-lt"/>
                <a:ea typeface="+mn-ea"/>
                <a:cs typeface="+mn-cs"/>
              </a:rPr>
              <a:t>Handlungskontrolle bei der Aufnahme von Handlungen</a:t>
            </a:r>
            <a:r>
              <a:rPr lang="de-DE" sz="1200" kern="1200" dirty="0">
                <a:solidFill>
                  <a:schemeClr val="tx1"/>
                </a:solidFill>
                <a:latin typeface="+mn-lt"/>
                <a:ea typeface="+mn-ea"/>
                <a:cs typeface="+mn-cs"/>
              </a:rPr>
              <a:t>“ (für Initiierungskontrolle) und positive Selbstmotivierung aus dem </a:t>
            </a:r>
            <a:r>
              <a:rPr lang="de-DE" sz="1200" b="1" kern="1200" dirty="0" err="1">
                <a:solidFill>
                  <a:schemeClr val="tx1"/>
                </a:solidFill>
                <a:latin typeface="+mn-lt"/>
                <a:ea typeface="+mn-ea"/>
                <a:cs typeface="+mn-cs"/>
              </a:rPr>
              <a:t>Selbststeuerunginventar</a:t>
            </a:r>
            <a:r>
              <a:rPr lang="de-DE" sz="1200" b="1" kern="1200" dirty="0">
                <a:solidFill>
                  <a:schemeClr val="tx1"/>
                </a:solidFill>
                <a:latin typeface="+mn-lt"/>
                <a:ea typeface="+mn-ea"/>
                <a:cs typeface="+mn-cs"/>
              </a:rPr>
              <a:t> </a:t>
            </a:r>
            <a:r>
              <a:rPr lang="de-DE" sz="1200" kern="1200" dirty="0">
                <a:solidFill>
                  <a:schemeClr val="tx1"/>
                </a:solidFill>
                <a:latin typeface="+mn-lt"/>
                <a:ea typeface="+mn-ea"/>
                <a:cs typeface="+mn-cs"/>
              </a:rPr>
              <a:t>(SSI-L) erhoben</a:t>
            </a:r>
          </a:p>
          <a:p>
            <a:endParaRPr lang="de-DE" dirty="0"/>
          </a:p>
        </p:txBody>
      </p:sp>
      <p:sp>
        <p:nvSpPr>
          <p:cNvPr id="4" name="Foliennummernplatzhalter 3"/>
          <p:cNvSpPr>
            <a:spLocks noGrp="1"/>
          </p:cNvSpPr>
          <p:nvPr>
            <p:ph type="sldNum" sz="quarter" idx="5"/>
          </p:nvPr>
        </p:nvSpPr>
        <p:spPr/>
        <p:txBody>
          <a:bodyPr/>
          <a:lstStyle/>
          <a:p>
            <a:fld id="{E049A350-90EC-A44D-BF0D-92BA500335A0}" type="slidenum">
              <a:rPr lang="de-DE" altLang="de-DE" smtClean="0"/>
              <a:pPr/>
              <a:t>32</a:t>
            </a:fld>
            <a:endParaRPr lang="de-DE" altLang="de-DE"/>
          </a:p>
        </p:txBody>
      </p:sp>
    </p:spTree>
    <p:extLst>
      <p:ext uri="{BB962C8B-B14F-4D97-AF65-F5344CB8AC3E}">
        <p14:creationId xmlns:p14="http://schemas.microsoft.com/office/powerpoint/2010/main" val="26045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noFill/>
        </p:spPr>
        <p:txBody>
          <a:bodyPr/>
          <a:lstStyle/>
          <a:p>
            <a:r>
              <a:rPr lang="de-DE"/>
              <a:t>Mastertitelformat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Tree>
    <p:extLst>
      <p:ext uri="{BB962C8B-B14F-4D97-AF65-F5344CB8AC3E}">
        <p14:creationId xmlns:p14="http://schemas.microsoft.com/office/powerpoint/2010/main" val="192935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94CFA-190E-3330-6B20-CCB7B7DBDFDF}"/>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9B78D53-2E46-36E6-FD09-2DD1D459A4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C7B4E42-5902-3FA7-5607-CD76F187C184}"/>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5" name="Fußzeilenplatzhalter 4">
            <a:extLst>
              <a:ext uri="{FF2B5EF4-FFF2-40B4-BE49-F238E27FC236}">
                <a16:creationId xmlns:a16="http://schemas.microsoft.com/office/drawing/2014/main" id="{6070D2CC-EE46-6344-DF82-82DE14722A2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2D3A310-494B-065B-C2EB-26CA2A19F64D}"/>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392980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2687F-42D3-3708-7854-409431626F4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30FE8C-268B-4637-618D-7D9A3EEA447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F37790-89C6-FC39-266D-AA96D56BCD4E}"/>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5" name="Fußzeilenplatzhalter 4">
            <a:extLst>
              <a:ext uri="{FF2B5EF4-FFF2-40B4-BE49-F238E27FC236}">
                <a16:creationId xmlns:a16="http://schemas.microsoft.com/office/drawing/2014/main" id="{2B1EF990-1A1D-B85D-2B27-82DD62543C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9E1F9BC-2F49-653F-D6AE-A301ECA729EA}"/>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3949987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650E1-E5FD-318F-96B6-22138BABEBCE}"/>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7C03829-FF30-A329-8D42-8AA7DFAC829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A4CBCEB-6D87-3998-94DF-279107249698}"/>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5" name="Fußzeilenplatzhalter 4">
            <a:extLst>
              <a:ext uri="{FF2B5EF4-FFF2-40B4-BE49-F238E27FC236}">
                <a16:creationId xmlns:a16="http://schemas.microsoft.com/office/drawing/2014/main" id="{4DA5963D-2095-11A1-83C8-C10F8597F8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DFDA8E2-3363-CA34-F312-F088AC6F0091}"/>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21406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7FDAE-BCA9-6796-ACB5-FBC118D45B3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3A63C16-2F8E-31DE-E93D-1D7B73038AAC}"/>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AE5AD38-CBCC-5C09-CB0C-47F45E0E5D68}"/>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74914A0-9EE2-291D-2CB4-0376964A4872}"/>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6" name="Fußzeilenplatzhalter 5">
            <a:extLst>
              <a:ext uri="{FF2B5EF4-FFF2-40B4-BE49-F238E27FC236}">
                <a16:creationId xmlns:a16="http://schemas.microsoft.com/office/drawing/2014/main" id="{FACF8328-2EB3-4FD3-A65F-660925EB611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DE96BC2-23FA-FEAF-7307-A9EFABB0104B}"/>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424112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AAA47-37A7-2CFC-36B3-52A48DF353DD}"/>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2C20CCD-4282-C351-2BD3-781C2E9A595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3D5D9F0-EAE2-B55B-D706-E17080CFD83C}"/>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86FFF68-D0A0-093D-5D5E-CB6F8FB6A51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5984199-B83C-9850-7530-2B181701A2A9}"/>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BFB7798-95CF-7148-CF7D-26BCA5A83C29}"/>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8" name="Fußzeilenplatzhalter 7">
            <a:extLst>
              <a:ext uri="{FF2B5EF4-FFF2-40B4-BE49-F238E27FC236}">
                <a16:creationId xmlns:a16="http://schemas.microsoft.com/office/drawing/2014/main" id="{3404354F-DF76-D856-38EE-B2B3DFED97B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F5E1F55-9B71-7680-4BAB-81600D75BB7C}"/>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275312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A416E-D2C8-561B-D656-8BABF46BE09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0BC2867-FA5A-D930-AF03-E1220D9B736A}"/>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4" name="Fußzeilenplatzhalter 3">
            <a:extLst>
              <a:ext uri="{FF2B5EF4-FFF2-40B4-BE49-F238E27FC236}">
                <a16:creationId xmlns:a16="http://schemas.microsoft.com/office/drawing/2014/main" id="{C8E32997-CADA-A81A-0F97-41141DB4442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A83072A-71CF-E728-8595-A76F67D0E970}"/>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2168591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1E8C967-FB13-2789-A8DC-135C1577F0AD}"/>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3" name="Fußzeilenplatzhalter 2">
            <a:extLst>
              <a:ext uri="{FF2B5EF4-FFF2-40B4-BE49-F238E27FC236}">
                <a16:creationId xmlns:a16="http://schemas.microsoft.com/office/drawing/2014/main" id="{A4FFA139-D15E-B455-1E52-766DE2E6DAF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B400342-9D48-5644-24C5-FC6522A3E39E}"/>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2609798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4A8E1-2161-0278-AB44-3F71CAA0A28C}"/>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BD686B8-B014-BD4C-41D1-9D8C5724811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7199936-8AE8-9BAF-B62F-8A1CD61D9FB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B63FDED-9D06-A240-8384-C03F467E34BD}"/>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6" name="Fußzeilenplatzhalter 5">
            <a:extLst>
              <a:ext uri="{FF2B5EF4-FFF2-40B4-BE49-F238E27FC236}">
                <a16:creationId xmlns:a16="http://schemas.microsoft.com/office/drawing/2014/main" id="{53471A8A-BE87-EAC9-9437-45A770F5F20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B0D17B-0AC6-90FE-39D4-2AF8F532BB6F}"/>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150769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55DAA-7D19-5DC7-A96B-1BBD8B59CCEC}"/>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F65C226-114D-9B46-7593-3834FE2745E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FA2ED23-3112-B61B-2FAE-A7481FAD0C3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09D5D0C-8C41-DD4C-72F5-5897D333DC3C}"/>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6" name="Fußzeilenplatzhalter 5">
            <a:extLst>
              <a:ext uri="{FF2B5EF4-FFF2-40B4-BE49-F238E27FC236}">
                <a16:creationId xmlns:a16="http://schemas.microsoft.com/office/drawing/2014/main" id="{C53919D0-7BAD-8CED-8384-D4B2F1B62D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C55155B-1B4B-62D1-73C3-0F3C3EE36403}"/>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3180038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79DF9-CD33-1958-F78B-FAF2BC5DA86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6579FAD-9558-61AE-729A-BC0AEBCD4E4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C9BFB7-8C04-8882-4AFE-3E0BC5FB1310}"/>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5" name="Fußzeilenplatzhalter 4">
            <a:extLst>
              <a:ext uri="{FF2B5EF4-FFF2-40B4-BE49-F238E27FC236}">
                <a16:creationId xmlns:a16="http://schemas.microsoft.com/office/drawing/2014/main" id="{CA7156F2-E597-A5DE-AFE7-72F6F188913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B1AC58-75F8-3778-CCE8-BFF737C4515C}"/>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382332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Titel 1"/>
          <p:cNvSpPr>
            <a:spLocks noGrp="1"/>
          </p:cNvSpPr>
          <p:nvPr>
            <p:ph type="title"/>
          </p:nvPr>
        </p:nvSpPr>
        <p:spPr>
          <a:xfrm>
            <a:off x="827584" y="1340768"/>
            <a:ext cx="7467600" cy="1143000"/>
          </a:xfrm>
        </p:spPr>
        <p:txBody>
          <a:bodyPr/>
          <a:lstStyle/>
          <a:p>
            <a:r>
              <a:rPr lang="de-DE"/>
              <a:t>Mastertitelformat bearbeiten</a:t>
            </a:r>
            <a:endParaRPr lang="de-DE" dirty="0"/>
          </a:p>
        </p:txBody>
      </p:sp>
      <p:sp>
        <p:nvSpPr>
          <p:cNvPr id="5" name="Inhaltsplatzhalter 2"/>
          <p:cNvSpPr>
            <a:spLocks noGrp="1"/>
          </p:cNvSpPr>
          <p:nvPr>
            <p:ph idx="1"/>
          </p:nvPr>
        </p:nvSpPr>
        <p:spPr>
          <a:xfrm>
            <a:off x="838200" y="2590800"/>
            <a:ext cx="7467600" cy="355284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04080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CB1F930-54B7-322A-FB86-C083ECC60044}"/>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0DAA894-01AD-8D75-A6B7-4C0A9EEECC8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A5AE973-9532-22B0-8CCD-797946A57EFA}"/>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5" name="Fußzeilenplatzhalter 4">
            <a:extLst>
              <a:ext uri="{FF2B5EF4-FFF2-40B4-BE49-F238E27FC236}">
                <a16:creationId xmlns:a16="http://schemas.microsoft.com/office/drawing/2014/main" id="{B8967414-73B1-F280-5B27-9774212FC70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B595F75-7435-02B0-A5A3-8A1A76408994}"/>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383585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6BD41-5836-4075-E52E-347AA2F2A31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33E4DE2-634E-74CE-9FF7-00BF9D9C11D1}"/>
              </a:ext>
            </a:extLst>
          </p:cNvPr>
          <p:cNvSpPr>
            <a:spLocks noGrp="1"/>
          </p:cNvSpPr>
          <p:nvPr>
            <p:ph type="dt" sz="half" idx="10"/>
          </p:nvPr>
        </p:nvSpPr>
        <p:spPr/>
        <p:txBody>
          <a:bodyPr/>
          <a:lstStyle/>
          <a:p>
            <a:fld id="{E1C5B2B0-E9F4-AC40-A75F-EC06C3FCFA25}" type="datetimeFigureOut">
              <a:rPr lang="de-DE" smtClean="0"/>
              <a:t>28.09.2025</a:t>
            </a:fld>
            <a:endParaRPr lang="de-DE"/>
          </a:p>
        </p:txBody>
      </p:sp>
      <p:sp>
        <p:nvSpPr>
          <p:cNvPr id="4" name="Fußzeilenplatzhalter 3">
            <a:extLst>
              <a:ext uri="{FF2B5EF4-FFF2-40B4-BE49-F238E27FC236}">
                <a16:creationId xmlns:a16="http://schemas.microsoft.com/office/drawing/2014/main" id="{13BC0501-6AA0-37E2-2D96-55EB916C544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843C16A-DD79-F891-B8DB-40823CA414B2}"/>
              </a:ext>
            </a:extLst>
          </p:cNvPr>
          <p:cNvSpPr>
            <a:spLocks noGrp="1"/>
          </p:cNvSpPr>
          <p:nvPr>
            <p:ph type="sldNum" sz="quarter" idx="12"/>
          </p:nvPr>
        </p:nvSpPr>
        <p:spPr/>
        <p:txBody>
          <a:bodyPr/>
          <a:lstStyle/>
          <a:p>
            <a:fld id="{8CAA817F-EF6A-9D48-91D2-489A2544F1F3}" type="slidenum">
              <a:rPr lang="de-DE" smtClean="0"/>
              <a:t>‹Nr.›</a:t>
            </a:fld>
            <a:endParaRPr lang="de-DE"/>
          </a:p>
        </p:txBody>
      </p:sp>
    </p:spTree>
    <p:extLst>
      <p:ext uri="{BB962C8B-B14F-4D97-AF65-F5344CB8AC3E}">
        <p14:creationId xmlns:p14="http://schemas.microsoft.com/office/powerpoint/2010/main" val="104196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a:spLocks noGrp="1"/>
          </p:cNvSpPr>
          <p:nvPr>
            <p:ph type="title"/>
          </p:nvPr>
        </p:nvSpPr>
        <p:spPr>
          <a:xfrm>
            <a:off x="827584" y="1340768"/>
            <a:ext cx="7467600" cy="1143000"/>
          </a:xfrm>
        </p:spPr>
        <p:txBody>
          <a:bodyPr/>
          <a:lstStyle/>
          <a:p>
            <a:r>
              <a:rPr lang="de-DE"/>
              <a:t>Mastertitelformat bearbeiten</a:t>
            </a:r>
            <a:endParaRPr lang="de-DE" dirty="0"/>
          </a:p>
        </p:txBody>
      </p:sp>
      <p:sp>
        <p:nvSpPr>
          <p:cNvPr id="6" name="Inhaltsplatzhalter 2"/>
          <p:cNvSpPr>
            <a:spLocks noGrp="1"/>
          </p:cNvSpPr>
          <p:nvPr>
            <p:ph sz="half" idx="1"/>
          </p:nvPr>
        </p:nvSpPr>
        <p:spPr>
          <a:xfrm>
            <a:off x="827584" y="2636912"/>
            <a:ext cx="3657600" cy="374809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3"/>
          <p:cNvSpPr>
            <a:spLocks noGrp="1"/>
          </p:cNvSpPr>
          <p:nvPr>
            <p:ph sz="half" idx="2"/>
          </p:nvPr>
        </p:nvSpPr>
        <p:spPr>
          <a:xfrm>
            <a:off x="4644008" y="2636912"/>
            <a:ext cx="3657600" cy="374809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77819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7" name="Titel 1"/>
          <p:cNvSpPr>
            <a:spLocks noGrp="1"/>
          </p:cNvSpPr>
          <p:nvPr>
            <p:ph type="title"/>
          </p:nvPr>
        </p:nvSpPr>
        <p:spPr>
          <a:xfrm>
            <a:off x="457200" y="1131894"/>
            <a:ext cx="8229600" cy="1143000"/>
          </a:xfrm>
        </p:spPr>
        <p:txBody>
          <a:bodyPr/>
          <a:lstStyle>
            <a:lvl1pPr>
              <a:defRPr/>
            </a:lvl1pPr>
          </a:lstStyle>
          <a:p>
            <a:r>
              <a:rPr lang="de-DE"/>
              <a:t>Mastertitelformat bearbeiten</a:t>
            </a:r>
            <a:endParaRPr lang="de-DE" dirty="0"/>
          </a:p>
        </p:txBody>
      </p:sp>
      <p:sp>
        <p:nvSpPr>
          <p:cNvPr id="8" name="Textplatzhalter 2"/>
          <p:cNvSpPr>
            <a:spLocks noGrp="1"/>
          </p:cNvSpPr>
          <p:nvPr>
            <p:ph type="body" idx="1"/>
          </p:nvPr>
        </p:nvSpPr>
        <p:spPr>
          <a:xfrm>
            <a:off x="457200" y="2392369"/>
            <a:ext cx="4040188"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9" name="Inhaltsplatzhalter 3"/>
          <p:cNvSpPr>
            <a:spLocks noGrp="1"/>
          </p:cNvSpPr>
          <p:nvPr>
            <p:ph sz="half" idx="2"/>
          </p:nvPr>
        </p:nvSpPr>
        <p:spPr>
          <a:xfrm>
            <a:off x="457200" y="3032131"/>
            <a:ext cx="4040188" cy="3325827"/>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4"/>
          <p:cNvSpPr>
            <a:spLocks noGrp="1"/>
          </p:cNvSpPr>
          <p:nvPr>
            <p:ph type="body" sz="quarter" idx="3"/>
          </p:nvPr>
        </p:nvSpPr>
        <p:spPr>
          <a:xfrm>
            <a:off x="4645025" y="2392369"/>
            <a:ext cx="4041775"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1" name="Inhaltsplatzhalter 5"/>
          <p:cNvSpPr>
            <a:spLocks noGrp="1"/>
          </p:cNvSpPr>
          <p:nvPr>
            <p:ph sz="quarter" idx="4"/>
          </p:nvPr>
        </p:nvSpPr>
        <p:spPr>
          <a:xfrm>
            <a:off x="4645025" y="3032131"/>
            <a:ext cx="4041775" cy="3325827"/>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8748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8565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55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457200" y="1484783"/>
            <a:ext cx="3008313" cy="1224137"/>
          </a:xfrm>
        </p:spPr>
        <p:txBody>
          <a:bodyPr anchor="b"/>
          <a:lstStyle>
            <a:lvl1pPr algn="l">
              <a:defRPr sz="2000" b="1"/>
            </a:lvl1pPr>
          </a:lstStyle>
          <a:p>
            <a:r>
              <a:rPr lang="de-DE"/>
              <a:t>Mastertitelformat bearbeiten</a:t>
            </a:r>
            <a:endParaRPr lang="de-DE" dirty="0"/>
          </a:p>
        </p:txBody>
      </p:sp>
      <p:sp>
        <p:nvSpPr>
          <p:cNvPr id="6" name="Inhaltsplatzhalter 2"/>
          <p:cNvSpPr>
            <a:spLocks noGrp="1"/>
          </p:cNvSpPr>
          <p:nvPr>
            <p:ph idx="1"/>
          </p:nvPr>
        </p:nvSpPr>
        <p:spPr>
          <a:xfrm>
            <a:off x="3575050" y="1484784"/>
            <a:ext cx="5111750" cy="4801736"/>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3"/>
          <p:cNvSpPr>
            <a:spLocks noGrp="1"/>
          </p:cNvSpPr>
          <p:nvPr>
            <p:ph type="body" sz="half" idx="2"/>
          </p:nvPr>
        </p:nvSpPr>
        <p:spPr>
          <a:xfrm>
            <a:off x="457200" y="2852936"/>
            <a:ext cx="3008313" cy="34335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100838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Inhaltsplatzhalter 4"/>
          <p:cNvSpPr>
            <a:spLocks noGrp="1"/>
          </p:cNvSpPr>
          <p:nvPr>
            <p:ph idx="1"/>
          </p:nvPr>
        </p:nvSpPr>
        <p:spPr>
          <a:xfrm>
            <a:off x="838200" y="2590800"/>
            <a:ext cx="7467600" cy="3552825"/>
          </a:xfrm>
        </p:spPr>
        <p:txBody>
          <a:bodyPr/>
          <a:lstStyle/>
          <a:p>
            <a:pPr lvl="0"/>
            <a:r>
              <a:rPr lang="de-DE"/>
              <a:t>Mastertextformat bearbeiten</a:t>
            </a:r>
          </a:p>
        </p:txBody>
      </p:sp>
    </p:spTree>
    <p:extLst>
      <p:ext uri="{BB962C8B-B14F-4D97-AF65-F5344CB8AC3E}">
        <p14:creationId xmlns:p14="http://schemas.microsoft.com/office/powerpoint/2010/main" val="359254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endParaRPr lang="de-DE" dirty="0"/>
          </a:p>
        </p:txBody>
      </p:sp>
      <p:sp>
        <p:nvSpPr>
          <p:cNvPr id="6" name="Bildplatzhalter 2"/>
          <p:cNvSpPr>
            <a:spLocks noGrp="1"/>
          </p:cNvSpPr>
          <p:nvPr>
            <p:ph type="pic" idx="1"/>
          </p:nvPr>
        </p:nvSpPr>
        <p:spPr>
          <a:xfrm>
            <a:off x="1792288" y="1142983"/>
            <a:ext cx="5486400" cy="3584591"/>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7"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94175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12" descr="Innenseite ohne Schriftzug_sw.tif">
            <a:extLst>
              <a:ext uri="{FF2B5EF4-FFF2-40B4-BE49-F238E27FC236}">
                <a16:creationId xmlns:a16="http://schemas.microsoft.com/office/drawing/2014/main" id="{C97D903C-5C9B-7846-9293-236FBE0A8A1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6350"/>
            <a:ext cx="91360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Grafik 10" descr="Innenseite ohne Schriftzug.png">
            <a:extLst>
              <a:ext uri="{FF2B5EF4-FFF2-40B4-BE49-F238E27FC236}">
                <a16:creationId xmlns:a16="http://schemas.microsoft.com/office/drawing/2014/main" id="{6052D203-D6B0-B246-8B3E-CD08178B724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hidden">
          <a:xfrm>
            <a:off x="0" y="-6350"/>
            <a:ext cx="91360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id="{963D2D79-DBDC-274E-A71F-2CD53A763F78}"/>
              </a:ext>
            </a:extLst>
          </p:cNvPr>
          <p:cNvSpPr>
            <a:spLocks noGrp="1" noChangeArrowheads="1"/>
          </p:cNvSpPr>
          <p:nvPr>
            <p:ph type="title"/>
          </p:nvPr>
        </p:nvSpPr>
        <p:spPr bwMode="auto">
          <a:xfrm>
            <a:off x="827088" y="15573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a:t>
            </a:r>
            <a:br>
              <a:rPr lang="de-DE" altLang="de-DE"/>
            </a:br>
            <a:r>
              <a:rPr lang="de-DE" altLang="de-DE"/>
              <a:t>zu bearbeiten</a:t>
            </a:r>
          </a:p>
        </p:txBody>
      </p:sp>
      <p:sp>
        <p:nvSpPr>
          <p:cNvPr id="1029" name="Rectangle 3">
            <a:extLst>
              <a:ext uri="{FF2B5EF4-FFF2-40B4-BE49-F238E27FC236}">
                <a16:creationId xmlns:a16="http://schemas.microsoft.com/office/drawing/2014/main" id="{883C4072-0F2E-6E49-8D30-CF8BC025000D}"/>
              </a:ext>
            </a:extLst>
          </p:cNvPr>
          <p:cNvSpPr>
            <a:spLocks noGrp="1" noChangeArrowheads="1"/>
          </p:cNvSpPr>
          <p:nvPr>
            <p:ph type="body" idx="1"/>
          </p:nvPr>
        </p:nvSpPr>
        <p:spPr bwMode="auto">
          <a:xfrm>
            <a:off x="827088" y="2997200"/>
            <a:ext cx="746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0" name="Rectangle 23">
            <a:extLst>
              <a:ext uri="{FF2B5EF4-FFF2-40B4-BE49-F238E27FC236}">
                <a16:creationId xmlns:a16="http://schemas.microsoft.com/office/drawing/2014/main" id="{79CEF1A1-8F8F-B548-AE64-16D56C2B5854}"/>
              </a:ext>
            </a:extLst>
          </p:cNvPr>
          <p:cNvSpPr>
            <a:spLocks noChangeArrowheads="1"/>
          </p:cNvSpPr>
          <p:nvPr/>
        </p:nvSpPr>
        <p:spPr bwMode="auto">
          <a:xfrm>
            <a:off x="7924800" y="6557963"/>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de-DE" altLang="de-DE" sz="900">
                <a:solidFill>
                  <a:srgbClr val="00407A"/>
                </a:solidFill>
                <a:latin typeface="Arial" panose="020B0604020202020204" pitchFamily="34" charset="0"/>
              </a:rPr>
              <a:t>S. </a:t>
            </a:r>
            <a:fld id="{7DCCE601-B6E9-074F-A436-ABF0EF303626}" type="slidenum">
              <a:rPr lang="de-DE" altLang="de-DE" sz="900">
                <a:solidFill>
                  <a:srgbClr val="00407A"/>
                </a:solidFill>
                <a:latin typeface="Arial" panose="020B0604020202020204" pitchFamily="34" charset="0"/>
              </a:rPr>
              <a:pPr algn="r" eaLnBrk="1" hangingPunct="1"/>
              <a:t>‹Nr.›</a:t>
            </a:fld>
            <a:endParaRPr lang="de-DE" altLang="de-DE" sz="900">
              <a:solidFill>
                <a:srgbClr val="00407A"/>
              </a:solidFill>
              <a:latin typeface="Arial" panose="020B0604020202020204" pitchFamily="34" charset="0"/>
            </a:endParaRPr>
          </a:p>
        </p:txBody>
      </p:sp>
      <p:sp>
        <p:nvSpPr>
          <p:cNvPr id="1031" name="Rectangle 23">
            <a:extLst>
              <a:ext uri="{FF2B5EF4-FFF2-40B4-BE49-F238E27FC236}">
                <a16:creationId xmlns:a16="http://schemas.microsoft.com/office/drawing/2014/main" id="{CEA7CA02-678B-9741-BB8E-46244562CBA2}"/>
              </a:ext>
            </a:extLst>
          </p:cNvPr>
          <p:cNvSpPr>
            <a:spLocks noChangeArrowheads="1"/>
          </p:cNvSpPr>
          <p:nvPr/>
        </p:nvSpPr>
        <p:spPr bwMode="auto">
          <a:xfrm>
            <a:off x="152400" y="6557963"/>
            <a:ext cx="7875984"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altLang="de-DE" sz="900" dirty="0">
                <a:solidFill>
                  <a:srgbClr val="00407A"/>
                </a:solidFill>
                <a:latin typeface="Arial" panose="020B0604020202020204" pitchFamily="34" charset="0"/>
              </a:rPr>
              <a:t>PAEPS 2025 |</a:t>
            </a:r>
            <a:r>
              <a:rPr lang="de-DE" altLang="de-DE" sz="900" baseline="0" dirty="0">
                <a:solidFill>
                  <a:srgbClr val="00407A"/>
                </a:solidFill>
                <a:latin typeface="Arial" panose="020B0604020202020204" pitchFamily="34" charset="0"/>
              </a:rPr>
              <a:t> 29.09.25</a:t>
            </a:r>
            <a:r>
              <a:rPr lang="de-DE" altLang="de-DE" sz="900" dirty="0">
                <a:solidFill>
                  <a:srgbClr val="00407A"/>
                </a:solidFill>
                <a:latin typeface="Arial" panose="020B0604020202020204" pitchFamily="34" charset="0"/>
              </a:rPr>
              <a:t> | Prompt-gestützte SRL-Intervention für LA-Studierende</a:t>
            </a:r>
          </a:p>
        </p:txBody>
      </p:sp>
      <p:cxnSp>
        <p:nvCxnSpPr>
          <p:cNvPr id="15" name="Gerade Verbindung 14">
            <a:extLst>
              <a:ext uri="{FF2B5EF4-FFF2-40B4-BE49-F238E27FC236}">
                <a16:creationId xmlns:a16="http://schemas.microsoft.com/office/drawing/2014/main" id="{4D18EC11-908F-3148-915A-DB6248D6F202}"/>
              </a:ext>
            </a:extLst>
          </p:cNvPr>
          <p:cNvCxnSpPr/>
          <p:nvPr/>
        </p:nvCxnSpPr>
        <p:spPr>
          <a:xfrm>
            <a:off x="250825" y="6524625"/>
            <a:ext cx="8642350" cy="0"/>
          </a:xfrm>
          <a:prstGeom prst="line">
            <a:avLst/>
          </a:prstGeom>
          <a:ln>
            <a:solidFill>
              <a:srgbClr val="2C5884"/>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charset="0"/>
        </a:defRPr>
      </a:lvl2pPr>
      <a:lvl3pPr marL="1143000" indent="-228600" algn="l" rtl="0" eaLnBrk="1" fontAlgn="base" hangingPunct="1">
        <a:spcBef>
          <a:spcPct val="20000"/>
        </a:spcBef>
        <a:spcAft>
          <a:spcPct val="0"/>
        </a:spcAft>
        <a:buFont typeface="Wingdings" pitchFamily="2" charset="2"/>
        <a:buChar char="§"/>
        <a:defRPr>
          <a:solidFill>
            <a:schemeClr val="tx1"/>
          </a:solidFill>
          <a:latin typeface="Arial" charset="0"/>
        </a:defRPr>
      </a:lvl3pPr>
      <a:lvl4pPr marL="1600200" indent="-228600" algn="l" rtl="0" eaLnBrk="1" fontAlgn="base" hangingPunct="1">
        <a:spcBef>
          <a:spcPct val="20000"/>
        </a:spcBef>
        <a:spcAft>
          <a:spcPct val="0"/>
        </a:spcAft>
        <a:buChar char="+"/>
        <a:defRPr sz="1600">
          <a:solidFill>
            <a:schemeClr val="tx1"/>
          </a:solidFill>
          <a:latin typeface="Arial" charset="0"/>
        </a:defRPr>
      </a:lvl4pPr>
      <a:lvl5pPr marL="2057400" indent="-228600" algn="l" rtl="0" eaLnBrk="1" fontAlgn="base" hangingPunct="1">
        <a:spcBef>
          <a:spcPct val="20000"/>
        </a:spcBef>
        <a:spcAft>
          <a:spcPct val="0"/>
        </a:spcAft>
        <a:buChar char="–"/>
        <a:defRPr sz="1400">
          <a:solidFill>
            <a:schemeClr val="tx1"/>
          </a:solidFill>
          <a:latin typeface="Arial"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5CB7A7-D6B6-1DAE-ED3E-DEB5E95A534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7AABD31-2A75-63CB-B32F-C9934D1819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0B8DA3-BADE-3E7B-18B9-FCF712878B1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5B2B0-E9F4-AC40-A75F-EC06C3FCFA25}" type="datetimeFigureOut">
              <a:rPr lang="de-DE" smtClean="0"/>
              <a:t>28.09.2025</a:t>
            </a:fld>
            <a:endParaRPr lang="de-DE"/>
          </a:p>
        </p:txBody>
      </p:sp>
      <p:sp>
        <p:nvSpPr>
          <p:cNvPr id="5" name="Fußzeilenplatzhalter 4">
            <a:extLst>
              <a:ext uri="{FF2B5EF4-FFF2-40B4-BE49-F238E27FC236}">
                <a16:creationId xmlns:a16="http://schemas.microsoft.com/office/drawing/2014/main" id="{6584796B-2453-5E1E-A53E-17FB03C0981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9C2A0F6-0D31-9EA7-BB29-5FBDB8F4F50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A817F-EF6A-9D48-91D2-489A2544F1F3}" type="slidenum">
              <a:rPr lang="de-DE" smtClean="0"/>
              <a:t>‹Nr.›</a:t>
            </a:fld>
            <a:endParaRPr lang="de-DE"/>
          </a:p>
        </p:txBody>
      </p:sp>
    </p:spTree>
    <p:extLst>
      <p:ext uri="{BB962C8B-B14F-4D97-AF65-F5344CB8AC3E}">
        <p14:creationId xmlns:p14="http://schemas.microsoft.com/office/powerpoint/2010/main" val="376123114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1007/s10648-015-9320-8" TargetMode="External"/><Relationship Id="rId3" Type="http://schemas.openxmlformats.org/officeDocument/2006/relationships/hyperlink" Target="https://doi.org/10.19173/irrodl.v11i1.769" TargetMode="External"/><Relationship Id="rId7" Type="http://schemas.openxmlformats.org/officeDocument/2006/relationships/hyperlink" Target="https://doi.org/10.1080/00220973.2018.1448744" TargetMode="External"/><Relationship Id="rId2" Type="http://schemas.openxmlformats.org/officeDocument/2006/relationships/hyperlink" Target="https://www.zora.uzh.ch/id/eprint/163235/" TargetMode="External"/><Relationship Id="rId1" Type="http://schemas.openxmlformats.org/officeDocument/2006/relationships/slideLayout" Target="../slideLayouts/slideLayout2.xml"/><Relationship Id="rId6" Type="http://schemas.openxmlformats.org/officeDocument/2006/relationships/hyperlink" Target="https://doi.org/10.1026/0049-8637.37.1.17" TargetMode="External"/><Relationship Id="rId5" Type="http://schemas.openxmlformats.org/officeDocument/2006/relationships/hyperlink" Target="https://doi.org/10.1016/j.iheduc.2016.07.002" TargetMode="External"/><Relationship Id="rId10" Type="http://schemas.openxmlformats.org/officeDocument/2006/relationships/hyperlink" Target="http://dx.doi.org/10.14786/flr.v3i4.179" TargetMode="External"/><Relationship Id="rId4" Type="http://schemas.openxmlformats.org/officeDocument/2006/relationships/hyperlink" Target="https://doi.org/10.3389/feduc.2024.1445182" TargetMode="External"/><Relationship Id="rId9" Type="http://schemas.openxmlformats.org/officeDocument/2006/relationships/hyperlink" Target="https://doi.org/10.1016/j.edurev.2013.11.00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j.ijer.2022.101939" TargetMode="External"/><Relationship Id="rId2" Type="http://schemas.openxmlformats.org/officeDocument/2006/relationships/hyperlink" Target="https://doi.org/10.1016/j.lindif.2016.09.015" TargetMode="External"/><Relationship Id="rId1" Type="http://schemas.openxmlformats.org/officeDocument/2006/relationships/slideLayout" Target="../slideLayouts/slideLayout2.xml"/><Relationship Id="rId5" Type="http://schemas.openxmlformats.org/officeDocument/2006/relationships/hyperlink" Target="https://doi.org/10.1016/j.learninstruc.2008.12.001" TargetMode="External"/><Relationship Id="rId4" Type="http://schemas.openxmlformats.org/officeDocument/2006/relationships/hyperlink" Target="https://doi.org/10.1016/j.edurev.2024.100629"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21240/mpaed/40/2021.11.15.X" TargetMode="External"/><Relationship Id="rId3" Type="http://schemas.openxmlformats.org/officeDocument/2006/relationships/hyperlink" Target="https://doi.org/10.1080/03054985.2024.2316616" TargetMode="External"/><Relationship Id="rId7" Type="http://schemas.openxmlformats.org/officeDocument/2006/relationships/hyperlink" Target="https://doi.org/10.6102/zis274" TargetMode="External"/><Relationship Id="rId2" Type="http://schemas.openxmlformats.org/officeDocument/2006/relationships/hyperlink" Target="https://doi.org/10.5283/EPUB.36580" TargetMode="External"/><Relationship Id="rId1" Type="http://schemas.openxmlformats.org/officeDocument/2006/relationships/slideLayout" Target="../slideLayouts/slideLayout2.xml"/><Relationship Id="rId6" Type="http://schemas.openxmlformats.org/officeDocument/2006/relationships/hyperlink" Target="https://doi.org/10.1080/00313831.2021.1958256" TargetMode="External"/><Relationship Id="rId5" Type="http://schemas.openxmlformats.org/officeDocument/2006/relationships/hyperlink" Target="https://doi.org/10.1016/j.lindif.2019.04.007" TargetMode="External"/><Relationship Id="rId4" Type="http://schemas.openxmlformats.org/officeDocument/2006/relationships/hyperlink" Target="https://doi.org/10.1037/a001310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07/s11423-011-9193-6" TargetMode="External"/><Relationship Id="rId2" Type="http://schemas.openxmlformats.org/officeDocument/2006/relationships/hyperlink" Target="https://doi.org/10.1016/j.lmot.2024.102059" TargetMode="External"/><Relationship Id="rId1" Type="http://schemas.openxmlformats.org/officeDocument/2006/relationships/slideLayout" Target="../slideLayouts/slideLayout2.xml"/><Relationship Id="rId5" Type="http://schemas.openxmlformats.org/officeDocument/2006/relationships/hyperlink" Target="https://doi.org/10.1016/j.sbspro.2013.12.672" TargetMode="External"/><Relationship Id="rId4" Type="http://schemas.openxmlformats.org/officeDocument/2006/relationships/hyperlink" Target="https://doi.org/10.3389/fpsyg.2025.1527438"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chb.2019.05.021" TargetMode="External"/><Relationship Id="rId2" Type="http://schemas.openxmlformats.org/officeDocument/2006/relationships/hyperlink" Target="https://doi.org/10.1016/j.cedpsych.2021.101976" TargetMode="External"/><Relationship Id="rId1" Type="http://schemas.openxmlformats.org/officeDocument/2006/relationships/slideLayout" Target="../slideLayouts/slideLayout2.xml"/><Relationship Id="rId4" Type="http://schemas.openxmlformats.org/officeDocument/2006/relationships/hyperlink" Target="https://doi.org/10.1016/j.compedu.2025.10527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Grafik 6" descr="Titelseite_sw.gif">
            <a:extLst>
              <a:ext uri="{FF2B5EF4-FFF2-40B4-BE49-F238E27FC236}">
                <a16:creationId xmlns:a16="http://schemas.microsoft.com/office/drawing/2014/main" id="{BE4D2EE5-7D23-1643-B796-49AD921E28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Grafik 5" descr="Titelseite.gif">
            <a:extLst>
              <a:ext uri="{FF2B5EF4-FFF2-40B4-BE49-F238E27FC236}">
                <a16:creationId xmlns:a16="http://schemas.microsoft.com/office/drawing/2014/main" id="{0A2FE80C-CD84-4F46-AEEB-B88F04BADA9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hidden">
          <a:xfrm>
            <a:off x="15875"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a:extLst>
              <a:ext uri="{FF2B5EF4-FFF2-40B4-BE49-F238E27FC236}">
                <a16:creationId xmlns:a16="http://schemas.microsoft.com/office/drawing/2014/main" id="{8279BA60-196E-3044-A92F-5DF7F26A6793}"/>
              </a:ext>
            </a:extLst>
          </p:cNvPr>
          <p:cNvSpPr>
            <a:spLocks noGrp="1" noChangeArrowheads="1"/>
          </p:cNvSpPr>
          <p:nvPr>
            <p:ph type="ctrTitle"/>
          </p:nvPr>
        </p:nvSpPr>
        <p:spPr>
          <a:xfrm>
            <a:off x="913807" y="3004098"/>
            <a:ext cx="7328119" cy="1791186"/>
          </a:xfrm>
        </p:spPr>
        <p:txBody>
          <a:bodyPr/>
          <a:lstStyle/>
          <a:p>
            <a:r>
              <a:rPr lang="de-DE" b="1" dirty="0"/>
              <a:t>Validierung einer prompt-gestützten Intervention zur differenzierten Förderung selbstregulierten Lernens Lehramtsstudierender in der universitären Prüfungsvorbereitung </a:t>
            </a:r>
            <a:br>
              <a:rPr lang="de-DE" b="1" dirty="0"/>
            </a:br>
            <a:br>
              <a:rPr lang="de-DE" b="1" dirty="0"/>
            </a:br>
            <a:r>
              <a:rPr lang="de-DE" sz="2400" dirty="0"/>
              <a:t>Janina Schel &amp; Barbara Drechsel</a:t>
            </a:r>
            <a:br>
              <a:rPr lang="de-DE" dirty="0"/>
            </a:br>
            <a:br>
              <a:rPr lang="de-DE" dirty="0"/>
            </a:br>
            <a:br>
              <a:rPr lang="de-DE" dirty="0"/>
            </a:br>
            <a:endParaRPr lang="de-DE" altLang="de-DE"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8279BA60-196E-3044-A92F-5DF7F26A6793}"/>
              </a:ext>
            </a:extLst>
          </p:cNvPr>
          <p:cNvSpPr txBox="1">
            <a:spLocks noChangeArrowheads="1"/>
          </p:cNvSpPr>
          <p:nvPr/>
        </p:nvSpPr>
        <p:spPr bwMode="auto">
          <a:xfrm>
            <a:off x="913807" y="4869160"/>
            <a:ext cx="7328119" cy="16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br>
              <a:rPr lang="de-DE" kern="0" dirty="0"/>
            </a:br>
            <a:r>
              <a:rPr lang="de-DE" sz="2400" kern="0" dirty="0"/>
              <a:t>PAEPS-Tagung 2025 in Jena</a:t>
            </a:r>
            <a:br>
              <a:rPr lang="de-DE" sz="2400" kern="0" dirty="0"/>
            </a:br>
            <a:r>
              <a:rPr lang="de-DE" sz="2400" kern="0" dirty="0"/>
              <a:t>29.09.2025</a:t>
            </a:r>
            <a:endParaRPr lang="de-DE" altLang="de-DE" sz="2400" kern="0"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82E72-D371-9AF4-0BF8-DD1977A02405}"/>
              </a:ext>
            </a:extLst>
          </p:cNvPr>
          <p:cNvSpPr>
            <a:spLocks noGrp="1"/>
          </p:cNvSpPr>
          <p:nvPr>
            <p:ph type="title"/>
          </p:nvPr>
        </p:nvSpPr>
        <p:spPr>
          <a:xfrm>
            <a:off x="395536" y="260648"/>
            <a:ext cx="7467600" cy="1143000"/>
          </a:xfrm>
        </p:spPr>
        <p:txBody>
          <a:bodyPr/>
          <a:lstStyle/>
          <a:p>
            <a:r>
              <a:rPr lang="de-DE" dirty="0"/>
              <a:t>4. Hypothesen</a:t>
            </a:r>
          </a:p>
        </p:txBody>
      </p:sp>
      <p:sp>
        <p:nvSpPr>
          <p:cNvPr id="3" name="Inhaltsplatzhalter 2">
            <a:extLst>
              <a:ext uri="{FF2B5EF4-FFF2-40B4-BE49-F238E27FC236}">
                <a16:creationId xmlns:a16="http://schemas.microsoft.com/office/drawing/2014/main" id="{3965AF14-9807-ED13-A0B7-43E3A18457BE}"/>
              </a:ext>
            </a:extLst>
          </p:cNvPr>
          <p:cNvSpPr>
            <a:spLocks noGrp="1"/>
          </p:cNvSpPr>
          <p:nvPr>
            <p:ph idx="1"/>
          </p:nvPr>
        </p:nvSpPr>
        <p:spPr>
          <a:xfrm>
            <a:off x="539552" y="1196752"/>
            <a:ext cx="7467600" cy="3552844"/>
          </a:xfrm>
        </p:spPr>
        <p:txBody>
          <a:bodyPr/>
          <a:lstStyle/>
          <a:p>
            <a:pPr marL="0" indent="0">
              <a:buNone/>
            </a:pPr>
            <a:r>
              <a:rPr lang="de-DE" dirty="0"/>
              <a:t>Lehramtsstudierende, die an der Summary 2.0-Intervention teilnehmen, zeigen …</a:t>
            </a:r>
          </a:p>
          <a:p>
            <a:pPr marL="400050" lvl="1" indent="0">
              <a:buNone/>
            </a:pPr>
            <a:endParaRPr lang="de-DE" dirty="0"/>
          </a:p>
          <a:p>
            <a:pPr marL="400050" lvl="1" indent="0">
              <a:buNone/>
            </a:pPr>
            <a:r>
              <a:rPr lang="de-DE" dirty="0"/>
              <a:t>H1: … einen signifikant höheren Lernerfolg (Klausur) 	als nicht-teilnehmende Lehramtsstudierende im </a:t>
            </a:r>
            <a:r>
              <a:rPr lang="de-DE" dirty="0" err="1"/>
              <a:t>SoSe</a:t>
            </a:r>
            <a:r>
              <a:rPr lang="de-DE" dirty="0"/>
              <a:t> 2024. </a:t>
            </a:r>
          </a:p>
          <a:p>
            <a:pPr marL="400050" lvl="1" indent="0">
              <a:buNone/>
            </a:pPr>
            <a:r>
              <a:rPr lang="de-DE" dirty="0"/>
              <a:t>	</a:t>
            </a:r>
          </a:p>
          <a:p>
            <a:pPr marL="400050" lvl="1" indent="0">
              <a:buNone/>
            </a:pPr>
            <a:r>
              <a:rPr lang="de-DE" dirty="0"/>
              <a:t>H2: … intraindividuell einen höheren Lernerfolg in den    Prüfungsinhalten (VL </a:t>
            </a:r>
            <a:r>
              <a:rPr lang="de-DE" dirty="0" err="1"/>
              <a:t>IIa</a:t>
            </a:r>
            <a:r>
              <a:rPr lang="de-DE" dirty="0"/>
              <a:t>), die mit dem Summary 2.0-Verfahren gelernt wurden.</a:t>
            </a:r>
          </a:p>
          <a:p>
            <a:pPr marL="400050" lvl="1" indent="0">
              <a:buNone/>
            </a:pPr>
            <a:endParaRPr lang="de-DE" dirty="0"/>
          </a:p>
          <a:p>
            <a:pPr marL="400050" lvl="1" indent="0">
              <a:buNone/>
            </a:pPr>
            <a:r>
              <a:rPr lang="de-DE" dirty="0"/>
              <a:t>H3: … einen höheren Lernerfolg als Lehramtsstudierende früherer Semester, sowohl als die ohne Summary, aber auch als die mit „altem“ Summary (ohne differenzierende Prompts).</a:t>
            </a:r>
          </a:p>
          <a:p>
            <a:endParaRPr lang="de-DE" dirty="0"/>
          </a:p>
        </p:txBody>
      </p:sp>
    </p:spTree>
    <p:extLst>
      <p:ext uri="{BB962C8B-B14F-4D97-AF65-F5344CB8AC3E}">
        <p14:creationId xmlns:p14="http://schemas.microsoft.com/office/powerpoint/2010/main" val="2083081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160BE-695D-79D3-5F8B-04165C4DD007}"/>
              </a:ext>
            </a:extLst>
          </p:cNvPr>
          <p:cNvSpPr>
            <a:spLocks noGrp="1"/>
          </p:cNvSpPr>
          <p:nvPr>
            <p:ph type="title"/>
          </p:nvPr>
        </p:nvSpPr>
        <p:spPr>
          <a:xfrm>
            <a:off x="169945" y="-143364"/>
            <a:ext cx="7467600" cy="1143000"/>
          </a:xfrm>
        </p:spPr>
        <p:txBody>
          <a:bodyPr/>
          <a:lstStyle/>
          <a:p>
            <a:r>
              <a:rPr lang="de-DE" dirty="0"/>
              <a:t>5. Ergebnisse</a:t>
            </a:r>
          </a:p>
        </p:txBody>
      </p:sp>
      <p:sp>
        <p:nvSpPr>
          <p:cNvPr id="3" name="Inhaltsplatzhalter 2">
            <a:extLst>
              <a:ext uri="{FF2B5EF4-FFF2-40B4-BE49-F238E27FC236}">
                <a16:creationId xmlns:a16="http://schemas.microsoft.com/office/drawing/2014/main" id="{4343B911-3188-DCA6-81B5-F914A25A2341}"/>
              </a:ext>
            </a:extLst>
          </p:cNvPr>
          <p:cNvSpPr>
            <a:spLocks noGrp="1"/>
          </p:cNvSpPr>
          <p:nvPr>
            <p:ph idx="1"/>
          </p:nvPr>
        </p:nvSpPr>
        <p:spPr>
          <a:xfrm>
            <a:off x="323528" y="692696"/>
            <a:ext cx="8136904" cy="3552844"/>
          </a:xfrm>
        </p:spPr>
        <p:txBody>
          <a:bodyPr/>
          <a:lstStyle/>
          <a:p>
            <a:pPr marL="0" indent="0">
              <a:buNone/>
            </a:pPr>
            <a:r>
              <a:rPr lang="de-DE" sz="1800" dirty="0"/>
              <a:t>H1: Lehramtsstudierende, die an der Summary 2.0-Intervention teilnehmen, zeigen einen signifikant höheren Lernerfolg (Klausur) als nicht teilnehmende Lehramtsstudierende im </a:t>
            </a:r>
            <a:r>
              <a:rPr lang="de-DE" sz="1800" dirty="0" err="1"/>
              <a:t>SoSe</a:t>
            </a:r>
            <a:r>
              <a:rPr lang="de-DE" sz="1800" dirty="0"/>
              <a:t> 2024.</a:t>
            </a:r>
          </a:p>
          <a:p>
            <a:r>
              <a:rPr lang="de-DE" sz="1800" dirty="0" err="1">
                <a:latin typeface="Arial" panose="020B0604020202020204" pitchFamily="34" charset="0"/>
                <a:cs typeface="Arial" panose="020B0604020202020204" pitchFamily="34" charset="0"/>
              </a:rPr>
              <a:t>SoSe</a:t>
            </a:r>
            <a:r>
              <a:rPr lang="de-DE" sz="1800" dirty="0">
                <a:latin typeface="Arial" panose="020B0604020202020204" pitchFamily="34" charset="0"/>
                <a:cs typeface="Arial" panose="020B0604020202020204" pitchFamily="34" charset="0"/>
              </a:rPr>
              <a:t> 2024</a:t>
            </a:r>
            <a:r>
              <a:rPr lang="de-DE" sz="1800" i="1" dirty="0">
                <a:latin typeface="Arial" panose="020B0604020202020204" pitchFamily="34" charset="0"/>
                <a:cs typeface="Arial" panose="020B0604020202020204" pitchFamily="34" charset="0"/>
              </a:rPr>
              <a:t>: N </a:t>
            </a:r>
            <a:r>
              <a:rPr lang="de-DE" sz="1800" dirty="0">
                <a:latin typeface="Arial" panose="020B0604020202020204" pitchFamily="34" charset="0"/>
                <a:cs typeface="Arial" panose="020B0604020202020204" pitchFamily="34" charset="0"/>
              </a:rPr>
              <a:t>= 271 Prüflinge mit Summary 2.0 und </a:t>
            </a:r>
            <a:r>
              <a:rPr lang="de-DE" sz="1800" i="1" dirty="0">
                <a:latin typeface="Arial" panose="020B0604020202020204" pitchFamily="34" charset="0"/>
                <a:cs typeface="Arial" panose="020B0604020202020204" pitchFamily="34" charset="0"/>
              </a:rPr>
              <a:t>N</a:t>
            </a:r>
            <a:r>
              <a:rPr lang="de-DE" sz="1800" dirty="0">
                <a:latin typeface="Arial" panose="020B0604020202020204" pitchFamily="34" charset="0"/>
                <a:cs typeface="Arial" panose="020B0604020202020204" pitchFamily="34" charset="0"/>
              </a:rPr>
              <a:t>=71 Prüflinge ohne Summary 2.0</a:t>
            </a:r>
          </a:p>
          <a:p>
            <a:pPr marL="0" indent="0">
              <a:buNone/>
            </a:pPr>
            <a:endParaRPr lang="de-DE" dirty="0"/>
          </a:p>
        </p:txBody>
      </p:sp>
      <p:pic>
        <p:nvPicPr>
          <p:cNvPr id="8" name="Grafik 7">
            <a:extLst>
              <a:ext uri="{FF2B5EF4-FFF2-40B4-BE49-F238E27FC236}">
                <a16:creationId xmlns:a16="http://schemas.microsoft.com/office/drawing/2014/main" id="{C6AF6748-2931-3D4B-DDB1-3077A428C239}"/>
              </a:ext>
            </a:extLst>
          </p:cNvPr>
          <p:cNvPicPr>
            <a:picLocks noChangeAspect="1"/>
          </p:cNvPicPr>
          <p:nvPr/>
        </p:nvPicPr>
        <p:blipFill>
          <a:blip r:embed="rId2"/>
          <a:stretch>
            <a:fillRect/>
          </a:stretch>
        </p:blipFill>
        <p:spPr>
          <a:xfrm>
            <a:off x="0" y="2370142"/>
            <a:ext cx="9144000" cy="4487858"/>
          </a:xfrm>
          <a:prstGeom prst="rect">
            <a:avLst/>
          </a:prstGeom>
        </p:spPr>
      </p:pic>
    </p:spTree>
    <p:extLst>
      <p:ext uri="{BB962C8B-B14F-4D97-AF65-F5344CB8AC3E}">
        <p14:creationId xmlns:p14="http://schemas.microsoft.com/office/powerpoint/2010/main" val="226781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160BE-695D-79D3-5F8B-04165C4DD007}"/>
              </a:ext>
            </a:extLst>
          </p:cNvPr>
          <p:cNvSpPr>
            <a:spLocks noGrp="1"/>
          </p:cNvSpPr>
          <p:nvPr>
            <p:ph type="title"/>
          </p:nvPr>
        </p:nvSpPr>
        <p:spPr>
          <a:xfrm>
            <a:off x="179512" y="142856"/>
            <a:ext cx="7467600" cy="1143000"/>
          </a:xfrm>
        </p:spPr>
        <p:txBody>
          <a:bodyPr/>
          <a:lstStyle/>
          <a:p>
            <a:r>
              <a:rPr lang="de-DE" dirty="0"/>
              <a:t>5. Ergebnisse</a:t>
            </a:r>
          </a:p>
        </p:txBody>
      </p:sp>
      <p:sp>
        <p:nvSpPr>
          <p:cNvPr id="3" name="Inhaltsplatzhalter 2">
            <a:extLst>
              <a:ext uri="{FF2B5EF4-FFF2-40B4-BE49-F238E27FC236}">
                <a16:creationId xmlns:a16="http://schemas.microsoft.com/office/drawing/2014/main" id="{4343B911-3188-DCA6-81B5-F914A25A2341}"/>
              </a:ext>
            </a:extLst>
          </p:cNvPr>
          <p:cNvSpPr>
            <a:spLocks noGrp="1"/>
          </p:cNvSpPr>
          <p:nvPr>
            <p:ph idx="1"/>
          </p:nvPr>
        </p:nvSpPr>
        <p:spPr>
          <a:xfrm>
            <a:off x="323528" y="1285856"/>
            <a:ext cx="7467600" cy="3552844"/>
          </a:xfrm>
        </p:spPr>
        <p:txBody>
          <a:bodyPr/>
          <a:lstStyle/>
          <a:p>
            <a:pPr marL="0" indent="0">
              <a:buNone/>
            </a:pPr>
            <a:r>
              <a:rPr lang="de-DE" dirty="0"/>
              <a:t>H1: Lehramtsstudierende, die an der Summary 2.0-Intervention teilnehmen, zeigen einen signifikant höheren Lernerfolg (Klausur) als nicht teilnehmende Lehramtsstudierende im </a:t>
            </a:r>
            <a:r>
              <a:rPr lang="de-DE" dirty="0" err="1"/>
              <a:t>SoSe</a:t>
            </a:r>
            <a:r>
              <a:rPr lang="de-DE" dirty="0"/>
              <a:t> 2024. </a:t>
            </a:r>
          </a:p>
          <a:p>
            <a:pPr marL="0" indent="0">
              <a:buNone/>
            </a:pPr>
            <a:endParaRPr lang="de-DE" dirty="0"/>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Prüflinge mit Summary 2.0 haben signifikant höheren Lernerfolg …</a:t>
            </a:r>
          </a:p>
          <a:p>
            <a:pPr lvl="1" indent="-342900">
              <a:buFont typeface="Arial" panose="020B0604020202020204" pitchFamily="34" charset="0"/>
              <a:buChar char="•"/>
            </a:pPr>
            <a:r>
              <a:rPr lang="de-DE" sz="1800" dirty="0">
                <a:latin typeface="Arial" panose="020B0604020202020204" pitchFamily="34" charset="0"/>
                <a:cs typeface="Arial" panose="020B0604020202020204" pitchFamily="34" charset="0"/>
              </a:rPr>
              <a:t>… in Gesamtpunkten (</a:t>
            </a:r>
            <a:r>
              <a:rPr lang="de-DE" sz="1800" i="1" dirty="0">
                <a:latin typeface="Arial" panose="020B0604020202020204" pitchFamily="34" charset="0"/>
                <a:cs typeface="Arial" panose="020B0604020202020204" pitchFamily="34" charset="0"/>
              </a:rPr>
              <a:t>t</a:t>
            </a:r>
            <a:r>
              <a:rPr lang="de-DE" sz="1800" dirty="0">
                <a:latin typeface="Arial" panose="020B0604020202020204" pitchFamily="34" charset="0"/>
                <a:cs typeface="Arial" panose="020B0604020202020204" pitchFamily="34" charset="0"/>
              </a:rPr>
              <a:t>(340) = -2.76, </a:t>
            </a:r>
            <a:r>
              <a:rPr lang="de-DE" sz="1800" i="1" dirty="0">
                <a:latin typeface="Arial" panose="020B0604020202020204" pitchFamily="34" charset="0"/>
                <a:cs typeface="Arial" panose="020B0604020202020204" pitchFamily="34" charset="0"/>
              </a:rPr>
              <a:t>p</a:t>
            </a:r>
            <a:r>
              <a:rPr lang="de-DE" sz="1800" dirty="0">
                <a:latin typeface="Arial" panose="020B0604020202020204" pitchFamily="34" charset="0"/>
                <a:cs typeface="Arial" panose="020B0604020202020204" pitchFamily="34" charset="0"/>
              </a:rPr>
              <a:t> = .003, </a:t>
            </a:r>
            <a:r>
              <a:rPr lang="de-DE" sz="1800" i="1" dirty="0">
                <a:latin typeface="Arial" panose="020B0604020202020204" pitchFamily="34" charset="0"/>
                <a:cs typeface="Arial" panose="020B0604020202020204" pitchFamily="34" charset="0"/>
              </a:rPr>
              <a:t>d</a:t>
            </a:r>
            <a:r>
              <a:rPr lang="de-DE" sz="1800" dirty="0">
                <a:latin typeface="Arial" panose="020B0604020202020204" pitchFamily="34" charset="0"/>
                <a:cs typeface="Arial" panose="020B0604020202020204" pitchFamily="34" charset="0"/>
              </a:rPr>
              <a:t> = 7.50)</a:t>
            </a:r>
          </a:p>
          <a:p>
            <a:pPr lvl="1" indent="-342900">
              <a:buFont typeface="Arial" panose="020B0604020202020204" pitchFamily="34" charset="0"/>
              <a:buChar char="•"/>
            </a:pPr>
            <a:r>
              <a:rPr lang="de-DE" sz="1800" dirty="0">
                <a:latin typeface="Arial" panose="020B0604020202020204" pitchFamily="34" charset="0"/>
                <a:cs typeface="Arial" panose="020B0604020202020204" pitchFamily="34" charset="0"/>
              </a:rPr>
              <a:t>… in Vorlesung </a:t>
            </a:r>
            <a:r>
              <a:rPr lang="de-DE" sz="1800" dirty="0" err="1">
                <a:latin typeface="Arial" panose="020B0604020202020204" pitchFamily="34" charset="0"/>
                <a:cs typeface="Arial" panose="020B0604020202020204" pitchFamily="34" charset="0"/>
              </a:rPr>
              <a:t>IIa</a:t>
            </a:r>
            <a:r>
              <a:rPr lang="de-DE" sz="1800" dirty="0">
                <a:latin typeface="Arial" panose="020B0604020202020204" pitchFamily="34" charset="0"/>
                <a:cs typeface="Arial" panose="020B0604020202020204" pitchFamily="34" charset="0"/>
              </a:rPr>
              <a:t> (Prüfungsteil mit Summary 2.0) (</a:t>
            </a:r>
            <a:r>
              <a:rPr lang="de-DE" sz="1800" i="1" dirty="0">
                <a:latin typeface="Arial" panose="020B0604020202020204" pitchFamily="34" charset="0"/>
                <a:cs typeface="Arial" panose="020B0604020202020204" pitchFamily="34" charset="0"/>
              </a:rPr>
              <a:t>t</a:t>
            </a:r>
            <a:r>
              <a:rPr lang="de-DE" sz="1800" dirty="0">
                <a:latin typeface="Arial" panose="020B0604020202020204" pitchFamily="34" charset="0"/>
                <a:cs typeface="Arial" panose="020B0604020202020204" pitchFamily="34" charset="0"/>
              </a:rPr>
              <a:t>(340) = -3.86, </a:t>
            </a:r>
            <a:r>
              <a:rPr lang="de-DE" sz="1800" i="1" dirty="0">
                <a:latin typeface="Arial" panose="020B0604020202020204" pitchFamily="34" charset="0"/>
                <a:cs typeface="Arial" panose="020B0604020202020204" pitchFamily="34" charset="0"/>
              </a:rPr>
              <a:t>p &lt;</a:t>
            </a:r>
            <a:r>
              <a:rPr lang="de-DE" sz="1800" dirty="0">
                <a:latin typeface="Arial" panose="020B0604020202020204" pitchFamily="34" charset="0"/>
                <a:cs typeface="Arial" panose="020B0604020202020204" pitchFamily="34" charset="0"/>
              </a:rPr>
              <a:t> .001, </a:t>
            </a:r>
            <a:r>
              <a:rPr lang="de-DE" sz="1800" i="1" dirty="0">
                <a:latin typeface="Arial" panose="020B0604020202020204" pitchFamily="34" charset="0"/>
                <a:cs typeface="Arial" panose="020B0604020202020204" pitchFamily="34" charset="0"/>
              </a:rPr>
              <a:t>d </a:t>
            </a:r>
            <a:r>
              <a:rPr lang="de-DE" sz="1800" dirty="0">
                <a:latin typeface="Arial" panose="020B0604020202020204" pitchFamily="34" charset="0"/>
                <a:cs typeface="Arial" panose="020B0604020202020204" pitchFamily="34" charset="0"/>
              </a:rPr>
              <a:t>= 4.32)</a:t>
            </a: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kein signifikanter Unterschied zwischen Prüflingen im Lernerfolg in der Vorlesung </a:t>
            </a:r>
            <a:r>
              <a:rPr lang="de-DE" sz="2000" dirty="0" err="1">
                <a:latin typeface="Arial" panose="020B0604020202020204" pitchFamily="34" charset="0"/>
                <a:cs typeface="Arial" panose="020B0604020202020204" pitchFamily="34" charset="0"/>
              </a:rPr>
              <a:t>IIb</a:t>
            </a:r>
            <a:r>
              <a:rPr lang="de-DE" sz="2000" dirty="0">
                <a:latin typeface="Arial" panose="020B0604020202020204" pitchFamily="34" charset="0"/>
                <a:cs typeface="Arial" panose="020B0604020202020204" pitchFamily="34" charset="0"/>
              </a:rPr>
              <a:t>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(Prüfungsteil ohne Summary 2.0) (</a:t>
            </a:r>
            <a:r>
              <a:rPr lang="de-DE" sz="2000" i="1" dirty="0">
                <a:latin typeface="Arial" panose="020B0604020202020204" pitchFamily="34" charset="0"/>
                <a:cs typeface="Arial" panose="020B0604020202020204" pitchFamily="34" charset="0"/>
              </a:rPr>
              <a:t>t</a:t>
            </a:r>
            <a:r>
              <a:rPr lang="de-DE" sz="2000" dirty="0">
                <a:latin typeface="Arial" panose="020B0604020202020204" pitchFamily="34" charset="0"/>
                <a:cs typeface="Arial" panose="020B0604020202020204" pitchFamily="34" charset="0"/>
              </a:rPr>
              <a:t>(340) = -0.94, </a:t>
            </a:r>
            <a:r>
              <a:rPr lang="de-DE" sz="2000" i="1" dirty="0">
                <a:latin typeface="Arial" panose="020B0604020202020204" pitchFamily="34" charset="0"/>
                <a:cs typeface="Arial" panose="020B0604020202020204" pitchFamily="34" charset="0"/>
              </a:rPr>
              <a:t>p = </a:t>
            </a:r>
            <a:r>
              <a:rPr lang="de-DE" sz="2000" dirty="0">
                <a:latin typeface="Arial" panose="020B0604020202020204" pitchFamily="34" charset="0"/>
                <a:cs typeface="Arial" panose="020B0604020202020204" pitchFamily="34" charset="0"/>
              </a:rPr>
              <a:t>.175)</a:t>
            </a:r>
          </a:p>
          <a:p>
            <a:pPr marL="0" indent="0">
              <a:buNone/>
            </a:pPr>
            <a:endParaRPr lang="de-DE" dirty="0"/>
          </a:p>
        </p:txBody>
      </p:sp>
      <p:pic>
        <p:nvPicPr>
          <p:cNvPr id="5" name="Grafik 4">
            <a:extLst>
              <a:ext uri="{FF2B5EF4-FFF2-40B4-BE49-F238E27FC236}">
                <a16:creationId xmlns:a16="http://schemas.microsoft.com/office/drawing/2014/main" id="{A4E01475-CA48-016E-A757-B4DC0B109603}"/>
              </a:ext>
            </a:extLst>
          </p:cNvPr>
          <p:cNvPicPr>
            <a:picLocks noChangeAspect="1"/>
          </p:cNvPicPr>
          <p:nvPr/>
        </p:nvPicPr>
        <p:blipFill>
          <a:blip r:embed="rId2"/>
          <a:stretch>
            <a:fillRect/>
          </a:stretch>
        </p:blipFill>
        <p:spPr>
          <a:xfrm>
            <a:off x="7647112" y="1844824"/>
            <a:ext cx="936104" cy="703787"/>
          </a:xfrm>
          <a:prstGeom prst="rect">
            <a:avLst/>
          </a:prstGeom>
        </p:spPr>
      </p:pic>
    </p:spTree>
    <p:extLst>
      <p:ext uri="{BB962C8B-B14F-4D97-AF65-F5344CB8AC3E}">
        <p14:creationId xmlns:p14="http://schemas.microsoft.com/office/powerpoint/2010/main" val="6696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F70D0-035C-CE50-13D9-03FA447392E3}"/>
              </a:ext>
            </a:extLst>
          </p:cNvPr>
          <p:cNvSpPr>
            <a:spLocks noGrp="1"/>
          </p:cNvSpPr>
          <p:nvPr>
            <p:ph type="title"/>
          </p:nvPr>
        </p:nvSpPr>
        <p:spPr>
          <a:xfrm>
            <a:off x="251520" y="260648"/>
            <a:ext cx="7467600" cy="1143000"/>
          </a:xfrm>
        </p:spPr>
        <p:txBody>
          <a:bodyPr/>
          <a:lstStyle/>
          <a:p>
            <a:r>
              <a:rPr lang="de-DE" dirty="0"/>
              <a:t>5. Ergebnisse </a:t>
            </a:r>
          </a:p>
        </p:txBody>
      </p:sp>
      <p:sp>
        <p:nvSpPr>
          <p:cNvPr id="3" name="Inhaltsplatzhalter 2">
            <a:extLst>
              <a:ext uri="{FF2B5EF4-FFF2-40B4-BE49-F238E27FC236}">
                <a16:creationId xmlns:a16="http://schemas.microsoft.com/office/drawing/2014/main" id="{3D64F282-AA8A-3E32-A831-EA4A49C94A85}"/>
              </a:ext>
            </a:extLst>
          </p:cNvPr>
          <p:cNvSpPr>
            <a:spLocks noGrp="1"/>
          </p:cNvSpPr>
          <p:nvPr>
            <p:ph idx="1"/>
          </p:nvPr>
        </p:nvSpPr>
        <p:spPr>
          <a:xfrm>
            <a:off x="395536" y="1556792"/>
            <a:ext cx="7467600" cy="3552844"/>
          </a:xfrm>
        </p:spPr>
        <p:txBody>
          <a:bodyPr/>
          <a:lstStyle/>
          <a:p>
            <a:pPr marL="0" indent="0">
              <a:buNone/>
            </a:pPr>
            <a:r>
              <a:rPr lang="de-DE" dirty="0"/>
              <a:t>H2: Lehramtsstudierende, die an der Summary 2.0-Intervention teilnehmen zeigen intraindividuell einen höheren Lernerfolg in den Prüfungsinhalten, die mit dem Summary 2.0-Verfahren gelernt wurden.</a:t>
            </a:r>
          </a:p>
          <a:p>
            <a:pPr marL="0" indent="0">
              <a:buNone/>
            </a:pPr>
            <a:endParaRPr lang="de-DE" dirty="0"/>
          </a:p>
          <a:p>
            <a:r>
              <a:rPr lang="de-DE" dirty="0"/>
              <a:t>Prüfungsteil zur Vorlesung </a:t>
            </a:r>
            <a:r>
              <a:rPr lang="de-DE" dirty="0" err="1"/>
              <a:t>IIa</a:t>
            </a:r>
            <a:r>
              <a:rPr lang="de-DE" dirty="0"/>
              <a:t> fällt bei Prüflingen mit Summary 2.0 intraindividuell signifikant besser aus als zur Vorlesung </a:t>
            </a:r>
            <a:r>
              <a:rPr lang="de-DE" dirty="0" err="1"/>
              <a:t>IIb</a:t>
            </a:r>
            <a:r>
              <a:rPr lang="de-DE" dirty="0"/>
              <a:t> (</a:t>
            </a:r>
            <a:r>
              <a:rPr lang="de-DE" i="1" dirty="0"/>
              <a:t>t</a:t>
            </a:r>
            <a:r>
              <a:rPr lang="de-DE" dirty="0"/>
              <a:t>(270) = 8.55, </a:t>
            </a:r>
            <a:r>
              <a:rPr lang="de-DE" i="1" dirty="0"/>
              <a:t>p</a:t>
            </a:r>
            <a:r>
              <a:rPr lang="de-DE" dirty="0"/>
              <a:t> &lt; .001, </a:t>
            </a:r>
            <a:r>
              <a:rPr lang="de-DE" i="1" dirty="0"/>
              <a:t>d</a:t>
            </a:r>
            <a:r>
              <a:rPr lang="de-DE" dirty="0"/>
              <a:t> = 3.66)</a:t>
            </a:r>
          </a:p>
          <a:p>
            <a:pPr marL="0" indent="0">
              <a:buNone/>
            </a:pPr>
            <a:r>
              <a:rPr lang="de-DE" dirty="0"/>
              <a:t> </a:t>
            </a:r>
          </a:p>
          <a:p>
            <a:r>
              <a:rPr lang="de-DE" dirty="0"/>
              <a:t>Kein signifikanter Unterschied bei Prüflingen ohne Summary 2.0 zwischen Prüfungsteilen (</a:t>
            </a:r>
            <a:r>
              <a:rPr lang="de-DE" i="1" dirty="0"/>
              <a:t>t</a:t>
            </a:r>
            <a:r>
              <a:rPr lang="de-DE" dirty="0"/>
              <a:t>(70) = 0.50, </a:t>
            </a:r>
            <a:r>
              <a:rPr lang="de-DE" i="1" dirty="0"/>
              <a:t>p </a:t>
            </a:r>
            <a:r>
              <a:rPr lang="de-DE" dirty="0"/>
              <a:t>= .310)</a:t>
            </a:r>
          </a:p>
          <a:p>
            <a:pPr marL="0" indent="0">
              <a:buNone/>
            </a:pPr>
            <a:endParaRPr lang="de-DE" dirty="0"/>
          </a:p>
          <a:p>
            <a:pPr marL="0" indent="0">
              <a:buNone/>
            </a:pPr>
            <a:endParaRPr lang="de-DE" dirty="0"/>
          </a:p>
          <a:p>
            <a:endParaRPr lang="de-DE" dirty="0"/>
          </a:p>
        </p:txBody>
      </p:sp>
      <p:pic>
        <p:nvPicPr>
          <p:cNvPr id="4" name="Grafik 3">
            <a:extLst>
              <a:ext uri="{FF2B5EF4-FFF2-40B4-BE49-F238E27FC236}">
                <a16:creationId xmlns:a16="http://schemas.microsoft.com/office/drawing/2014/main" id="{602DB100-5387-7104-605E-A335C7B7DB72}"/>
              </a:ext>
            </a:extLst>
          </p:cNvPr>
          <p:cNvPicPr>
            <a:picLocks noChangeAspect="1"/>
          </p:cNvPicPr>
          <p:nvPr/>
        </p:nvPicPr>
        <p:blipFill>
          <a:blip r:embed="rId2"/>
          <a:stretch>
            <a:fillRect/>
          </a:stretch>
        </p:blipFill>
        <p:spPr>
          <a:xfrm>
            <a:off x="7699686" y="1772816"/>
            <a:ext cx="936104" cy="703787"/>
          </a:xfrm>
          <a:prstGeom prst="rect">
            <a:avLst/>
          </a:prstGeom>
        </p:spPr>
      </p:pic>
    </p:spTree>
    <p:extLst>
      <p:ext uri="{BB962C8B-B14F-4D97-AF65-F5344CB8AC3E}">
        <p14:creationId xmlns:p14="http://schemas.microsoft.com/office/powerpoint/2010/main" val="41833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82A5F-D0D9-8FB9-254B-941D1EEEB9B3}"/>
              </a:ext>
            </a:extLst>
          </p:cNvPr>
          <p:cNvSpPr>
            <a:spLocks noGrp="1"/>
          </p:cNvSpPr>
          <p:nvPr>
            <p:ph type="title"/>
          </p:nvPr>
        </p:nvSpPr>
        <p:spPr>
          <a:xfrm>
            <a:off x="107504" y="-171400"/>
            <a:ext cx="7467600" cy="1143000"/>
          </a:xfrm>
        </p:spPr>
        <p:txBody>
          <a:bodyPr/>
          <a:lstStyle/>
          <a:p>
            <a:r>
              <a:rPr lang="de-DE" dirty="0"/>
              <a:t>5. Ergebnisse </a:t>
            </a:r>
          </a:p>
        </p:txBody>
      </p:sp>
      <p:sp>
        <p:nvSpPr>
          <p:cNvPr id="3" name="Inhaltsplatzhalter 2">
            <a:extLst>
              <a:ext uri="{FF2B5EF4-FFF2-40B4-BE49-F238E27FC236}">
                <a16:creationId xmlns:a16="http://schemas.microsoft.com/office/drawing/2014/main" id="{3448CB02-DB56-DC23-5359-69F21D934BBA}"/>
              </a:ext>
            </a:extLst>
          </p:cNvPr>
          <p:cNvSpPr>
            <a:spLocks noGrp="1"/>
          </p:cNvSpPr>
          <p:nvPr>
            <p:ph idx="1"/>
          </p:nvPr>
        </p:nvSpPr>
        <p:spPr>
          <a:xfrm>
            <a:off x="209140" y="692696"/>
            <a:ext cx="8352928" cy="3552844"/>
          </a:xfrm>
        </p:spPr>
        <p:txBody>
          <a:bodyPr/>
          <a:lstStyle/>
          <a:p>
            <a:pPr marL="0" indent="0">
              <a:buNone/>
            </a:pPr>
            <a:r>
              <a:rPr lang="de-DE" sz="1800" dirty="0"/>
              <a:t>H3: Lehramtsstudierende, die an der Summary 2.0-Intervention teilnehmen, zeigen einen höheren Lernerfolg als Lehramtsstudierende früherer Semester, sowohl als die ohne Summary, aber auch als die mit „altem“ Summary (ohne differenzierende Prompts).</a:t>
            </a:r>
          </a:p>
          <a:p>
            <a:r>
              <a:rPr lang="de-DE" sz="1800" dirty="0"/>
              <a:t>Vergleich mit insgesamt </a:t>
            </a:r>
            <a:r>
              <a:rPr lang="de-DE" sz="1800" i="1" dirty="0"/>
              <a:t>N </a:t>
            </a:r>
            <a:r>
              <a:rPr lang="de-DE" sz="1800" dirty="0"/>
              <a:t>= 1799 Prüflingen aus Vorsemestern</a:t>
            </a:r>
            <a:endParaRPr lang="de-DE" sz="1800" i="1" dirty="0"/>
          </a:p>
        </p:txBody>
      </p:sp>
      <p:pic>
        <p:nvPicPr>
          <p:cNvPr id="6" name="Grafik 5">
            <a:extLst>
              <a:ext uri="{FF2B5EF4-FFF2-40B4-BE49-F238E27FC236}">
                <a16:creationId xmlns:a16="http://schemas.microsoft.com/office/drawing/2014/main" id="{3A280D22-4AE3-22E4-A10B-2B3EF7D0548F}"/>
              </a:ext>
            </a:extLst>
          </p:cNvPr>
          <p:cNvPicPr>
            <a:picLocks noChangeAspect="1"/>
          </p:cNvPicPr>
          <p:nvPr/>
        </p:nvPicPr>
        <p:blipFill>
          <a:blip r:embed="rId2"/>
          <a:stretch>
            <a:fillRect/>
          </a:stretch>
        </p:blipFill>
        <p:spPr>
          <a:xfrm>
            <a:off x="0" y="2410164"/>
            <a:ext cx="9144000" cy="4412014"/>
          </a:xfrm>
          <a:prstGeom prst="rect">
            <a:avLst/>
          </a:prstGeom>
        </p:spPr>
      </p:pic>
    </p:spTree>
    <p:extLst>
      <p:ext uri="{BB962C8B-B14F-4D97-AF65-F5344CB8AC3E}">
        <p14:creationId xmlns:p14="http://schemas.microsoft.com/office/powerpoint/2010/main" val="42611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739E1-5DB6-3E25-2076-F851BF41B50C}"/>
              </a:ext>
            </a:extLst>
          </p:cNvPr>
          <p:cNvSpPr>
            <a:spLocks noGrp="1"/>
          </p:cNvSpPr>
          <p:nvPr>
            <p:ph type="title"/>
          </p:nvPr>
        </p:nvSpPr>
        <p:spPr>
          <a:xfrm>
            <a:off x="179512" y="0"/>
            <a:ext cx="7467600" cy="1143000"/>
          </a:xfrm>
        </p:spPr>
        <p:txBody>
          <a:bodyPr/>
          <a:lstStyle/>
          <a:p>
            <a:r>
              <a:rPr lang="de-DE" dirty="0"/>
              <a:t>5. Ergebnisse</a:t>
            </a:r>
          </a:p>
        </p:txBody>
      </p:sp>
      <p:sp>
        <p:nvSpPr>
          <p:cNvPr id="3" name="Inhaltsplatzhalter 2">
            <a:extLst>
              <a:ext uri="{FF2B5EF4-FFF2-40B4-BE49-F238E27FC236}">
                <a16:creationId xmlns:a16="http://schemas.microsoft.com/office/drawing/2014/main" id="{0E25C9FE-4548-B7CF-DBCE-672FE648FFF3}"/>
              </a:ext>
            </a:extLst>
          </p:cNvPr>
          <p:cNvSpPr>
            <a:spLocks noGrp="1"/>
          </p:cNvSpPr>
          <p:nvPr>
            <p:ph idx="1"/>
          </p:nvPr>
        </p:nvSpPr>
        <p:spPr>
          <a:xfrm>
            <a:off x="323528" y="1052736"/>
            <a:ext cx="7467600" cy="3552844"/>
          </a:xfrm>
        </p:spPr>
        <p:txBody>
          <a:bodyPr/>
          <a:lstStyle/>
          <a:p>
            <a:pPr marL="0" indent="0">
              <a:buNone/>
            </a:pPr>
            <a:r>
              <a:rPr lang="de-DE" sz="2000" dirty="0"/>
              <a:t>H3: Lehramtsstudierende, die an der Summary 2.0-Intervention teilnehmen, zeigen einen höheren Lernerfolg als Lehramtsstudierende früherer Semester, sowohl als die ohne Summary, aber auch als die mit „altem“ Summary (ohne differenzierende Prompts).</a:t>
            </a:r>
          </a:p>
          <a:p>
            <a:pPr marL="0" indent="0">
              <a:buNone/>
            </a:pPr>
            <a:endParaRPr lang="de-DE" sz="2000" dirty="0"/>
          </a:p>
          <a:p>
            <a:pPr>
              <a:buFont typeface="Arial" panose="020B0604020202020204" pitchFamily="34" charset="0"/>
              <a:buChar char="•"/>
            </a:pPr>
            <a:r>
              <a:rPr lang="de-DE" sz="2000" dirty="0">
                <a:latin typeface="Arial" panose="020B0604020202020204" pitchFamily="34" charset="0"/>
                <a:cs typeface="Arial" panose="020B0604020202020204" pitchFamily="34" charset="0"/>
              </a:rPr>
              <a:t>Prüflinge mit Summary 2.0 erzielen die besten Klausurergebnisse (Gesamt- und Teilpunkte) über alle untersuchten Semester und Bedingungen (</a:t>
            </a:r>
            <a:r>
              <a:rPr lang="el-GR" sz="2000" dirty="0">
                <a:latin typeface="Arial" panose="020B0604020202020204" pitchFamily="34" charset="0"/>
                <a:cs typeface="Arial" panose="020B0604020202020204" pitchFamily="34" charset="0"/>
              </a:rPr>
              <a:t>η²</a:t>
            </a:r>
            <a:r>
              <a:rPr lang="de-DE" sz="2000" baseline="-25000" dirty="0">
                <a:latin typeface="Arial" panose="020B0604020202020204" pitchFamily="34" charset="0"/>
                <a:cs typeface="Arial" panose="020B0604020202020204" pitchFamily="34" charset="0"/>
              </a:rPr>
              <a:t>p</a:t>
            </a:r>
            <a:r>
              <a:rPr lang="de-DE" sz="2000" dirty="0">
                <a:latin typeface="Arial" panose="020B0604020202020204" pitchFamily="34" charset="0"/>
                <a:cs typeface="Arial" panose="020B0604020202020204" pitchFamily="34" charset="0"/>
              </a:rPr>
              <a:t> = .01-.04)</a:t>
            </a:r>
          </a:p>
          <a:p>
            <a:pPr>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2000" dirty="0">
                <a:latin typeface="Arial" panose="020B0604020202020204" pitchFamily="34" charset="0"/>
                <a:cs typeface="Arial" panose="020B0604020202020204" pitchFamily="34" charset="0"/>
              </a:rPr>
              <a:t>In </a:t>
            </a:r>
            <a:r>
              <a:rPr lang="de-DE" sz="2000" dirty="0" err="1">
                <a:latin typeface="Arial" panose="020B0604020202020204" pitchFamily="34" charset="0"/>
                <a:cs typeface="Arial" panose="020B0604020202020204" pitchFamily="34" charset="0"/>
              </a:rPr>
              <a:t>Bonferroni</a:t>
            </a:r>
            <a:r>
              <a:rPr lang="de-DE" sz="2000" dirty="0">
                <a:latin typeface="Arial" panose="020B0604020202020204" pitchFamily="34" charset="0"/>
                <a:cs typeface="Arial" panose="020B0604020202020204" pitchFamily="34" charset="0"/>
              </a:rPr>
              <a:t>-korrigierten Post-Hoc-Tests zeigen sich signifikante Unterschiede jedoch nur zu Prüflingen ohne Prüfungshilfsmittel </a:t>
            </a:r>
          </a:p>
          <a:p>
            <a:pPr lvl="1">
              <a:buFont typeface="Arial" panose="020B0604020202020204" pitchFamily="34" charset="0"/>
              <a:buChar char="•"/>
            </a:pPr>
            <a:r>
              <a:rPr lang="de-DE" sz="1800" dirty="0">
                <a:latin typeface="Arial" panose="020B0604020202020204" pitchFamily="34" charset="0"/>
                <a:cs typeface="Arial" panose="020B0604020202020204" pitchFamily="34" charset="0"/>
              </a:rPr>
              <a:t>Fazit: Kein signifikanter Unterschied im Lernerfolg zum Sommersemester 2022 und 2023 mit „altem“ Summary </a:t>
            </a:r>
          </a:p>
          <a:p>
            <a:pPr marL="0" indent="0">
              <a:buNone/>
            </a:pPr>
            <a:endParaRPr lang="de-DE" dirty="0"/>
          </a:p>
        </p:txBody>
      </p:sp>
      <p:pic>
        <p:nvPicPr>
          <p:cNvPr id="5" name="Grafik 4">
            <a:extLst>
              <a:ext uri="{FF2B5EF4-FFF2-40B4-BE49-F238E27FC236}">
                <a16:creationId xmlns:a16="http://schemas.microsoft.com/office/drawing/2014/main" id="{A654AC19-223E-6BFF-DB56-52EC2E2B070D}"/>
              </a:ext>
            </a:extLst>
          </p:cNvPr>
          <p:cNvPicPr>
            <a:picLocks noChangeAspect="1"/>
          </p:cNvPicPr>
          <p:nvPr/>
        </p:nvPicPr>
        <p:blipFill>
          <a:blip r:embed="rId3"/>
          <a:stretch>
            <a:fillRect/>
          </a:stretch>
        </p:blipFill>
        <p:spPr>
          <a:xfrm>
            <a:off x="7767326" y="1700808"/>
            <a:ext cx="994599" cy="1025876"/>
          </a:xfrm>
          <a:prstGeom prst="rect">
            <a:avLst/>
          </a:prstGeom>
        </p:spPr>
      </p:pic>
    </p:spTree>
    <p:extLst>
      <p:ext uri="{BB962C8B-B14F-4D97-AF65-F5344CB8AC3E}">
        <p14:creationId xmlns:p14="http://schemas.microsoft.com/office/powerpoint/2010/main" val="290058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BA9E-9483-38AB-469B-586419F712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8C9CD1-F95D-25E8-103D-AD912A8C5DBC}"/>
              </a:ext>
            </a:extLst>
          </p:cNvPr>
          <p:cNvSpPr>
            <a:spLocks noGrp="1"/>
          </p:cNvSpPr>
          <p:nvPr>
            <p:ph type="title"/>
          </p:nvPr>
        </p:nvSpPr>
        <p:spPr>
          <a:xfrm>
            <a:off x="179512" y="125760"/>
            <a:ext cx="7467600" cy="1143000"/>
          </a:xfrm>
        </p:spPr>
        <p:txBody>
          <a:bodyPr/>
          <a:lstStyle/>
          <a:p>
            <a:r>
              <a:rPr lang="de-DE" dirty="0"/>
              <a:t>6. Diskussion</a:t>
            </a:r>
          </a:p>
        </p:txBody>
      </p:sp>
      <p:sp>
        <p:nvSpPr>
          <p:cNvPr id="3" name="Inhaltsplatzhalter 2">
            <a:extLst>
              <a:ext uri="{FF2B5EF4-FFF2-40B4-BE49-F238E27FC236}">
                <a16:creationId xmlns:a16="http://schemas.microsoft.com/office/drawing/2014/main" id="{CB6AA548-7247-9336-D861-A5627DB34FC0}"/>
              </a:ext>
            </a:extLst>
          </p:cNvPr>
          <p:cNvSpPr>
            <a:spLocks noGrp="1"/>
          </p:cNvSpPr>
          <p:nvPr>
            <p:ph idx="1"/>
          </p:nvPr>
        </p:nvSpPr>
        <p:spPr>
          <a:xfrm>
            <a:off x="755576" y="1196752"/>
            <a:ext cx="7920880" cy="3552844"/>
          </a:xfrm>
        </p:spPr>
        <p:txBody>
          <a:bodyPr/>
          <a:lstStyle/>
          <a:p>
            <a:pPr marL="0" indent="0">
              <a:buNone/>
            </a:pPr>
            <a:r>
              <a:rPr lang="de-DE" b="1" dirty="0"/>
              <a:t>Zusammenfassung der Befunde</a:t>
            </a:r>
            <a:r>
              <a:rPr lang="de-DE" dirty="0"/>
              <a:t>:</a:t>
            </a:r>
          </a:p>
          <a:p>
            <a:pPr marL="0" indent="0">
              <a:buNone/>
            </a:pPr>
            <a:endParaRPr lang="de-DE" dirty="0"/>
          </a:p>
          <a:p>
            <a:r>
              <a:rPr lang="de-DE" dirty="0"/>
              <a:t>Die Befunde sprechen für einen positiven Zusammenhang zwischen der vorliegenden Intervention und dem Lernerfolg von Lehramtsstudierenden im Rahmen der universitären Prüfungsvorbereitung </a:t>
            </a:r>
          </a:p>
          <a:p>
            <a:endParaRPr lang="de-DE" dirty="0"/>
          </a:p>
          <a:p>
            <a:r>
              <a:rPr lang="de-DE" dirty="0"/>
              <a:t>Ökonomie und Effizienz des vorliegenden Interventionsansatzes bergen Potential auch größere Kohorten im SRL zu fördern</a:t>
            </a:r>
          </a:p>
          <a:p>
            <a:endParaRPr lang="de-DE" dirty="0"/>
          </a:p>
          <a:p>
            <a:r>
              <a:rPr lang="de-DE" dirty="0"/>
              <a:t>Differenzierte Prompts konnten den Lernerfolg gegenüber dem angewandten Anreizsystem jedoch nur deskriptiv erhöhen</a:t>
            </a:r>
          </a:p>
        </p:txBody>
      </p:sp>
    </p:spTree>
    <p:extLst>
      <p:ext uri="{BB962C8B-B14F-4D97-AF65-F5344CB8AC3E}">
        <p14:creationId xmlns:p14="http://schemas.microsoft.com/office/powerpoint/2010/main" val="1206419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B627C-ADA2-7022-856C-A31E46C8568F}"/>
              </a:ext>
            </a:extLst>
          </p:cNvPr>
          <p:cNvSpPr>
            <a:spLocks noGrp="1"/>
          </p:cNvSpPr>
          <p:nvPr>
            <p:ph type="title"/>
          </p:nvPr>
        </p:nvSpPr>
        <p:spPr>
          <a:xfrm>
            <a:off x="251520" y="142856"/>
            <a:ext cx="7467600" cy="1143000"/>
          </a:xfrm>
        </p:spPr>
        <p:txBody>
          <a:bodyPr/>
          <a:lstStyle/>
          <a:p>
            <a:r>
              <a:rPr lang="de-DE" dirty="0"/>
              <a:t>6. Diskussion</a:t>
            </a:r>
          </a:p>
        </p:txBody>
      </p:sp>
      <p:sp>
        <p:nvSpPr>
          <p:cNvPr id="3" name="Inhaltsplatzhalter 2">
            <a:extLst>
              <a:ext uri="{FF2B5EF4-FFF2-40B4-BE49-F238E27FC236}">
                <a16:creationId xmlns:a16="http://schemas.microsoft.com/office/drawing/2014/main" id="{5C2172DC-117E-17D7-D397-9944B14B8226}"/>
              </a:ext>
            </a:extLst>
          </p:cNvPr>
          <p:cNvSpPr>
            <a:spLocks noGrp="1"/>
          </p:cNvSpPr>
          <p:nvPr>
            <p:ph idx="1"/>
          </p:nvPr>
        </p:nvSpPr>
        <p:spPr>
          <a:xfrm>
            <a:off x="719064" y="1052736"/>
            <a:ext cx="8424936" cy="3552844"/>
          </a:xfrm>
        </p:spPr>
        <p:txBody>
          <a:bodyPr/>
          <a:lstStyle/>
          <a:p>
            <a:pPr marL="0" indent="0">
              <a:buNone/>
            </a:pPr>
            <a:r>
              <a:rPr lang="de-DE" b="1" dirty="0"/>
              <a:t>Limitationen:</a:t>
            </a:r>
          </a:p>
          <a:p>
            <a:pPr marL="0" indent="0">
              <a:buNone/>
            </a:pPr>
            <a:endParaRPr lang="de-DE" b="1" dirty="0"/>
          </a:p>
          <a:p>
            <a:pPr lvl="1"/>
            <a:r>
              <a:rPr lang="de-DE" dirty="0"/>
              <a:t>Quasiexperimentelles Studiendesign: Keine Kausalaussagen zur Wirksamkeit der Intervention und ihrer Teilkomponenten möglich</a:t>
            </a:r>
          </a:p>
          <a:p>
            <a:pPr lvl="2"/>
            <a:r>
              <a:rPr lang="de-DE" sz="2000" dirty="0"/>
              <a:t>Selektivität der untersuchten Stichproben </a:t>
            </a:r>
          </a:p>
          <a:p>
            <a:pPr marL="457200" lvl="1" indent="0">
              <a:buNone/>
            </a:pPr>
            <a:endParaRPr lang="de-DE" dirty="0"/>
          </a:p>
          <a:p>
            <a:pPr lvl="1"/>
            <a:r>
              <a:rPr lang="de-DE" dirty="0"/>
              <a:t>Vergleichsstichproben stammen zum Teil aus Corona-Semestern</a:t>
            </a:r>
          </a:p>
          <a:p>
            <a:pPr lvl="1"/>
            <a:endParaRPr lang="de-DE" dirty="0"/>
          </a:p>
          <a:p>
            <a:pPr lvl="1"/>
            <a:r>
              <a:rPr lang="de-DE" dirty="0"/>
              <a:t>Prüfungsteil, in dem das Summary 2.0-Verfahren  implementiert wurde, fällt auch in Vorsemestern (ohne Intervention) insgesamt (meist signifikant) besser aus</a:t>
            </a:r>
          </a:p>
          <a:p>
            <a:pPr lvl="1"/>
            <a:endParaRPr lang="de-DE" dirty="0"/>
          </a:p>
          <a:p>
            <a:pPr lvl="1"/>
            <a:r>
              <a:rPr lang="de-DE" dirty="0"/>
              <a:t>Ergebnisse einer Nachbefragung (</a:t>
            </a:r>
            <a:r>
              <a:rPr lang="de-DE" i="1" dirty="0"/>
              <a:t>N</a:t>
            </a:r>
            <a:r>
              <a:rPr lang="de-DE" dirty="0"/>
              <a:t> = 80): nur ca. 27% der Teilnehmenden nutzten die Anleitungen und Anwendungsbeispiele zur Erstellung ihres Summary 2.0</a:t>
            </a:r>
          </a:p>
          <a:p>
            <a:pPr lvl="1"/>
            <a:endParaRPr lang="de-DE" dirty="0"/>
          </a:p>
          <a:p>
            <a:pPr lvl="1"/>
            <a:endParaRPr lang="de-DE" dirty="0"/>
          </a:p>
          <a:p>
            <a:pPr lvl="1"/>
            <a:endParaRPr lang="de-DE" dirty="0"/>
          </a:p>
          <a:p>
            <a:pPr lvl="1"/>
            <a:endParaRPr lang="de-DE" dirty="0"/>
          </a:p>
          <a:p>
            <a:pPr lvl="1"/>
            <a:endParaRPr lang="de-DE" dirty="0"/>
          </a:p>
          <a:p>
            <a:pPr lvl="1"/>
            <a:endParaRPr lang="de-DE" dirty="0"/>
          </a:p>
        </p:txBody>
      </p:sp>
    </p:spTree>
    <p:extLst>
      <p:ext uri="{BB962C8B-B14F-4D97-AF65-F5344CB8AC3E}">
        <p14:creationId xmlns:p14="http://schemas.microsoft.com/office/powerpoint/2010/main" val="81344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9DD97-78D9-767F-0565-A675E67F5062}"/>
              </a:ext>
            </a:extLst>
          </p:cNvPr>
          <p:cNvSpPr>
            <a:spLocks noGrp="1"/>
          </p:cNvSpPr>
          <p:nvPr>
            <p:ph type="title"/>
          </p:nvPr>
        </p:nvSpPr>
        <p:spPr>
          <a:xfrm>
            <a:off x="179512" y="-326"/>
            <a:ext cx="7467600" cy="1143000"/>
          </a:xfrm>
        </p:spPr>
        <p:txBody>
          <a:bodyPr/>
          <a:lstStyle/>
          <a:p>
            <a:r>
              <a:rPr lang="de-DE" dirty="0"/>
              <a:t>6. Diskussion</a:t>
            </a:r>
          </a:p>
        </p:txBody>
      </p:sp>
      <p:sp>
        <p:nvSpPr>
          <p:cNvPr id="3" name="Inhaltsplatzhalter 2">
            <a:extLst>
              <a:ext uri="{FF2B5EF4-FFF2-40B4-BE49-F238E27FC236}">
                <a16:creationId xmlns:a16="http://schemas.microsoft.com/office/drawing/2014/main" id="{BA0078AE-4034-6EE6-C066-2B8E695F3C3A}"/>
              </a:ext>
            </a:extLst>
          </p:cNvPr>
          <p:cNvSpPr>
            <a:spLocks noGrp="1"/>
          </p:cNvSpPr>
          <p:nvPr>
            <p:ph idx="1"/>
          </p:nvPr>
        </p:nvSpPr>
        <p:spPr>
          <a:xfrm>
            <a:off x="683568" y="908720"/>
            <a:ext cx="8136904" cy="3552844"/>
          </a:xfrm>
        </p:spPr>
        <p:txBody>
          <a:bodyPr/>
          <a:lstStyle/>
          <a:p>
            <a:pPr marL="0" indent="0">
              <a:buNone/>
            </a:pPr>
            <a:r>
              <a:rPr lang="de-DE" b="1" dirty="0"/>
              <a:t>Future </a:t>
            </a:r>
            <a:r>
              <a:rPr lang="de-DE" b="1" dirty="0" err="1"/>
              <a:t>research</a:t>
            </a:r>
            <a:r>
              <a:rPr lang="de-DE" b="1" dirty="0"/>
              <a:t>:</a:t>
            </a:r>
          </a:p>
          <a:p>
            <a:pPr marL="0" indent="0">
              <a:buNone/>
            </a:pPr>
            <a:endParaRPr lang="de-DE" b="1" dirty="0"/>
          </a:p>
          <a:p>
            <a:r>
              <a:rPr lang="de-DE" sz="2000" dirty="0"/>
              <a:t>Intensivere Einübung der kognitiven und meta-kognitiven Lernstrategien </a:t>
            </a:r>
            <a:r>
              <a:rPr lang="de-DE" sz="1800" dirty="0"/>
              <a:t>(Theobald, 2021)</a:t>
            </a:r>
          </a:p>
          <a:p>
            <a:pPr marL="0" indent="0">
              <a:buNone/>
            </a:pPr>
            <a:endParaRPr lang="de-DE" sz="2000" dirty="0"/>
          </a:p>
          <a:p>
            <a:r>
              <a:rPr lang="de-DE" sz="2000" dirty="0"/>
              <a:t>Replikation der Befunde in einem experimentellen Setting (z.B. im Rahmen einer Portfolioleistung in Seminaren) und in der zweiten Vorlesung (</a:t>
            </a:r>
            <a:r>
              <a:rPr lang="de-DE" sz="2000" dirty="0" err="1"/>
              <a:t>IIb</a:t>
            </a:r>
            <a:r>
              <a:rPr lang="de-DE" sz="2000" dirty="0"/>
              <a:t>)</a:t>
            </a:r>
          </a:p>
          <a:p>
            <a:pPr marL="0" indent="0">
              <a:buNone/>
            </a:pPr>
            <a:endParaRPr lang="de-DE" sz="2000" dirty="0"/>
          </a:p>
          <a:p>
            <a:r>
              <a:rPr lang="de-DE" sz="2000" dirty="0"/>
              <a:t>Lernproduktanalysen der </a:t>
            </a:r>
            <a:r>
              <a:rPr lang="de-DE" sz="2000" dirty="0" err="1"/>
              <a:t>Summaries</a:t>
            </a:r>
            <a:r>
              <a:rPr lang="de-DE" sz="2000" dirty="0"/>
              <a:t> </a:t>
            </a:r>
            <a:r>
              <a:rPr lang="de-DE" sz="1800" dirty="0"/>
              <a:t>(z.B. Schel et al., 2023)</a:t>
            </a:r>
            <a:r>
              <a:rPr lang="de-DE" sz="2000" dirty="0"/>
              <a:t>, um Entwicklungen im selbstregulierten Lernen auch in konkreten Lernaktivitäten, validieren zu können </a:t>
            </a:r>
            <a:r>
              <a:rPr lang="de-DE" sz="1800" dirty="0"/>
              <a:t>(Theobald, 2021)</a:t>
            </a:r>
          </a:p>
          <a:p>
            <a:pPr lvl="1"/>
            <a:r>
              <a:rPr lang="de-DE" dirty="0"/>
              <a:t>Intraindividuell: Vergleich der Summary-Seiten Lernender mit und ohne Prompt </a:t>
            </a:r>
          </a:p>
          <a:p>
            <a:pPr lvl="1"/>
            <a:r>
              <a:rPr lang="de-DE" dirty="0"/>
              <a:t>Interindividuell: Vergleich der Summary-Seiten verschiedener Lernender mit und ohne (differenzierte) Prompts </a:t>
            </a:r>
          </a:p>
          <a:p>
            <a:endParaRPr lang="de-DE" dirty="0"/>
          </a:p>
        </p:txBody>
      </p:sp>
    </p:spTree>
    <p:extLst>
      <p:ext uri="{BB962C8B-B14F-4D97-AF65-F5344CB8AC3E}">
        <p14:creationId xmlns:p14="http://schemas.microsoft.com/office/powerpoint/2010/main" val="1039869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54301"/>
            <a:ext cx="7467600" cy="1143000"/>
          </a:xfrm>
        </p:spPr>
        <p:txBody>
          <a:bodyPr/>
          <a:lstStyle/>
          <a:p>
            <a:r>
              <a:rPr lang="de-DE" dirty="0"/>
              <a:t>6. Abschließende Diskussion</a:t>
            </a:r>
          </a:p>
        </p:txBody>
      </p:sp>
      <p:sp>
        <p:nvSpPr>
          <p:cNvPr id="4" name="Inhaltsplatzhalter 2"/>
          <p:cNvSpPr>
            <a:spLocks noGrp="1"/>
          </p:cNvSpPr>
          <p:nvPr>
            <p:ph idx="1"/>
          </p:nvPr>
        </p:nvSpPr>
        <p:spPr>
          <a:xfrm>
            <a:off x="717742" y="2204864"/>
            <a:ext cx="7467600" cy="3552844"/>
          </a:xfrm>
        </p:spPr>
        <p:txBody>
          <a:bodyPr/>
          <a:lstStyle/>
          <a:p>
            <a:pPr marL="0" indent="0">
              <a:buNone/>
            </a:pPr>
            <a:endParaRPr lang="de-DE" dirty="0"/>
          </a:p>
          <a:p>
            <a:pPr marL="0" indent="0">
              <a:buNone/>
            </a:pPr>
            <a:endParaRPr lang="de-DE" dirty="0"/>
          </a:p>
          <a:p>
            <a:pPr marL="0" indent="0">
              <a:buNone/>
            </a:pPr>
            <a:endParaRPr lang="de-DE" dirty="0"/>
          </a:p>
        </p:txBody>
      </p:sp>
      <p:sp>
        <p:nvSpPr>
          <p:cNvPr id="3" name="Inhaltsplatzhalter 2">
            <a:extLst>
              <a:ext uri="{FF2B5EF4-FFF2-40B4-BE49-F238E27FC236}">
                <a16:creationId xmlns:a16="http://schemas.microsoft.com/office/drawing/2014/main" id="{A757FB4E-2672-A6FA-4AAF-7366DDDDBFFF}"/>
              </a:ext>
            </a:extLst>
          </p:cNvPr>
          <p:cNvSpPr txBox="1">
            <a:spLocks/>
          </p:cNvSpPr>
          <p:nvPr/>
        </p:nvSpPr>
        <p:spPr bwMode="auto">
          <a:xfrm>
            <a:off x="238510" y="319582"/>
            <a:ext cx="8666980" cy="355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Arial" charset="0"/>
              </a:defRPr>
            </a:lvl2pPr>
            <a:lvl3pPr marL="1143000" indent="-228600" algn="l" rtl="0" eaLnBrk="1" fontAlgn="base" hangingPunct="1">
              <a:spcBef>
                <a:spcPct val="20000"/>
              </a:spcBef>
              <a:spcAft>
                <a:spcPct val="0"/>
              </a:spcAft>
              <a:buFont typeface="Wingdings" pitchFamily="2" charset="2"/>
              <a:buChar char="§"/>
              <a:defRPr>
                <a:solidFill>
                  <a:schemeClr val="tx1"/>
                </a:solidFill>
                <a:latin typeface="Arial" charset="0"/>
              </a:defRPr>
            </a:lvl3pPr>
            <a:lvl4pPr marL="1600200" indent="-228600" algn="l" rtl="0" eaLnBrk="1" fontAlgn="base" hangingPunct="1">
              <a:spcBef>
                <a:spcPct val="20000"/>
              </a:spcBef>
              <a:spcAft>
                <a:spcPct val="0"/>
              </a:spcAft>
              <a:buChar char="+"/>
              <a:defRPr sz="1600">
                <a:solidFill>
                  <a:schemeClr val="tx1"/>
                </a:solidFill>
                <a:latin typeface="Arial" charset="0"/>
              </a:defRPr>
            </a:lvl4pPr>
            <a:lvl5pPr marL="2057400" indent="-228600" algn="l" rtl="0" eaLnBrk="1" fontAlgn="base" hangingPunct="1">
              <a:spcBef>
                <a:spcPct val="20000"/>
              </a:spcBef>
              <a:spcAft>
                <a:spcPct val="0"/>
              </a:spcAft>
              <a:buChar char="–"/>
              <a:defRPr sz="1400">
                <a:solidFill>
                  <a:schemeClr val="tx1"/>
                </a:solidFill>
                <a:latin typeface="Arial"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buFontTx/>
              <a:buNone/>
            </a:pPr>
            <a:endParaRPr lang="de-DE" kern="0" dirty="0"/>
          </a:p>
          <a:p>
            <a:pPr marL="0" indent="0">
              <a:buFontTx/>
              <a:buNone/>
            </a:pPr>
            <a:endParaRPr lang="de-DE" kern="0" dirty="0"/>
          </a:p>
          <a:p>
            <a:pPr marL="0" indent="0">
              <a:buFontTx/>
              <a:buNone/>
            </a:pPr>
            <a:endParaRPr lang="de-DE" kern="0" dirty="0"/>
          </a:p>
          <a:p>
            <a:pPr marL="0" indent="0" algn="ctr">
              <a:buFontTx/>
              <a:buNone/>
            </a:pPr>
            <a:r>
              <a:rPr lang="de-DE" kern="0" dirty="0"/>
              <a:t>Vielen Dank für Ihre Aufmerksamkeit!</a:t>
            </a:r>
          </a:p>
          <a:p>
            <a:pPr marL="0" indent="0" algn="ctr">
              <a:buFontTx/>
              <a:buNone/>
            </a:pPr>
            <a:endParaRPr lang="de-DE" kern="0" dirty="0"/>
          </a:p>
          <a:p>
            <a:pPr marL="0" indent="0" algn="ctr">
              <a:buFontTx/>
              <a:buNone/>
            </a:pPr>
            <a:r>
              <a:rPr lang="de-DE" kern="0" dirty="0"/>
              <a:t>Wir freuen uns jetzt auf Ihre Fragen &amp; Ihr Feedback.</a:t>
            </a:r>
          </a:p>
          <a:p>
            <a:pPr marL="0" indent="0" algn="ctr">
              <a:buFontTx/>
              <a:buNone/>
            </a:pPr>
            <a:endParaRPr lang="de-DE" kern="0" dirty="0"/>
          </a:p>
          <a:p>
            <a:pPr marL="0" indent="0" algn="ctr">
              <a:buFontTx/>
              <a:buNone/>
            </a:pPr>
            <a:endParaRPr lang="de-DE" kern="0" dirty="0"/>
          </a:p>
          <a:p>
            <a:pPr marL="0" indent="0" algn="ctr">
              <a:buFontTx/>
              <a:buNone/>
            </a:pPr>
            <a:endParaRPr lang="de-DE" kern="0" dirty="0"/>
          </a:p>
          <a:p>
            <a:pPr marL="0" indent="0" algn="ctr">
              <a:buFontTx/>
              <a:buNone/>
            </a:pPr>
            <a:endParaRPr lang="de-DE" kern="0" dirty="0"/>
          </a:p>
          <a:p>
            <a:pPr marL="0" indent="0" algn="ctr">
              <a:buFontTx/>
              <a:buNone/>
            </a:pPr>
            <a:endParaRPr lang="de-DE" kern="0" dirty="0"/>
          </a:p>
          <a:p>
            <a:pPr marL="0" indent="0" algn="ctr">
              <a:buFontTx/>
              <a:buNone/>
            </a:pPr>
            <a:endParaRPr lang="de-DE" kern="0" dirty="0"/>
          </a:p>
          <a:p>
            <a:pPr marL="0" indent="0" algn="ctr">
              <a:buFontTx/>
              <a:buNone/>
            </a:pPr>
            <a:endParaRPr lang="de-DE" kern="0" dirty="0"/>
          </a:p>
          <a:p>
            <a:pPr marL="0" indent="0" algn="ctr">
              <a:buFontTx/>
              <a:buNone/>
            </a:pPr>
            <a:endParaRPr lang="de-DE" kern="0" dirty="0"/>
          </a:p>
          <a:p>
            <a:pPr marL="0" indent="0" algn="ctr">
              <a:buFontTx/>
              <a:buNone/>
            </a:pPr>
            <a:r>
              <a:rPr lang="de-DE" sz="1800" kern="0" dirty="0"/>
              <a:t>Über den QR-Code finden Sie unsere Vortragsfolien sowie weitere Informationen und Materialien zu unserer Interventionsstudie.</a:t>
            </a:r>
          </a:p>
          <a:p>
            <a:pPr marL="0" indent="0" algn="ctr">
              <a:buFontTx/>
              <a:buNone/>
            </a:pPr>
            <a:endParaRPr lang="de-DE" sz="1800" kern="0" dirty="0">
              <a:sym typeface="Wingdings" panose="05000000000000000000" pitchFamily="2" charset="2"/>
            </a:endParaRPr>
          </a:p>
          <a:p>
            <a:pPr marL="0" indent="0" algn="ctr">
              <a:buFontTx/>
              <a:buNone/>
            </a:pPr>
            <a:endParaRPr lang="de-DE" kern="0" dirty="0">
              <a:sym typeface="Wingdings" panose="05000000000000000000" pitchFamily="2" charset="2"/>
            </a:endParaRPr>
          </a:p>
          <a:p>
            <a:pPr marL="0" indent="0" algn="ctr">
              <a:buFontTx/>
              <a:buNone/>
            </a:pPr>
            <a:r>
              <a:rPr lang="de-DE" kern="0" dirty="0"/>
              <a:t> </a:t>
            </a:r>
          </a:p>
        </p:txBody>
      </p:sp>
      <p:pic>
        <p:nvPicPr>
          <p:cNvPr id="6" name="Grafik 5">
            <a:extLst>
              <a:ext uri="{FF2B5EF4-FFF2-40B4-BE49-F238E27FC236}">
                <a16:creationId xmlns:a16="http://schemas.microsoft.com/office/drawing/2014/main" id="{CED66E27-E7CD-8E86-AF31-BC979698AE44}"/>
              </a:ext>
            </a:extLst>
          </p:cNvPr>
          <p:cNvPicPr>
            <a:picLocks noChangeAspect="1"/>
          </p:cNvPicPr>
          <p:nvPr/>
        </p:nvPicPr>
        <p:blipFill>
          <a:blip r:embed="rId2"/>
          <a:stretch>
            <a:fillRect/>
          </a:stretch>
        </p:blipFill>
        <p:spPr>
          <a:xfrm>
            <a:off x="3365081" y="3573016"/>
            <a:ext cx="2413838" cy="2365560"/>
          </a:xfrm>
          <a:prstGeom prst="rect">
            <a:avLst/>
          </a:prstGeom>
        </p:spPr>
      </p:pic>
    </p:spTree>
    <p:extLst>
      <p:ext uri="{BB962C8B-B14F-4D97-AF65-F5344CB8AC3E}">
        <p14:creationId xmlns:p14="http://schemas.microsoft.com/office/powerpoint/2010/main" val="660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C79A2-55E0-13EE-48EE-22C8F89B8292}"/>
              </a:ext>
            </a:extLst>
          </p:cNvPr>
          <p:cNvSpPr>
            <a:spLocks noGrp="1"/>
          </p:cNvSpPr>
          <p:nvPr>
            <p:ph type="title"/>
          </p:nvPr>
        </p:nvSpPr>
        <p:spPr>
          <a:xfrm>
            <a:off x="323528" y="476672"/>
            <a:ext cx="7467600" cy="1143000"/>
          </a:xfrm>
        </p:spPr>
        <p:txBody>
          <a:bodyPr/>
          <a:lstStyle/>
          <a:p>
            <a:r>
              <a:rPr lang="de-DE" dirty="0"/>
              <a:t>Gliederung</a:t>
            </a:r>
          </a:p>
        </p:txBody>
      </p:sp>
      <p:sp>
        <p:nvSpPr>
          <p:cNvPr id="3" name="Inhaltsplatzhalter 2">
            <a:extLst>
              <a:ext uri="{FF2B5EF4-FFF2-40B4-BE49-F238E27FC236}">
                <a16:creationId xmlns:a16="http://schemas.microsoft.com/office/drawing/2014/main" id="{655DD308-50A5-26AB-2236-E778BA41BAC3}"/>
              </a:ext>
            </a:extLst>
          </p:cNvPr>
          <p:cNvSpPr>
            <a:spLocks noGrp="1"/>
          </p:cNvSpPr>
          <p:nvPr>
            <p:ph idx="1"/>
          </p:nvPr>
        </p:nvSpPr>
        <p:spPr>
          <a:xfrm>
            <a:off x="467544" y="1652578"/>
            <a:ext cx="7467600" cy="3552844"/>
          </a:xfrm>
        </p:spPr>
        <p:txBody>
          <a:bodyPr/>
          <a:lstStyle/>
          <a:p>
            <a:pPr marL="457200" indent="-457200">
              <a:buAutoNum type="arabicPeriod"/>
            </a:pPr>
            <a:r>
              <a:rPr lang="de-DE" dirty="0"/>
              <a:t>Einleitung</a:t>
            </a:r>
          </a:p>
          <a:p>
            <a:pPr marL="400050" lvl="1" indent="0">
              <a:buNone/>
            </a:pPr>
            <a:r>
              <a:rPr lang="de-DE" dirty="0"/>
              <a:t>1.1 Fragestellung</a:t>
            </a:r>
          </a:p>
          <a:p>
            <a:pPr marL="457200" indent="-457200">
              <a:buAutoNum type="arabicPeriod"/>
            </a:pPr>
            <a:r>
              <a:rPr lang="de-DE" dirty="0"/>
              <a:t>Theorie</a:t>
            </a:r>
          </a:p>
          <a:p>
            <a:pPr marL="457200" indent="-457200">
              <a:buAutoNum type="arabicPeriod"/>
            </a:pPr>
            <a:r>
              <a:rPr lang="de-DE" dirty="0"/>
              <a:t>Methoden</a:t>
            </a:r>
          </a:p>
          <a:p>
            <a:pPr marL="457200" indent="-457200">
              <a:buAutoNum type="arabicPeriod"/>
            </a:pPr>
            <a:r>
              <a:rPr lang="de-DE" dirty="0">
                <a:solidFill>
                  <a:schemeClr val="tx2"/>
                </a:solidFill>
              </a:rPr>
              <a:t>Hypothesen</a:t>
            </a:r>
          </a:p>
          <a:p>
            <a:pPr marL="457200" indent="-457200">
              <a:buAutoNum type="arabicPeriod"/>
            </a:pPr>
            <a:r>
              <a:rPr lang="de-DE" dirty="0"/>
              <a:t>Ergebnisse</a:t>
            </a:r>
          </a:p>
          <a:p>
            <a:pPr marL="457200" indent="-457200">
              <a:buAutoNum type="arabicPeriod"/>
            </a:pPr>
            <a:r>
              <a:rPr lang="de-DE" dirty="0"/>
              <a:t>Diskussion</a:t>
            </a:r>
          </a:p>
        </p:txBody>
      </p:sp>
    </p:spTree>
    <p:extLst>
      <p:ext uri="{BB962C8B-B14F-4D97-AF65-F5344CB8AC3E}">
        <p14:creationId xmlns:p14="http://schemas.microsoft.com/office/powerpoint/2010/main" val="3296602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71400"/>
            <a:ext cx="7467600" cy="1143000"/>
          </a:xfrm>
        </p:spPr>
        <p:txBody>
          <a:bodyPr/>
          <a:lstStyle/>
          <a:p>
            <a:r>
              <a:rPr lang="de-DE" dirty="0"/>
              <a:t>Literaturverzeichnis</a:t>
            </a:r>
          </a:p>
        </p:txBody>
      </p:sp>
      <p:sp>
        <p:nvSpPr>
          <p:cNvPr id="3" name="Inhaltsplatzhalter 2"/>
          <p:cNvSpPr>
            <a:spLocks noGrp="1"/>
          </p:cNvSpPr>
          <p:nvPr>
            <p:ph idx="1"/>
          </p:nvPr>
        </p:nvSpPr>
        <p:spPr>
          <a:xfrm>
            <a:off x="395536" y="692696"/>
            <a:ext cx="7632848" cy="10153128"/>
          </a:xfrm>
        </p:spPr>
        <p:txBody>
          <a:bodyPr/>
          <a:lstStyle/>
          <a:p>
            <a:pPr marL="0" indent="0">
              <a:buNone/>
            </a:pPr>
            <a:r>
              <a:rPr lang="de-DE" sz="1200" dirty="0" err="1">
                <a:highlight>
                  <a:srgbClr val="BFBFBF"/>
                </a:highlight>
              </a:rPr>
              <a:t>Aeppli</a:t>
            </a:r>
            <a:r>
              <a:rPr lang="de-DE" sz="1200" dirty="0">
                <a:highlight>
                  <a:srgbClr val="BFBFBF"/>
                </a:highlight>
              </a:rPr>
              <a:t>, J. (2005). </a:t>
            </a:r>
            <a:r>
              <a:rPr lang="de-DE" sz="1200" i="1" dirty="0">
                <a:highlight>
                  <a:srgbClr val="BFBFBF"/>
                </a:highlight>
              </a:rPr>
              <a:t>Selbstgesteuertes Lernen von Studierenden in einem </a:t>
            </a:r>
            <a:r>
              <a:rPr lang="de-DE" sz="1200" i="1" dirty="0" err="1">
                <a:highlight>
                  <a:srgbClr val="BFBFBF"/>
                </a:highlight>
              </a:rPr>
              <a:t>Blended</a:t>
            </a:r>
            <a:r>
              <a:rPr lang="de-DE" sz="1200" i="1" dirty="0">
                <a:highlight>
                  <a:srgbClr val="BFBFBF"/>
                </a:highlight>
              </a:rPr>
              <a:t>-Learning-</a:t>
            </a:r>
            <a:r>
              <a:rPr lang="de-DE" sz="1200" dirty="0">
                <a:highlight>
                  <a:srgbClr val="BFBFBF"/>
                </a:highlight>
              </a:rPr>
              <a:t>A</a:t>
            </a:r>
            <a:r>
              <a:rPr lang="de-DE" sz="1200" i="1" dirty="0">
                <a:highlight>
                  <a:srgbClr val="BFBFBF"/>
                </a:highlight>
              </a:rPr>
              <a:t>rrangement: 	Lernstil-Typen, Lernerfolg und Nutzung von webbasierten Lerneinheiten</a:t>
            </a:r>
            <a:r>
              <a:rPr lang="de-DE" sz="1200" dirty="0">
                <a:highlight>
                  <a:srgbClr val="BFBFBF"/>
                </a:highlight>
              </a:rPr>
              <a:t> [Dissertation, University 	</a:t>
            </a:r>
            <a:r>
              <a:rPr lang="de-DE" sz="1200" dirty="0" err="1">
                <a:highlight>
                  <a:srgbClr val="BFBFBF"/>
                </a:highlight>
              </a:rPr>
              <a:t>of</a:t>
            </a:r>
            <a:r>
              <a:rPr lang="de-DE" sz="1200" dirty="0">
                <a:highlight>
                  <a:srgbClr val="BFBFBF"/>
                </a:highlight>
              </a:rPr>
              <a:t> </a:t>
            </a:r>
            <a:r>
              <a:rPr lang="de-DE" sz="1200" dirty="0" err="1">
                <a:highlight>
                  <a:srgbClr val="BFBFBF"/>
                </a:highlight>
              </a:rPr>
              <a:t>Zurich</a:t>
            </a:r>
            <a:r>
              <a:rPr lang="de-DE" sz="1200" dirty="0">
                <a:highlight>
                  <a:srgbClr val="BFBFBF"/>
                </a:highlight>
              </a:rPr>
              <a:t>, Zürich]. </a:t>
            </a:r>
            <a:r>
              <a:rPr lang="en-US" sz="1200" dirty="0" err="1">
                <a:highlight>
                  <a:srgbClr val="BFBFBF"/>
                </a:highlight>
              </a:rPr>
              <a:t>DataCite</a:t>
            </a:r>
            <a:r>
              <a:rPr lang="en-US" sz="1200" dirty="0">
                <a:highlight>
                  <a:srgbClr val="BFBFBF"/>
                </a:highlight>
              </a:rPr>
              <a:t>. </a:t>
            </a:r>
            <a:r>
              <a:rPr lang="en-US" sz="1200" dirty="0">
                <a:highlight>
                  <a:srgbClr val="BFBFBF"/>
                </a:highlight>
                <a:hlinkClick r:id="rId2"/>
              </a:rPr>
              <a:t>https://www.zora.uzh.ch/id/eprint/163235/</a:t>
            </a:r>
            <a:endParaRPr lang="en-US" sz="1200" dirty="0">
              <a:highlight>
                <a:srgbClr val="BFBFBF"/>
              </a:highlight>
            </a:endParaRPr>
          </a:p>
          <a:p>
            <a:pPr marL="0" indent="0">
              <a:buNone/>
            </a:pPr>
            <a:r>
              <a:rPr lang="en-US" sz="1200" dirty="0">
                <a:highlight>
                  <a:srgbClr val="BFBFBF"/>
                </a:highlight>
              </a:rPr>
              <a:t>Barnard-Brak, L., Paton, V. O., &amp; Lan, W. Y. (2010). Profiles in self-regulated learning in the</a:t>
            </a:r>
            <a:r>
              <a:rPr lang="de-DE" sz="1200" dirty="0">
                <a:highlight>
                  <a:srgbClr val="BFBFBF"/>
                </a:highlight>
              </a:rPr>
              <a:t> </a:t>
            </a:r>
            <a:r>
              <a:rPr lang="en-US" sz="1200" dirty="0">
                <a:highlight>
                  <a:srgbClr val="BFBFBF"/>
                </a:highlight>
              </a:rPr>
              <a:t>online learning 	environment. </a:t>
            </a:r>
            <a:r>
              <a:rPr lang="en-US" sz="1200" i="1" dirty="0">
                <a:highlight>
                  <a:srgbClr val="BFBFBF"/>
                </a:highlight>
              </a:rPr>
              <a:t>International Review of Research in Open and Distributed Learning</a:t>
            </a:r>
            <a:r>
              <a:rPr lang="en-US" sz="1200" dirty="0">
                <a:highlight>
                  <a:srgbClr val="BFBFBF"/>
                </a:highlight>
              </a:rPr>
              <a:t>, </a:t>
            </a:r>
            <a:r>
              <a:rPr lang="en-US" sz="1200" i="1" dirty="0">
                <a:highlight>
                  <a:srgbClr val="BFBFBF"/>
                </a:highlight>
              </a:rPr>
              <a:t>11</a:t>
            </a:r>
            <a:r>
              <a:rPr lang="en-US" sz="1200" dirty="0">
                <a:highlight>
                  <a:srgbClr val="BFBFBF"/>
                </a:highlight>
              </a:rPr>
              <a:t>(1), 61-80. 	</a:t>
            </a:r>
            <a:r>
              <a:rPr lang="de-DE" sz="1200" u="sng" dirty="0">
                <a:highlight>
                  <a:srgbClr val="BFBFBF"/>
                </a:highlight>
                <a:hlinkClick r:id="rId3"/>
              </a:rPr>
              <a:t>https://doi.org/10.19173/irrodl.v11i1.769</a:t>
            </a:r>
            <a:endParaRPr lang="de-DE" sz="1200" dirty="0"/>
          </a:p>
          <a:p>
            <a:pPr marL="0" indent="0">
              <a:buNone/>
            </a:pPr>
            <a:r>
              <a:rPr lang="de-DE" sz="1200" dirty="0"/>
              <a:t>Barz, N., </a:t>
            </a:r>
            <a:r>
              <a:rPr lang="de-DE" sz="1200" dirty="0" err="1"/>
              <a:t>Benick</a:t>
            </a:r>
            <a:r>
              <a:rPr lang="de-DE" sz="1200" dirty="0"/>
              <a:t>, M., Dörrenbächer-Ulrich, L., &amp; Perels, F. (2024). </a:t>
            </a:r>
            <a:r>
              <a:rPr lang="en-US" sz="1200" dirty="0"/>
              <a:t>Fostering self-regulated</a:t>
            </a:r>
            <a:r>
              <a:rPr lang="de-DE" sz="1200" dirty="0"/>
              <a:t> </a:t>
            </a:r>
            <a:r>
              <a:rPr lang="en-US" sz="1200" dirty="0"/>
              <a:t>learning using 	synchronous or asynchronous digital learning environments: A latent profile analysis of pre-	service teachers’ individual differences. </a:t>
            </a:r>
            <a:r>
              <a:rPr lang="en-US" sz="1200" i="1" dirty="0"/>
              <a:t>Frontiers in Education</a:t>
            </a:r>
            <a:r>
              <a:rPr lang="en-US" sz="1200" dirty="0"/>
              <a:t>, </a:t>
            </a:r>
            <a:r>
              <a:rPr lang="en-US" sz="1200" i="1" dirty="0"/>
              <a:t>9</a:t>
            </a:r>
            <a:r>
              <a:rPr lang="en-US" sz="1200" dirty="0"/>
              <a:t>,</a:t>
            </a:r>
            <a:r>
              <a:rPr lang="en-US" sz="1200" i="1" dirty="0"/>
              <a:t> </a:t>
            </a:r>
            <a:r>
              <a:rPr lang="en-US" sz="1200" dirty="0"/>
              <a:t>1445182. 	</a:t>
            </a:r>
            <a:r>
              <a:rPr lang="en-US" sz="1200" u="sng" dirty="0">
                <a:hlinkClick r:id="rId4"/>
              </a:rPr>
              <a:t>https://doi.org/10.3389/feduc.2024.1445182</a:t>
            </a:r>
            <a:endParaRPr lang="en-US" sz="1200" dirty="0"/>
          </a:p>
          <a:p>
            <a:pPr marL="0" indent="0">
              <a:buNone/>
            </a:pPr>
            <a:r>
              <a:rPr lang="de-DE" sz="1200" dirty="0"/>
              <a:t>Bellhäuser, H., Lösch, T., Winter, C. &amp; Schmitz, B. (2016). </a:t>
            </a:r>
            <a:r>
              <a:rPr lang="en-US" sz="1200" dirty="0"/>
              <a:t>Applying a web-based training to</a:t>
            </a:r>
            <a:r>
              <a:rPr lang="de-DE" sz="1200" dirty="0"/>
              <a:t> </a:t>
            </a:r>
            <a:r>
              <a:rPr lang="en-US" sz="1200" dirty="0"/>
              <a:t>foster self-	regulated learning - Effects of an intervention for large numbers of participants. </a:t>
            </a:r>
            <a:r>
              <a:rPr lang="en-US" sz="1200" i="1" dirty="0"/>
              <a:t>The Internet and 	Higher Education, 31,</a:t>
            </a:r>
            <a:r>
              <a:rPr lang="en-US" sz="1200" dirty="0"/>
              <a:t> 87–100. </a:t>
            </a:r>
            <a:r>
              <a:rPr lang="en-US" sz="1200" u="sng" dirty="0">
                <a:hlinkClick r:id="rId5"/>
              </a:rPr>
              <a:t>https://doi.org/10.1016/j.iheduc.2016.07.002</a:t>
            </a:r>
            <a:endParaRPr lang="de-DE" sz="1200" dirty="0"/>
          </a:p>
          <a:p>
            <a:pPr marL="0" indent="0">
              <a:buNone/>
            </a:pPr>
            <a:r>
              <a:rPr lang="de-DE" sz="1200" dirty="0" err="1">
                <a:highlight>
                  <a:srgbClr val="BFBFBF"/>
                </a:highlight>
              </a:rPr>
              <a:t>Boerner</a:t>
            </a:r>
            <a:r>
              <a:rPr lang="de-DE" sz="1200" dirty="0">
                <a:highlight>
                  <a:srgbClr val="BFBFBF"/>
                </a:highlight>
              </a:rPr>
              <a:t>, S., Seeber, G., Keller, H. &amp; </a:t>
            </a:r>
            <a:r>
              <a:rPr lang="de-DE" sz="1200" dirty="0" err="1">
                <a:highlight>
                  <a:srgbClr val="BFBFBF"/>
                </a:highlight>
              </a:rPr>
              <a:t>Beinborn</a:t>
            </a:r>
            <a:r>
              <a:rPr lang="de-DE" sz="1200" dirty="0">
                <a:highlight>
                  <a:srgbClr val="BFBFBF"/>
                </a:highlight>
              </a:rPr>
              <a:t>, P. (2005). Lernstrategien und Lernerfolg im Studium. </a:t>
            </a:r>
            <a:r>
              <a:rPr lang="de-DE" sz="1200" i="1" dirty="0">
                <a:highlight>
                  <a:srgbClr val="BFBFBF"/>
                </a:highlight>
              </a:rPr>
              <a:t>Zeitschrift 	für Entwicklungspsychologie und Pädagogische Psychologie, 37</a:t>
            </a:r>
            <a:r>
              <a:rPr lang="de-DE" sz="1200" dirty="0">
                <a:highlight>
                  <a:srgbClr val="BFBFBF"/>
                </a:highlight>
              </a:rPr>
              <a:t>(1), 17–26. 	</a:t>
            </a:r>
            <a:r>
              <a:rPr lang="de-DE" sz="1200" dirty="0">
                <a:highlight>
                  <a:srgbClr val="BFBFBF"/>
                </a:highlight>
                <a:hlinkClick r:id="rId6"/>
              </a:rPr>
              <a:t>https://doi.org/10.1026/0049-8637.37.1.17</a:t>
            </a:r>
            <a:endParaRPr lang="de-DE" sz="1200" dirty="0">
              <a:highlight>
                <a:srgbClr val="BFBFBF"/>
              </a:highlight>
            </a:endParaRPr>
          </a:p>
          <a:p>
            <a:pPr marL="0" indent="0">
              <a:buNone/>
            </a:pPr>
            <a:r>
              <a:rPr lang="en-US" sz="1200" dirty="0" err="1"/>
              <a:t>Daumiller</a:t>
            </a:r>
            <a:r>
              <a:rPr lang="en-US" sz="1200" dirty="0"/>
              <a:t>, M., &amp; Dresel, M. (2019). Supporting self-regulated learning with digital media using motivational 	regulation and metacognitive prompts. </a:t>
            </a:r>
            <a:r>
              <a:rPr lang="en-US" sz="1200" i="1" dirty="0"/>
              <a:t>The Journal of Experimental Education</a:t>
            </a:r>
            <a:r>
              <a:rPr lang="en-US" sz="1200" dirty="0"/>
              <a:t>, </a:t>
            </a:r>
            <a:r>
              <a:rPr lang="en-US" sz="1200" i="1" dirty="0"/>
              <a:t>87</a:t>
            </a:r>
            <a:r>
              <a:rPr lang="en-US" sz="1200" dirty="0"/>
              <a:t>(1), 161–176. 	</a:t>
            </a:r>
            <a:r>
              <a:rPr lang="en-US" sz="1200" u="sng" dirty="0">
                <a:hlinkClick r:id="rId7"/>
              </a:rPr>
              <a:t>https://doi.org/10.1080/00220973.2018.1448744</a:t>
            </a:r>
            <a:endParaRPr lang="en-US" sz="1200" dirty="0"/>
          </a:p>
          <a:p>
            <a:pPr marL="0" indent="0">
              <a:buNone/>
            </a:pPr>
            <a:r>
              <a:rPr lang="de-DE" sz="1200" dirty="0" err="1"/>
              <a:t>Dent</a:t>
            </a:r>
            <a:r>
              <a:rPr lang="de-DE" sz="1200" dirty="0"/>
              <a:t>, A. L. &amp; </a:t>
            </a:r>
            <a:r>
              <a:rPr lang="de-DE" sz="1200" dirty="0" err="1"/>
              <a:t>Koenka</a:t>
            </a:r>
            <a:r>
              <a:rPr lang="de-DE" sz="1200" dirty="0"/>
              <a:t>, A. C. (2016). </a:t>
            </a:r>
            <a:r>
              <a:rPr lang="en-US" sz="1200" dirty="0"/>
              <a:t>The relation between self-regulated learning and academic achievement</a:t>
            </a:r>
          </a:p>
          <a:p>
            <a:pPr marL="0" indent="0">
              <a:buNone/>
            </a:pPr>
            <a:r>
              <a:rPr lang="en-US" sz="1200" dirty="0"/>
              <a:t>	across childhood and adolescence: A meta-analysis. </a:t>
            </a:r>
            <a:r>
              <a:rPr lang="en-US" sz="1200" i="1" dirty="0"/>
              <a:t>Educational Psychology Review</a:t>
            </a:r>
            <a:r>
              <a:rPr lang="en-US" sz="1200" dirty="0"/>
              <a:t>, </a:t>
            </a:r>
            <a:r>
              <a:rPr lang="en-US" sz="1200" i="1" dirty="0"/>
              <a:t>28</a:t>
            </a:r>
            <a:r>
              <a:rPr lang="en-US" sz="1200" dirty="0"/>
              <a:t>(3), 	425–474. </a:t>
            </a:r>
            <a:r>
              <a:rPr lang="en-US" sz="1200" dirty="0">
                <a:hlinkClick r:id="rId8"/>
              </a:rPr>
              <a:t>https://doi.org/10.1007/s10648-015-9320-8</a:t>
            </a:r>
            <a:endParaRPr lang="en-US" sz="1200" dirty="0"/>
          </a:p>
          <a:p>
            <a:pPr marL="0" indent="0">
              <a:buNone/>
            </a:pPr>
            <a:r>
              <a:rPr lang="de-DE" sz="1200" dirty="0" err="1">
                <a:highlight>
                  <a:srgbClr val="BFBFBF"/>
                </a:highlight>
              </a:rPr>
              <a:t>Donker-Bergstra</a:t>
            </a:r>
            <a:r>
              <a:rPr lang="de-DE" sz="1200" dirty="0">
                <a:highlight>
                  <a:srgbClr val="BFBFBF"/>
                </a:highlight>
              </a:rPr>
              <a:t>, A. S., Boer, H. de, </a:t>
            </a:r>
            <a:r>
              <a:rPr lang="de-DE" sz="1200" dirty="0" err="1">
                <a:highlight>
                  <a:srgbClr val="BFBFBF"/>
                </a:highlight>
              </a:rPr>
              <a:t>Kostons</a:t>
            </a:r>
            <a:r>
              <a:rPr lang="de-DE" sz="1200" dirty="0">
                <a:highlight>
                  <a:srgbClr val="BFBFBF"/>
                </a:highlight>
              </a:rPr>
              <a:t>, D., van </a:t>
            </a:r>
            <a:r>
              <a:rPr lang="de-DE" sz="1200" dirty="0" err="1">
                <a:highlight>
                  <a:srgbClr val="BFBFBF"/>
                </a:highlight>
              </a:rPr>
              <a:t>Dignath</a:t>
            </a:r>
            <a:r>
              <a:rPr lang="de-DE" sz="1200" dirty="0">
                <a:highlight>
                  <a:srgbClr val="BFBFBF"/>
                </a:highlight>
              </a:rPr>
              <a:t> </a:t>
            </a:r>
            <a:r>
              <a:rPr lang="de-DE" sz="1200" dirty="0" err="1">
                <a:highlight>
                  <a:srgbClr val="BFBFBF"/>
                </a:highlight>
              </a:rPr>
              <a:t>Ewijk</a:t>
            </a:r>
            <a:r>
              <a:rPr lang="de-DE" sz="1200" dirty="0">
                <a:highlight>
                  <a:srgbClr val="BFBFBF"/>
                </a:highlight>
              </a:rPr>
              <a:t>, C. C. &amp; van der </a:t>
            </a:r>
            <a:r>
              <a:rPr lang="de-DE" sz="1200" dirty="0" err="1">
                <a:highlight>
                  <a:srgbClr val="BFBFBF"/>
                </a:highlight>
              </a:rPr>
              <a:t>Werf</a:t>
            </a:r>
            <a:r>
              <a:rPr lang="de-DE" sz="1200" dirty="0">
                <a:highlight>
                  <a:srgbClr val="BFBFBF"/>
                </a:highlight>
              </a:rPr>
              <a:t>, M. </a:t>
            </a:r>
            <a:r>
              <a:rPr lang="en-US" sz="1200" dirty="0">
                <a:highlight>
                  <a:srgbClr val="BFBFBF"/>
                </a:highlight>
              </a:rPr>
              <a:t>(2014). 	Effectiveness of learning strategy instruction on academic performance: A meta-analysis. 	</a:t>
            </a:r>
            <a:r>
              <a:rPr lang="en-US" sz="1200" i="1" dirty="0">
                <a:highlight>
                  <a:srgbClr val="BFBFBF"/>
                </a:highlight>
              </a:rPr>
              <a:t>Educational Research Review</a:t>
            </a:r>
            <a:r>
              <a:rPr lang="en-US" sz="1200" dirty="0">
                <a:highlight>
                  <a:srgbClr val="BFBFBF"/>
                </a:highlight>
              </a:rPr>
              <a:t>, </a:t>
            </a:r>
            <a:r>
              <a:rPr lang="en-US" sz="1200" i="1" dirty="0">
                <a:highlight>
                  <a:srgbClr val="BFBFBF"/>
                </a:highlight>
              </a:rPr>
              <a:t>11</a:t>
            </a:r>
            <a:r>
              <a:rPr lang="en-US" sz="1200" dirty="0">
                <a:highlight>
                  <a:srgbClr val="BFBFBF"/>
                </a:highlight>
              </a:rPr>
              <a:t>, 1–26. </a:t>
            </a:r>
            <a:r>
              <a:rPr lang="en-US" sz="1200" dirty="0">
                <a:highlight>
                  <a:srgbClr val="BFBFBF"/>
                </a:highlight>
                <a:hlinkClick r:id="rId9"/>
              </a:rPr>
              <a:t>https://doi.org/10.1016/j.edurev.2013.11.002</a:t>
            </a:r>
            <a:endParaRPr lang="en-US" sz="1200" dirty="0">
              <a:highlight>
                <a:srgbClr val="BFBFBF"/>
              </a:highlight>
            </a:endParaRPr>
          </a:p>
          <a:p>
            <a:pPr marL="0" indent="0">
              <a:buNone/>
            </a:pPr>
            <a:r>
              <a:rPr lang="en-US" sz="1200" dirty="0">
                <a:highlight>
                  <a:srgbClr val="BFBFBF"/>
                </a:highlight>
              </a:rPr>
              <a:t>Dörrenbächer, L., &amp; Perels, F. (2015). Volition completes the puzzle: Development and evaluation of an 	integrative trait model of self-regulated learning. </a:t>
            </a:r>
            <a:r>
              <a:rPr lang="en-US" sz="1200" i="1" dirty="0">
                <a:highlight>
                  <a:srgbClr val="BFBFBF"/>
                </a:highlight>
              </a:rPr>
              <a:t>Frontline Learning Research, 3</a:t>
            </a:r>
            <a:r>
              <a:rPr lang="en-US" sz="1200" dirty="0">
                <a:highlight>
                  <a:srgbClr val="BFBFBF"/>
                </a:highlight>
              </a:rPr>
              <a:t>(4), 14-36. 	</a:t>
            </a:r>
            <a:r>
              <a:rPr lang="en-US" sz="1200" u="sng" dirty="0">
                <a:highlight>
                  <a:srgbClr val="BFBFBF"/>
                </a:highlight>
                <a:hlinkClick r:id="rId10"/>
              </a:rPr>
              <a:t>http://dx.doi.org/10.14786/flr.v3i4.179</a:t>
            </a:r>
            <a:endParaRPr lang="de-DE" sz="1200" dirty="0">
              <a:highlight>
                <a:srgbClr val="BFBFBF"/>
              </a:highlight>
            </a:endParaRPr>
          </a:p>
          <a:p>
            <a:pPr marL="0" indent="0">
              <a:buNone/>
            </a:pPr>
            <a:endParaRPr lang="en-US" sz="1200" dirty="0"/>
          </a:p>
        </p:txBody>
      </p:sp>
    </p:spTree>
    <p:extLst>
      <p:ext uri="{BB962C8B-B14F-4D97-AF65-F5344CB8AC3E}">
        <p14:creationId xmlns:p14="http://schemas.microsoft.com/office/powerpoint/2010/main" val="3210820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620688"/>
            <a:ext cx="7467600" cy="3552844"/>
          </a:xfrm>
        </p:spPr>
        <p:txBody>
          <a:bodyPr/>
          <a:lstStyle/>
          <a:p>
            <a:pPr marL="0" indent="0">
              <a:buNone/>
            </a:pPr>
            <a:r>
              <a:rPr lang="en-US" sz="1200" dirty="0">
                <a:highlight>
                  <a:srgbClr val="BFBFBF"/>
                </a:highlight>
              </a:rPr>
              <a:t>Dörrenbächer, L., &amp; Perels, F. (2016). Self-regulated learning profiles in college students: Their relationship 	to achievement, personality, and the effectiveness of an intervention to foster self-regulated 	learning. </a:t>
            </a:r>
            <a:r>
              <a:rPr lang="en-US" sz="1200" i="1" dirty="0">
                <a:highlight>
                  <a:srgbClr val="BFBFBF"/>
                </a:highlight>
              </a:rPr>
              <a:t>Learning and Individual Differences</a:t>
            </a:r>
            <a:r>
              <a:rPr lang="en-US" sz="1200" dirty="0">
                <a:highlight>
                  <a:srgbClr val="BFBFBF"/>
                </a:highlight>
              </a:rPr>
              <a:t>, </a:t>
            </a:r>
            <a:r>
              <a:rPr lang="en-US" sz="1200" i="1" dirty="0">
                <a:highlight>
                  <a:srgbClr val="BFBFBF"/>
                </a:highlight>
              </a:rPr>
              <a:t>51</a:t>
            </a:r>
            <a:r>
              <a:rPr lang="en-US" sz="1200" dirty="0">
                <a:highlight>
                  <a:srgbClr val="BFBFBF"/>
                </a:highlight>
              </a:rPr>
              <a:t>, 229-241. 	</a:t>
            </a:r>
            <a:r>
              <a:rPr lang="en-US" sz="1200" u="sng" dirty="0">
                <a:highlight>
                  <a:srgbClr val="BFBFBF"/>
                </a:highlight>
                <a:hlinkClick r:id="rId2"/>
              </a:rPr>
              <a:t>https://doi.org/10.1016/j.lindif.2016.09.015</a:t>
            </a:r>
            <a:endParaRPr lang="en-US" sz="1200" u="sng" dirty="0">
              <a:highlight>
                <a:srgbClr val="BFBFBF"/>
              </a:highlight>
            </a:endParaRPr>
          </a:p>
          <a:p>
            <a:pPr marL="0" indent="0">
              <a:buNone/>
            </a:pPr>
            <a:r>
              <a:rPr lang="en-US" sz="1200" dirty="0"/>
              <a:t>Dörrenbächer-Ulrich, L., </a:t>
            </a:r>
            <a:r>
              <a:rPr lang="en-US" sz="1200" dirty="0" err="1"/>
              <a:t>Weißenfels</a:t>
            </a:r>
            <a:r>
              <a:rPr lang="en-US" sz="1200" dirty="0"/>
              <a:t>, M., Russer, L., &amp; Perels, F. (2021). Multimethod assessment of self-</a:t>
            </a:r>
          </a:p>
          <a:p>
            <a:pPr marL="0" indent="0">
              <a:buNone/>
            </a:pPr>
            <a:r>
              <a:rPr lang="en-US" sz="1200" dirty="0"/>
              <a:t>	regulated learning in college students: Different methods for different components? 	</a:t>
            </a:r>
            <a:r>
              <a:rPr lang="en-US" sz="1200" i="1" dirty="0"/>
              <a:t>Instructional Science, 49</a:t>
            </a:r>
            <a:r>
              <a:rPr lang="en-US" sz="1200" dirty="0"/>
              <a:t>(1), 137–163. https://doi.org/10.1007/s11251-020-09533-2</a:t>
            </a:r>
          </a:p>
          <a:p>
            <a:pPr marL="0" indent="0">
              <a:buNone/>
            </a:pPr>
            <a:r>
              <a:rPr lang="en-US" sz="1200" dirty="0">
                <a:highlight>
                  <a:srgbClr val="BFBFBF"/>
                </a:highlight>
              </a:rPr>
              <a:t>Ferguson, S. L., Moore, E. W. &amp; Hull, D. M. (2020). Finding latent groups in observed data: A primer on 	latent profile analysis in </a:t>
            </a:r>
            <a:r>
              <a:rPr lang="en-US" sz="1200" dirty="0" err="1">
                <a:highlight>
                  <a:srgbClr val="BFBFBF"/>
                </a:highlight>
              </a:rPr>
              <a:t>Mplus</a:t>
            </a:r>
            <a:r>
              <a:rPr lang="en-US" sz="1200" dirty="0">
                <a:highlight>
                  <a:srgbClr val="BFBFBF"/>
                </a:highlight>
              </a:rPr>
              <a:t> for applied researchers. </a:t>
            </a:r>
            <a:r>
              <a:rPr lang="en-US" sz="1200" i="1" dirty="0">
                <a:highlight>
                  <a:srgbClr val="BFBFBF"/>
                </a:highlight>
              </a:rPr>
              <a:t>International Journal of Behavioral 	Development, 44</a:t>
            </a:r>
            <a:r>
              <a:rPr lang="en-US" sz="1200" dirty="0">
                <a:highlight>
                  <a:srgbClr val="BFBFBF"/>
                </a:highlight>
              </a:rPr>
              <a:t>(5), 458–468. https://doi.org/10.1177/0165025419881721</a:t>
            </a:r>
            <a:endParaRPr lang="de-DE" sz="1200" dirty="0">
              <a:highlight>
                <a:srgbClr val="BFBFBF"/>
              </a:highlight>
            </a:endParaRPr>
          </a:p>
          <a:p>
            <a:pPr marL="0" indent="0">
              <a:buNone/>
            </a:pPr>
            <a:r>
              <a:rPr lang="en-US" sz="1200" dirty="0"/>
              <a:t>Heikkilä, A., &amp; Lonka, K. (2006). Studying in higher education: Students' approaches to learning, 	self‐regulation, and cognitive strategies. </a:t>
            </a:r>
            <a:r>
              <a:rPr lang="en-US" sz="1200" i="1" dirty="0"/>
              <a:t>Studies in Higher Education</a:t>
            </a:r>
            <a:r>
              <a:rPr lang="en-US" sz="1200" dirty="0"/>
              <a:t>, </a:t>
            </a:r>
            <a:r>
              <a:rPr lang="en-US" sz="1200" i="1" dirty="0"/>
              <a:t>31</a:t>
            </a:r>
            <a:r>
              <a:rPr lang="en-US" sz="1200" dirty="0"/>
              <a:t>(1), 99-117. 	https://doi.org/10.1080/03075070500392433</a:t>
            </a:r>
            <a:endParaRPr lang="de-DE" sz="1200" dirty="0"/>
          </a:p>
          <a:p>
            <a:pPr marL="0" indent="0">
              <a:buNone/>
            </a:pPr>
            <a:r>
              <a:rPr lang="de-DE" sz="1200" dirty="0"/>
              <a:t>Glogger, I., </a:t>
            </a:r>
            <a:r>
              <a:rPr lang="de-DE" sz="1200" dirty="0" err="1"/>
              <a:t>Schwonke</a:t>
            </a:r>
            <a:r>
              <a:rPr lang="de-DE" sz="1200" dirty="0"/>
              <a:t>, R., Holzäpfel, L., </a:t>
            </a:r>
            <a:r>
              <a:rPr lang="de-DE" sz="1200" dirty="0" err="1"/>
              <a:t>Nückles</a:t>
            </a:r>
            <a:r>
              <a:rPr lang="de-DE" sz="1200" dirty="0"/>
              <a:t>, M., &amp; Renkl, A. (2012). Learning </a:t>
            </a:r>
            <a:r>
              <a:rPr lang="de-DE" sz="1200" dirty="0" err="1"/>
              <a:t>strategies</a:t>
            </a:r>
            <a:r>
              <a:rPr lang="de-DE" sz="1200" dirty="0"/>
              <a:t> </a:t>
            </a:r>
            <a:r>
              <a:rPr lang="en-US" sz="1200" dirty="0"/>
              <a:t>assessed by 	journal writing: Prediction of learning outcomes by quantity, quality, and combinations of 	learning strategies. </a:t>
            </a:r>
            <a:r>
              <a:rPr lang="en-US" sz="1200" i="1" dirty="0"/>
              <a:t>Journal of Educational Psychology</a:t>
            </a:r>
            <a:r>
              <a:rPr lang="en-US" sz="1200" dirty="0"/>
              <a:t>, </a:t>
            </a:r>
            <a:r>
              <a:rPr lang="en-US" sz="1200" i="1" dirty="0"/>
              <a:t>104</a:t>
            </a:r>
            <a:r>
              <a:rPr lang="en-US" sz="1200" dirty="0"/>
              <a:t>(2), 	452.https://psycnet.apa.org/</a:t>
            </a:r>
            <a:r>
              <a:rPr lang="en-US" sz="1200" dirty="0" err="1"/>
              <a:t>doi</a:t>
            </a:r>
            <a:r>
              <a:rPr lang="en-US" sz="1200" dirty="0"/>
              <a:t>/10.1037/a0026683</a:t>
            </a:r>
          </a:p>
          <a:p>
            <a:pPr marL="0" indent="0">
              <a:buNone/>
            </a:pPr>
            <a:r>
              <a:rPr lang="en-US" sz="1200" dirty="0">
                <a:highlight>
                  <a:srgbClr val="BFBFBF"/>
                </a:highlight>
              </a:rPr>
              <a:t>Guo, L. (2022). The effects of self-monitoring on strategy use and academic performance: A meta-	analysis. </a:t>
            </a:r>
            <a:r>
              <a:rPr lang="en-US" sz="1200" i="1" dirty="0">
                <a:highlight>
                  <a:srgbClr val="BFBFBF"/>
                </a:highlight>
              </a:rPr>
              <a:t>International Journal of Educational Research</a:t>
            </a:r>
            <a:r>
              <a:rPr lang="en-US" sz="1200" dirty="0">
                <a:highlight>
                  <a:srgbClr val="BFBFBF"/>
                </a:highlight>
              </a:rPr>
              <a:t>, </a:t>
            </a:r>
            <a:r>
              <a:rPr lang="en-US" sz="1200" i="1" dirty="0">
                <a:highlight>
                  <a:srgbClr val="BFBFBF"/>
                </a:highlight>
              </a:rPr>
              <a:t>112</a:t>
            </a:r>
            <a:r>
              <a:rPr lang="en-US" sz="1200" dirty="0">
                <a:highlight>
                  <a:srgbClr val="BFBFBF"/>
                </a:highlight>
              </a:rPr>
              <a:t>, 101939. 	</a:t>
            </a:r>
            <a:r>
              <a:rPr lang="en-US" sz="1200" dirty="0">
                <a:highlight>
                  <a:srgbClr val="BFBFBF"/>
                </a:highlight>
                <a:hlinkClick r:id="rId3"/>
              </a:rPr>
              <a:t>https://doi.org/10.1016/j.ijer.2022.101939</a:t>
            </a:r>
            <a:endParaRPr lang="en-US" sz="1200" dirty="0">
              <a:highlight>
                <a:srgbClr val="BFBFBF"/>
              </a:highlight>
            </a:endParaRPr>
          </a:p>
          <a:p>
            <a:pPr marL="0" indent="0">
              <a:buNone/>
            </a:pPr>
            <a:r>
              <a:rPr lang="de-DE" sz="1200" dirty="0" err="1">
                <a:highlight>
                  <a:srgbClr val="BFBFBF"/>
                </a:highlight>
              </a:rPr>
              <a:t>Hemmler</a:t>
            </a:r>
            <a:r>
              <a:rPr lang="de-DE" sz="1200" dirty="0">
                <a:highlight>
                  <a:srgbClr val="BFBFBF"/>
                </a:highlight>
              </a:rPr>
              <a:t>, Y. M., &amp; </a:t>
            </a:r>
            <a:r>
              <a:rPr lang="de-DE" sz="1200" dirty="0" err="1">
                <a:highlight>
                  <a:srgbClr val="BFBFBF"/>
                </a:highlight>
              </a:rPr>
              <a:t>Ifenthaler</a:t>
            </a:r>
            <a:r>
              <a:rPr lang="de-DE" sz="1200" dirty="0">
                <a:highlight>
                  <a:srgbClr val="BFBFBF"/>
                </a:highlight>
              </a:rPr>
              <a:t>, D. (2024). </a:t>
            </a:r>
            <a:r>
              <a:rPr lang="en-US" sz="1200" dirty="0">
                <a:highlight>
                  <a:srgbClr val="BFBFBF"/>
                </a:highlight>
              </a:rPr>
              <a:t>Self-regulated learning strategies in continuing education: A</a:t>
            </a:r>
          </a:p>
          <a:p>
            <a:pPr marL="0" indent="0">
              <a:buNone/>
            </a:pPr>
            <a:r>
              <a:rPr lang="en-US" sz="1200" dirty="0">
                <a:highlight>
                  <a:srgbClr val="BFBFBF"/>
                </a:highlight>
              </a:rPr>
              <a:t> 	systematic review and meta-analysis. </a:t>
            </a:r>
            <a:r>
              <a:rPr lang="en-US" sz="1200" i="1" dirty="0">
                <a:highlight>
                  <a:srgbClr val="BFBFBF"/>
                </a:highlight>
              </a:rPr>
              <a:t>Educational Research Review</a:t>
            </a:r>
            <a:r>
              <a:rPr lang="en-US" sz="1200" dirty="0">
                <a:highlight>
                  <a:srgbClr val="BFBFBF"/>
                </a:highlight>
              </a:rPr>
              <a:t>, </a:t>
            </a:r>
            <a:r>
              <a:rPr lang="en-US" sz="1200" i="1" dirty="0">
                <a:highlight>
                  <a:srgbClr val="BFBFBF"/>
                </a:highlight>
              </a:rPr>
              <a:t>45</a:t>
            </a:r>
            <a:r>
              <a:rPr lang="en-US" sz="1200" dirty="0">
                <a:highlight>
                  <a:srgbClr val="BFBFBF"/>
                </a:highlight>
              </a:rPr>
              <a:t>, 100629. 	</a:t>
            </a:r>
            <a:r>
              <a:rPr lang="en-US" sz="1200" u="sng" dirty="0">
                <a:highlight>
                  <a:srgbClr val="BFBFBF"/>
                </a:highlight>
                <a:hlinkClick r:id="rId4"/>
              </a:rPr>
              <a:t>https://doi.org/10.1016/j.edurev.2024.100629</a:t>
            </a:r>
            <a:endParaRPr lang="en-US" sz="1200" dirty="0">
              <a:highlight>
                <a:srgbClr val="BFBFBF"/>
              </a:highlight>
            </a:endParaRPr>
          </a:p>
          <a:p>
            <a:pPr marL="0" indent="0">
              <a:buNone/>
            </a:pPr>
            <a:r>
              <a:rPr lang="en-US" sz="1200" dirty="0"/>
              <a:t>Herrmann, D. (2024). </a:t>
            </a:r>
            <a:r>
              <a:rPr lang="de-DE" sz="1200" dirty="0"/>
              <a:t>Klausur-Booklets zur Stärkung von Methodenkompetenzen und zur Reduktion von 	Prokrastination. In T. Witt, C. Hermann, L. </a:t>
            </a:r>
            <a:r>
              <a:rPr lang="de-DE" sz="1200" dirty="0" err="1"/>
              <a:t>Mrohs</a:t>
            </a:r>
            <a:r>
              <a:rPr lang="de-DE" sz="1200" dirty="0"/>
              <a:t>, H. Brodel, K. Lindner &amp; I. </a:t>
            </a:r>
            <a:r>
              <a:rPr lang="de-DE" sz="1200" dirty="0" err="1"/>
              <a:t>Maidanjuk</a:t>
            </a:r>
            <a:r>
              <a:rPr lang="de-DE" sz="1200" dirty="0"/>
              <a:t> (</a:t>
            </a:r>
            <a:r>
              <a:rPr lang="de-DE" sz="1200" dirty="0" err="1"/>
              <a:t>eds</a:t>
            </a:r>
            <a:r>
              <a:rPr lang="de-DE" sz="1200" dirty="0"/>
              <a:t>.), 	</a:t>
            </a:r>
            <a:r>
              <a:rPr lang="de-DE" sz="1200" i="1" dirty="0"/>
              <a:t>Diversität und Digitalität in der Hochschullehre.</a:t>
            </a:r>
            <a:r>
              <a:rPr lang="de-DE" sz="1200" dirty="0"/>
              <a:t> </a:t>
            </a:r>
            <a:r>
              <a:rPr lang="de-DE" sz="1200" i="1" dirty="0"/>
              <a:t>Innovative Formate</a:t>
            </a:r>
            <a:endParaRPr lang="de-DE" sz="1200" dirty="0"/>
          </a:p>
          <a:p>
            <a:pPr marL="0" indent="0">
              <a:buNone/>
            </a:pPr>
            <a:r>
              <a:rPr lang="de-DE" sz="1200" i="1" dirty="0"/>
              <a:t>	in digitalen Bildungskulturen</a:t>
            </a:r>
            <a:r>
              <a:rPr lang="de-DE" sz="1200" dirty="0"/>
              <a:t> (S. 169-180). </a:t>
            </a:r>
            <a:r>
              <a:rPr lang="de-DE" sz="1200" dirty="0" err="1"/>
              <a:t>transcript</a:t>
            </a:r>
            <a:r>
              <a:rPr lang="de-DE" sz="1200" dirty="0"/>
              <a:t> Verlag.</a:t>
            </a:r>
            <a:endParaRPr lang="en-US" sz="1200" dirty="0"/>
          </a:p>
          <a:p>
            <a:pPr marL="0" indent="0">
              <a:buNone/>
            </a:pPr>
            <a:r>
              <a:rPr lang="en-US" sz="1200" dirty="0"/>
              <a:t>Hübner, S., </a:t>
            </a:r>
            <a:r>
              <a:rPr lang="en-US" sz="1200" dirty="0" err="1"/>
              <a:t>Nückles</a:t>
            </a:r>
            <a:r>
              <a:rPr lang="en-US" sz="1200" dirty="0"/>
              <a:t>, M., &amp; </a:t>
            </a:r>
            <a:r>
              <a:rPr lang="en-US" sz="1200" dirty="0" err="1"/>
              <a:t>Renkl</a:t>
            </a:r>
            <a:r>
              <a:rPr lang="en-US" sz="1200" dirty="0"/>
              <a:t>, A. (2010). Writing learning journals: Instructional support to overcome</a:t>
            </a:r>
          </a:p>
          <a:p>
            <a:pPr marL="0" indent="0">
              <a:buNone/>
            </a:pPr>
            <a:r>
              <a:rPr lang="en-US" sz="1200" dirty="0"/>
              <a:t>	learning-strategy deficits. </a:t>
            </a:r>
            <a:r>
              <a:rPr lang="en-US" sz="1200" i="1" dirty="0"/>
              <a:t>Learning and Instruction</a:t>
            </a:r>
            <a:r>
              <a:rPr lang="en-US" sz="1200" dirty="0"/>
              <a:t>, </a:t>
            </a:r>
            <a:r>
              <a:rPr lang="en-US" sz="1200" i="1" dirty="0"/>
              <a:t>20</a:t>
            </a:r>
            <a:r>
              <a:rPr lang="en-US" sz="1200" dirty="0"/>
              <a:t>(1), 18–29. 	</a:t>
            </a:r>
            <a:r>
              <a:rPr lang="en-US" sz="1200" u="sng" dirty="0">
                <a:hlinkClick r:id="rId5"/>
              </a:rPr>
              <a:t>https://doi.org/10.1016/j.learninstruc.2008.12.001</a:t>
            </a:r>
            <a:endParaRPr lang="de-DE" sz="1200" dirty="0"/>
          </a:p>
          <a:p>
            <a:pPr marL="0" indent="0">
              <a:buNone/>
            </a:pPr>
            <a:endParaRPr lang="de-DE" sz="1200" dirty="0"/>
          </a:p>
        </p:txBody>
      </p:sp>
      <p:sp>
        <p:nvSpPr>
          <p:cNvPr id="4" name="Titel 1"/>
          <p:cNvSpPr txBox="1">
            <a:spLocks/>
          </p:cNvSpPr>
          <p:nvPr/>
        </p:nvSpPr>
        <p:spPr bwMode="auto">
          <a:xfrm>
            <a:off x="107504" y="-171400"/>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a:t>Literaturverzeichnis</a:t>
            </a:r>
          </a:p>
        </p:txBody>
      </p:sp>
    </p:spTree>
    <p:extLst>
      <p:ext uri="{BB962C8B-B14F-4D97-AF65-F5344CB8AC3E}">
        <p14:creationId xmlns:p14="http://schemas.microsoft.com/office/powerpoint/2010/main" val="2614424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9069" y="-171400"/>
            <a:ext cx="7467600" cy="1143000"/>
          </a:xfrm>
        </p:spPr>
        <p:txBody>
          <a:bodyPr/>
          <a:lstStyle/>
          <a:p>
            <a:r>
              <a:rPr lang="de-DE" dirty="0"/>
              <a:t>Literaturverzeichnis</a:t>
            </a:r>
          </a:p>
        </p:txBody>
      </p:sp>
      <p:sp>
        <p:nvSpPr>
          <p:cNvPr id="3" name="Inhaltsplatzhalter 2"/>
          <p:cNvSpPr>
            <a:spLocks noGrp="1"/>
          </p:cNvSpPr>
          <p:nvPr>
            <p:ph idx="1"/>
          </p:nvPr>
        </p:nvSpPr>
        <p:spPr>
          <a:xfrm>
            <a:off x="381807" y="692696"/>
            <a:ext cx="7467600" cy="5522956"/>
          </a:xfrm>
        </p:spPr>
        <p:txBody>
          <a:bodyPr/>
          <a:lstStyle/>
          <a:p>
            <a:pPr marL="0" indent="0">
              <a:buNone/>
            </a:pPr>
            <a:r>
              <a:rPr lang="de-DE" sz="1200" dirty="0">
                <a:highlight>
                  <a:srgbClr val="BFBFBF"/>
                </a:highlight>
              </a:rPr>
              <a:t>Justus, X. (2017). </a:t>
            </a:r>
            <a:r>
              <a:rPr lang="de-DE" sz="1200" i="1" dirty="0">
                <a:highlight>
                  <a:srgbClr val="BFBFBF"/>
                </a:highlight>
              </a:rPr>
              <a:t>Selbstregulation im virtuellen Studium: Volitionale Regulation, Lernzeit und</a:t>
            </a:r>
            <a:r>
              <a:rPr lang="de-DE" sz="1200" dirty="0">
                <a:highlight>
                  <a:srgbClr val="BFBFBF"/>
                </a:highlight>
              </a:rPr>
              <a:t> </a:t>
            </a:r>
            <a:r>
              <a:rPr lang="de-DE" sz="1200" i="1" dirty="0">
                <a:highlight>
                  <a:srgbClr val="BFBFBF"/>
                </a:highlight>
              </a:rPr>
              <a:t>Lernstrategien 	in Online-Seminaren</a:t>
            </a:r>
            <a:r>
              <a:rPr lang="de-DE" sz="1200" dirty="0">
                <a:highlight>
                  <a:srgbClr val="BFBFBF"/>
                </a:highlight>
              </a:rPr>
              <a:t> [Dissertation, Universität Regensburg]. </a:t>
            </a:r>
            <a:r>
              <a:rPr lang="de-DE" sz="1200" dirty="0" err="1">
                <a:highlight>
                  <a:srgbClr val="BFBFBF"/>
                </a:highlight>
              </a:rPr>
              <a:t>DataCite</a:t>
            </a:r>
            <a:r>
              <a:rPr lang="de-DE" sz="1200" dirty="0">
                <a:highlight>
                  <a:srgbClr val="BFBFBF"/>
                </a:highlight>
              </a:rPr>
              <a:t>. 	</a:t>
            </a:r>
            <a:r>
              <a:rPr lang="de-DE" sz="1200" dirty="0">
                <a:highlight>
                  <a:srgbClr val="BFBFBF"/>
                </a:highlight>
                <a:hlinkClick r:id="rId2"/>
              </a:rPr>
              <a:t>https://doi.org/10.5283/EPUB.36580</a:t>
            </a:r>
            <a:endParaRPr lang="en-US" sz="1200" dirty="0">
              <a:highlight>
                <a:srgbClr val="BFBFBF"/>
              </a:highlight>
            </a:endParaRPr>
          </a:p>
          <a:p>
            <a:pPr marL="0" indent="0">
              <a:buNone/>
            </a:pPr>
            <a:r>
              <a:rPr lang="en-US" sz="1200" dirty="0">
                <a:highlight>
                  <a:srgbClr val="BFBFBF"/>
                </a:highlight>
              </a:rPr>
              <a:t>Kocsis, Á., &amp; Molnár, G. (2024). Factors influencing academic performance and dropout rates in higher</a:t>
            </a:r>
          </a:p>
          <a:p>
            <a:pPr marL="0" indent="0">
              <a:buNone/>
            </a:pPr>
            <a:r>
              <a:rPr lang="en-US" sz="1200" dirty="0">
                <a:highlight>
                  <a:srgbClr val="BFBFBF"/>
                </a:highlight>
              </a:rPr>
              <a:t> 	education. </a:t>
            </a:r>
            <a:r>
              <a:rPr lang="en-US" sz="1200" i="1" dirty="0">
                <a:highlight>
                  <a:srgbClr val="BFBFBF"/>
                </a:highlight>
              </a:rPr>
              <a:t>Oxford Review of Education</a:t>
            </a:r>
            <a:r>
              <a:rPr lang="en-US" sz="1200" dirty="0">
                <a:highlight>
                  <a:srgbClr val="BFBFBF"/>
                </a:highlight>
              </a:rPr>
              <a:t>, 1-19. </a:t>
            </a:r>
            <a:r>
              <a:rPr lang="en-US" sz="1200" u="sng" dirty="0">
                <a:highlight>
                  <a:srgbClr val="BFBFBF"/>
                </a:highlight>
                <a:hlinkClick r:id="rId3"/>
              </a:rPr>
              <a:t>https://doi.org/10.1080/03054985.2024.2316616</a:t>
            </a:r>
            <a:endParaRPr lang="en-US" sz="1200" dirty="0"/>
          </a:p>
          <a:p>
            <a:pPr marL="0" indent="0">
              <a:buNone/>
            </a:pPr>
            <a:r>
              <a:rPr lang="en-US" sz="1200" dirty="0" err="1"/>
              <a:t>Kramarski</a:t>
            </a:r>
            <a:r>
              <a:rPr lang="en-US" sz="1200" dirty="0"/>
              <a:t>, B., &amp; Michalsky, T. (2009). Investigating preservice teachers’ professional growth in self-	regulated learning environments. </a:t>
            </a:r>
            <a:r>
              <a:rPr lang="en-US" sz="1200" i="1" dirty="0"/>
              <a:t>Journal of Educational Psychology</a:t>
            </a:r>
            <a:r>
              <a:rPr lang="en-US" sz="1200" dirty="0"/>
              <a:t>, </a:t>
            </a:r>
            <a:r>
              <a:rPr lang="en-US" sz="1200" i="1" dirty="0"/>
              <a:t>101</a:t>
            </a:r>
            <a:r>
              <a:rPr lang="en-US" sz="1200" dirty="0"/>
              <a:t>(1), 161–175. 	</a:t>
            </a:r>
            <a:r>
              <a:rPr lang="en-US" sz="1200" u="sng" dirty="0">
                <a:hlinkClick r:id="rId4"/>
              </a:rPr>
              <a:t>https://doi.org/10.1037/a0013101</a:t>
            </a:r>
            <a:endParaRPr lang="de-DE" sz="1200" dirty="0"/>
          </a:p>
          <a:p>
            <a:pPr marL="0" indent="0">
              <a:buNone/>
            </a:pPr>
            <a:r>
              <a:rPr lang="de-DE" sz="1200" dirty="0" err="1"/>
              <a:t>Lörz</a:t>
            </a:r>
            <a:r>
              <a:rPr lang="de-DE" sz="1200" dirty="0"/>
              <a:t>, M., </a:t>
            </a:r>
            <a:r>
              <a:rPr lang="de-DE" sz="1200" dirty="0" err="1"/>
              <a:t>Marczuk</a:t>
            </a:r>
            <a:r>
              <a:rPr lang="de-DE" sz="1200" dirty="0"/>
              <a:t>, A., Zimmer, L., </a:t>
            </a:r>
            <a:r>
              <a:rPr lang="de-DE" sz="1200" dirty="0" err="1"/>
              <a:t>Multrus</a:t>
            </a:r>
            <a:r>
              <a:rPr lang="de-DE" sz="1200" dirty="0"/>
              <a:t>, F., &amp; Buchholz, S. (2020). Studieren unter Corona-Bedingungen:</a:t>
            </a:r>
          </a:p>
          <a:p>
            <a:pPr marL="0" indent="0">
              <a:buNone/>
            </a:pPr>
            <a:r>
              <a:rPr lang="de-DE" sz="1200" dirty="0"/>
              <a:t>	Studierende bewerten das erste Digitalsemester. </a:t>
            </a:r>
            <a:r>
              <a:rPr lang="de-DE" sz="1200" i="1" dirty="0"/>
              <a:t>DZHW Brief</a:t>
            </a:r>
            <a:r>
              <a:rPr lang="de-DE" sz="1200" dirty="0"/>
              <a:t>, </a:t>
            </a:r>
            <a:r>
              <a:rPr lang="de-DE" sz="1200" i="1" dirty="0"/>
              <a:t>5</a:t>
            </a:r>
            <a:r>
              <a:rPr lang="de-DE" sz="1200" dirty="0"/>
              <a:t>(2020), 1-8.</a:t>
            </a:r>
            <a:endParaRPr lang="en-US" sz="1200" dirty="0"/>
          </a:p>
          <a:p>
            <a:pPr marL="0" indent="0">
              <a:buNone/>
            </a:pPr>
            <a:r>
              <a:rPr lang="en-US" sz="1200" dirty="0"/>
              <a:t>Michalsky, T., &amp; Schechter, C. (2013). Preservice teachers' capacity to teach self-regulated learning:</a:t>
            </a:r>
            <a:r>
              <a:rPr lang="de-DE" sz="1200" dirty="0"/>
              <a:t> </a:t>
            </a:r>
          </a:p>
          <a:p>
            <a:pPr marL="0" indent="0">
              <a:buNone/>
            </a:pPr>
            <a:r>
              <a:rPr lang="de-DE" sz="1200" dirty="0"/>
              <a:t>	</a:t>
            </a:r>
            <a:r>
              <a:rPr lang="en-US" sz="1200" dirty="0"/>
              <a:t>Integrating learning from problems and learning from successes. </a:t>
            </a:r>
            <a:r>
              <a:rPr lang="en-US" sz="1200" i="1" dirty="0"/>
              <a:t>Teaching and Teacher 	Education, 30</a:t>
            </a:r>
            <a:r>
              <a:rPr lang="en-US" sz="1200" dirty="0"/>
              <a:t>, 60-73. https://doi.org/10.1016/j.tate.2012.10.009</a:t>
            </a:r>
          </a:p>
          <a:p>
            <a:pPr marL="0" indent="0">
              <a:buNone/>
            </a:pPr>
            <a:r>
              <a:rPr lang="en-US" sz="1200" dirty="0" err="1"/>
              <a:t>Muwonge</a:t>
            </a:r>
            <a:r>
              <a:rPr lang="en-US" sz="1200" dirty="0"/>
              <a:t>, C. M., </a:t>
            </a:r>
            <a:r>
              <a:rPr lang="en-US" sz="1200" dirty="0" err="1"/>
              <a:t>Ssenyonga</a:t>
            </a:r>
            <a:r>
              <a:rPr lang="en-US" sz="1200" dirty="0"/>
              <a:t>, J., </a:t>
            </a:r>
            <a:r>
              <a:rPr lang="en-US" sz="1200" dirty="0" err="1"/>
              <a:t>Kibedi</a:t>
            </a:r>
            <a:r>
              <a:rPr lang="en-US" sz="1200" dirty="0"/>
              <a:t>, H., &amp; </a:t>
            </a:r>
            <a:r>
              <a:rPr lang="en-US" sz="1200" dirty="0" err="1"/>
              <a:t>Schiefele</a:t>
            </a:r>
            <a:r>
              <a:rPr lang="en-US" sz="1200" dirty="0"/>
              <a:t>, U. (2020). Use of self-regulated learning strategies</a:t>
            </a:r>
          </a:p>
          <a:p>
            <a:pPr marL="0" indent="0">
              <a:buNone/>
            </a:pPr>
            <a:r>
              <a:rPr lang="en-US" sz="1200" dirty="0"/>
              <a:t>	among teacher education students: A latent profile analysis. </a:t>
            </a:r>
            <a:r>
              <a:rPr lang="en-US" sz="1200" i="1" dirty="0"/>
              <a:t>Social Sciences &amp; Humanities 	Open</a:t>
            </a:r>
            <a:r>
              <a:rPr lang="en-US" sz="1200" dirty="0"/>
              <a:t>, </a:t>
            </a:r>
            <a:r>
              <a:rPr lang="en-US" sz="1200" i="1" dirty="0"/>
              <a:t>2</a:t>
            </a:r>
            <a:r>
              <a:rPr lang="en-US" sz="1200" dirty="0"/>
              <a:t>(1), 100037. https://doi.org/10.1016/j.ssaho.2020.100037</a:t>
            </a:r>
          </a:p>
          <a:p>
            <a:pPr marL="0" indent="0">
              <a:buNone/>
            </a:pPr>
            <a:r>
              <a:rPr lang="en-US" sz="1200" dirty="0" err="1">
                <a:highlight>
                  <a:srgbClr val="BFBFBF"/>
                </a:highlight>
              </a:rPr>
              <a:t>Neroni</a:t>
            </a:r>
            <a:r>
              <a:rPr lang="en-US" sz="1200" dirty="0">
                <a:highlight>
                  <a:srgbClr val="BFBFBF"/>
                </a:highlight>
              </a:rPr>
              <a:t>, J., </a:t>
            </a:r>
            <a:r>
              <a:rPr lang="en-US" sz="1200" dirty="0" err="1">
                <a:highlight>
                  <a:srgbClr val="BFBFBF"/>
                </a:highlight>
              </a:rPr>
              <a:t>Meijs</a:t>
            </a:r>
            <a:r>
              <a:rPr lang="en-US" sz="1200" dirty="0">
                <a:highlight>
                  <a:srgbClr val="BFBFBF"/>
                </a:highlight>
              </a:rPr>
              <a:t>, C., </a:t>
            </a:r>
            <a:r>
              <a:rPr lang="en-US" sz="1200" dirty="0" err="1">
                <a:highlight>
                  <a:srgbClr val="BFBFBF"/>
                </a:highlight>
              </a:rPr>
              <a:t>Gijselaers</a:t>
            </a:r>
            <a:r>
              <a:rPr lang="en-US" sz="1200" dirty="0">
                <a:highlight>
                  <a:srgbClr val="BFBFBF"/>
                </a:highlight>
              </a:rPr>
              <a:t>, H. J., </a:t>
            </a:r>
            <a:r>
              <a:rPr lang="en-US" sz="1200" dirty="0" err="1">
                <a:highlight>
                  <a:srgbClr val="BFBFBF"/>
                </a:highlight>
              </a:rPr>
              <a:t>Kirschner</a:t>
            </a:r>
            <a:r>
              <a:rPr lang="en-US" sz="1200" dirty="0">
                <a:highlight>
                  <a:srgbClr val="BFBFBF"/>
                </a:highlight>
              </a:rPr>
              <a:t>, P. A., &amp; de Groot, R. H. (2019). Learning strategies and</a:t>
            </a:r>
          </a:p>
          <a:p>
            <a:pPr marL="0" indent="0">
              <a:buNone/>
            </a:pPr>
            <a:r>
              <a:rPr lang="en-US" sz="1200" dirty="0">
                <a:highlight>
                  <a:srgbClr val="BFBFBF"/>
                </a:highlight>
              </a:rPr>
              <a:t>	academic performance in distance education. </a:t>
            </a:r>
            <a:r>
              <a:rPr lang="en-US" sz="1200" i="1" dirty="0">
                <a:highlight>
                  <a:srgbClr val="BFBFBF"/>
                </a:highlight>
              </a:rPr>
              <a:t>Learning and Individual Differences, 73</a:t>
            </a:r>
            <a:r>
              <a:rPr lang="en-US" sz="1200" dirty="0">
                <a:highlight>
                  <a:srgbClr val="BFBFBF"/>
                </a:highlight>
              </a:rPr>
              <a:t>, 1-7. 	</a:t>
            </a:r>
            <a:r>
              <a:rPr lang="en-US" sz="1200" dirty="0">
                <a:highlight>
                  <a:srgbClr val="BFBFBF"/>
                </a:highlight>
                <a:hlinkClick r:id="rId5"/>
              </a:rPr>
              <a:t>https://doi.org/10.1016/j.lindif.2019.04.007</a:t>
            </a:r>
            <a:endParaRPr lang="en-US" sz="1200" dirty="0">
              <a:highlight>
                <a:srgbClr val="BFBFBF"/>
              </a:highlight>
            </a:endParaRPr>
          </a:p>
          <a:p>
            <a:pPr marL="0" indent="0">
              <a:buNone/>
            </a:pPr>
            <a:r>
              <a:rPr lang="de-DE" sz="1200" dirty="0" err="1"/>
              <a:t>Parpala</a:t>
            </a:r>
            <a:r>
              <a:rPr lang="de-DE" sz="1200" dirty="0"/>
              <a:t>, A., Mattsson, M., Herrmann, K. J., </a:t>
            </a:r>
            <a:r>
              <a:rPr lang="de-DE" sz="1200" dirty="0" err="1"/>
              <a:t>Bager-Elsborg</a:t>
            </a:r>
            <a:r>
              <a:rPr lang="de-DE" sz="1200" dirty="0"/>
              <a:t>, A., &amp; </a:t>
            </a:r>
            <a:r>
              <a:rPr lang="de-DE" sz="1200" dirty="0" err="1"/>
              <a:t>Hailikari</a:t>
            </a:r>
            <a:r>
              <a:rPr lang="de-DE" sz="1200" dirty="0"/>
              <a:t>, T. (2022). </a:t>
            </a:r>
            <a:r>
              <a:rPr lang="en-US" sz="1200" dirty="0"/>
              <a:t>Detecting the variability</a:t>
            </a:r>
          </a:p>
          <a:p>
            <a:pPr marL="0" indent="0">
              <a:buNone/>
            </a:pPr>
            <a:r>
              <a:rPr lang="en-US" sz="1200" dirty="0"/>
              <a:t>	in student learning in different disciplines – A person-oriented approach. </a:t>
            </a:r>
            <a:r>
              <a:rPr lang="en-US" sz="1200" i="1" dirty="0"/>
              <a:t>Scandinavian Journal 	of Educational Research</a:t>
            </a:r>
            <a:r>
              <a:rPr lang="en-US" sz="1200" dirty="0"/>
              <a:t>, </a:t>
            </a:r>
            <a:r>
              <a:rPr lang="en-US" sz="1200" i="1" dirty="0"/>
              <a:t>66</a:t>
            </a:r>
            <a:r>
              <a:rPr lang="en-US" sz="1200" dirty="0"/>
              <a:t>(6), 1020–1037. </a:t>
            </a:r>
            <a:r>
              <a:rPr lang="en-US" sz="1200" u="sng" dirty="0">
                <a:hlinkClick r:id="rId6"/>
              </a:rPr>
              <a:t>https://doi.org/10.1080/00313831.2021.1958256</a:t>
            </a:r>
            <a:endParaRPr lang="en-US" sz="1200" dirty="0"/>
          </a:p>
          <a:p>
            <a:pPr marL="0" indent="0">
              <a:buNone/>
            </a:pPr>
            <a:r>
              <a:rPr lang="en-US" sz="1200" dirty="0">
                <a:highlight>
                  <a:srgbClr val="BFBFBF"/>
                </a:highlight>
              </a:rPr>
              <a:t>Petri, P. S. (2020). </a:t>
            </a:r>
            <a:r>
              <a:rPr lang="de-DE" sz="1200" i="1" dirty="0">
                <a:highlight>
                  <a:srgbClr val="BFBFBF"/>
                </a:highlight>
              </a:rPr>
              <a:t>Skala zur Erfassung der Studieneinstiegsselbstwirksamkeit (SESW-Skala)</a:t>
            </a:r>
            <a:r>
              <a:rPr lang="de-DE" sz="1200" dirty="0">
                <a:highlight>
                  <a:srgbClr val="BFBFBF"/>
                </a:highlight>
              </a:rPr>
              <a:t>.</a:t>
            </a:r>
          </a:p>
          <a:p>
            <a:pPr marL="0" indent="0">
              <a:buNone/>
            </a:pPr>
            <a:r>
              <a:rPr lang="de-DE" sz="1200" i="1" dirty="0">
                <a:highlight>
                  <a:srgbClr val="BFBFBF"/>
                </a:highlight>
              </a:rPr>
              <a:t>	</a:t>
            </a:r>
            <a:r>
              <a:rPr lang="de-DE" sz="1200" dirty="0">
                <a:highlight>
                  <a:srgbClr val="BFBFBF"/>
                </a:highlight>
              </a:rPr>
              <a:t>Zusammenstellung Sozialwissenschaftlicher Items und Skalen (ZIS). 	</a:t>
            </a:r>
            <a:r>
              <a:rPr lang="de-DE" sz="1200" u="sng" dirty="0">
                <a:highlight>
                  <a:srgbClr val="BFBFBF"/>
                </a:highlight>
                <a:hlinkClick r:id="rId7"/>
              </a:rPr>
              <a:t>https://doi.org/10.6102/zis274</a:t>
            </a:r>
            <a:endParaRPr lang="en-US" sz="1200" dirty="0">
              <a:highlight>
                <a:srgbClr val="BFBFBF"/>
              </a:highlight>
            </a:endParaRPr>
          </a:p>
          <a:p>
            <a:pPr marL="0" indent="0">
              <a:buNone/>
            </a:pPr>
            <a:r>
              <a:rPr lang="en-US" sz="1200" dirty="0" err="1">
                <a:highlight>
                  <a:srgbClr val="BFBFBF"/>
                </a:highlight>
              </a:rPr>
              <a:t>Preböck</a:t>
            </a:r>
            <a:r>
              <a:rPr lang="en-US" sz="1200" dirty="0">
                <a:highlight>
                  <a:srgbClr val="BFBFBF"/>
                </a:highlight>
              </a:rPr>
              <a:t>, T. &amp; </a:t>
            </a:r>
            <a:r>
              <a:rPr lang="en-US" sz="1200" dirty="0" err="1">
                <a:highlight>
                  <a:srgbClr val="BFBFBF"/>
                </a:highlight>
              </a:rPr>
              <a:t>Annen</a:t>
            </a:r>
            <a:r>
              <a:rPr lang="en-US" sz="1200" dirty="0">
                <a:highlight>
                  <a:srgbClr val="BFBFBF"/>
                </a:highlight>
              </a:rPr>
              <a:t>, S. (2021). </a:t>
            </a:r>
            <a:r>
              <a:rPr lang="de-DE" sz="1200" dirty="0">
                <a:highlight>
                  <a:srgbClr val="BFBFBF"/>
                </a:highlight>
              </a:rPr>
              <a:t>Online-Lehre im ‹Corona-Semester› aus Studierendensicht.</a:t>
            </a:r>
          </a:p>
          <a:p>
            <a:pPr marL="0" indent="0">
              <a:buNone/>
            </a:pPr>
            <a:r>
              <a:rPr lang="de-DE" sz="1200" dirty="0">
                <a:highlight>
                  <a:srgbClr val="BFBFBF"/>
                </a:highlight>
              </a:rPr>
              <a:t>	</a:t>
            </a:r>
            <a:r>
              <a:rPr lang="de-DE" sz="1200" i="1" dirty="0">
                <a:highlight>
                  <a:srgbClr val="BFBFBF"/>
                </a:highlight>
              </a:rPr>
              <a:t>Medienpädagogik: Zeitschrift für Theorie und Praxis der Medienbildung</a:t>
            </a:r>
            <a:r>
              <a:rPr lang="de-DE" sz="1200" dirty="0">
                <a:highlight>
                  <a:srgbClr val="BFBFBF"/>
                </a:highlight>
              </a:rPr>
              <a:t>, </a:t>
            </a:r>
            <a:r>
              <a:rPr lang="de-DE" sz="1200" i="1" dirty="0">
                <a:highlight>
                  <a:srgbClr val="BFBFBF"/>
                </a:highlight>
              </a:rPr>
              <a:t>40</a:t>
            </a:r>
            <a:r>
              <a:rPr lang="de-DE" sz="1200" dirty="0">
                <a:highlight>
                  <a:srgbClr val="BFBFBF"/>
                </a:highlight>
              </a:rPr>
              <a:t>, 157–176. 	</a:t>
            </a:r>
            <a:r>
              <a:rPr lang="de-DE" sz="1200" dirty="0">
                <a:highlight>
                  <a:srgbClr val="BFBFBF"/>
                </a:highlight>
                <a:hlinkClick r:id="rId8"/>
              </a:rPr>
              <a:t>https://doi.org/10.21240/mpaed/40/2021.11.15.X</a:t>
            </a:r>
            <a:endParaRPr lang="de-DE" sz="1200" dirty="0">
              <a:highlight>
                <a:srgbClr val="BFBFBF"/>
              </a:highlight>
            </a:endParaRPr>
          </a:p>
          <a:p>
            <a:pPr marL="0" indent="0">
              <a:buNone/>
            </a:pPr>
            <a:endParaRPr lang="en-US" sz="1200" dirty="0"/>
          </a:p>
        </p:txBody>
      </p:sp>
    </p:spTree>
    <p:extLst>
      <p:ext uri="{BB962C8B-B14F-4D97-AF65-F5344CB8AC3E}">
        <p14:creationId xmlns:p14="http://schemas.microsoft.com/office/powerpoint/2010/main" val="41356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548680"/>
            <a:ext cx="7632848" cy="3552844"/>
          </a:xfrm>
        </p:spPr>
        <p:txBody>
          <a:bodyPr/>
          <a:lstStyle/>
          <a:p>
            <a:pPr marL="0" indent="0">
              <a:buNone/>
            </a:pPr>
            <a:r>
              <a:rPr lang="de-DE" sz="1200" dirty="0">
                <a:highlight>
                  <a:srgbClr val="BFBFBF"/>
                </a:highlight>
              </a:rPr>
              <a:t>Qi, B., Ma, L., &amp; Wang, X. (2024). </a:t>
            </a:r>
            <a:r>
              <a:rPr lang="en-US" sz="1200" dirty="0">
                <a:highlight>
                  <a:srgbClr val="BFBFBF"/>
                </a:highlight>
              </a:rPr>
              <a:t>Using meta-analytic path analysis to examine mechanisms relating</a:t>
            </a:r>
          </a:p>
          <a:p>
            <a:pPr marL="0" indent="0">
              <a:buNone/>
            </a:pPr>
            <a:r>
              <a:rPr lang="en-US" sz="1200" dirty="0">
                <a:highlight>
                  <a:srgbClr val="BFBFBF"/>
                </a:highlight>
              </a:rPr>
              <a:t>	students’ perceived feedback, motivation, self-efficacy, and academic performance. </a:t>
            </a:r>
            <a:r>
              <a:rPr lang="en-US" sz="1200" i="1" dirty="0">
                <a:highlight>
                  <a:srgbClr val="BFBFBF"/>
                </a:highlight>
              </a:rPr>
              <a:t>Learning 	and Motivation</a:t>
            </a:r>
            <a:r>
              <a:rPr lang="en-US" sz="1200" dirty="0">
                <a:highlight>
                  <a:srgbClr val="BFBFBF"/>
                </a:highlight>
              </a:rPr>
              <a:t>, </a:t>
            </a:r>
            <a:r>
              <a:rPr lang="en-US" sz="1200" i="1" dirty="0">
                <a:highlight>
                  <a:srgbClr val="BFBFBF"/>
                </a:highlight>
              </a:rPr>
              <a:t>88</a:t>
            </a:r>
            <a:r>
              <a:rPr lang="en-US" sz="1200" dirty="0">
                <a:highlight>
                  <a:srgbClr val="BFBFBF"/>
                </a:highlight>
              </a:rPr>
              <a:t>, 102059. </a:t>
            </a:r>
            <a:r>
              <a:rPr lang="en-US" sz="1200" u="sng" dirty="0">
                <a:highlight>
                  <a:srgbClr val="BFBFBF"/>
                </a:highlight>
                <a:hlinkClick r:id="rId2"/>
              </a:rPr>
              <a:t>https://doi.org/10.1016/j.lmot.2024.102059</a:t>
            </a:r>
            <a:endParaRPr lang="en-US" sz="1200" dirty="0">
              <a:highlight>
                <a:srgbClr val="BFBFBF"/>
              </a:highlight>
            </a:endParaRPr>
          </a:p>
          <a:p>
            <a:pPr marL="0" indent="0">
              <a:buNone/>
            </a:pPr>
            <a:r>
              <a:rPr lang="en-US" sz="1200" dirty="0">
                <a:highlight>
                  <a:srgbClr val="BFBFBF"/>
                </a:highlight>
              </a:rPr>
              <a:t>Räisänen, M., </a:t>
            </a:r>
            <a:r>
              <a:rPr lang="en-US" sz="1200" dirty="0" err="1">
                <a:highlight>
                  <a:srgbClr val="BFBFBF"/>
                </a:highlight>
              </a:rPr>
              <a:t>Postareff</a:t>
            </a:r>
            <a:r>
              <a:rPr lang="en-US" sz="1200" dirty="0">
                <a:highlight>
                  <a:srgbClr val="BFBFBF"/>
                </a:highlight>
              </a:rPr>
              <a:t>, L., &amp; Lindblom-</a:t>
            </a:r>
            <a:r>
              <a:rPr lang="en-US" sz="1200" dirty="0" err="1">
                <a:highlight>
                  <a:srgbClr val="BFBFBF"/>
                </a:highlight>
              </a:rPr>
              <a:t>Ylänne</a:t>
            </a:r>
            <a:r>
              <a:rPr lang="en-US" sz="1200" dirty="0">
                <a:highlight>
                  <a:srgbClr val="BFBFBF"/>
                </a:highlight>
              </a:rPr>
              <a:t>, S. (2016). University students' self-and co-regulation</a:t>
            </a:r>
            <a:r>
              <a:rPr lang="de-DE" sz="1200" dirty="0">
                <a:highlight>
                  <a:srgbClr val="BFBFBF"/>
                </a:highlight>
              </a:rPr>
              <a:t> </a:t>
            </a:r>
            <a:r>
              <a:rPr lang="en-US" sz="1200" dirty="0">
                <a:highlight>
                  <a:srgbClr val="BFBFBF"/>
                </a:highlight>
              </a:rPr>
              <a:t>of</a:t>
            </a:r>
          </a:p>
          <a:p>
            <a:pPr marL="0" indent="0">
              <a:buNone/>
            </a:pPr>
            <a:r>
              <a:rPr lang="en-US" sz="1200" dirty="0">
                <a:highlight>
                  <a:srgbClr val="BFBFBF"/>
                </a:highlight>
              </a:rPr>
              <a:t>	learning and processes of understanding: A person-oriented approach. </a:t>
            </a:r>
            <a:r>
              <a:rPr lang="en-US" sz="1200" i="1" dirty="0">
                <a:highlight>
                  <a:srgbClr val="BFBFBF"/>
                </a:highlight>
              </a:rPr>
              <a:t>Learning and Individual 	Differences</a:t>
            </a:r>
            <a:r>
              <a:rPr lang="en-US" sz="1200" dirty="0">
                <a:highlight>
                  <a:srgbClr val="BFBFBF"/>
                </a:highlight>
              </a:rPr>
              <a:t>, </a:t>
            </a:r>
            <a:r>
              <a:rPr lang="en-US" sz="1200" i="1" dirty="0">
                <a:highlight>
                  <a:srgbClr val="BFBFBF"/>
                </a:highlight>
              </a:rPr>
              <a:t>47</a:t>
            </a:r>
            <a:r>
              <a:rPr lang="en-US" sz="1200" dirty="0">
                <a:highlight>
                  <a:srgbClr val="BFBFBF"/>
                </a:highlight>
              </a:rPr>
              <a:t>, 281-288. https://doi.org/10.1016/j.lindif.2016.01.006</a:t>
            </a:r>
          </a:p>
          <a:p>
            <a:pPr marL="0" indent="0">
              <a:buNone/>
            </a:pPr>
            <a:r>
              <a:rPr lang="en-US" sz="1200" dirty="0">
                <a:highlight>
                  <a:srgbClr val="BFBFBF"/>
                </a:highlight>
              </a:rPr>
              <a:t>Richardson, M., Abraham, C., &amp; Bond, R. (2012). Psychological correlates of university students' academic</a:t>
            </a:r>
          </a:p>
          <a:p>
            <a:pPr marL="0" indent="0">
              <a:buNone/>
            </a:pPr>
            <a:r>
              <a:rPr lang="en-US" sz="1200" dirty="0">
                <a:highlight>
                  <a:srgbClr val="BFBFBF"/>
                </a:highlight>
              </a:rPr>
              <a:t>	performance: a systematic review and meta-analysis. </a:t>
            </a:r>
            <a:r>
              <a:rPr lang="de-DE" sz="1200" i="1" dirty="0">
                <a:highlight>
                  <a:srgbClr val="BFBFBF"/>
                </a:highlight>
              </a:rPr>
              <a:t>Psychological </a:t>
            </a:r>
            <a:r>
              <a:rPr lang="de-DE" sz="1200" i="1" dirty="0" err="1">
                <a:highlight>
                  <a:srgbClr val="BFBFBF"/>
                </a:highlight>
              </a:rPr>
              <a:t>bulletin</a:t>
            </a:r>
            <a:r>
              <a:rPr lang="de-DE" sz="1200" i="1" dirty="0">
                <a:highlight>
                  <a:srgbClr val="BFBFBF"/>
                </a:highlight>
              </a:rPr>
              <a:t>, 138</a:t>
            </a:r>
            <a:r>
              <a:rPr lang="de-DE" sz="1200" dirty="0">
                <a:highlight>
                  <a:srgbClr val="BFBFBF"/>
                </a:highlight>
              </a:rPr>
              <a:t>(2), 353. 	https://psycnet.apa.org/doi/10.1037/a0026838</a:t>
            </a:r>
            <a:endParaRPr lang="en-US" sz="1200" dirty="0">
              <a:highlight>
                <a:srgbClr val="BFBFBF"/>
              </a:highlight>
            </a:endParaRPr>
          </a:p>
          <a:p>
            <a:pPr marL="0" indent="0">
              <a:buNone/>
            </a:pPr>
            <a:r>
              <a:rPr lang="de-DE" sz="1200" dirty="0">
                <a:highlight>
                  <a:srgbClr val="BFBFBF"/>
                </a:highlight>
              </a:rPr>
              <a:t>Sansone, C., </a:t>
            </a:r>
            <a:r>
              <a:rPr lang="de-DE" sz="1200" dirty="0" err="1">
                <a:highlight>
                  <a:srgbClr val="BFBFBF"/>
                </a:highlight>
              </a:rPr>
              <a:t>Fraughton</a:t>
            </a:r>
            <a:r>
              <a:rPr lang="de-DE" sz="1200" dirty="0">
                <a:highlight>
                  <a:srgbClr val="BFBFBF"/>
                </a:highlight>
              </a:rPr>
              <a:t>, T., Zachary, J. L., </a:t>
            </a:r>
            <a:r>
              <a:rPr lang="de-DE" sz="1200" dirty="0" err="1">
                <a:highlight>
                  <a:srgbClr val="BFBFBF"/>
                </a:highlight>
              </a:rPr>
              <a:t>Butner</a:t>
            </a:r>
            <a:r>
              <a:rPr lang="de-DE" sz="1200" dirty="0">
                <a:highlight>
                  <a:srgbClr val="BFBFBF"/>
                </a:highlight>
              </a:rPr>
              <a:t>, J. &amp; Heiner, C. (2011). </a:t>
            </a:r>
            <a:r>
              <a:rPr lang="en-US" sz="1200" dirty="0">
                <a:highlight>
                  <a:srgbClr val="BFBFBF"/>
                </a:highlight>
              </a:rPr>
              <a:t>Self-regulation of motivation</a:t>
            </a:r>
          </a:p>
          <a:p>
            <a:pPr marL="0" indent="0">
              <a:buNone/>
            </a:pPr>
            <a:r>
              <a:rPr lang="en-US" sz="1200" dirty="0">
                <a:highlight>
                  <a:srgbClr val="BFBFBF"/>
                </a:highlight>
              </a:rPr>
              <a:t>	when learning online: The importance of who, why and how. </a:t>
            </a:r>
            <a:r>
              <a:rPr lang="en-US" sz="1200" i="1" dirty="0">
                <a:highlight>
                  <a:srgbClr val="BFBFBF"/>
                </a:highlight>
              </a:rPr>
              <a:t>Educational Technology 	Research and Development</a:t>
            </a:r>
            <a:r>
              <a:rPr lang="en-US" sz="1200" dirty="0">
                <a:highlight>
                  <a:srgbClr val="BFBFBF"/>
                </a:highlight>
              </a:rPr>
              <a:t>, </a:t>
            </a:r>
            <a:r>
              <a:rPr lang="en-US" sz="1200" i="1" dirty="0">
                <a:highlight>
                  <a:srgbClr val="BFBFBF"/>
                </a:highlight>
              </a:rPr>
              <a:t>59</a:t>
            </a:r>
            <a:r>
              <a:rPr lang="en-US" sz="1200" dirty="0">
                <a:highlight>
                  <a:srgbClr val="BFBFBF"/>
                </a:highlight>
              </a:rPr>
              <a:t>(2), 199–212. </a:t>
            </a:r>
            <a:r>
              <a:rPr lang="en-US" sz="1200" dirty="0">
                <a:highlight>
                  <a:srgbClr val="BFBFBF"/>
                </a:highlight>
                <a:hlinkClick r:id="rId3"/>
              </a:rPr>
              <a:t>https://doi.org/10.1007/s11423-011-9193-6</a:t>
            </a:r>
            <a:endParaRPr lang="en-US" sz="1200" dirty="0">
              <a:highlight>
                <a:srgbClr val="BFBFBF"/>
              </a:highlight>
            </a:endParaRPr>
          </a:p>
          <a:p>
            <a:pPr marL="0" indent="0">
              <a:buNone/>
            </a:pPr>
            <a:r>
              <a:rPr lang="en-US" sz="1200" dirty="0"/>
              <a:t>Schel, J., &amp; Drechsel, B. (in prep). Replicability and stability of self-regulated learning profiles of teacher 	education students.</a:t>
            </a:r>
          </a:p>
          <a:p>
            <a:pPr marL="0" indent="0">
              <a:buNone/>
            </a:pPr>
            <a:r>
              <a:rPr lang="en-US" sz="1200" dirty="0"/>
              <a:t>Schel, J., &amp; Drechsel, B. (2025). A latent profile analysis for teacher education students' learning: An overview 	of competencies in self-regulated learning. </a:t>
            </a:r>
            <a:r>
              <a:rPr lang="en-US" sz="1200" i="1" dirty="0"/>
              <a:t>Frontiers in Psychology</a:t>
            </a:r>
            <a:r>
              <a:rPr lang="en-US" sz="1200" dirty="0"/>
              <a:t>, </a:t>
            </a:r>
            <a:r>
              <a:rPr lang="en-US" sz="1200" i="1" dirty="0"/>
              <a:t>16</a:t>
            </a:r>
            <a:r>
              <a:rPr lang="en-US" sz="1200" dirty="0"/>
              <a:t>, 1527438. </a:t>
            </a:r>
            <a:r>
              <a:rPr lang="en-US" sz="1200" dirty="0" err="1"/>
              <a:t>doi</a:t>
            </a:r>
            <a:r>
              <a:rPr lang="en-US" sz="1200" dirty="0"/>
              <a:t>: 	</a:t>
            </a:r>
            <a:r>
              <a:rPr lang="en-US" sz="1200" dirty="0">
                <a:hlinkClick r:id="rId4"/>
              </a:rPr>
              <a:t>doi.org/10.3389/fpsyg.2025.1527438</a:t>
            </a:r>
            <a:endParaRPr lang="de-DE" sz="1200" dirty="0"/>
          </a:p>
          <a:p>
            <a:pPr marL="0" indent="0">
              <a:buNone/>
            </a:pPr>
            <a:r>
              <a:rPr lang="de-DE" sz="1200" dirty="0"/>
              <a:t>Schel, J., Oberst, L., </a:t>
            </a:r>
            <a:r>
              <a:rPr lang="de-DE" sz="1200" dirty="0" err="1"/>
              <a:t>Pensel</a:t>
            </a:r>
            <a:r>
              <a:rPr lang="de-DE" sz="1200" dirty="0"/>
              <a:t>, M., </a:t>
            </a:r>
            <a:r>
              <a:rPr lang="de-DE" sz="1200" dirty="0" err="1"/>
              <a:t>Paetsch</a:t>
            </a:r>
            <a:r>
              <a:rPr lang="de-DE" sz="1200" dirty="0"/>
              <a:t>, J. &amp; Drechsel, B. (2023). Entwicklung und Validierung eines </a:t>
            </a:r>
          </a:p>
          <a:p>
            <a:pPr marL="0" indent="0">
              <a:buNone/>
            </a:pPr>
            <a:r>
              <a:rPr lang="de-DE" sz="1200" dirty="0"/>
              <a:t>	Instruments zur Erfassung selbstregulierten Lernens in Lernprodukten. </a:t>
            </a:r>
            <a:r>
              <a:rPr lang="de-DE" sz="1200" i="1" dirty="0"/>
              <a:t>Lehrerbildung auf dem 	Prüfstand, 16(2)</a:t>
            </a:r>
            <a:r>
              <a:rPr lang="de-DE" sz="1200" dirty="0"/>
              <a:t>, 229-251. </a:t>
            </a:r>
            <a:r>
              <a:rPr lang="de-DE" sz="1200" dirty="0" err="1"/>
              <a:t>doi:https</a:t>
            </a:r>
            <a:r>
              <a:rPr lang="de-DE" sz="1200" dirty="0"/>
              <a:t>://doi.org/10.62350/GHBH7658</a:t>
            </a:r>
          </a:p>
          <a:p>
            <a:pPr marL="0" indent="0">
              <a:buNone/>
            </a:pPr>
            <a:r>
              <a:rPr lang="de-DE" sz="1200" dirty="0">
                <a:highlight>
                  <a:srgbClr val="BFBFBF"/>
                </a:highlight>
              </a:rPr>
              <a:t>Schmitz, B &amp; Schmidt, M. (2007). Einführung in die Selbstregulation. In M. Landmann &amp; B. Schmitz (Eds.), </a:t>
            </a:r>
          </a:p>
          <a:p>
            <a:pPr marL="0" indent="0">
              <a:buNone/>
            </a:pPr>
            <a:r>
              <a:rPr lang="de-DE" sz="1200" i="1" dirty="0">
                <a:highlight>
                  <a:srgbClr val="BFBFBF"/>
                </a:highlight>
              </a:rPr>
              <a:t>	Selbstregulation erfolgreich fördern</a:t>
            </a:r>
            <a:r>
              <a:rPr lang="de-DE" sz="1200" dirty="0">
                <a:highlight>
                  <a:srgbClr val="BFBFBF"/>
                </a:highlight>
              </a:rPr>
              <a:t>. </a:t>
            </a:r>
            <a:r>
              <a:rPr lang="de-DE" sz="1200" i="1" dirty="0">
                <a:highlight>
                  <a:srgbClr val="BFBFBF"/>
                </a:highlight>
              </a:rPr>
              <a:t>Praxisnahe Trainingsprogramme für effektives Lernen 	</a:t>
            </a:r>
            <a:r>
              <a:rPr lang="de-DE" sz="1200" dirty="0">
                <a:highlight>
                  <a:srgbClr val="BFBFBF"/>
                </a:highlight>
              </a:rPr>
              <a:t>(pp. 9-19). Stuttgart: Kohlhammer. </a:t>
            </a:r>
          </a:p>
          <a:p>
            <a:pPr marL="0" indent="0">
              <a:buNone/>
            </a:pPr>
            <a:r>
              <a:rPr lang="en-US" sz="1200" dirty="0">
                <a:highlight>
                  <a:srgbClr val="BFBFBF"/>
                </a:highlight>
              </a:rPr>
              <a:t>Schutte, G. M., Duhon, G. J., Solomon, B. G., </a:t>
            </a:r>
            <a:r>
              <a:rPr lang="en-US" sz="1200" dirty="0" err="1">
                <a:highlight>
                  <a:srgbClr val="BFBFBF"/>
                </a:highlight>
              </a:rPr>
              <a:t>Poncy</a:t>
            </a:r>
            <a:r>
              <a:rPr lang="en-US" sz="1200" dirty="0">
                <a:highlight>
                  <a:srgbClr val="BFBFBF"/>
                </a:highlight>
              </a:rPr>
              <a:t>, B. C., Moore, K. &amp; Story, B. (2015). A comparative</a:t>
            </a:r>
          </a:p>
          <a:p>
            <a:pPr marL="0" indent="0">
              <a:buNone/>
            </a:pPr>
            <a:r>
              <a:rPr lang="en-US" sz="1200" dirty="0">
                <a:highlight>
                  <a:srgbClr val="BFBFBF"/>
                </a:highlight>
              </a:rPr>
              <a:t>	analysis of massed vs. distributed practice on basic math fact fluency growth rates. </a:t>
            </a:r>
            <a:r>
              <a:rPr lang="en-US" sz="1200" i="1" dirty="0">
                <a:highlight>
                  <a:srgbClr val="BFBFBF"/>
                </a:highlight>
              </a:rPr>
              <a:t>Journal of 	School Psychology</a:t>
            </a:r>
            <a:r>
              <a:rPr lang="en-US" sz="1200" dirty="0">
                <a:highlight>
                  <a:srgbClr val="BFBFBF"/>
                </a:highlight>
              </a:rPr>
              <a:t>, </a:t>
            </a:r>
            <a:r>
              <a:rPr lang="en-US" sz="1200" i="1" dirty="0">
                <a:highlight>
                  <a:srgbClr val="BFBFBF"/>
                </a:highlight>
              </a:rPr>
              <a:t>53</a:t>
            </a:r>
            <a:r>
              <a:rPr lang="en-US" sz="1200" dirty="0">
                <a:highlight>
                  <a:srgbClr val="BFBFBF"/>
                </a:highlight>
              </a:rPr>
              <a:t>(2), 149–159. https://doi.org/10.1016/j.jsp.2014.12.003</a:t>
            </a:r>
          </a:p>
          <a:p>
            <a:pPr marL="0" indent="0">
              <a:buNone/>
            </a:pPr>
            <a:r>
              <a:rPr lang="en-US" sz="1200" dirty="0" err="1"/>
              <a:t>Shahmohammadi</a:t>
            </a:r>
            <a:r>
              <a:rPr lang="en-US" sz="1200" dirty="0"/>
              <a:t>, N. (2014). Review on the impact of teachers’ </a:t>
            </a:r>
            <a:r>
              <a:rPr lang="en-US" sz="1200" dirty="0" err="1"/>
              <a:t>behaviour</a:t>
            </a:r>
            <a:r>
              <a:rPr lang="en-US" sz="1200" dirty="0"/>
              <a:t> on students’ self-	regulation. </a:t>
            </a:r>
            <a:r>
              <a:rPr lang="en-US" sz="1200" i="1" dirty="0"/>
              <a:t>Procedia – Social and Behavioral Sciences</a:t>
            </a:r>
            <a:r>
              <a:rPr lang="en-US" sz="1200" dirty="0"/>
              <a:t>, </a:t>
            </a:r>
            <a:r>
              <a:rPr lang="en-US" sz="1200" i="1" dirty="0"/>
              <a:t>114</a:t>
            </a:r>
            <a:r>
              <a:rPr lang="en-US" sz="1200" dirty="0"/>
              <a:t>, 130–135. 	</a:t>
            </a:r>
            <a:r>
              <a:rPr lang="en-US" sz="1200" u="sng" dirty="0">
                <a:hlinkClick r:id="rId5"/>
              </a:rPr>
              <a:t>https://doi.org/10.1016/j.sbspro.2013.12.672</a:t>
            </a:r>
            <a:endParaRPr lang="en-US" sz="1200" dirty="0"/>
          </a:p>
          <a:p>
            <a:pPr marL="0" indent="0">
              <a:buNone/>
            </a:pPr>
            <a:endParaRPr lang="de-DE" sz="1200" dirty="0"/>
          </a:p>
        </p:txBody>
      </p:sp>
      <p:sp>
        <p:nvSpPr>
          <p:cNvPr id="4" name="Titel 1"/>
          <p:cNvSpPr txBox="1">
            <a:spLocks/>
          </p:cNvSpPr>
          <p:nvPr/>
        </p:nvSpPr>
        <p:spPr bwMode="auto">
          <a:xfrm>
            <a:off x="251520" y="-24340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a:t>Literaturverzeichnis</a:t>
            </a:r>
          </a:p>
        </p:txBody>
      </p:sp>
    </p:spTree>
    <p:extLst>
      <p:ext uri="{BB962C8B-B14F-4D97-AF65-F5344CB8AC3E}">
        <p14:creationId xmlns:p14="http://schemas.microsoft.com/office/powerpoint/2010/main" val="112047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836712"/>
            <a:ext cx="7467600" cy="3552844"/>
          </a:xfrm>
        </p:spPr>
        <p:txBody>
          <a:bodyPr/>
          <a:lstStyle/>
          <a:p>
            <a:pPr marL="0" indent="0">
              <a:buNone/>
            </a:pPr>
            <a:r>
              <a:rPr lang="en-US" sz="1200" dirty="0">
                <a:highlight>
                  <a:srgbClr val="BFBFBF"/>
                </a:highlight>
              </a:rPr>
              <a:t>Sitzmann, T. &amp; Ely, K. (2011). A meta-analysis of self-regulated learning in work-related training and</a:t>
            </a:r>
          </a:p>
          <a:p>
            <a:pPr marL="0" indent="0">
              <a:buNone/>
            </a:pPr>
            <a:r>
              <a:rPr lang="en-US" sz="1200" dirty="0">
                <a:highlight>
                  <a:srgbClr val="BFBFBF"/>
                </a:highlight>
              </a:rPr>
              <a:t>	educational attainment: What we know and where we need to go. </a:t>
            </a:r>
            <a:r>
              <a:rPr lang="de-DE" sz="1200" i="1" dirty="0">
                <a:highlight>
                  <a:srgbClr val="BFBFBF"/>
                </a:highlight>
              </a:rPr>
              <a:t>Psychological Bulletin</a:t>
            </a:r>
            <a:r>
              <a:rPr lang="de-DE" sz="1200" dirty="0">
                <a:highlight>
                  <a:srgbClr val="BFBFBF"/>
                </a:highlight>
              </a:rPr>
              <a:t>, 	</a:t>
            </a:r>
            <a:r>
              <a:rPr lang="de-DE" sz="1200" i="1" dirty="0">
                <a:highlight>
                  <a:srgbClr val="BFBFBF"/>
                </a:highlight>
              </a:rPr>
              <a:t>137</a:t>
            </a:r>
            <a:r>
              <a:rPr lang="de-DE" sz="1200" dirty="0">
                <a:highlight>
                  <a:srgbClr val="BFBFBF"/>
                </a:highlight>
              </a:rPr>
              <a:t>(3), 421–442. https://doi.org/10.1037/a0022777</a:t>
            </a:r>
            <a:endParaRPr lang="en-US" sz="1200" dirty="0"/>
          </a:p>
          <a:p>
            <a:pPr marL="0" indent="0">
              <a:buNone/>
            </a:pPr>
            <a:r>
              <a:rPr lang="en-US" sz="1200" dirty="0"/>
              <a:t>Theobald, M. (2021). Self-regulated learning training programs enhance university students’ academic</a:t>
            </a:r>
          </a:p>
          <a:p>
            <a:pPr marL="0" indent="0">
              <a:buNone/>
            </a:pPr>
            <a:r>
              <a:rPr lang="en-US" sz="1200" dirty="0"/>
              <a:t>	performance, self-regulated learning strategies, and motivation: A meta-	analysis. </a:t>
            </a:r>
            <a:r>
              <a:rPr lang="en-US" sz="1200" i="1" dirty="0"/>
              <a:t>Contemporary Educational Psychology</a:t>
            </a:r>
            <a:r>
              <a:rPr lang="en-US" sz="1200" dirty="0"/>
              <a:t>, </a:t>
            </a:r>
            <a:r>
              <a:rPr lang="en-US" sz="1200" i="1" dirty="0"/>
              <a:t>66</a:t>
            </a:r>
            <a:r>
              <a:rPr lang="en-US" sz="1200" dirty="0"/>
              <a:t>. 	</a:t>
            </a:r>
            <a:r>
              <a:rPr lang="en-US" sz="1200" dirty="0">
                <a:hlinkClick r:id="rId2"/>
              </a:rPr>
              <a:t>https://doi.org/10.1016/j.cedpsych.2021.101976</a:t>
            </a:r>
            <a:endParaRPr lang="en-US" sz="1200" dirty="0"/>
          </a:p>
          <a:p>
            <a:pPr marL="0" indent="0">
              <a:buNone/>
            </a:pPr>
            <a:r>
              <a:rPr lang="en-US" sz="1200" dirty="0"/>
              <a:t>Vanslambrouck, S., Zhu, C., </a:t>
            </a:r>
            <a:r>
              <a:rPr lang="en-US" sz="1200" dirty="0" err="1"/>
              <a:t>Pynoo</a:t>
            </a:r>
            <a:r>
              <a:rPr lang="en-US" sz="1200" dirty="0"/>
              <a:t>, B., </a:t>
            </a:r>
            <a:r>
              <a:rPr lang="en-US" sz="1200" dirty="0" err="1"/>
              <a:t>Lombaerts</a:t>
            </a:r>
            <a:r>
              <a:rPr lang="en-US" sz="1200" dirty="0"/>
              <a:t>, K., </a:t>
            </a:r>
            <a:r>
              <a:rPr lang="en-US" sz="1200" dirty="0" err="1"/>
              <a:t>Tondeur</a:t>
            </a:r>
            <a:r>
              <a:rPr lang="en-US" sz="1200" dirty="0"/>
              <a:t>, J., &amp; Scherer, R. (2019). A latent profile</a:t>
            </a:r>
          </a:p>
          <a:p>
            <a:pPr marL="0" indent="0">
              <a:buNone/>
            </a:pPr>
            <a:r>
              <a:rPr lang="en-US" sz="1200" dirty="0"/>
              <a:t>	analysis of adult students’ online self-regulation in blended learning environments. </a:t>
            </a:r>
            <a:r>
              <a:rPr lang="en-US" sz="1200" i="1" dirty="0"/>
              <a:t>Computers 	in Human Behavior</a:t>
            </a:r>
            <a:r>
              <a:rPr lang="en-US" sz="1200" dirty="0"/>
              <a:t>, </a:t>
            </a:r>
            <a:r>
              <a:rPr lang="en-US" sz="1200" i="1" dirty="0"/>
              <a:t>99</a:t>
            </a:r>
            <a:r>
              <a:rPr lang="en-US" sz="1200" dirty="0"/>
              <a:t>, 126–136. </a:t>
            </a:r>
            <a:r>
              <a:rPr lang="en-US" sz="1200" u="sng" dirty="0">
                <a:hlinkClick r:id="rId3"/>
              </a:rPr>
              <a:t>https://doi.org/10.1016/j.chb.2019.05.021</a:t>
            </a:r>
            <a:endParaRPr lang="en-US" sz="1200" dirty="0"/>
          </a:p>
          <a:p>
            <a:pPr marL="0" indent="0">
              <a:buNone/>
            </a:pPr>
            <a:r>
              <a:rPr lang="de-DE" sz="1200" dirty="0">
                <a:highlight>
                  <a:srgbClr val="BFBFBF"/>
                </a:highlight>
              </a:rPr>
              <a:t>Wild, K. P., &amp; Schiefele, U. (1994). Lernstrategien im Studium. Ergebnisse zur Faktorstruktur und Reliabilität</a:t>
            </a:r>
          </a:p>
          <a:p>
            <a:pPr marL="0" indent="0">
              <a:buNone/>
            </a:pPr>
            <a:r>
              <a:rPr lang="de-DE" sz="1200" dirty="0">
                <a:highlight>
                  <a:srgbClr val="BFBFBF"/>
                </a:highlight>
              </a:rPr>
              <a:t>	eines neuen Fragebogens. </a:t>
            </a:r>
            <a:r>
              <a:rPr lang="de-DE" sz="1200" i="1" dirty="0">
                <a:highlight>
                  <a:srgbClr val="BFBFBF"/>
                </a:highlight>
              </a:rPr>
              <a:t>Zeitschrift für Differentielle und Diagnostische Psychologie</a:t>
            </a:r>
            <a:r>
              <a:rPr lang="de-DE" sz="1200" dirty="0">
                <a:highlight>
                  <a:srgbClr val="BFBFBF"/>
                </a:highlight>
              </a:rPr>
              <a:t>, </a:t>
            </a:r>
            <a:r>
              <a:rPr lang="de-DE" sz="1200" i="1" dirty="0">
                <a:highlight>
                  <a:srgbClr val="BFBFBF"/>
                </a:highlight>
              </a:rPr>
              <a:t>15</a:t>
            </a:r>
            <a:r>
              <a:rPr lang="de-DE" sz="1200" dirty="0">
                <a:highlight>
                  <a:srgbClr val="BFBFBF"/>
                </a:highlight>
              </a:rPr>
              <a:t>, 	185–200.</a:t>
            </a:r>
            <a:endParaRPr lang="en-US" sz="1200" dirty="0">
              <a:highlight>
                <a:srgbClr val="BFBFBF"/>
              </a:highlight>
            </a:endParaRPr>
          </a:p>
          <a:p>
            <a:pPr marL="0" indent="0">
              <a:buNone/>
            </a:pPr>
            <a:r>
              <a:rPr lang="en-US" sz="1200" dirty="0">
                <a:highlight>
                  <a:srgbClr val="BFBFBF"/>
                </a:highlight>
              </a:rPr>
              <a:t>Zhao, Y., Li, Y., Ma, S., Xu, Z., &amp; Zhang, B. (2025). A meta-analysis of the correlation between self-</a:t>
            </a:r>
          </a:p>
          <a:p>
            <a:pPr marL="0" indent="0">
              <a:buNone/>
            </a:pPr>
            <a:r>
              <a:rPr lang="en-US" sz="1200" dirty="0">
                <a:highlight>
                  <a:srgbClr val="BFBFBF"/>
                </a:highlight>
              </a:rPr>
              <a:t>	regulated learning strategies and academic performance in online and blended learning 	environments. </a:t>
            </a:r>
            <a:r>
              <a:rPr lang="en-US" sz="1200" i="1" dirty="0">
                <a:highlight>
                  <a:srgbClr val="BFBFBF"/>
                </a:highlight>
              </a:rPr>
              <a:t>Computers &amp; Education</a:t>
            </a:r>
            <a:r>
              <a:rPr lang="en-US" sz="1200" dirty="0">
                <a:highlight>
                  <a:srgbClr val="BFBFBF"/>
                </a:highlight>
              </a:rPr>
              <a:t>, </a:t>
            </a:r>
            <a:r>
              <a:rPr lang="en-US" sz="1200" i="1" dirty="0">
                <a:highlight>
                  <a:srgbClr val="BFBFBF"/>
                </a:highlight>
              </a:rPr>
              <a:t>230</a:t>
            </a:r>
            <a:r>
              <a:rPr lang="en-US" sz="1200" dirty="0">
                <a:highlight>
                  <a:srgbClr val="BFBFBF"/>
                </a:highlight>
              </a:rPr>
              <a:t>, 105279. 	</a:t>
            </a:r>
            <a:r>
              <a:rPr lang="en-US" sz="1200" u="sng" dirty="0">
                <a:highlight>
                  <a:srgbClr val="BFBFBF"/>
                </a:highlight>
                <a:hlinkClick r:id="rId4"/>
              </a:rPr>
              <a:t>https://doi.org/10.1016/j.compedu.2025.105279</a:t>
            </a:r>
            <a:endParaRPr lang="en-US" sz="1200" u="sng" dirty="0">
              <a:highlight>
                <a:srgbClr val="BFBFBF"/>
              </a:highlight>
            </a:endParaRPr>
          </a:p>
          <a:p>
            <a:pPr marL="0" indent="0">
              <a:buNone/>
            </a:pPr>
            <a:endParaRPr lang="en-US" sz="1200" u="sng" dirty="0">
              <a:highlight>
                <a:srgbClr val="BFBFBF"/>
              </a:highlight>
            </a:endParaRPr>
          </a:p>
          <a:p>
            <a:pPr marL="0" indent="0">
              <a:buNone/>
            </a:pPr>
            <a:r>
              <a:rPr lang="en-US" sz="1200" dirty="0">
                <a:highlight>
                  <a:srgbClr val="BFBFBF"/>
                </a:highlight>
              </a:rPr>
              <a:t>*</a:t>
            </a:r>
            <a:r>
              <a:rPr lang="en-US" sz="1200" dirty="0" err="1">
                <a:highlight>
                  <a:srgbClr val="BFBFBF"/>
                </a:highlight>
              </a:rPr>
              <a:t>Referenzen</a:t>
            </a:r>
            <a:r>
              <a:rPr lang="en-US" sz="1200" dirty="0">
                <a:highlight>
                  <a:srgbClr val="BFBFBF"/>
                </a:highlight>
              </a:rPr>
              <a:t> </a:t>
            </a:r>
            <a:r>
              <a:rPr lang="en-US" sz="1200" dirty="0" err="1">
                <a:highlight>
                  <a:srgbClr val="BFBFBF"/>
                </a:highlight>
              </a:rPr>
              <a:t>im</a:t>
            </a:r>
            <a:r>
              <a:rPr lang="en-US" sz="1200" dirty="0">
                <a:highlight>
                  <a:srgbClr val="BFBFBF"/>
                </a:highlight>
              </a:rPr>
              <a:t> </a:t>
            </a:r>
            <a:r>
              <a:rPr lang="en-US" sz="1200" dirty="0" err="1">
                <a:highlight>
                  <a:srgbClr val="BFBFBF"/>
                </a:highlight>
              </a:rPr>
              <a:t>Anhang</a:t>
            </a:r>
            <a:endParaRPr lang="de-DE" sz="1200" dirty="0">
              <a:highlight>
                <a:srgbClr val="BFBFBF"/>
              </a:highlight>
            </a:endParaRPr>
          </a:p>
          <a:p>
            <a:pPr marL="0" indent="0">
              <a:buNone/>
            </a:pPr>
            <a:endParaRPr lang="de-DE" sz="1200" dirty="0">
              <a:highlight>
                <a:srgbClr val="FFFF00"/>
              </a:highlight>
            </a:endParaRPr>
          </a:p>
          <a:p>
            <a:pPr marL="0" indent="0">
              <a:buNone/>
            </a:pPr>
            <a:endParaRPr lang="de-DE" sz="1200" dirty="0"/>
          </a:p>
        </p:txBody>
      </p:sp>
      <p:sp>
        <p:nvSpPr>
          <p:cNvPr id="4" name="Titel 1"/>
          <p:cNvSpPr txBox="1">
            <a:spLocks/>
          </p:cNvSpPr>
          <p:nvPr/>
        </p:nvSpPr>
        <p:spPr bwMode="auto">
          <a:xfrm>
            <a:off x="179512" y="-99392"/>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a:t>Literaturverzeichnis</a:t>
            </a:r>
          </a:p>
        </p:txBody>
      </p:sp>
    </p:spTree>
    <p:extLst>
      <p:ext uri="{BB962C8B-B14F-4D97-AF65-F5344CB8AC3E}">
        <p14:creationId xmlns:p14="http://schemas.microsoft.com/office/powerpoint/2010/main" val="1227536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8829F-4691-5276-EC03-328D0EA8CF92}"/>
              </a:ext>
            </a:extLst>
          </p:cNvPr>
          <p:cNvSpPr>
            <a:spLocks noGrp="1"/>
          </p:cNvSpPr>
          <p:nvPr>
            <p:ph type="title"/>
          </p:nvPr>
        </p:nvSpPr>
        <p:spPr>
          <a:xfrm>
            <a:off x="323528" y="260648"/>
            <a:ext cx="7467600" cy="1143000"/>
          </a:xfrm>
        </p:spPr>
        <p:txBody>
          <a:bodyPr/>
          <a:lstStyle/>
          <a:p>
            <a:r>
              <a:rPr lang="de-DE" dirty="0"/>
              <a:t>Anhang: ohne vs. Prompt zum Organisieren</a:t>
            </a:r>
          </a:p>
        </p:txBody>
      </p:sp>
      <p:sp>
        <p:nvSpPr>
          <p:cNvPr id="3" name="Inhaltsplatzhalter 2">
            <a:extLst>
              <a:ext uri="{FF2B5EF4-FFF2-40B4-BE49-F238E27FC236}">
                <a16:creationId xmlns:a16="http://schemas.microsoft.com/office/drawing/2014/main" id="{63AB83EC-1A84-E9F4-061F-C572F35B5361}"/>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8E9C5F25-6EB4-06BB-5AD9-6A4DBAF7566A}"/>
              </a:ext>
            </a:extLst>
          </p:cNvPr>
          <p:cNvPicPr>
            <a:picLocks noChangeAspect="1"/>
          </p:cNvPicPr>
          <p:nvPr/>
        </p:nvPicPr>
        <p:blipFill>
          <a:blip r:embed="rId2"/>
          <a:stretch>
            <a:fillRect/>
          </a:stretch>
        </p:blipFill>
        <p:spPr>
          <a:xfrm>
            <a:off x="179512" y="1176631"/>
            <a:ext cx="3839642" cy="5681369"/>
          </a:xfrm>
          <a:prstGeom prst="rect">
            <a:avLst/>
          </a:prstGeom>
        </p:spPr>
      </p:pic>
      <p:pic>
        <p:nvPicPr>
          <p:cNvPr id="7" name="Grafik 6">
            <a:extLst>
              <a:ext uri="{FF2B5EF4-FFF2-40B4-BE49-F238E27FC236}">
                <a16:creationId xmlns:a16="http://schemas.microsoft.com/office/drawing/2014/main" id="{860D58D6-D196-E8B5-2914-D6D4E0558FCF}"/>
              </a:ext>
            </a:extLst>
          </p:cNvPr>
          <p:cNvPicPr>
            <a:picLocks noChangeAspect="1"/>
          </p:cNvPicPr>
          <p:nvPr/>
        </p:nvPicPr>
        <p:blipFill>
          <a:blip r:embed="rId3"/>
          <a:stretch>
            <a:fillRect/>
          </a:stretch>
        </p:blipFill>
        <p:spPr>
          <a:xfrm>
            <a:off x="4080077" y="1176631"/>
            <a:ext cx="4141582" cy="5647014"/>
          </a:xfrm>
          <a:prstGeom prst="rect">
            <a:avLst/>
          </a:prstGeom>
        </p:spPr>
      </p:pic>
    </p:spTree>
    <p:extLst>
      <p:ext uri="{BB962C8B-B14F-4D97-AF65-F5344CB8AC3E}">
        <p14:creationId xmlns:p14="http://schemas.microsoft.com/office/powerpoint/2010/main" val="20485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311F2-F514-F1BF-623F-3BC019206F6B}"/>
              </a:ext>
            </a:extLst>
          </p:cNvPr>
          <p:cNvSpPr>
            <a:spLocks noGrp="1"/>
          </p:cNvSpPr>
          <p:nvPr>
            <p:ph type="title"/>
          </p:nvPr>
        </p:nvSpPr>
        <p:spPr>
          <a:xfrm>
            <a:off x="251520" y="142856"/>
            <a:ext cx="7467600" cy="1143000"/>
          </a:xfrm>
        </p:spPr>
        <p:txBody>
          <a:bodyPr/>
          <a:lstStyle/>
          <a:p>
            <a:r>
              <a:rPr lang="de-DE" dirty="0"/>
              <a:t>Anhang: ohne vs. Prompt zum Elaborieren</a:t>
            </a:r>
          </a:p>
        </p:txBody>
      </p:sp>
      <p:sp>
        <p:nvSpPr>
          <p:cNvPr id="3" name="Inhaltsplatzhalter 2">
            <a:extLst>
              <a:ext uri="{FF2B5EF4-FFF2-40B4-BE49-F238E27FC236}">
                <a16:creationId xmlns:a16="http://schemas.microsoft.com/office/drawing/2014/main" id="{2EEBA5A8-676F-4BF8-0AAF-4D2D28666E8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A85716CB-F626-F4AD-F9F0-488A5E371490}"/>
              </a:ext>
            </a:extLst>
          </p:cNvPr>
          <p:cNvPicPr>
            <a:picLocks noChangeAspect="1"/>
          </p:cNvPicPr>
          <p:nvPr/>
        </p:nvPicPr>
        <p:blipFill>
          <a:blip r:embed="rId2"/>
          <a:stretch>
            <a:fillRect/>
          </a:stretch>
        </p:blipFill>
        <p:spPr>
          <a:xfrm>
            <a:off x="4644008" y="1236272"/>
            <a:ext cx="3739438" cy="5261688"/>
          </a:xfrm>
          <a:prstGeom prst="rect">
            <a:avLst/>
          </a:prstGeom>
        </p:spPr>
      </p:pic>
      <p:pic>
        <p:nvPicPr>
          <p:cNvPr id="7" name="Grafik 6">
            <a:extLst>
              <a:ext uri="{FF2B5EF4-FFF2-40B4-BE49-F238E27FC236}">
                <a16:creationId xmlns:a16="http://schemas.microsoft.com/office/drawing/2014/main" id="{4F96BE31-8B6F-AADF-E50B-9139DA1C48DA}"/>
              </a:ext>
            </a:extLst>
          </p:cNvPr>
          <p:cNvPicPr>
            <a:picLocks noChangeAspect="1"/>
          </p:cNvPicPr>
          <p:nvPr/>
        </p:nvPicPr>
        <p:blipFill>
          <a:blip r:embed="rId3"/>
          <a:stretch>
            <a:fillRect/>
          </a:stretch>
        </p:blipFill>
        <p:spPr>
          <a:xfrm>
            <a:off x="251520" y="1052397"/>
            <a:ext cx="4010018" cy="5517232"/>
          </a:xfrm>
          <a:prstGeom prst="rect">
            <a:avLst/>
          </a:prstGeom>
        </p:spPr>
      </p:pic>
    </p:spTree>
    <p:extLst>
      <p:ext uri="{BB962C8B-B14F-4D97-AF65-F5344CB8AC3E}">
        <p14:creationId xmlns:p14="http://schemas.microsoft.com/office/powerpoint/2010/main" val="1361248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998BE-20F2-8A02-463B-949AE9D2C4CF}"/>
              </a:ext>
            </a:extLst>
          </p:cNvPr>
          <p:cNvSpPr>
            <a:spLocks noGrp="1"/>
          </p:cNvSpPr>
          <p:nvPr>
            <p:ph type="title"/>
          </p:nvPr>
        </p:nvSpPr>
        <p:spPr>
          <a:xfrm>
            <a:off x="281453" y="142856"/>
            <a:ext cx="7992888" cy="1143000"/>
          </a:xfrm>
        </p:spPr>
        <p:txBody>
          <a:bodyPr/>
          <a:lstStyle/>
          <a:p>
            <a:r>
              <a:rPr lang="de-DE" dirty="0"/>
              <a:t>Anhang: ohne vs. Prompt zum Kritischen Prüfen</a:t>
            </a:r>
          </a:p>
        </p:txBody>
      </p:sp>
      <p:sp>
        <p:nvSpPr>
          <p:cNvPr id="3" name="Inhaltsplatzhalter 2">
            <a:extLst>
              <a:ext uri="{FF2B5EF4-FFF2-40B4-BE49-F238E27FC236}">
                <a16:creationId xmlns:a16="http://schemas.microsoft.com/office/drawing/2014/main" id="{AC586935-C444-DAF6-7D0A-E576BA032A31}"/>
              </a:ext>
            </a:extLst>
          </p:cNvPr>
          <p:cNvSpPr>
            <a:spLocks noGrp="1"/>
          </p:cNvSpPr>
          <p:nvPr>
            <p:ph idx="1"/>
          </p:nvPr>
        </p:nvSpPr>
        <p:spPr>
          <a:xfrm>
            <a:off x="544097" y="1556792"/>
            <a:ext cx="7467600" cy="3552844"/>
          </a:xfrm>
        </p:spPr>
        <p:txBody>
          <a:bodyPr/>
          <a:lstStyle/>
          <a:p>
            <a:endParaRPr lang="de-DE"/>
          </a:p>
        </p:txBody>
      </p:sp>
      <p:pic>
        <p:nvPicPr>
          <p:cNvPr id="5" name="Grafik 4">
            <a:extLst>
              <a:ext uri="{FF2B5EF4-FFF2-40B4-BE49-F238E27FC236}">
                <a16:creationId xmlns:a16="http://schemas.microsoft.com/office/drawing/2014/main" id="{05C59697-0C9F-2D54-5B49-989E8D3A04BE}"/>
              </a:ext>
            </a:extLst>
          </p:cNvPr>
          <p:cNvPicPr>
            <a:picLocks noChangeAspect="1"/>
          </p:cNvPicPr>
          <p:nvPr/>
        </p:nvPicPr>
        <p:blipFill>
          <a:blip r:embed="rId2"/>
          <a:stretch>
            <a:fillRect/>
          </a:stretch>
        </p:blipFill>
        <p:spPr>
          <a:xfrm>
            <a:off x="251777" y="1052736"/>
            <a:ext cx="4021719" cy="5517232"/>
          </a:xfrm>
          <a:prstGeom prst="rect">
            <a:avLst/>
          </a:prstGeom>
        </p:spPr>
      </p:pic>
      <p:pic>
        <p:nvPicPr>
          <p:cNvPr id="7" name="Grafik 6">
            <a:extLst>
              <a:ext uri="{FF2B5EF4-FFF2-40B4-BE49-F238E27FC236}">
                <a16:creationId xmlns:a16="http://schemas.microsoft.com/office/drawing/2014/main" id="{BA3B8DEC-299C-9ADC-BA05-2836B23F442F}"/>
              </a:ext>
            </a:extLst>
          </p:cNvPr>
          <p:cNvPicPr>
            <a:picLocks noChangeAspect="1"/>
          </p:cNvPicPr>
          <p:nvPr/>
        </p:nvPicPr>
        <p:blipFill>
          <a:blip r:embed="rId3"/>
          <a:stretch>
            <a:fillRect/>
          </a:stretch>
        </p:blipFill>
        <p:spPr>
          <a:xfrm>
            <a:off x="4303172" y="1052736"/>
            <a:ext cx="4167853" cy="5769260"/>
          </a:xfrm>
          <a:prstGeom prst="rect">
            <a:avLst/>
          </a:prstGeom>
        </p:spPr>
      </p:pic>
    </p:spTree>
    <p:extLst>
      <p:ext uri="{BB962C8B-B14F-4D97-AF65-F5344CB8AC3E}">
        <p14:creationId xmlns:p14="http://schemas.microsoft.com/office/powerpoint/2010/main" val="3145258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E850-77ED-FF66-9466-ED8426CE7A3A}"/>
              </a:ext>
            </a:extLst>
          </p:cNvPr>
          <p:cNvSpPr>
            <a:spLocks noGrp="1"/>
          </p:cNvSpPr>
          <p:nvPr>
            <p:ph type="title"/>
          </p:nvPr>
        </p:nvSpPr>
        <p:spPr>
          <a:xfrm>
            <a:off x="179512" y="0"/>
            <a:ext cx="7467600" cy="1143000"/>
          </a:xfrm>
        </p:spPr>
        <p:txBody>
          <a:bodyPr/>
          <a:lstStyle/>
          <a:p>
            <a:r>
              <a:rPr lang="de-DE" dirty="0"/>
              <a:t>Anhang: Metakognitiver Prompt</a:t>
            </a:r>
          </a:p>
        </p:txBody>
      </p:sp>
      <p:sp>
        <p:nvSpPr>
          <p:cNvPr id="3" name="Inhaltsplatzhalter 2">
            <a:extLst>
              <a:ext uri="{FF2B5EF4-FFF2-40B4-BE49-F238E27FC236}">
                <a16:creationId xmlns:a16="http://schemas.microsoft.com/office/drawing/2014/main" id="{8CB05E08-11D0-B5EF-9A88-C682E5133467}"/>
              </a:ext>
            </a:extLst>
          </p:cNvPr>
          <p:cNvSpPr>
            <a:spLocks noGrp="1"/>
          </p:cNvSpPr>
          <p:nvPr>
            <p:ph idx="1"/>
          </p:nvPr>
        </p:nvSpPr>
        <p:spPr/>
        <p:txBody>
          <a:bodyPr/>
          <a:lstStyle/>
          <a:p>
            <a:endParaRPr lang="de-DE" dirty="0"/>
          </a:p>
        </p:txBody>
      </p:sp>
      <p:pic>
        <p:nvPicPr>
          <p:cNvPr id="5" name="Grafik 4">
            <a:extLst>
              <a:ext uri="{FF2B5EF4-FFF2-40B4-BE49-F238E27FC236}">
                <a16:creationId xmlns:a16="http://schemas.microsoft.com/office/drawing/2014/main" id="{77CB16A0-B50B-00A7-4C21-4A135021928D}"/>
              </a:ext>
            </a:extLst>
          </p:cNvPr>
          <p:cNvPicPr>
            <a:picLocks noChangeAspect="1"/>
          </p:cNvPicPr>
          <p:nvPr/>
        </p:nvPicPr>
        <p:blipFill>
          <a:blip r:embed="rId2"/>
          <a:stretch>
            <a:fillRect/>
          </a:stretch>
        </p:blipFill>
        <p:spPr>
          <a:xfrm>
            <a:off x="72211" y="1052736"/>
            <a:ext cx="2750937" cy="3960440"/>
          </a:xfrm>
          <a:prstGeom prst="rect">
            <a:avLst/>
          </a:prstGeom>
        </p:spPr>
      </p:pic>
      <p:pic>
        <p:nvPicPr>
          <p:cNvPr id="7" name="Grafik 6">
            <a:extLst>
              <a:ext uri="{FF2B5EF4-FFF2-40B4-BE49-F238E27FC236}">
                <a16:creationId xmlns:a16="http://schemas.microsoft.com/office/drawing/2014/main" id="{2951048E-1155-B33F-E97E-D7C26DD1D4AB}"/>
              </a:ext>
            </a:extLst>
          </p:cNvPr>
          <p:cNvPicPr>
            <a:picLocks noChangeAspect="1"/>
          </p:cNvPicPr>
          <p:nvPr/>
        </p:nvPicPr>
        <p:blipFill>
          <a:blip r:embed="rId3"/>
          <a:stretch>
            <a:fillRect/>
          </a:stretch>
        </p:blipFill>
        <p:spPr>
          <a:xfrm>
            <a:off x="2727088" y="2132856"/>
            <a:ext cx="3038761" cy="4226812"/>
          </a:xfrm>
          <a:prstGeom prst="rect">
            <a:avLst/>
          </a:prstGeom>
        </p:spPr>
      </p:pic>
      <p:pic>
        <p:nvPicPr>
          <p:cNvPr id="9" name="Grafik 8">
            <a:extLst>
              <a:ext uri="{FF2B5EF4-FFF2-40B4-BE49-F238E27FC236}">
                <a16:creationId xmlns:a16="http://schemas.microsoft.com/office/drawing/2014/main" id="{93A747A4-04D6-D17B-7BB2-9810557C6EAB}"/>
              </a:ext>
            </a:extLst>
          </p:cNvPr>
          <p:cNvPicPr>
            <a:picLocks noChangeAspect="1"/>
          </p:cNvPicPr>
          <p:nvPr/>
        </p:nvPicPr>
        <p:blipFill>
          <a:blip r:embed="rId4"/>
          <a:stretch>
            <a:fillRect/>
          </a:stretch>
        </p:blipFill>
        <p:spPr>
          <a:xfrm>
            <a:off x="5670144" y="1202476"/>
            <a:ext cx="3425330" cy="4602788"/>
          </a:xfrm>
          <a:prstGeom prst="rect">
            <a:avLst/>
          </a:prstGeom>
        </p:spPr>
      </p:pic>
    </p:spTree>
    <p:extLst>
      <p:ext uri="{BB962C8B-B14F-4D97-AF65-F5344CB8AC3E}">
        <p14:creationId xmlns:p14="http://schemas.microsoft.com/office/powerpoint/2010/main" val="3504972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CF8F8-49D3-FAC2-E7D0-30EA797E7475}"/>
              </a:ext>
            </a:extLst>
          </p:cNvPr>
          <p:cNvSpPr>
            <a:spLocks noGrp="1"/>
          </p:cNvSpPr>
          <p:nvPr>
            <p:ph type="title"/>
          </p:nvPr>
        </p:nvSpPr>
        <p:spPr>
          <a:xfrm>
            <a:off x="251520" y="260648"/>
            <a:ext cx="7467600" cy="1143000"/>
          </a:xfrm>
        </p:spPr>
        <p:txBody>
          <a:bodyPr/>
          <a:lstStyle/>
          <a:p>
            <a:r>
              <a:rPr lang="de-DE" dirty="0"/>
              <a:t>Anhang: Methode</a:t>
            </a:r>
          </a:p>
        </p:txBody>
      </p:sp>
      <p:sp>
        <p:nvSpPr>
          <p:cNvPr id="3" name="Inhaltsplatzhalter 2">
            <a:extLst>
              <a:ext uri="{FF2B5EF4-FFF2-40B4-BE49-F238E27FC236}">
                <a16:creationId xmlns:a16="http://schemas.microsoft.com/office/drawing/2014/main" id="{19035082-F460-B48A-1E2F-070F9AD28F88}"/>
              </a:ext>
            </a:extLst>
          </p:cNvPr>
          <p:cNvSpPr>
            <a:spLocks noGrp="1"/>
          </p:cNvSpPr>
          <p:nvPr>
            <p:ph idx="1"/>
          </p:nvPr>
        </p:nvSpPr>
        <p:spPr>
          <a:xfrm>
            <a:off x="323528" y="1340768"/>
            <a:ext cx="7467600" cy="3552844"/>
          </a:xfrm>
        </p:spPr>
        <p:txBody>
          <a:bodyPr/>
          <a:lstStyle/>
          <a:p>
            <a:r>
              <a:rPr lang="de-DE" b="1" dirty="0"/>
              <a:t>Stichprobe </a:t>
            </a:r>
            <a:r>
              <a:rPr lang="de-DE" b="1" dirty="0" err="1"/>
              <a:t>SoSe</a:t>
            </a:r>
            <a:r>
              <a:rPr lang="de-DE" b="1" dirty="0"/>
              <a:t> 2024:</a:t>
            </a:r>
          </a:p>
          <a:p>
            <a:pPr marL="457200" lvl="1" indent="0">
              <a:buNone/>
            </a:pPr>
            <a:r>
              <a:rPr lang="de-DE" b="1" dirty="0"/>
              <a:t> </a:t>
            </a:r>
            <a:r>
              <a:rPr lang="de-DE" i="1" dirty="0"/>
              <a:t>N</a:t>
            </a:r>
            <a:r>
              <a:rPr lang="de-DE" dirty="0"/>
              <a:t> = 363 Lehramtsstudierende der Universität Bamberg</a:t>
            </a:r>
          </a:p>
          <a:p>
            <a:pPr marL="457200" lvl="1" indent="0">
              <a:buNone/>
            </a:pPr>
            <a:endParaRPr lang="de-DE" dirty="0"/>
          </a:p>
          <a:p>
            <a:pPr lvl="1"/>
            <a:r>
              <a:rPr lang="de-DE" dirty="0"/>
              <a:t>Alter </a:t>
            </a:r>
            <a:r>
              <a:rPr lang="de-DE" i="1" dirty="0"/>
              <a:t>M </a:t>
            </a:r>
            <a:r>
              <a:rPr lang="de-DE" dirty="0"/>
              <a:t>= 21.35 (</a:t>
            </a:r>
            <a:r>
              <a:rPr lang="de-DE" i="1" dirty="0"/>
              <a:t>SD </a:t>
            </a:r>
            <a:r>
              <a:rPr lang="de-DE" dirty="0"/>
              <a:t>= 2.56; </a:t>
            </a:r>
            <a:r>
              <a:rPr lang="de-DE" i="1" dirty="0"/>
              <a:t>Range </a:t>
            </a:r>
            <a:r>
              <a:rPr lang="de-DE" dirty="0"/>
              <a:t>= 18-39 Jahre)</a:t>
            </a:r>
          </a:p>
          <a:p>
            <a:pPr marL="457200" lvl="1" indent="0">
              <a:buNone/>
            </a:pPr>
            <a:endParaRPr lang="de-DE" dirty="0"/>
          </a:p>
          <a:p>
            <a:pPr lvl="1"/>
            <a:r>
              <a:rPr lang="de-DE" dirty="0"/>
              <a:t>Semester </a:t>
            </a:r>
            <a:r>
              <a:rPr lang="de-DE" i="1" dirty="0"/>
              <a:t>M = 3</a:t>
            </a:r>
            <a:r>
              <a:rPr lang="de-DE" dirty="0"/>
              <a:t>.94 (</a:t>
            </a:r>
            <a:r>
              <a:rPr lang="de-DE" i="1" dirty="0"/>
              <a:t>SD </a:t>
            </a:r>
            <a:r>
              <a:rPr lang="de-DE" dirty="0"/>
              <a:t>= 1.92; </a:t>
            </a:r>
            <a:r>
              <a:rPr lang="de-DE" i="1" dirty="0"/>
              <a:t>Range </a:t>
            </a:r>
            <a:r>
              <a:rPr lang="de-DE" dirty="0"/>
              <a:t>= 1-15 HS-Semester)</a:t>
            </a:r>
          </a:p>
          <a:p>
            <a:pPr lvl="1"/>
            <a:endParaRPr lang="de-DE" dirty="0"/>
          </a:p>
          <a:p>
            <a:pPr lvl="1"/>
            <a:r>
              <a:rPr lang="de-DE" dirty="0"/>
              <a:t>Geschlecht: Weiblich = 79.2%, männlich = 19.7%, divers = 1.1%</a:t>
            </a:r>
          </a:p>
          <a:p>
            <a:pPr lvl="1"/>
            <a:endParaRPr lang="de-DE" dirty="0"/>
          </a:p>
          <a:p>
            <a:pPr lvl="1"/>
            <a:r>
              <a:rPr lang="de-DE" dirty="0"/>
              <a:t>Schulform: GS = 44.6%, MS = 5.8%, RS = 7.5%, </a:t>
            </a:r>
            <a:r>
              <a:rPr lang="de-DE" dirty="0" err="1"/>
              <a:t>Gym</a:t>
            </a:r>
            <a:r>
              <a:rPr lang="de-DE" dirty="0"/>
              <a:t> = 16.3%, </a:t>
            </a:r>
            <a:r>
              <a:rPr lang="de-DE" dirty="0" err="1"/>
              <a:t>BeBi</a:t>
            </a:r>
            <a:r>
              <a:rPr lang="de-DE"/>
              <a:t> = 25.8%</a:t>
            </a:r>
            <a:endParaRPr lang="de-DE" dirty="0"/>
          </a:p>
          <a:p>
            <a:pPr lvl="1"/>
            <a:endParaRPr lang="de-DE" dirty="0"/>
          </a:p>
          <a:p>
            <a:pPr lvl="1"/>
            <a:endParaRPr lang="de-DE" dirty="0"/>
          </a:p>
          <a:p>
            <a:endParaRPr lang="de-DE" b="1" dirty="0"/>
          </a:p>
        </p:txBody>
      </p:sp>
    </p:spTree>
    <p:extLst>
      <p:ext uri="{BB962C8B-B14F-4D97-AF65-F5344CB8AC3E}">
        <p14:creationId xmlns:p14="http://schemas.microsoft.com/office/powerpoint/2010/main" val="400290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7467600" cy="1143000"/>
          </a:xfrm>
        </p:spPr>
        <p:txBody>
          <a:bodyPr/>
          <a:lstStyle/>
          <a:p>
            <a:r>
              <a:rPr lang="de-DE" dirty="0"/>
              <a:t>1. Einleitung</a:t>
            </a:r>
          </a:p>
        </p:txBody>
      </p:sp>
      <p:sp>
        <p:nvSpPr>
          <p:cNvPr id="3" name="Inhaltsplatzhalter 2"/>
          <p:cNvSpPr>
            <a:spLocks noGrp="1"/>
          </p:cNvSpPr>
          <p:nvPr>
            <p:ph idx="1"/>
          </p:nvPr>
        </p:nvSpPr>
        <p:spPr>
          <a:xfrm>
            <a:off x="395536" y="1196752"/>
            <a:ext cx="7467600" cy="3552844"/>
          </a:xfrm>
        </p:spPr>
        <p:txBody>
          <a:bodyPr/>
          <a:lstStyle/>
          <a:p>
            <a:r>
              <a:rPr lang="de-DE" altLang="de-DE" dirty="0">
                <a:latin typeface="Arial" panose="020B0604020202020204" pitchFamily="34" charset="0"/>
              </a:rPr>
              <a:t>Selbstreguliertes Lernen (SRL) als zentrale Kompetenz für den </a:t>
            </a:r>
            <a:r>
              <a:rPr lang="de-DE" altLang="de-DE" b="1" dirty="0">
                <a:latin typeface="Arial" panose="020B0604020202020204" pitchFamily="34" charset="0"/>
              </a:rPr>
              <a:t>Lernerfolg </a:t>
            </a:r>
            <a:r>
              <a:rPr lang="de-DE" altLang="de-DE" sz="1800" dirty="0">
                <a:latin typeface="Arial" panose="020B0604020202020204" pitchFamily="34" charset="0"/>
              </a:rPr>
              <a:t>(Meta-Analysen nach Theobald, 2021; </a:t>
            </a:r>
            <a:r>
              <a:rPr lang="de-DE" altLang="de-DE" sz="1800" dirty="0" err="1">
                <a:latin typeface="Arial" panose="020B0604020202020204" pitchFamily="34" charset="0"/>
              </a:rPr>
              <a:t>Dent</a:t>
            </a:r>
            <a:r>
              <a:rPr lang="de-DE" altLang="de-DE" sz="1800" dirty="0">
                <a:latin typeface="Arial" panose="020B0604020202020204" pitchFamily="34" charset="0"/>
              </a:rPr>
              <a:t> &amp; </a:t>
            </a:r>
            <a:r>
              <a:rPr lang="de-DE" altLang="de-DE" sz="1800" dirty="0" err="1">
                <a:latin typeface="Arial" panose="020B0604020202020204" pitchFamily="34" charset="0"/>
              </a:rPr>
              <a:t>Koenka</a:t>
            </a:r>
            <a:r>
              <a:rPr lang="de-DE" altLang="de-DE" sz="1800" dirty="0">
                <a:latin typeface="Arial" panose="020B0604020202020204" pitchFamily="34" charset="0"/>
              </a:rPr>
              <a:t>, 2016)</a:t>
            </a:r>
          </a:p>
          <a:p>
            <a:pPr marL="0" lvl="1" indent="0">
              <a:buNone/>
            </a:pPr>
            <a:r>
              <a:rPr lang="de-DE" altLang="de-DE" sz="2200" b="1" dirty="0">
                <a:latin typeface="Arial" panose="020B0604020202020204" pitchFamily="34" charset="0"/>
              </a:rPr>
              <a:t>      </a:t>
            </a:r>
          </a:p>
          <a:p>
            <a:pPr marL="342900" lvl="1" indent="-342900"/>
            <a:r>
              <a:rPr lang="de-DE" altLang="de-DE" sz="2200" dirty="0">
                <a:latin typeface="Arial" panose="020B0604020202020204" pitchFamily="34" charset="0"/>
              </a:rPr>
              <a:t>Besondere Relevanz für </a:t>
            </a:r>
            <a:r>
              <a:rPr lang="de-DE" altLang="de-DE" sz="2200" b="1" dirty="0">
                <a:latin typeface="Arial" panose="020B0604020202020204" pitchFamily="34" charset="0"/>
              </a:rPr>
              <a:t>Lehramtsstudierende </a:t>
            </a:r>
            <a:r>
              <a:rPr lang="de-DE" altLang="de-DE" sz="1800" dirty="0">
                <a:latin typeface="Arial" panose="020B0604020202020204" pitchFamily="34" charset="0"/>
              </a:rPr>
              <a:t>(z.B. </a:t>
            </a:r>
            <a:r>
              <a:rPr lang="de-DE" altLang="de-DE" sz="1800" dirty="0" err="1">
                <a:latin typeface="Arial" panose="020B0604020202020204" pitchFamily="34" charset="0"/>
              </a:rPr>
              <a:t>Vanslambrouck</a:t>
            </a:r>
            <a:r>
              <a:rPr lang="de-DE" altLang="de-DE" sz="1800" dirty="0">
                <a:latin typeface="Arial" panose="020B0604020202020204" pitchFamily="34" charset="0"/>
              </a:rPr>
              <a:t> et al., 2019)</a:t>
            </a:r>
            <a:r>
              <a:rPr lang="de-DE" altLang="de-DE" sz="2200" dirty="0">
                <a:latin typeface="Arial" panose="020B0604020202020204" pitchFamily="34" charset="0"/>
              </a:rPr>
              <a:t>: </a:t>
            </a:r>
          </a:p>
          <a:p>
            <a:pPr lvl="1"/>
            <a:r>
              <a:rPr lang="de-DE" altLang="de-DE" sz="2200" dirty="0">
                <a:latin typeface="Arial" panose="020B0604020202020204" pitchFamily="34" charset="0"/>
              </a:rPr>
              <a:t>Aufgabe von Lehrkräften: </a:t>
            </a:r>
            <a:r>
              <a:rPr lang="de-DE" altLang="de-DE" sz="2200" b="1" dirty="0">
                <a:latin typeface="Arial" panose="020B0604020202020204" pitchFamily="34" charset="0"/>
              </a:rPr>
              <a:t>Akkurate Diagnostik und differenzierte Förderung </a:t>
            </a:r>
            <a:r>
              <a:rPr lang="de-DE" altLang="de-DE" sz="2200" dirty="0">
                <a:latin typeface="Arial" panose="020B0604020202020204" pitchFamily="34" charset="0"/>
              </a:rPr>
              <a:t>des selbstregulierten Lernprozesses von Schülerinnen und Schülern </a:t>
            </a:r>
            <a:r>
              <a:rPr lang="de-DE" altLang="de-DE" sz="1800" dirty="0">
                <a:latin typeface="Arial" panose="020B0604020202020204" pitchFamily="34" charset="0"/>
              </a:rPr>
              <a:t>(z.B. Michalsky &amp; Schechter, 2013)</a:t>
            </a:r>
          </a:p>
          <a:p>
            <a:pPr lvl="1"/>
            <a:r>
              <a:rPr lang="de-DE" altLang="de-DE" sz="2200" b="1" dirty="0">
                <a:latin typeface="Arial" panose="020B0604020202020204" pitchFamily="34" charset="0"/>
              </a:rPr>
              <a:t>Eigene Kompetenzen im selbstregulierten Lernen </a:t>
            </a:r>
            <a:r>
              <a:rPr lang="de-DE" altLang="de-DE" sz="2200" dirty="0">
                <a:latin typeface="Arial" panose="020B0604020202020204" pitchFamily="34" charset="0"/>
              </a:rPr>
              <a:t>(angehender) Lehrkräfte wirken sich günstig auf die Bewältigung dieser Aufgaben aus </a:t>
            </a:r>
            <a:r>
              <a:rPr lang="de-DE" altLang="de-DE" sz="1800" dirty="0">
                <a:latin typeface="Arial" panose="020B0604020202020204" pitchFamily="34" charset="0"/>
              </a:rPr>
              <a:t>(z.B. </a:t>
            </a:r>
            <a:r>
              <a:rPr lang="de-DE" altLang="de-DE" sz="1800" dirty="0" err="1">
                <a:latin typeface="Arial" panose="020B0604020202020204" pitchFamily="34" charset="0"/>
              </a:rPr>
              <a:t>Shahmohammadi</a:t>
            </a:r>
            <a:r>
              <a:rPr lang="de-DE" altLang="de-DE" sz="1800" dirty="0">
                <a:latin typeface="Arial" panose="020B0604020202020204" pitchFamily="34" charset="0"/>
              </a:rPr>
              <a:t>, 2014; </a:t>
            </a:r>
            <a:r>
              <a:rPr lang="de-DE" altLang="de-DE" sz="1800" dirty="0" err="1">
                <a:latin typeface="Arial" panose="020B0604020202020204" pitchFamily="34" charset="0"/>
              </a:rPr>
              <a:t>Kramarski</a:t>
            </a:r>
            <a:r>
              <a:rPr lang="de-DE" altLang="de-DE" sz="1800" dirty="0">
                <a:latin typeface="Arial" panose="020B0604020202020204" pitchFamily="34" charset="0"/>
              </a:rPr>
              <a:t> &amp; Michalsky, 2009)</a:t>
            </a:r>
          </a:p>
          <a:p>
            <a:pPr marL="457200" lvl="1" indent="0">
              <a:buNone/>
            </a:pPr>
            <a:endParaRPr lang="de-DE" altLang="de-DE" sz="1800" dirty="0">
              <a:latin typeface="Arial" panose="020B0604020202020204" pitchFamily="34" charset="0"/>
            </a:endParaRPr>
          </a:p>
        </p:txBody>
      </p:sp>
    </p:spTree>
    <p:extLst>
      <p:ext uri="{BB962C8B-B14F-4D97-AF65-F5344CB8AC3E}">
        <p14:creationId xmlns:p14="http://schemas.microsoft.com/office/powerpoint/2010/main" val="2521606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D995B-1557-7E5F-9D20-A326A0EAF312}"/>
              </a:ext>
            </a:extLst>
          </p:cNvPr>
          <p:cNvSpPr>
            <a:spLocks noGrp="1"/>
          </p:cNvSpPr>
          <p:nvPr>
            <p:ph type="title"/>
          </p:nvPr>
        </p:nvSpPr>
        <p:spPr>
          <a:xfrm>
            <a:off x="395536" y="399844"/>
            <a:ext cx="7467600" cy="1143000"/>
          </a:xfrm>
        </p:spPr>
        <p:txBody>
          <a:bodyPr/>
          <a:lstStyle/>
          <a:p>
            <a:r>
              <a:rPr lang="de-DE" dirty="0"/>
              <a:t>Anhang: Ergebnisse MANOVA zum Lernerfolg</a:t>
            </a:r>
          </a:p>
        </p:txBody>
      </p:sp>
      <p:pic>
        <p:nvPicPr>
          <p:cNvPr id="5" name="Grafik 4">
            <a:extLst>
              <a:ext uri="{FF2B5EF4-FFF2-40B4-BE49-F238E27FC236}">
                <a16:creationId xmlns:a16="http://schemas.microsoft.com/office/drawing/2014/main" id="{71CA2292-6CD6-BBC4-2728-CCA630F6C4E8}"/>
              </a:ext>
            </a:extLst>
          </p:cNvPr>
          <p:cNvPicPr>
            <a:picLocks noChangeAspect="1"/>
          </p:cNvPicPr>
          <p:nvPr/>
        </p:nvPicPr>
        <p:blipFill>
          <a:blip r:embed="rId2"/>
          <a:stretch>
            <a:fillRect/>
          </a:stretch>
        </p:blipFill>
        <p:spPr>
          <a:xfrm>
            <a:off x="476404" y="2564904"/>
            <a:ext cx="8191192" cy="2113293"/>
          </a:xfrm>
          <a:prstGeom prst="rect">
            <a:avLst/>
          </a:prstGeom>
        </p:spPr>
      </p:pic>
    </p:spTree>
    <p:extLst>
      <p:ext uri="{BB962C8B-B14F-4D97-AF65-F5344CB8AC3E}">
        <p14:creationId xmlns:p14="http://schemas.microsoft.com/office/powerpoint/2010/main" val="13842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76D11-9D88-028B-E39B-50E8BA08A16F}"/>
              </a:ext>
            </a:extLst>
          </p:cNvPr>
          <p:cNvSpPr>
            <a:spLocks noGrp="1"/>
          </p:cNvSpPr>
          <p:nvPr>
            <p:ph type="title"/>
          </p:nvPr>
        </p:nvSpPr>
        <p:spPr>
          <a:xfrm>
            <a:off x="272752" y="-155803"/>
            <a:ext cx="7467600" cy="1143000"/>
          </a:xfrm>
        </p:spPr>
        <p:txBody>
          <a:bodyPr/>
          <a:lstStyle/>
          <a:p>
            <a:r>
              <a:rPr lang="de-DE" dirty="0"/>
              <a:t>Anhang: Theoretische Grundlagen &amp; Methode</a:t>
            </a:r>
          </a:p>
        </p:txBody>
      </p:sp>
      <p:pic>
        <p:nvPicPr>
          <p:cNvPr id="4" name="Grafik 3">
            <a:extLst>
              <a:ext uri="{FF2B5EF4-FFF2-40B4-BE49-F238E27FC236}">
                <a16:creationId xmlns:a16="http://schemas.microsoft.com/office/drawing/2014/main" id="{79E6C0F7-9FC8-6622-F616-C3C79C88D32E}"/>
              </a:ext>
            </a:extLst>
          </p:cNvPr>
          <p:cNvPicPr>
            <a:picLocks noChangeAspect="1"/>
          </p:cNvPicPr>
          <p:nvPr/>
        </p:nvPicPr>
        <p:blipFill>
          <a:blip r:embed="rId3"/>
          <a:stretch>
            <a:fillRect/>
          </a:stretch>
        </p:blipFill>
        <p:spPr>
          <a:xfrm>
            <a:off x="136593" y="987197"/>
            <a:ext cx="8870814" cy="4906204"/>
          </a:xfrm>
          <a:prstGeom prst="rect">
            <a:avLst/>
          </a:prstGeom>
        </p:spPr>
      </p:pic>
      <p:sp>
        <p:nvSpPr>
          <p:cNvPr id="5" name="Textfeld 4">
            <a:extLst>
              <a:ext uri="{FF2B5EF4-FFF2-40B4-BE49-F238E27FC236}">
                <a16:creationId xmlns:a16="http://schemas.microsoft.com/office/drawing/2014/main" id="{213DF35B-B7AA-1D42-F5E7-EB553D99254A}"/>
              </a:ext>
            </a:extLst>
          </p:cNvPr>
          <p:cNvSpPr txBox="1"/>
          <p:nvPr/>
        </p:nvSpPr>
        <p:spPr>
          <a:xfrm>
            <a:off x="1691680" y="6165304"/>
            <a:ext cx="6048672" cy="288032"/>
          </a:xfrm>
          <a:prstGeom prst="rect">
            <a:avLst/>
          </a:prstGeom>
          <a:noFill/>
        </p:spPr>
        <p:txBody>
          <a:bodyPr wrap="square" rtlCol="0">
            <a:spAutoFit/>
          </a:bodyPr>
          <a:lstStyle/>
          <a:p>
            <a:r>
              <a:rPr lang="de-DE" sz="1200" dirty="0">
                <a:latin typeface="Arial" panose="020B0604020202020204" pitchFamily="34" charset="0"/>
              </a:rPr>
              <a:t>Prozessmodell des selbstregulierten Lernens nach Schmitz und Schmidt (2007) </a:t>
            </a:r>
          </a:p>
        </p:txBody>
      </p:sp>
      <p:sp>
        <p:nvSpPr>
          <p:cNvPr id="3" name="Textfeld 2">
            <a:extLst>
              <a:ext uri="{FF2B5EF4-FFF2-40B4-BE49-F238E27FC236}">
                <a16:creationId xmlns:a16="http://schemas.microsoft.com/office/drawing/2014/main" id="{7176A9AF-8BC3-EB53-9C98-8CC0260E1627}"/>
              </a:ext>
            </a:extLst>
          </p:cNvPr>
          <p:cNvSpPr txBox="1"/>
          <p:nvPr/>
        </p:nvSpPr>
        <p:spPr>
          <a:xfrm>
            <a:off x="6732240" y="4437112"/>
            <a:ext cx="2016224" cy="1323439"/>
          </a:xfrm>
          <a:prstGeom prst="rect">
            <a:avLst/>
          </a:prstGeom>
          <a:noFill/>
        </p:spPr>
        <p:txBody>
          <a:bodyPr wrap="square" rtlCol="0">
            <a:spAutoFit/>
          </a:bodyPr>
          <a:lstStyle/>
          <a:p>
            <a:r>
              <a:rPr lang="de-DE" sz="1600" b="1" dirty="0">
                <a:solidFill>
                  <a:srgbClr val="0070C0"/>
                </a:solidFill>
              </a:rPr>
              <a:t>Auswahl von 12 Parametern für eine latente Profilanalyse</a:t>
            </a:r>
          </a:p>
          <a:p>
            <a:r>
              <a:rPr lang="de-DE" sz="1600" b="1" dirty="0">
                <a:solidFill>
                  <a:srgbClr val="0070C0"/>
                </a:solidFill>
              </a:rPr>
              <a:t>(Ferguson, Moore &amp; Hull, 2020)</a:t>
            </a:r>
          </a:p>
        </p:txBody>
      </p:sp>
    </p:spTree>
    <p:extLst>
      <p:ext uri="{BB962C8B-B14F-4D97-AF65-F5344CB8AC3E}">
        <p14:creationId xmlns:p14="http://schemas.microsoft.com/office/powerpoint/2010/main" val="42200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D0F8FA7-4DE3-5A0A-CAB8-9DF20E369E92}"/>
              </a:ext>
            </a:extLst>
          </p:cNvPr>
          <p:cNvSpPr>
            <a:spLocks noGrp="1"/>
          </p:cNvSpPr>
          <p:nvPr>
            <p:ph type="title"/>
          </p:nvPr>
        </p:nvSpPr>
        <p:spPr>
          <a:xfrm>
            <a:off x="251520" y="-243408"/>
            <a:ext cx="7467600" cy="1143000"/>
          </a:xfrm>
        </p:spPr>
        <p:txBody>
          <a:bodyPr/>
          <a:lstStyle/>
          <a:p>
            <a:r>
              <a:rPr lang="de-DE" dirty="0"/>
              <a:t>Anhang: Theoretische Grundlagen &amp; Methode</a:t>
            </a:r>
          </a:p>
        </p:txBody>
      </p:sp>
      <p:graphicFrame>
        <p:nvGraphicFramePr>
          <p:cNvPr id="9" name="Tabelle 9">
            <a:extLst>
              <a:ext uri="{FF2B5EF4-FFF2-40B4-BE49-F238E27FC236}">
                <a16:creationId xmlns:a16="http://schemas.microsoft.com/office/drawing/2014/main" id="{EAAF0AF6-07B8-C526-5480-7CDD44370BD5}"/>
              </a:ext>
            </a:extLst>
          </p:cNvPr>
          <p:cNvGraphicFramePr>
            <a:graphicFrameLocks noGrp="1"/>
          </p:cNvGraphicFramePr>
          <p:nvPr>
            <p:ph idx="1"/>
            <p:extLst>
              <p:ext uri="{D42A27DB-BD31-4B8C-83A1-F6EECF244321}">
                <p14:modId xmlns:p14="http://schemas.microsoft.com/office/powerpoint/2010/main" val="3219297486"/>
              </p:ext>
            </p:extLst>
          </p:nvPr>
        </p:nvGraphicFramePr>
        <p:xfrm>
          <a:off x="395536" y="620688"/>
          <a:ext cx="7632848" cy="5801217"/>
        </p:xfrm>
        <a:graphic>
          <a:graphicData uri="http://schemas.openxmlformats.org/drawingml/2006/table">
            <a:tbl>
              <a:tblPr firstRow="1" bandRow="1">
                <a:tableStyleId>{74C1A8A3-306A-4EB7-A6B1-4F7E0EB9C5D6}</a:tableStyleId>
              </a:tblPr>
              <a:tblGrid>
                <a:gridCol w="2520280">
                  <a:extLst>
                    <a:ext uri="{9D8B030D-6E8A-4147-A177-3AD203B41FA5}">
                      <a16:colId xmlns:a16="http://schemas.microsoft.com/office/drawing/2014/main" val="3328007756"/>
                    </a:ext>
                  </a:extLst>
                </a:gridCol>
                <a:gridCol w="2448272">
                  <a:extLst>
                    <a:ext uri="{9D8B030D-6E8A-4147-A177-3AD203B41FA5}">
                      <a16:colId xmlns:a16="http://schemas.microsoft.com/office/drawing/2014/main" val="1435212244"/>
                    </a:ext>
                  </a:extLst>
                </a:gridCol>
                <a:gridCol w="2664296">
                  <a:extLst>
                    <a:ext uri="{9D8B030D-6E8A-4147-A177-3AD203B41FA5}">
                      <a16:colId xmlns:a16="http://schemas.microsoft.com/office/drawing/2014/main" val="753600925"/>
                    </a:ext>
                  </a:extLst>
                </a:gridCol>
              </a:tblGrid>
              <a:tr h="406257">
                <a:tc>
                  <a:txBody>
                    <a:bodyPr/>
                    <a:lstStyle/>
                    <a:p>
                      <a:r>
                        <a:rPr lang="de-DE" sz="1600" dirty="0"/>
                        <a:t>Konstrukt</a:t>
                      </a:r>
                    </a:p>
                  </a:txBody>
                  <a:tcPr/>
                </a:tc>
                <a:tc>
                  <a:txBody>
                    <a:bodyPr/>
                    <a:lstStyle/>
                    <a:p>
                      <a:r>
                        <a:rPr lang="de-DE" sz="1600" dirty="0"/>
                        <a:t>Operationalisierung</a:t>
                      </a:r>
                    </a:p>
                  </a:txBody>
                  <a:tcPr/>
                </a:tc>
                <a:tc>
                  <a:txBody>
                    <a:bodyPr/>
                    <a:lstStyle/>
                    <a:p>
                      <a:r>
                        <a:rPr lang="de-DE" sz="1600" dirty="0"/>
                        <a:t>Empirische Quellen</a:t>
                      </a:r>
                    </a:p>
                  </a:txBody>
                  <a:tcPr/>
                </a:tc>
                <a:extLst>
                  <a:ext uri="{0D108BD9-81ED-4DB2-BD59-A6C34878D82A}">
                    <a16:rowId xmlns:a16="http://schemas.microsoft.com/office/drawing/2014/main" val="1339675248"/>
                  </a:ext>
                </a:extLst>
              </a:tr>
              <a:tr h="325652">
                <a:tc gridSpan="3">
                  <a:txBody>
                    <a:bodyPr/>
                    <a:lstStyle/>
                    <a:p>
                      <a:pPr algn="ctr"/>
                      <a:r>
                        <a:rPr lang="de-DE" sz="1600" b="1" dirty="0"/>
                        <a:t>Präaktional</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2642736750"/>
                  </a:ext>
                </a:extLst>
              </a:tr>
              <a:tr h="621699">
                <a:tc>
                  <a:txBody>
                    <a:bodyPr/>
                    <a:lstStyle/>
                    <a:p>
                      <a:r>
                        <a:rPr lang="de-DE" sz="1400" b="0" dirty="0"/>
                        <a:t>Ziele &amp; Planung</a:t>
                      </a:r>
                    </a:p>
                    <a:p>
                      <a:r>
                        <a:rPr lang="de-DE" sz="1400" b="0" dirty="0"/>
                        <a:t>SWE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LIST</a:t>
                      </a:r>
                      <a:r>
                        <a:rPr lang="de-DE" dirty="0"/>
                        <a:t> </a:t>
                      </a:r>
                      <a:r>
                        <a:rPr lang="de-DE" sz="1000" dirty="0"/>
                        <a:t>(</a:t>
                      </a:r>
                      <a:r>
                        <a:rPr lang="de-DE" sz="1000" b="0" dirty="0">
                          <a:latin typeface="Arial" panose="020B0604020202020204" pitchFamily="34" charset="0"/>
                        </a:rPr>
                        <a:t>Wild &amp; Schiefele, 1994)</a:t>
                      </a:r>
                      <a:endParaRPr lang="de-DE" sz="1000" dirty="0"/>
                    </a:p>
                    <a:p>
                      <a:r>
                        <a:rPr lang="de-DE" sz="1400" dirty="0"/>
                        <a:t>SESW</a:t>
                      </a:r>
                      <a:r>
                        <a:rPr lang="de-DE" dirty="0"/>
                        <a:t> </a:t>
                      </a:r>
                      <a:r>
                        <a:rPr lang="de-DE" sz="1000" dirty="0"/>
                        <a:t>(Petri, 2020)</a:t>
                      </a:r>
                    </a:p>
                  </a:txBody>
                  <a:tcPr/>
                </a:tc>
                <a:tc>
                  <a:txBody>
                    <a:bodyPr/>
                    <a:lstStyle/>
                    <a:p>
                      <a:r>
                        <a:rPr lang="de-DE" sz="1000" dirty="0"/>
                        <a:t>Zhao et al. (2025); </a:t>
                      </a:r>
                      <a:r>
                        <a:rPr lang="de-DE" sz="1000" dirty="0" err="1"/>
                        <a:t>Hemmler</a:t>
                      </a:r>
                      <a:r>
                        <a:rPr lang="de-DE" sz="1000" dirty="0"/>
                        <a:t> &amp; </a:t>
                      </a:r>
                      <a:r>
                        <a:rPr lang="de-DE" sz="1000" dirty="0" err="1"/>
                        <a:t>Ifenthaler</a:t>
                      </a:r>
                      <a:r>
                        <a:rPr lang="de-DE" sz="1000" dirty="0"/>
                        <a:t> (2024); Qi et al. (2024); Kocsis &amp; Molnár (2024); Theobald (2021); </a:t>
                      </a:r>
                      <a:r>
                        <a:rPr lang="de-DE" sz="1000" dirty="0" err="1"/>
                        <a:t>Donker-Bergstra</a:t>
                      </a:r>
                      <a:r>
                        <a:rPr lang="de-DE" sz="1000" dirty="0"/>
                        <a:t> et al. (2014); Sitzmann &amp; Ely (2011)</a:t>
                      </a:r>
                    </a:p>
                  </a:txBody>
                  <a:tcPr/>
                </a:tc>
                <a:extLst>
                  <a:ext uri="{0D108BD9-81ED-4DB2-BD59-A6C34878D82A}">
                    <a16:rowId xmlns:a16="http://schemas.microsoft.com/office/drawing/2014/main" val="1251321704"/>
                  </a:ext>
                </a:extLst>
              </a:tr>
              <a:tr h="355256">
                <a:tc>
                  <a:txBody>
                    <a:bodyPr/>
                    <a:lstStyle/>
                    <a:p>
                      <a:endParaRPr lang="de-DE" sz="1400" dirty="0"/>
                    </a:p>
                  </a:txBody>
                  <a:tcPr/>
                </a:tc>
                <a:tc>
                  <a:txBody>
                    <a:bodyPr/>
                    <a:lstStyle/>
                    <a:p>
                      <a:pPr algn="ctr"/>
                      <a:r>
                        <a:rPr lang="de-DE" sz="1600" b="1" dirty="0"/>
                        <a:t>Aktional</a:t>
                      </a:r>
                    </a:p>
                  </a:txBody>
                  <a:tcPr/>
                </a:tc>
                <a:tc>
                  <a:txBody>
                    <a:bodyPr/>
                    <a:lstStyle/>
                    <a:p>
                      <a:endParaRPr lang="de-DE"/>
                    </a:p>
                  </a:txBody>
                  <a:tcPr/>
                </a:tc>
                <a:extLst>
                  <a:ext uri="{0D108BD9-81ED-4DB2-BD59-A6C34878D82A}">
                    <a16:rowId xmlns:a16="http://schemas.microsoft.com/office/drawing/2014/main" val="2526511019"/>
                  </a:ext>
                </a:extLst>
              </a:tr>
              <a:tr h="2930865">
                <a:tc>
                  <a:txBody>
                    <a:bodyPr/>
                    <a:lstStyle/>
                    <a:p>
                      <a:r>
                        <a:rPr lang="de-DE" sz="1600" i="1" dirty="0"/>
                        <a:t>Volitional</a:t>
                      </a:r>
                    </a:p>
                    <a:p>
                      <a:r>
                        <a:rPr lang="de-DE" sz="1400" i="0" dirty="0"/>
                        <a:t>   Initiierungskontrolle</a:t>
                      </a:r>
                    </a:p>
                    <a:p>
                      <a:r>
                        <a:rPr lang="de-DE" sz="1400" i="0" dirty="0"/>
                        <a:t>   Pos. Selbstmotivierung</a:t>
                      </a:r>
                      <a:endParaRPr lang="de-DE" sz="1400" i="1" dirty="0"/>
                    </a:p>
                    <a:p>
                      <a:endParaRPr lang="de-DE" sz="1400" i="1" dirty="0"/>
                    </a:p>
                    <a:p>
                      <a:r>
                        <a:rPr lang="de-DE" sz="1600" i="1" dirty="0"/>
                        <a:t>Kognitiv</a:t>
                      </a:r>
                    </a:p>
                    <a:p>
                      <a:r>
                        <a:rPr lang="de-DE" sz="1400" i="1" dirty="0"/>
                        <a:t>   </a:t>
                      </a:r>
                      <a:r>
                        <a:rPr lang="de-DE" sz="1400" dirty="0"/>
                        <a:t>Organisation</a:t>
                      </a:r>
                    </a:p>
                    <a:p>
                      <a:r>
                        <a:rPr lang="de-DE" sz="1400" dirty="0"/>
                        <a:t>   Zusammenhänge</a:t>
                      </a:r>
                    </a:p>
                    <a:p>
                      <a:r>
                        <a:rPr lang="de-DE" sz="1400" dirty="0"/>
                        <a:t>   Kritisches Prüfen</a:t>
                      </a:r>
                    </a:p>
                    <a:p>
                      <a:r>
                        <a:rPr lang="de-DE" sz="1400" dirty="0"/>
                        <a:t>   Wiederholen</a:t>
                      </a:r>
                    </a:p>
                    <a:p>
                      <a:endParaRPr lang="de-DE" sz="1400" dirty="0"/>
                    </a:p>
                    <a:p>
                      <a:r>
                        <a:rPr lang="de-DE" sz="1600" i="1" dirty="0"/>
                        <a:t>Ressourcenorientiert</a:t>
                      </a:r>
                    </a:p>
                    <a:p>
                      <a:r>
                        <a:rPr lang="de-DE" sz="1400" i="0" dirty="0"/>
                        <a:t>   Konzentration (internal)</a:t>
                      </a:r>
                    </a:p>
                    <a:p>
                      <a:r>
                        <a:rPr lang="de-DE" sz="1400" i="0" dirty="0"/>
                        <a:t>   Lernumgebung (external)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a:t>Skala Handlungskontrolle bei der Aufnahme von Handlungen &amp; </a:t>
                      </a:r>
                      <a:r>
                        <a:rPr lang="de-DE" sz="1200" dirty="0"/>
                        <a:t>SSI-L (VCQ-4) </a:t>
                      </a:r>
                      <a:r>
                        <a:rPr lang="de-DE" sz="1000" dirty="0"/>
                        <a:t>(adaptierte Versionen nach Justus, 2017)</a:t>
                      </a:r>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LIST </a:t>
                      </a:r>
                      <a:r>
                        <a:rPr lang="de-DE" sz="1000" dirty="0"/>
                        <a:t>(</a:t>
                      </a:r>
                      <a:r>
                        <a:rPr lang="de-DE" sz="1000" b="0" dirty="0">
                          <a:latin typeface="Arial" panose="020B0604020202020204" pitchFamily="34" charset="0"/>
                        </a:rPr>
                        <a:t>Wild &amp; Schiefele, 1994)</a:t>
                      </a:r>
                      <a:endParaRPr lang="de-DE" sz="1000" b="0" dirty="0"/>
                    </a:p>
                    <a:p>
                      <a:endParaRPr lang="de-DE" sz="800" dirty="0"/>
                    </a:p>
                    <a:p>
                      <a:endParaRPr lang="de-DE" sz="1000" dirty="0"/>
                    </a:p>
                    <a:p>
                      <a:endParaRPr lang="de-DE" sz="1000" dirty="0"/>
                    </a:p>
                    <a:p>
                      <a:endParaRPr lang="de-DE" sz="1000" dirty="0"/>
                    </a:p>
                    <a:p>
                      <a:endParaRPr lang="de-DE" sz="1000" dirty="0"/>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LIST</a:t>
                      </a:r>
                      <a:r>
                        <a:rPr lang="de-DE" sz="1000" dirty="0"/>
                        <a:t> (</a:t>
                      </a:r>
                      <a:r>
                        <a:rPr lang="de-DE" sz="1000" b="0" dirty="0">
                          <a:latin typeface="Arial" panose="020B0604020202020204" pitchFamily="34" charset="0"/>
                        </a:rPr>
                        <a:t>Wild &amp; Schiefele, 1994)</a:t>
                      </a:r>
                      <a:endParaRPr lang="de-DE" sz="1000" b="0" dirty="0"/>
                    </a:p>
                    <a:p>
                      <a:endParaRPr lang="de-DE" sz="1000" dirty="0"/>
                    </a:p>
                  </a:txBody>
                  <a:tcPr/>
                </a:tc>
                <a:tc>
                  <a:txBody>
                    <a:bodyPr/>
                    <a:lstStyle/>
                    <a:p>
                      <a:r>
                        <a:rPr lang="de-DE" sz="1000" dirty="0"/>
                        <a:t>Justus (2017); Dörrenbächer &amp; Perels (2015); Schutte et al. (2015); Sansone et al. (2011) </a:t>
                      </a:r>
                    </a:p>
                    <a:p>
                      <a:endParaRPr lang="de-DE" sz="1200" dirty="0"/>
                    </a:p>
                    <a:p>
                      <a:endParaRPr lang="de-DE" sz="1200" dirty="0"/>
                    </a:p>
                    <a:p>
                      <a:endParaRPr lang="de-DE" sz="1200" dirty="0"/>
                    </a:p>
                    <a:p>
                      <a:r>
                        <a:rPr lang="de-DE" sz="1000" dirty="0"/>
                        <a:t>Zhao et al. (2025); </a:t>
                      </a:r>
                      <a:r>
                        <a:rPr lang="de-DE" sz="1000" dirty="0" err="1"/>
                        <a:t>Hemmler</a:t>
                      </a:r>
                      <a:r>
                        <a:rPr lang="de-DE" sz="1000" dirty="0"/>
                        <a:t> &amp; </a:t>
                      </a:r>
                      <a:r>
                        <a:rPr lang="de-DE" sz="1000" dirty="0" err="1"/>
                        <a:t>Ifenthaler</a:t>
                      </a:r>
                      <a:r>
                        <a:rPr lang="de-DE" sz="1000" dirty="0"/>
                        <a:t> (2024); </a:t>
                      </a:r>
                      <a:r>
                        <a:rPr lang="de-DE" sz="1000" dirty="0" err="1"/>
                        <a:t>Muwonge</a:t>
                      </a:r>
                      <a:r>
                        <a:rPr lang="de-DE" sz="1000" dirty="0"/>
                        <a:t> et al. (2020); </a:t>
                      </a:r>
                      <a:r>
                        <a:rPr lang="de-DE" sz="1000" dirty="0" err="1"/>
                        <a:t>Neroni</a:t>
                      </a:r>
                      <a:r>
                        <a:rPr lang="de-DE" sz="1000" dirty="0"/>
                        <a:t> et al. (2019); </a:t>
                      </a:r>
                      <a:r>
                        <a:rPr lang="de-DE" sz="1000" dirty="0" err="1"/>
                        <a:t>Räisänen</a:t>
                      </a:r>
                      <a:r>
                        <a:rPr lang="de-DE" sz="1000" dirty="0"/>
                        <a:t> et al. (2016); Dörrenbächer &amp; Perels (2016); Richardson et al. (2012)</a:t>
                      </a:r>
                    </a:p>
                    <a:p>
                      <a:endParaRPr lang="de-DE" sz="1000" dirty="0"/>
                    </a:p>
                    <a:p>
                      <a:endParaRPr lang="de-DE" sz="1000" dirty="0"/>
                    </a:p>
                    <a:p>
                      <a:endParaRPr lang="de-DE" sz="1200" dirty="0"/>
                    </a:p>
                    <a:p>
                      <a:r>
                        <a:rPr lang="da-DK" sz="1000" dirty="0"/>
                        <a:t>Zhao et al. (2025); Hemmler &amp; Ifenthaler (2024); Preböck &amp; Annen, (2021); Lörz et al. (2020); Aeppli (2005); Boerner et al. (2005)</a:t>
                      </a:r>
                      <a:endParaRPr lang="de-DE" sz="1000" dirty="0"/>
                    </a:p>
                  </a:txBody>
                  <a:tcPr/>
                </a:tc>
                <a:extLst>
                  <a:ext uri="{0D108BD9-81ED-4DB2-BD59-A6C34878D82A}">
                    <a16:rowId xmlns:a16="http://schemas.microsoft.com/office/drawing/2014/main" val="3081072793"/>
                  </a:ext>
                </a:extLst>
              </a:tr>
              <a:tr h="325652">
                <a:tc>
                  <a:txBody>
                    <a:bodyPr/>
                    <a:lstStyle/>
                    <a:p>
                      <a:pPr algn="ctr"/>
                      <a:endParaRPr lang="de-DE" sz="1400" i="1" dirty="0"/>
                    </a:p>
                  </a:txBody>
                  <a:tcPr/>
                </a:tc>
                <a:tc>
                  <a:txBody>
                    <a:bodyPr/>
                    <a:lstStyle/>
                    <a:p>
                      <a:pPr algn="ctr"/>
                      <a:r>
                        <a:rPr lang="de-DE" sz="1600" b="1" dirty="0"/>
                        <a:t>Postaktional</a:t>
                      </a:r>
                    </a:p>
                  </a:txBody>
                  <a:tcPr/>
                </a:tc>
                <a:tc>
                  <a:txBody>
                    <a:bodyPr/>
                    <a:lstStyle/>
                    <a:p>
                      <a:endParaRPr lang="de-DE" sz="1200" dirty="0"/>
                    </a:p>
                  </a:txBody>
                  <a:tcPr/>
                </a:tc>
                <a:extLst>
                  <a:ext uri="{0D108BD9-81ED-4DB2-BD59-A6C34878D82A}">
                    <a16:rowId xmlns:a16="http://schemas.microsoft.com/office/drawing/2014/main" val="1876592323"/>
                  </a:ext>
                </a:extLst>
              </a:tr>
              <a:tr h="680908">
                <a:tc>
                  <a:txBody>
                    <a:bodyPr/>
                    <a:lstStyle/>
                    <a:p>
                      <a:r>
                        <a:rPr lang="de-DE" sz="1400" dirty="0"/>
                        <a:t>Kontrolle</a:t>
                      </a:r>
                    </a:p>
                    <a:p>
                      <a:r>
                        <a:rPr lang="de-DE" sz="1400" dirty="0"/>
                        <a:t>Regulation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LIST</a:t>
                      </a:r>
                      <a:r>
                        <a:rPr lang="de-DE" dirty="0"/>
                        <a:t> </a:t>
                      </a:r>
                      <a:r>
                        <a:rPr lang="de-DE" sz="1000" dirty="0"/>
                        <a:t>(</a:t>
                      </a:r>
                      <a:r>
                        <a:rPr lang="de-DE" sz="1000" b="0" dirty="0">
                          <a:latin typeface="Arial" panose="020B0604020202020204" pitchFamily="34" charset="0"/>
                        </a:rPr>
                        <a:t>Wild &amp; Schiefele, 1994)</a:t>
                      </a:r>
                      <a:endParaRPr lang="de-DE" sz="1000" dirty="0"/>
                    </a:p>
                  </a:txBody>
                  <a:tcPr/>
                </a:tc>
                <a:tc>
                  <a:txBody>
                    <a:bodyPr/>
                    <a:lstStyle/>
                    <a:p>
                      <a:r>
                        <a:rPr lang="da-DK" sz="1000" dirty="0"/>
                        <a:t>Zhao et al. (2025); Hemmler &amp; Ifenthaler (2024); Guo (2022); Theobald (2021); Donker-Bergstra et al. (2014); Glogger et al. (2012)</a:t>
                      </a:r>
                      <a:endParaRPr lang="de-DE" sz="1000" dirty="0"/>
                    </a:p>
                  </a:txBody>
                  <a:tcPr/>
                </a:tc>
                <a:extLst>
                  <a:ext uri="{0D108BD9-81ED-4DB2-BD59-A6C34878D82A}">
                    <a16:rowId xmlns:a16="http://schemas.microsoft.com/office/drawing/2014/main" val="746356998"/>
                  </a:ext>
                </a:extLst>
              </a:tr>
            </a:tbl>
          </a:graphicData>
        </a:graphic>
      </p:graphicFrame>
    </p:spTree>
    <p:extLst>
      <p:ext uri="{BB962C8B-B14F-4D97-AF65-F5344CB8AC3E}">
        <p14:creationId xmlns:p14="http://schemas.microsoft.com/office/powerpoint/2010/main" val="522627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3664"/>
            <a:ext cx="7467600" cy="1143000"/>
          </a:xfrm>
        </p:spPr>
        <p:txBody>
          <a:bodyPr/>
          <a:lstStyle/>
          <a:p>
            <a:r>
              <a:rPr lang="de-DE" dirty="0"/>
              <a:t>Anhang: </a:t>
            </a:r>
            <a:r>
              <a:rPr lang="de-DE" dirty="0" err="1"/>
              <a:t>Itembeispiele</a:t>
            </a:r>
            <a:endParaRPr lang="de-DE"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535241714"/>
              </p:ext>
            </p:extLst>
          </p:nvPr>
        </p:nvGraphicFramePr>
        <p:xfrm>
          <a:off x="503548" y="1142380"/>
          <a:ext cx="8136904" cy="5358678"/>
        </p:xfrm>
        <a:graphic>
          <a:graphicData uri="http://schemas.openxmlformats.org/drawingml/2006/table">
            <a:tbl>
              <a:tblPr firstRow="1" bandRow="1">
                <a:tableStyleId>{5C22544A-7EE6-4342-B048-85BDC9FD1C3A}</a:tableStyleId>
              </a:tblPr>
              <a:tblGrid>
                <a:gridCol w="3520213">
                  <a:extLst>
                    <a:ext uri="{9D8B030D-6E8A-4147-A177-3AD203B41FA5}">
                      <a16:colId xmlns:a16="http://schemas.microsoft.com/office/drawing/2014/main" val="2531109208"/>
                    </a:ext>
                  </a:extLst>
                </a:gridCol>
                <a:gridCol w="4616691">
                  <a:extLst>
                    <a:ext uri="{9D8B030D-6E8A-4147-A177-3AD203B41FA5}">
                      <a16:colId xmlns:a16="http://schemas.microsoft.com/office/drawing/2014/main" val="1909794264"/>
                    </a:ext>
                  </a:extLst>
                </a:gridCol>
              </a:tblGrid>
              <a:tr h="412206">
                <a:tc>
                  <a:txBody>
                    <a:bodyPr/>
                    <a:lstStyle/>
                    <a:p>
                      <a:r>
                        <a:rPr lang="de-DE" sz="1400" dirty="0">
                          <a:solidFill>
                            <a:schemeClr val="tx1"/>
                          </a:solidFill>
                        </a:rPr>
                        <a:t>Skala</a:t>
                      </a:r>
                    </a:p>
                  </a:txBody>
                  <a:tcPr/>
                </a:tc>
                <a:tc>
                  <a:txBody>
                    <a:bodyPr/>
                    <a:lstStyle/>
                    <a:p>
                      <a:r>
                        <a:rPr lang="de-DE" sz="1400" dirty="0" err="1">
                          <a:solidFill>
                            <a:schemeClr val="tx1"/>
                          </a:solidFill>
                        </a:rPr>
                        <a:t>Itembeispiel</a:t>
                      </a:r>
                      <a:endParaRPr lang="de-DE" sz="1400" dirty="0">
                        <a:solidFill>
                          <a:schemeClr val="tx1"/>
                        </a:solidFill>
                      </a:endParaRPr>
                    </a:p>
                  </a:txBody>
                  <a:tcPr/>
                </a:tc>
                <a:extLst>
                  <a:ext uri="{0D108BD9-81ED-4DB2-BD59-A6C34878D82A}">
                    <a16:rowId xmlns:a16="http://schemas.microsoft.com/office/drawing/2014/main" val="255004749"/>
                  </a:ext>
                </a:extLst>
              </a:tr>
              <a:tr h="412206">
                <a:tc>
                  <a:txBody>
                    <a:bodyPr/>
                    <a:lstStyle/>
                    <a:p>
                      <a:r>
                        <a:rPr lang="de-DE" sz="1400" dirty="0"/>
                        <a:t>Ziele und Planung</a:t>
                      </a:r>
                    </a:p>
                  </a:txBody>
                  <a:tcPr/>
                </a:tc>
                <a:tc>
                  <a:txBody>
                    <a:bodyPr/>
                    <a:lstStyle/>
                    <a:p>
                      <a:r>
                        <a:rPr lang="de-DE" sz="900" kern="1200" dirty="0">
                          <a:solidFill>
                            <a:schemeClr val="dk1"/>
                          </a:solidFill>
                          <a:effectLst/>
                          <a:latin typeface="+mn-lt"/>
                          <a:ea typeface="+mn-ea"/>
                          <a:cs typeface="+mn-cs"/>
                        </a:rPr>
                        <a:t>Ich formuliere Lernziele, an denen ich dann mein Lernen ausrichte.</a:t>
                      </a:r>
                      <a:endParaRPr lang="de-DE" sz="900" dirty="0"/>
                    </a:p>
                  </a:txBody>
                  <a:tcPr/>
                </a:tc>
                <a:extLst>
                  <a:ext uri="{0D108BD9-81ED-4DB2-BD59-A6C34878D82A}">
                    <a16:rowId xmlns:a16="http://schemas.microsoft.com/office/drawing/2014/main" val="2489629983"/>
                  </a:ext>
                </a:extLst>
              </a:tr>
              <a:tr h="412206">
                <a:tc>
                  <a:txBody>
                    <a:bodyPr/>
                    <a:lstStyle/>
                    <a:p>
                      <a:r>
                        <a:rPr lang="de-DE" sz="1400" dirty="0"/>
                        <a:t>Selbstwirksamkeitserwartung</a:t>
                      </a:r>
                    </a:p>
                  </a:txBody>
                  <a:tcPr/>
                </a:tc>
                <a:tc>
                  <a:txBody>
                    <a:bodyPr/>
                    <a:lstStyle/>
                    <a:p>
                      <a:r>
                        <a:rPr lang="de-DE" sz="900" kern="1200" dirty="0">
                          <a:solidFill>
                            <a:schemeClr val="dk1"/>
                          </a:solidFill>
                          <a:effectLst/>
                          <a:latin typeface="+mn-lt"/>
                          <a:ea typeface="+mn-ea"/>
                          <a:cs typeface="+mn-cs"/>
                        </a:rPr>
                        <a:t>Ich traue mir zu, meine Prüfungsvorbereitungen selbstverantwortlich zu organisieren.</a:t>
                      </a:r>
                      <a:endParaRPr lang="de-DE" sz="900" dirty="0"/>
                    </a:p>
                  </a:txBody>
                  <a:tcPr/>
                </a:tc>
                <a:extLst>
                  <a:ext uri="{0D108BD9-81ED-4DB2-BD59-A6C34878D82A}">
                    <a16:rowId xmlns:a16="http://schemas.microsoft.com/office/drawing/2014/main" val="2244666529"/>
                  </a:ext>
                </a:extLst>
              </a:tr>
              <a:tr h="412206">
                <a:tc>
                  <a:txBody>
                    <a:bodyPr/>
                    <a:lstStyle/>
                    <a:p>
                      <a:r>
                        <a:rPr lang="de-DE" sz="1400" dirty="0"/>
                        <a:t>Initiierungskontrolle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kern="1200" dirty="0">
                          <a:solidFill>
                            <a:schemeClr val="dk1"/>
                          </a:solidFill>
                          <a:effectLst/>
                          <a:latin typeface="+mn-lt"/>
                          <a:ea typeface="+mn-ea"/>
                          <a:cs typeface="+mn-cs"/>
                        </a:rPr>
                        <a:t>Wenn ich mir vorgenommen habe zu lernen, dann beginne ich damit sobald als möglich.</a:t>
                      </a:r>
                    </a:p>
                  </a:txBody>
                  <a:tcPr/>
                </a:tc>
                <a:extLst>
                  <a:ext uri="{0D108BD9-81ED-4DB2-BD59-A6C34878D82A}">
                    <a16:rowId xmlns:a16="http://schemas.microsoft.com/office/drawing/2014/main" val="2451460625"/>
                  </a:ext>
                </a:extLst>
              </a:tr>
              <a:tr h="412206">
                <a:tc>
                  <a:txBody>
                    <a:bodyPr/>
                    <a:lstStyle/>
                    <a:p>
                      <a:r>
                        <a:rPr lang="de-DE" sz="1400" dirty="0"/>
                        <a:t>Positive Selbstmotivierung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kern="1200" dirty="0">
                          <a:solidFill>
                            <a:schemeClr val="dk1"/>
                          </a:solidFill>
                          <a:effectLst/>
                          <a:latin typeface="+mn-lt"/>
                          <a:ea typeface="+mn-ea"/>
                          <a:cs typeface="+mn-cs"/>
                        </a:rPr>
                        <a:t>Bei der Bearbeitung von Lerninhalten kann ich sogar bei einer schwierigen Lerntätigkeit gezielt auf die positiven Seiten schauen.</a:t>
                      </a:r>
                    </a:p>
                  </a:txBody>
                  <a:tcPr/>
                </a:tc>
                <a:extLst>
                  <a:ext uri="{0D108BD9-81ED-4DB2-BD59-A6C34878D82A}">
                    <a16:rowId xmlns:a16="http://schemas.microsoft.com/office/drawing/2014/main" val="4050965633"/>
                  </a:ext>
                </a:extLst>
              </a:tr>
              <a:tr h="412206">
                <a:tc>
                  <a:txBody>
                    <a:bodyPr/>
                    <a:lstStyle/>
                    <a:p>
                      <a:r>
                        <a:rPr lang="de-DE" sz="1400" dirty="0"/>
                        <a:t>Organisieren</a:t>
                      </a:r>
                    </a:p>
                  </a:txBody>
                  <a:tcPr/>
                </a:tc>
                <a:tc>
                  <a:txBody>
                    <a:bodyPr/>
                    <a:lstStyle/>
                    <a:p>
                      <a:r>
                        <a:rPr lang="de-DE" sz="900" kern="1200" dirty="0">
                          <a:solidFill>
                            <a:schemeClr val="dk1"/>
                          </a:solidFill>
                          <a:effectLst/>
                          <a:latin typeface="+mn-lt"/>
                          <a:ea typeface="+mn-ea"/>
                          <a:cs typeface="+mn-cs"/>
                        </a:rPr>
                        <a:t>Ich fertige Tabellen, Diagramme oder Schaubilder an, um den Stoff besser strukturiert</a:t>
                      </a:r>
                      <a:r>
                        <a:rPr lang="de-DE" sz="900" kern="1200" baseline="0" dirty="0">
                          <a:solidFill>
                            <a:schemeClr val="dk1"/>
                          </a:solidFill>
                          <a:effectLst/>
                          <a:latin typeface="+mn-lt"/>
                          <a:ea typeface="+mn-ea"/>
                          <a:cs typeface="+mn-cs"/>
                        </a:rPr>
                        <a:t> </a:t>
                      </a:r>
                      <a:r>
                        <a:rPr lang="de-DE" sz="900" kern="1200" dirty="0">
                          <a:solidFill>
                            <a:schemeClr val="dk1"/>
                          </a:solidFill>
                          <a:effectLst/>
                          <a:latin typeface="+mn-lt"/>
                          <a:ea typeface="+mn-ea"/>
                          <a:cs typeface="+mn-cs"/>
                        </a:rPr>
                        <a:t>vorliegen zu haben.</a:t>
                      </a:r>
                    </a:p>
                  </a:txBody>
                  <a:tcPr/>
                </a:tc>
                <a:extLst>
                  <a:ext uri="{0D108BD9-81ED-4DB2-BD59-A6C34878D82A}">
                    <a16:rowId xmlns:a16="http://schemas.microsoft.com/office/drawing/2014/main" val="1958535781"/>
                  </a:ext>
                </a:extLst>
              </a:tr>
              <a:tr h="412206">
                <a:tc>
                  <a:txBody>
                    <a:bodyPr/>
                    <a:lstStyle/>
                    <a:p>
                      <a:r>
                        <a:rPr lang="de-DE" sz="1400" dirty="0"/>
                        <a:t>Zusammenhänge</a:t>
                      </a:r>
                    </a:p>
                  </a:txBody>
                  <a:tcPr/>
                </a:tc>
                <a:tc>
                  <a:txBody>
                    <a:bodyPr/>
                    <a:lstStyle/>
                    <a:p>
                      <a:r>
                        <a:rPr lang="de-DE" sz="900" kern="1200" dirty="0">
                          <a:solidFill>
                            <a:schemeClr val="dk1"/>
                          </a:solidFill>
                          <a:effectLst/>
                          <a:latin typeface="+mn-lt"/>
                          <a:ea typeface="+mn-ea"/>
                          <a:cs typeface="+mn-cs"/>
                        </a:rPr>
                        <a:t>Zu neuen Konzepten stelle ich mir praktische Anwendungen vor.</a:t>
                      </a:r>
                      <a:endParaRPr lang="de-DE" sz="900" dirty="0"/>
                    </a:p>
                  </a:txBody>
                  <a:tcPr/>
                </a:tc>
                <a:extLst>
                  <a:ext uri="{0D108BD9-81ED-4DB2-BD59-A6C34878D82A}">
                    <a16:rowId xmlns:a16="http://schemas.microsoft.com/office/drawing/2014/main" val="665741019"/>
                  </a:ext>
                </a:extLst>
              </a:tr>
              <a:tr h="412206">
                <a:tc>
                  <a:txBody>
                    <a:bodyPr/>
                    <a:lstStyle/>
                    <a:p>
                      <a:r>
                        <a:rPr lang="de-DE" sz="1400" dirty="0"/>
                        <a:t>Kritisches Prüfen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kern="1200" dirty="0">
                          <a:solidFill>
                            <a:schemeClr val="dk1"/>
                          </a:solidFill>
                          <a:effectLst/>
                          <a:latin typeface="+mn-lt"/>
                          <a:ea typeface="+mn-ea"/>
                          <a:cs typeface="+mn-cs"/>
                        </a:rPr>
                        <a:t>Ich vergleiche die Vor- und Nachteile verschiedener theoretischer Konzeptionen.</a:t>
                      </a:r>
                    </a:p>
                  </a:txBody>
                  <a:tcPr/>
                </a:tc>
                <a:extLst>
                  <a:ext uri="{0D108BD9-81ED-4DB2-BD59-A6C34878D82A}">
                    <a16:rowId xmlns:a16="http://schemas.microsoft.com/office/drawing/2014/main" val="1939437142"/>
                  </a:ext>
                </a:extLst>
              </a:tr>
              <a:tr h="412206">
                <a:tc>
                  <a:txBody>
                    <a:bodyPr/>
                    <a:lstStyle/>
                    <a:p>
                      <a:r>
                        <a:rPr lang="de-DE" sz="1400" dirty="0"/>
                        <a:t>Wiederholen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kern="1200" dirty="0">
                          <a:solidFill>
                            <a:schemeClr val="dk1"/>
                          </a:solidFill>
                          <a:effectLst/>
                          <a:latin typeface="+mn-lt"/>
                          <a:ea typeface="+mn-ea"/>
                          <a:cs typeface="+mn-cs"/>
                        </a:rPr>
                        <a:t>Ich lese meine Aufzeichnungen mehrmals hintereinander durch.</a:t>
                      </a:r>
                    </a:p>
                  </a:txBody>
                  <a:tcPr/>
                </a:tc>
                <a:extLst>
                  <a:ext uri="{0D108BD9-81ED-4DB2-BD59-A6C34878D82A}">
                    <a16:rowId xmlns:a16="http://schemas.microsoft.com/office/drawing/2014/main" val="3597778442"/>
                  </a:ext>
                </a:extLst>
              </a:tr>
              <a:tr h="412206">
                <a:tc>
                  <a:txBody>
                    <a:bodyPr/>
                    <a:lstStyle/>
                    <a:p>
                      <a:r>
                        <a:rPr lang="de-DE" sz="1400" dirty="0"/>
                        <a:t>Konzentration</a:t>
                      </a:r>
                    </a:p>
                  </a:txBody>
                  <a:tcPr/>
                </a:tc>
                <a:tc>
                  <a:txBody>
                    <a:bodyPr/>
                    <a:lstStyle/>
                    <a:p>
                      <a:r>
                        <a:rPr lang="de-DE" sz="900" kern="1200" dirty="0">
                          <a:solidFill>
                            <a:schemeClr val="dk1"/>
                          </a:solidFill>
                          <a:effectLst/>
                          <a:latin typeface="+mn-lt"/>
                          <a:ea typeface="+mn-ea"/>
                          <a:cs typeface="+mn-cs"/>
                        </a:rPr>
                        <a:t>Beim Lernen merke ich, dass meine Gedanken abschweifen.</a:t>
                      </a:r>
                      <a:endParaRPr lang="de-DE" sz="900" dirty="0"/>
                    </a:p>
                  </a:txBody>
                  <a:tcPr/>
                </a:tc>
                <a:extLst>
                  <a:ext uri="{0D108BD9-81ED-4DB2-BD59-A6C34878D82A}">
                    <a16:rowId xmlns:a16="http://schemas.microsoft.com/office/drawing/2014/main" val="3756981813"/>
                  </a:ext>
                </a:extLst>
              </a:tr>
              <a:tr h="412206">
                <a:tc>
                  <a:txBody>
                    <a:bodyPr/>
                    <a:lstStyle/>
                    <a:p>
                      <a:r>
                        <a:rPr lang="de-DE" sz="1400" dirty="0"/>
                        <a:t>Lernumgebung</a:t>
                      </a:r>
                    </a:p>
                  </a:txBody>
                  <a:tcPr/>
                </a:tc>
                <a:tc>
                  <a:txBody>
                    <a:bodyPr/>
                    <a:lstStyle/>
                    <a:p>
                      <a:r>
                        <a:rPr lang="de-DE" sz="900" kern="1200" dirty="0">
                          <a:solidFill>
                            <a:schemeClr val="dk1"/>
                          </a:solidFill>
                          <a:effectLst/>
                          <a:latin typeface="+mn-lt"/>
                          <a:ea typeface="+mn-ea"/>
                          <a:cs typeface="+mn-cs"/>
                        </a:rPr>
                        <a:t>Mein Arbeitsplatz ist so gestaltet, dass ich alles schnell finden kann.</a:t>
                      </a:r>
                      <a:endParaRPr lang="de-DE" sz="900" dirty="0"/>
                    </a:p>
                  </a:txBody>
                  <a:tcPr/>
                </a:tc>
                <a:extLst>
                  <a:ext uri="{0D108BD9-81ED-4DB2-BD59-A6C34878D82A}">
                    <a16:rowId xmlns:a16="http://schemas.microsoft.com/office/drawing/2014/main" val="3626155414"/>
                  </a:ext>
                </a:extLst>
              </a:tr>
              <a:tr h="412206">
                <a:tc>
                  <a:txBody>
                    <a:bodyPr/>
                    <a:lstStyle/>
                    <a:p>
                      <a:r>
                        <a:rPr lang="de-DE" sz="1400" dirty="0"/>
                        <a:t>Kontrolle</a:t>
                      </a:r>
                    </a:p>
                  </a:txBody>
                  <a:tcPr/>
                </a:tc>
                <a:tc>
                  <a:txBody>
                    <a:bodyPr/>
                    <a:lstStyle/>
                    <a:p>
                      <a:r>
                        <a:rPr lang="de-DE" sz="900" kern="1200" dirty="0">
                          <a:solidFill>
                            <a:schemeClr val="dk1"/>
                          </a:solidFill>
                          <a:effectLst/>
                          <a:latin typeface="+mn-lt"/>
                          <a:ea typeface="+mn-ea"/>
                          <a:cs typeface="+mn-cs"/>
                        </a:rPr>
                        <a:t>Ich erzähle mir die wichtigsten Inhalte selbst, damit ich merke, wo ich Lücken habe.</a:t>
                      </a:r>
                      <a:endParaRPr lang="de-DE" sz="900" dirty="0"/>
                    </a:p>
                  </a:txBody>
                  <a:tcPr/>
                </a:tc>
                <a:extLst>
                  <a:ext uri="{0D108BD9-81ED-4DB2-BD59-A6C34878D82A}">
                    <a16:rowId xmlns:a16="http://schemas.microsoft.com/office/drawing/2014/main" val="255533809"/>
                  </a:ext>
                </a:extLst>
              </a:tr>
              <a:tr h="412206">
                <a:tc>
                  <a:txBody>
                    <a:bodyPr/>
                    <a:lstStyle/>
                    <a:p>
                      <a:r>
                        <a:rPr lang="de-DE" sz="1400" dirty="0"/>
                        <a:t>Regulation</a:t>
                      </a:r>
                    </a:p>
                  </a:txBody>
                  <a:tcPr/>
                </a:tc>
                <a:tc>
                  <a:txBody>
                    <a:bodyPr/>
                    <a:lstStyle/>
                    <a:p>
                      <a:r>
                        <a:rPr lang="de-DE" sz="900" kern="1200" dirty="0">
                          <a:solidFill>
                            <a:schemeClr val="dk1"/>
                          </a:solidFill>
                          <a:effectLst/>
                          <a:latin typeface="+mn-lt"/>
                          <a:ea typeface="+mn-ea"/>
                          <a:cs typeface="+mn-cs"/>
                        </a:rPr>
                        <a:t>Wenn ich merke, dass mein Vorgehen beim Lernen nicht erfolgreich ist, verändere ich es.</a:t>
                      </a:r>
                      <a:endParaRPr lang="de-DE" sz="900" dirty="0"/>
                    </a:p>
                  </a:txBody>
                  <a:tcPr/>
                </a:tc>
                <a:extLst>
                  <a:ext uri="{0D108BD9-81ED-4DB2-BD59-A6C34878D82A}">
                    <a16:rowId xmlns:a16="http://schemas.microsoft.com/office/drawing/2014/main" val="3822019218"/>
                  </a:ext>
                </a:extLst>
              </a:tr>
            </a:tbl>
          </a:graphicData>
        </a:graphic>
      </p:graphicFrame>
    </p:spTree>
    <p:extLst>
      <p:ext uri="{BB962C8B-B14F-4D97-AF65-F5344CB8AC3E}">
        <p14:creationId xmlns:p14="http://schemas.microsoft.com/office/powerpoint/2010/main" val="101705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0286"/>
            <a:ext cx="7467600" cy="1143000"/>
          </a:xfrm>
        </p:spPr>
        <p:txBody>
          <a:bodyPr/>
          <a:lstStyle/>
          <a:p>
            <a:r>
              <a:rPr lang="de-DE" dirty="0"/>
              <a:t>Anhang Methode</a:t>
            </a:r>
          </a:p>
        </p:txBody>
      </p:sp>
      <p:sp>
        <p:nvSpPr>
          <p:cNvPr id="3" name="Inhaltsplatzhalter 2"/>
          <p:cNvSpPr>
            <a:spLocks noGrp="1"/>
          </p:cNvSpPr>
          <p:nvPr>
            <p:ph idx="1"/>
          </p:nvPr>
        </p:nvSpPr>
        <p:spPr>
          <a:xfrm>
            <a:off x="179512" y="836712"/>
            <a:ext cx="8352928" cy="3552844"/>
          </a:xfrm>
        </p:spPr>
        <p:txBody>
          <a:bodyPr/>
          <a:lstStyle/>
          <a:p>
            <a:pPr marL="457200" lvl="1" indent="0">
              <a:buNone/>
            </a:pPr>
            <a:r>
              <a:rPr lang="de-DE" b="1" dirty="0"/>
              <a:t>Stichprobe WS 21/22: </a:t>
            </a:r>
            <a:r>
              <a:rPr lang="de-DE" i="1" dirty="0"/>
              <a:t>N</a:t>
            </a:r>
            <a:r>
              <a:rPr lang="de-DE" dirty="0"/>
              <a:t> = 240 Lehramtsstudierende der Universität Bamberg</a:t>
            </a:r>
          </a:p>
          <a:p>
            <a:pPr lvl="1"/>
            <a:r>
              <a:rPr lang="de-DE" dirty="0"/>
              <a:t>Alter </a:t>
            </a:r>
            <a:r>
              <a:rPr lang="de-DE" i="1" dirty="0"/>
              <a:t>M </a:t>
            </a:r>
            <a:r>
              <a:rPr lang="de-DE" dirty="0"/>
              <a:t>= 20.18 (</a:t>
            </a:r>
            <a:r>
              <a:rPr lang="de-DE" i="1" dirty="0"/>
              <a:t>SD </a:t>
            </a:r>
            <a:r>
              <a:rPr lang="de-DE" dirty="0"/>
              <a:t>= 2.75; </a:t>
            </a:r>
            <a:r>
              <a:rPr lang="de-DE" i="1" dirty="0"/>
              <a:t>Range </a:t>
            </a:r>
            <a:r>
              <a:rPr lang="de-DE" dirty="0"/>
              <a:t>= 18-36 Jahre)</a:t>
            </a:r>
          </a:p>
          <a:p>
            <a:pPr lvl="1"/>
            <a:r>
              <a:rPr lang="de-DE" dirty="0"/>
              <a:t>Semester </a:t>
            </a:r>
            <a:r>
              <a:rPr lang="de-DE" i="1" dirty="0"/>
              <a:t>M = </a:t>
            </a:r>
            <a:r>
              <a:rPr lang="de-DE" dirty="0"/>
              <a:t>2.17 (</a:t>
            </a:r>
            <a:r>
              <a:rPr lang="de-DE" i="1" dirty="0"/>
              <a:t>SD </a:t>
            </a:r>
            <a:r>
              <a:rPr lang="de-DE" dirty="0"/>
              <a:t>= 2.56; </a:t>
            </a:r>
            <a:r>
              <a:rPr lang="de-DE" i="1" dirty="0"/>
              <a:t>Range </a:t>
            </a:r>
            <a:r>
              <a:rPr lang="de-DE" dirty="0"/>
              <a:t>= 1-19 HS-Semester)</a:t>
            </a:r>
          </a:p>
          <a:p>
            <a:pPr marL="457200" lvl="1" indent="0">
              <a:buNone/>
            </a:pPr>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a:p>
            <a:pPr marL="457200" lvl="1" indent="0">
              <a:buNone/>
            </a:pPr>
            <a:endParaRPr lang="de-DE" dirty="0"/>
          </a:p>
          <a:p>
            <a:pPr marL="457200" lvl="1" indent="0">
              <a:buNone/>
            </a:pPr>
            <a:endParaRPr lang="de-DE" dirty="0"/>
          </a:p>
          <a:p>
            <a:pPr marL="457200" lvl="1" indent="0">
              <a:buNone/>
            </a:pPr>
            <a:r>
              <a:rPr lang="de-DE" b="1" dirty="0"/>
              <a:t>Durchführung</a:t>
            </a:r>
            <a:r>
              <a:rPr lang="de-DE" dirty="0"/>
              <a:t>: Online-Erhebung zu </a:t>
            </a:r>
            <a:r>
              <a:rPr lang="de-DE" b="1" dirty="0"/>
              <a:t>drei</a:t>
            </a:r>
            <a:r>
              <a:rPr lang="de-DE" dirty="0"/>
              <a:t> Messzeitpunkten im Rahmen von Vorlesungssitzungen Psychologie (EWS) </a:t>
            </a:r>
            <a:r>
              <a:rPr lang="de-DE"/>
              <a:t>im WS21/22</a:t>
            </a:r>
            <a:endParaRPr lang="de-DE" dirty="0"/>
          </a:p>
          <a:p>
            <a:pPr lvl="1"/>
            <a:endParaRPr lang="de-DE" dirty="0"/>
          </a:p>
          <a:p>
            <a:pPr lvl="1"/>
            <a:endParaRPr lang="de-DE" dirty="0"/>
          </a:p>
          <a:p>
            <a:pPr lvl="1"/>
            <a:endParaRPr lang="de-DE" dirty="0"/>
          </a:p>
          <a:p>
            <a:pPr marL="457200" lvl="1" indent="0">
              <a:buNone/>
            </a:pPr>
            <a:endParaRPr lang="de-DE" dirty="0"/>
          </a:p>
          <a:p>
            <a:pPr marL="0" indent="0">
              <a:buNone/>
            </a:pPr>
            <a:endParaRPr lang="de-DE" dirty="0"/>
          </a:p>
        </p:txBody>
      </p:sp>
      <p:graphicFrame>
        <p:nvGraphicFramePr>
          <p:cNvPr id="4" name="Diagramm 3"/>
          <p:cNvGraphicFramePr>
            <a:graphicFrameLocks/>
          </p:cNvGraphicFramePr>
          <p:nvPr/>
        </p:nvGraphicFramePr>
        <p:xfrm>
          <a:off x="-514672" y="220486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 5"/>
          <p:cNvGraphicFramePr>
            <a:graphicFrameLocks/>
          </p:cNvGraphicFramePr>
          <p:nvPr/>
        </p:nvGraphicFramePr>
        <p:xfrm>
          <a:off x="3756856" y="2204864"/>
          <a:ext cx="5148064"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feld 6"/>
          <p:cNvSpPr txBox="1"/>
          <p:nvPr/>
        </p:nvSpPr>
        <p:spPr>
          <a:xfrm>
            <a:off x="4042322" y="4961964"/>
            <a:ext cx="2621237" cy="276999"/>
          </a:xfrm>
          <a:prstGeom prst="rect">
            <a:avLst/>
          </a:prstGeom>
          <a:noFill/>
        </p:spPr>
        <p:txBody>
          <a:bodyPr wrap="square" rtlCol="0">
            <a:spAutoFit/>
          </a:bodyPr>
          <a:lstStyle/>
          <a:p>
            <a:r>
              <a:rPr lang="de-DE" sz="1200" dirty="0"/>
              <a:t>Abbildung 3. Verteilung Schulformen</a:t>
            </a:r>
          </a:p>
        </p:txBody>
      </p:sp>
      <p:sp>
        <p:nvSpPr>
          <p:cNvPr id="8" name="Textfeld 7"/>
          <p:cNvSpPr txBox="1"/>
          <p:nvPr/>
        </p:nvSpPr>
        <p:spPr>
          <a:xfrm>
            <a:off x="755576" y="4961964"/>
            <a:ext cx="2633600" cy="276999"/>
          </a:xfrm>
          <a:prstGeom prst="rect">
            <a:avLst/>
          </a:prstGeom>
          <a:noFill/>
        </p:spPr>
        <p:txBody>
          <a:bodyPr wrap="square" rtlCol="0">
            <a:spAutoFit/>
          </a:bodyPr>
          <a:lstStyle/>
          <a:p>
            <a:r>
              <a:rPr lang="de-DE" sz="1200" dirty="0"/>
              <a:t>Abbildung 2. Geschlechtsverteilung</a:t>
            </a:r>
          </a:p>
        </p:txBody>
      </p:sp>
    </p:spTree>
    <p:extLst>
      <p:ext uri="{BB962C8B-B14F-4D97-AF65-F5344CB8AC3E}">
        <p14:creationId xmlns:p14="http://schemas.microsoft.com/office/powerpoint/2010/main" val="2760598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0286"/>
            <a:ext cx="7467600" cy="1143000"/>
          </a:xfrm>
        </p:spPr>
        <p:txBody>
          <a:bodyPr/>
          <a:lstStyle/>
          <a:p>
            <a:r>
              <a:rPr lang="de-DE" dirty="0"/>
              <a:t>Anhang Methode</a:t>
            </a:r>
          </a:p>
        </p:txBody>
      </p:sp>
      <p:sp>
        <p:nvSpPr>
          <p:cNvPr id="3" name="Inhaltsplatzhalter 2"/>
          <p:cNvSpPr>
            <a:spLocks noGrp="1"/>
          </p:cNvSpPr>
          <p:nvPr>
            <p:ph idx="1"/>
          </p:nvPr>
        </p:nvSpPr>
        <p:spPr>
          <a:xfrm>
            <a:off x="179512" y="836712"/>
            <a:ext cx="8352928" cy="3552844"/>
          </a:xfrm>
        </p:spPr>
        <p:txBody>
          <a:bodyPr/>
          <a:lstStyle/>
          <a:p>
            <a:pPr marL="457200" lvl="1" indent="0">
              <a:buNone/>
            </a:pPr>
            <a:r>
              <a:rPr lang="de-DE" b="1" dirty="0"/>
              <a:t>Stichprobe WS 23/24: </a:t>
            </a:r>
            <a:r>
              <a:rPr lang="de-DE" i="1" dirty="0"/>
              <a:t>N</a:t>
            </a:r>
            <a:r>
              <a:rPr lang="de-DE" dirty="0"/>
              <a:t> = 383 Lehramtsstudierende der Universität Bamberg</a:t>
            </a:r>
          </a:p>
          <a:p>
            <a:pPr lvl="1"/>
            <a:r>
              <a:rPr lang="de-DE" dirty="0"/>
              <a:t>Alter </a:t>
            </a:r>
            <a:r>
              <a:rPr lang="de-DE" i="1" dirty="0"/>
              <a:t>M </a:t>
            </a:r>
            <a:r>
              <a:rPr lang="de-DE" dirty="0"/>
              <a:t>= 21.07 (</a:t>
            </a:r>
            <a:r>
              <a:rPr lang="de-DE" i="1" dirty="0"/>
              <a:t>SD </a:t>
            </a:r>
            <a:r>
              <a:rPr lang="de-DE" dirty="0"/>
              <a:t>= 3.09; </a:t>
            </a:r>
            <a:r>
              <a:rPr lang="de-DE" i="1" dirty="0"/>
              <a:t>Range </a:t>
            </a:r>
            <a:r>
              <a:rPr lang="de-DE" dirty="0"/>
              <a:t>= 17-40 Jahre)</a:t>
            </a:r>
          </a:p>
          <a:p>
            <a:pPr lvl="1"/>
            <a:r>
              <a:rPr lang="de-DE" dirty="0"/>
              <a:t>Semester </a:t>
            </a:r>
            <a:r>
              <a:rPr lang="de-DE" i="1" dirty="0"/>
              <a:t>M = </a:t>
            </a:r>
            <a:r>
              <a:rPr lang="de-DE" dirty="0"/>
              <a:t>2.77 (</a:t>
            </a:r>
            <a:r>
              <a:rPr lang="de-DE" i="1" dirty="0"/>
              <a:t>SD </a:t>
            </a:r>
            <a:r>
              <a:rPr lang="de-DE" dirty="0"/>
              <a:t>= 3.22; </a:t>
            </a:r>
            <a:r>
              <a:rPr lang="de-DE" i="1" dirty="0"/>
              <a:t>Range </a:t>
            </a:r>
            <a:r>
              <a:rPr lang="de-DE" dirty="0"/>
              <a:t>= 1-23 HS-Semester)</a:t>
            </a:r>
          </a:p>
          <a:p>
            <a:pPr marL="457200" lvl="1" indent="0">
              <a:buNone/>
            </a:pPr>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a:p>
            <a:pPr marL="457200" lvl="1" indent="0">
              <a:buNone/>
            </a:pPr>
            <a:endParaRPr lang="de-DE" dirty="0"/>
          </a:p>
          <a:p>
            <a:pPr marL="457200" lvl="1" indent="0">
              <a:buNone/>
            </a:pPr>
            <a:endParaRPr lang="de-DE" dirty="0"/>
          </a:p>
          <a:p>
            <a:pPr marL="457200" lvl="1" indent="0">
              <a:buNone/>
            </a:pPr>
            <a:r>
              <a:rPr lang="de-DE" b="1" dirty="0"/>
              <a:t>Durchführung</a:t>
            </a:r>
            <a:r>
              <a:rPr lang="de-DE" dirty="0"/>
              <a:t>: Online-Erhebung zu </a:t>
            </a:r>
            <a:r>
              <a:rPr lang="de-DE" b="1" dirty="0"/>
              <a:t>einem</a:t>
            </a:r>
            <a:r>
              <a:rPr lang="de-DE" dirty="0"/>
              <a:t> Messzeitpunkten im Rahmen von Vorlesungssitzungen Psychologie (EWS) im WS23/24</a:t>
            </a:r>
          </a:p>
          <a:p>
            <a:pPr lvl="1"/>
            <a:endParaRPr lang="de-DE" dirty="0"/>
          </a:p>
          <a:p>
            <a:pPr lvl="1"/>
            <a:endParaRPr lang="de-DE" dirty="0"/>
          </a:p>
          <a:p>
            <a:pPr lvl="1"/>
            <a:endParaRPr lang="de-DE" dirty="0"/>
          </a:p>
          <a:p>
            <a:pPr marL="457200" lvl="1" indent="0">
              <a:buNone/>
            </a:pPr>
            <a:endParaRPr lang="de-DE" dirty="0"/>
          </a:p>
          <a:p>
            <a:pPr marL="0" indent="0">
              <a:buNone/>
            </a:pPr>
            <a:endParaRPr lang="de-DE" dirty="0"/>
          </a:p>
        </p:txBody>
      </p:sp>
      <p:graphicFrame>
        <p:nvGraphicFramePr>
          <p:cNvPr id="4" name="Diagramm 3"/>
          <p:cNvGraphicFramePr>
            <a:graphicFrameLocks/>
          </p:cNvGraphicFramePr>
          <p:nvPr/>
        </p:nvGraphicFramePr>
        <p:xfrm>
          <a:off x="-514672" y="2204864"/>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Grafik 4">
            <a:extLst>
              <a:ext uri="{FF2B5EF4-FFF2-40B4-BE49-F238E27FC236}">
                <a16:creationId xmlns:a16="http://schemas.microsoft.com/office/drawing/2014/main" id="{41F2E1A4-568D-48FD-35FD-5F72697545C8}"/>
              </a:ext>
            </a:extLst>
          </p:cNvPr>
          <p:cNvPicPr>
            <a:picLocks noChangeAspect="1"/>
          </p:cNvPicPr>
          <p:nvPr/>
        </p:nvPicPr>
        <p:blipFill>
          <a:blip r:embed="rId4"/>
          <a:stretch>
            <a:fillRect/>
          </a:stretch>
        </p:blipFill>
        <p:spPr>
          <a:xfrm>
            <a:off x="18162" y="2416698"/>
            <a:ext cx="4584589" cy="2755631"/>
          </a:xfrm>
          <a:prstGeom prst="rect">
            <a:avLst/>
          </a:prstGeom>
        </p:spPr>
      </p:pic>
      <p:pic>
        <p:nvPicPr>
          <p:cNvPr id="9" name="Grafik 8">
            <a:extLst>
              <a:ext uri="{FF2B5EF4-FFF2-40B4-BE49-F238E27FC236}">
                <a16:creationId xmlns:a16="http://schemas.microsoft.com/office/drawing/2014/main" id="{C6610FD6-A313-A3BC-5E5A-4C870457048E}"/>
              </a:ext>
            </a:extLst>
          </p:cNvPr>
          <p:cNvPicPr>
            <a:picLocks noChangeAspect="1"/>
          </p:cNvPicPr>
          <p:nvPr/>
        </p:nvPicPr>
        <p:blipFill>
          <a:blip r:embed="rId5"/>
          <a:stretch>
            <a:fillRect/>
          </a:stretch>
        </p:blipFill>
        <p:spPr>
          <a:xfrm>
            <a:off x="4569036" y="2416698"/>
            <a:ext cx="4584589" cy="2755631"/>
          </a:xfrm>
          <a:prstGeom prst="rect">
            <a:avLst/>
          </a:prstGeom>
        </p:spPr>
      </p:pic>
    </p:spTree>
    <p:extLst>
      <p:ext uri="{BB962C8B-B14F-4D97-AF65-F5344CB8AC3E}">
        <p14:creationId xmlns:p14="http://schemas.microsoft.com/office/powerpoint/2010/main" val="4025039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30286"/>
            <a:ext cx="7467600" cy="1143000"/>
          </a:xfrm>
        </p:spPr>
        <p:txBody>
          <a:bodyPr/>
          <a:lstStyle/>
          <a:p>
            <a:r>
              <a:rPr lang="de-DE" dirty="0"/>
              <a:t>Anhang Methode</a:t>
            </a:r>
          </a:p>
        </p:txBody>
      </p:sp>
      <p:sp>
        <p:nvSpPr>
          <p:cNvPr id="3" name="Inhaltsplatzhalter 2"/>
          <p:cNvSpPr>
            <a:spLocks noGrp="1"/>
          </p:cNvSpPr>
          <p:nvPr>
            <p:ph idx="1"/>
          </p:nvPr>
        </p:nvSpPr>
        <p:spPr>
          <a:xfrm>
            <a:off x="179512" y="836712"/>
            <a:ext cx="8352928" cy="3552844"/>
          </a:xfrm>
        </p:spPr>
        <p:txBody>
          <a:bodyPr/>
          <a:lstStyle/>
          <a:p>
            <a:pPr marL="457200" lvl="1" indent="0">
              <a:buNone/>
            </a:pPr>
            <a:r>
              <a:rPr lang="de-DE" b="1" dirty="0"/>
              <a:t>Teilstichprobe SS 24: </a:t>
            </a:r>
            <a:r>
              <a:rPr lang="de-DE" i="1" dirty="0"/>
              <a:t>N</a:t>
            </a:r>
            <a:r>
              <a:rPr lang="de-DE" dirty="0"/>
              <a:t> = 90 Lehramtsstudierende der Universität Bamberg</a:t>
            </a:r>
          </a:p>
          <a:p>
            <a:pPr lvl="1"/>
            <a:r>
              <a:rPr lang="de-DE" dirty="0"/>
              <a:t>Alter </a:t>
            </a:r>
            <a:r>
              <a:rPr lang="de-DE" i="1" dirty="0"/>
              <a:t>M </a:t>
            </a:r>
            <a:r>
              <a:rPr lang="de-DE" dirty="0"/>
              <a:t>= 20.31 (</a:t>
            </a:r>
            <a:r>
              <a:rPr lang="de-DE" i="1" dirty="0"/>
              <a:t>SD </a:t>
            </a:r>
            <a:r>
              <a:rPr lang="de-DE" dirty="0"/>
              <a:t>= 1.67; </a:t>
            </a:r>
            <a:r>
              <a:rPr lang="de-DE" i="1" dirty="0"/>
              <a:t>Range </a:t>
            </a:r>
            <a:r>
              <a:rPr lang="de-DE" dirty="0"/>
              <a:t>=  18-26 Jahre)</a:t>
            </a:r>
          </a:p>
          <a:p>
            <a:pPr lvl="1"/>
            <a:r>
              <a:rPr lang="de-DE" dirty="0"/>
              <a:t>Semester </a:t>
            </a:r>
            <a:r>
              <a:rPr lang="de-DE" i="1" dirty="0"/>
              <a:t>M = </a:t>
            </a:r>
            <a:r>
              <a:rPr lang="de-DE" dirty="0"/>
              <a:t>2.68 (</a:t>
            </a:r>
            <a:r>
              <a:rPr lang="de-DE" i="1" dirty="0"/>
              <a:t>SD </a:t>
            </a:r>
            <a:r>
              <a:rPr lang="de-DE" dirty="0"/>
              <a:t>= 1.70; </a:t>
            </a:r>
            <a:r>
              <a:rPr lang="de-DE" i="1" dirty="0"/>
              <a:t>Range </a:t>
            </a:r>
            <a:r>
              <a:rPr lang="de-DE" dirty="0"/>
              <a:t>= 2-15 HS-Semester)</a:t>
            </a:r>
          </a:p>
          <a:p>
            <a:pPr marL="457200" lvl="1" indent="0">
              <a:buNone/>
            </a:pPr>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a:p>
            <a:pPr marL="457200" lvl="1" indent="0">
              <a:buNone/>
            </a:pPr>
            <a:endParaRPr lang="de-DE" dirty="0"/>
          </a:p>
          <a:p>
            <a:pPr marL="457200" lvl="1" indent="0">
              <a:buNone/>
            </a:pPr>
            <a:endParaRPr lang="de-DE" dirty="0"/>
          </a:p>
          <a:p>
            <a:pPr marL="457200" lvl="1" indent="0">
              <a:buNone/>
            </a:pPr>
            <a:r>
              <a:rPr lang="de-DE" b="1" dirty="0"/>
              <a:t>Durchführung</a:t>
            </a:r>
            <a:r>
              <a:rPr lang="de-DE" dirty="0"/>
              <a:t>: Online-Erhebung im Rahmen von Vorlesungssitzungen Psychologie (EWS) zu Beginn des WS 23/24 sowie </a:t>
            </a:r>
            <a:r>
              <a:rPr lang="de-DE" b="1" dirty="0" err="1"/>
              <a:t>Retest</a:t>
            </a:r>
            <a:r>
              <a:rPr lang="de-DE" dirty="0"/>
              <a:t> zu Beginn des SS 24</a:t>
            </a:r>
          </a:p>
          <a:p>
            <a:pPr lvl="1"/>
            <a:endParaRPr lang="de-DE" dirty="0"/>
          </a:p>
          <a:p>
            <a:pPr lvl="1"/>
            <a:endParaRPr lang="de-DE" dirty="0"/>
          </a:p>
          <a:p>
            <a:pPr lvl="1"/>
            <a:endParaRPr lang="de-DE" dirty="0"/>
          </a:p>
          <a:p>
            <a:pPr marL="457200" lvl="1" indent="0">
              <a:buNone/>
            </a:pPr>
            <a:endParaRPr lang="de-DE" dirty="0"/>
          </a:p>
          <a:p>
            <a:pPr marL="0" indent="0">
              <a:buNone/>
            </a:pPr>
            <a:endParaRPr lang="de-DE" dirty="0"/>
          </a:p>
        </p:txBody>
      </p:sp>
      <p:graphicFrame>
        <p:nvGraphicFramePr>
          <p:cNvPr id="4" name="Diagramm 3"/>
          <p:cNvGraphicFramePr>
            <a:graphicFrameLocks/>
          </p:cNvGraphicFramePr>
          <p:nvPr/>
        </p:nvGraphicFramePr>
        <p:xfrm>
          <a:off x="-514672" y="2204864"/>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fik 5">
            <a:extLst>
              <a:ext uri="{FF2B5EF4-FFF2-40B4-BE49-F238E27FC236}">
                <a16:creationId xmlns:a16="http://schemas.microsoft.com/office/drawing/2014/main" id="{21FD38A8-AD24-94AE-62BB-2E1555FBA139}"/>
              </a:ext>
            </a:extLst>
          </p:cNvPr>
          <p:cNvPicPr>
            <a:picLocks noChangeAspect="1"/>
          </p:cNvPicPr>
          <p:nvPr/>
        </p:nvPicPr>
        <p:blipFill>
          <a:blip r:embed="rId4"/>
          <a:stretch>
            <a:fillRect/>
          </a:stretch>
        </p:blipFill>
        <p:spPr>
          <a:xfrm>
            <a:off x="0" y="2440350"/>
            <a:ext cx="4584589" cy="2755631"/>
          </a:xfrm>
          <a:prstGeom prst="rect">
            <a:avLst/>
          </a:prstGeom>
        </p:spPr>
      </p:pic>
      <p:pic>
        <p:nvPicPr>
          <p:cNvPr id="7" name="Grafik 6">
            <a:extLst>
              <a:ext uri="{FF2B5EF4-FFF2-40B4-BE49-F238E27FC236}">
                <a16:creationId xmlns:a16="http://schemas.microsoft.com/office/drawing/2014/main" id="{405306CD-8E0F-5D31-D2C4-B8618AFFDD2A}"/>
              </a:ext>
            </a:extLst>
          </p:cNvPr>
          <p:cNvPicPr>
            <a:picLocks noChangeAspect="1"/>
          </p:cNvPicPr>
          <p:nvPr/>
        </p:nvPicPr>
        <p:blipFill>
          <a:blip r:embed="rId5"/>
          <a:stretch>
            <a:fillRect/>
          </a:stretch>
        </p:blipFill>
        <p:spPr>
          <a:xfrm>
            <a:off x="4559411" y="2440351"/>
            <a:ext cx="4584589" cy="2755631"/>
          </a:xfrm>
          <a:prstGeom prst="rect">
            <a:avLst/>
          </a:prstGeom>
        </p:spPr>
      </p:pic>
    </p:spTree>
    <p:extLst>
      <p:ext uri="{BB962C8B-B14F-4D97-AF65-F5344CB8AC3E}">
        <p14:creationId xmlns:p14="http://schemas.microsoft.com/office/powerpoint/2010/main" val="2737775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2492896"/>
            <a:ext cx="7467600" cy="1143000"/>
          </a:xfrm>
        </p:spPr>
        <p:txBody>
          <a:bodyPr/>
          <a:lstStyle/>
          <a:p>
            <a:r>
              <a:rPr lang="de-DE" dirty="0"/>
              <a:t>Anhang: Ergebnisse Replikation Lerntypologie</a:t>
            </a:r>
          </a:p>
        </p:txBody>
      </p:sp>
    </p:spTree>
    <p:extLst>
      <p:ext uri="{BB962C8B-B14F-4D97-AF65-F5344CB8AC3E}">
        <p14:creationId xmlns:p14="http://schemas.microsoft.com/office/powerpoint/2010/main" val="3863273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D99D4-FB31-22E8-68AB-4F410E80BDC0}"/>
              </a:ext>
            </a:extLst>
          </p:cNvPr>
          <p:cNvSpPr>
            <a:spLocks noGrp="1"/>
          </p:cNvSpPr>
          <p:nvPr>
            <p:ph type="title"/>
          </p:nvPr>
        </p:nvSpPr>
        <p:spPr>
          <a:xfrm>
            <a:off x="251520" y="11857"/>
            <a:ext cx="7467600" cy="1143000"/>
          </a:xfrm>
        </p:spPr>
        <p:txBody>
          <a:bodyPr/>
          <a:lstStyle/>
          <a:p>
            <a:r>
              <a:rPr lang="de-DE" dirty="0"/>
              <a:t>Ergebnisse: Replikation</a:t>
            </a:r>
          </a:p>
        </p:txBody>
      </p:sp>
      <p:sp>
        <p:nvSpPr>
          <p:cNvPr id="3" name="Inhaltsplatzhalter 2">
            <a:extLst>
              <a:ext uri="{FF2B5EF4-FFF2-40B4-BE49-F238E27FC236}">
                <a16:creationId xmlns:a16="http://schemas.microsoft.com/office/drawing/2014/main" id="{8C5C7479-5A3E-47D9-E54C-10378621BFAE}"/>
              </a:ext>
            </a:extLst>
          </p:cNvPr>
          <p:cNvSpPr>
            <a:spLocks noGrp="1"/>
          </p:cNvSpPr>
          <p:nvPr>
            <p:ph idx="1"/>
          </p:nvPr>
        </p:nvSpPr>
        <p:spPr>
          <a:xfrm>
            <a:off x="264121" y="908720"/>
            <a:ext cx="7992888" cy="3552844"/>
          </a:xfrm>
        </p:spPr>
        <p:txBody>
          <a:bodyPr/>
          <a:lstStyle/>
          <a:p>
            <a:r>
              <a:rPr lang="de-DE" sz="1400" dirty="0"/>
              <a:t>Ergebnisse einer latenten Profilanalyse (Ferguson, Moore &amp; Hull, 2020) zur absoluten &amp; relativen Modellpassung sprechen im WS 21/22 (</a:t>
            </a:r>
            <a:r>
              <a:rPr lang="de-DE" sz="1400" i="1" dirty="0"/>
              <a:t>N</a:t>
            </a:r>
            <a:r>
              <a:rPr lang="de-DE" sz="1400" dirty="0"/>
              <a:t>=240 LA-Studierende)  sowie im WS 23/24 (</a:t>
            </a:r>
            <a:r>
              <a:rPr lang="de-DE" sz="1400" i="1" dirty="0"/>
              <a:t>N</a:t>
            </a:r>
            <a:r>
              <a:rPr lang="de-DE" sz="1400" dirty="0"/>
              <a:t>=383 LA-Studierende) für eine 5 Klassenlösung </a:t>
            </a:r>
          </a:p>
        </p:txBody>
      </p:sp>
      <p:pic>
        <p:nvPicPr>
          <p:cNvPr id="10" name="Grafik 9">
            <a:extLst>
              <a:ext uri="{FF2B5EF4-FFF2-40B4-BE49-F238E27FC236}">
                <a16:creationId xmlns:a16="http://schemas.microsoft.com/office/drawing/2014/main" id="{F5841176-A3B4-0AEA-DA02-9BE25EA24D7A}"/>
              </a:ext>
            </a:extLst>
          </p:cNvPr>
          <p:cNvPicPr>
            <a:picLocks noChangeAspect="1"/>
          </p:cNvPicPr>
          <p:nvPr/>
        </p:nvPicPr>
        <p:blipFill>
          <a:blip r:embed="rId3"/>
          <a:stretch>
            <a:fillRect/>
          </a:stretch>
        </p:blipFill>
        <p:spPr>
          <a:xfrm>
            <a:off x="0" y="1700808"/>
            <a:ext cx="4648235" cy="4824535"/>
          </a:xfrm>
          <a:prstGeom prst="rect">
            <a:avLst/>
          </a:prstGeom>
        </p:spPr>
      </p:pic>
      <p:pic>
        <p:nvPicPr>
          <p:cNvPr id="14" name="Grafik 13">
            <a:extLst>
              <a:ext uri="{FF2B5EF4-FFF2-40B4-BE49-F238E27FC236}">
                <a16:creationId xmlns:a16="http://schemas.microsoft.com/office/drawing/2014/main" id="{97D22C75-9773-6DB6-83D8-82D71DDCE7A1}"/>
              </a:ext>
            </a:extLst>
          </p:cNvPr>
          <p:cNvPicPr>
            <a:picLocks noChangeAspect="1"/>
          </p:cNvPicPr>
          <p:nvPr/>
        </p:nvPicPr>
        <p:blipFill>
          <a:blip r:embed="rId4"/>
          <a:stretch>
            <a:fillRect/>
          </a:stretch>
        </p:blipFill>
        <p:spPr>
          <a:xfrm>
            <a:off x="4495764" y="1700808"/>
            <a:ext cx="4648236" cy="4824534"/>
          </a:xfrm>
          <a:prstGeom prst="rect">
            <a:avLst/>
          </a:prstGeom>
        </p:spPr>
      </p:pic>
    </p:spTree>
    <p:extLst>
      <p:ext uri="{BB962C8B-B14F-4D97-AF65-F5344CB8AC3E}">
        <p14:creationId xmlns:p14="http://schemas.microsoft.com/office/powerpoint/2010/main" val="397292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79" y="0"/>
            <a:ext cx="7467600" cy="1143000"/>
          </a:xfrm>
        </p:spPr>
        <p:txBody>
          <a:bodyPr/>
          <a:lstStyle/>
          <a:p>
            <a:r>
              <a:rPr lang="de-DE" dirty="0"/>
              <a:t>Ergebnisse: Replikation</a:t>
            </a:r>
          </a:p>
        </p:txBody>
      </p:sp>
      <p:pic>
        <p:nvPicPr>
          <p:cNvPr id="7" name="Grafik 6">
            <a:extLst>
              <a:ext uri="{FF2B5EF4-FFF2-40B4-BE49-F238E27FC236}">
                <a16:creationId xmlns:a16="http://schemas.microsoft.com/office/drawing/2014/main" id="{871A332F-8AD6-C9AE-1EB3-EDEB15B56CEC}"/>
              </a:ext>
            </a:extLst>
          </p:cNvPr>
          <p:cNvPicPr>
            <a:picLocks noChangeAspect="1"/>
          </p:cNvPicPr>
          <p:nvPr/>
        </p:nvPicPr>
        <p:blipFill>
          <a:blip r:embed="rId3"/>
          <a:stretch>
            <a:fillRect/>
          </a:stretch>
        </p:blipFill>
        <p:spPr>
          <a:xfrm>
            <a:off x="-27600" y="1143000"/>
            <a:ext cx="9199200" cy="5238328"/>
          </a:xfrm>
          <a:prstGeom prst="rect">
            <a:avLst/>
          </a:prstGeom>
        </p:spPr>
      </p:pic>
    </p:spTree>
    <p:extLst>
      <p:ext uri="{BB962C8B-B14F-4D97-AF65-F5344CB8AC3E}">
        <p14:creationId xmlns:p14="http://schemas.microsoft.com/office/powerpoint/2010/main" val="205922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16632"/>
            <a:ext cx="7467600" cy="1143000"/>
          </a:xfrm>
        </p:spPr>
        <p:txBody>
          <a:bodyPr/>
          <a:lstStyle/>
          <a:p>
            <a:r>
              <a:rPr lang="de-DE" dirty="0"/>
              <a:t>1. Einleitung</a:t>
            </a:r>
          </a:p>
        </p:txBody>
      </p:sp>
      <p:sp>
        <p:nvSpPr>
          <p:cNvPr id="3" name="Inhaltsplatzhalter 2"/>
          <p:cNvSpPr>
            <a:spLocks noGrp="1"/>
          </p:cNvSpPr>
          <p:nvPr>
            <p:ph idx="1"/>
          </p:nvPr>
        </p:nvSpPr>
        <p:spPr>
          <a:xfrm>
            <a:off x="467544" y="1484784"/>
            <a:ext cx="8208912" cy="4752528"/>
          </a:xfrm>
        </p:spPr>
        <p:txBody>
          <a:bodyPr/>
          <a:lstStyle/>
          <a:p>
            <a:r>
              <a:rPr lang="de-DE" dirty="0"/>
              <a:t>Bisher nur wenige Studien zu den komplexen selbstregulierten Lernprozessen</a:t>
            </a:r>
            <a:r>
              <a:rPr lang="de-DE" b="1" dirty="0"/>
              <a:t> </a:t>
            </a:r>
            <a:r>
              <a:rPr lang="de-DE" dirty="0"/>
              <a:t>Lehramtsstudierender</a:t>
            </a:r>
            <a:r>
              <a:rPr lang="de-DE" b="1" dirty="0"/>
              <a:t> </a:t>
            </a:r>
            <a:r>
              <a:rPr lang="de-DE" dirty="0"/>
              <a:t>mit </a:t>
            </a:r>
            <a:r>
              <a:rPr lang="de-DE" b="1" dirty="0"/>
              <a:t>personenzentrierten Ansätzen </a:t>
            </a:r>
            <a:r>
              <a:rPr lang="de-DE" sz="1800" dirty="0"/>
              <a:t>(Schel &amp; Drechsel, 2025; Barz et al., 2024; </a:t>
            </a:r>
            <a:r>
              <a:rPr lang="de-DE" sz="1800" dirty="0" err="1"/>
              <a:t>Muwonge</a:t>
            </a:r>
            <a:r>
              <a:rPr lang="de-DE" sz="1800" dirty="0"/>
              <a:t> et al., 2020; </a:t>
            </a:r>
            <a:r>
              <a:rPr lang="de-DE" sz="1800" dirty="0" err="1"/>
              <a:t>Heikkilä</a:t>
            </a:r>
            <a:r>
              <a:rPr lang="de-DE" sz="1800" dirty="0"/>
              <a:t> et al., 2012)</a:t>
            </a:r>
            <a:r>
              <a:rPr lang="de-DE" dirty="0"/>
              <a:t>, z.B. latenten Profilanalysen</a:t>
            </a:r>
          </a:p>
          <a:p>
            <a:pPr marL="457200" lvl="1" indent="0">
              <a:buNone/>
            </a:pPr>
            <a:r>
              <a:rPr lang="de-DE" dirty="0"/>
              <a:t>Befunde dieser Studien verweisen auf …</a:t>
            </a:r>
          </a:p>
          <a:p>
            <a:pPr lvl="1"/>
            <a:r>
              <a:rPr lang="de-DE" dirty="0"/>
              <a:t>…die </a:t>
            </a:r>
            <a:r>
              <a:rPr lang="de-DE" b="1" dirty="0"/>
              <a:t>Heterogenität</a:t>
            </a:r>
            <a:r>
              <a:rPr lang="de-DE" dirty="0"/>
              <a:t> von Lehramtsstudierenden in ihren SRL-Kompetenzen </a:t>
            </a:r>
          </a:p>
          <a:p>
            <a:pPr lvl="1"/>
            <a:r>
              <a:rPr lang="de-DE" dirty="0"/>
              <a:t>… </a:t>
            </a:r>
            <a:r>
              <a:rPr lang="de-DE" b="1" dirty="0"/>
              <a:t>52% bis 84% </a:t>
            </a:r>
            <a:r>
              <a:rPr lang="de-DE" dirty="0"/>
              <a:t>der untersuchten Lehramtsstudierenden zeigen </a:t>
            </a:r>
            <a:r>
              <a:rPr lang="de-DE" b="1" dirty="0"/>
              <a:t>Förderbedarf</a:t>
            </a:r>
            <a:r>
              <a:rPr lang="de-DE" dirty="0"/>
              <a:t> im SRL und </a:t>
            </a:r>
          </a:p>
          <a:p>
            <a:pPr lvl="1"/>
            <a:r>
              <a:rPr lang="de-DE" dirty="0"/>
              <a:t>zeigen, dass Angehörige unterschiedlicher Lernprofile </a:t>
            </a:r>
            <a:r>
              <a:rPr lang="de-DE" b="1" dirty="0"/>
              <a:t>unterschiedlich von SRL-Interventionen profitieren </a:t>
            </a:r>
            <a:r>
              <a:rPr lang="de-DE" sz="1600" dirty="0"/>
              <a:t>(z.B. Barz et al., 2024; Dörrenbächer &amp; Perels, 2016) </a:t>
            </a:r>
          </a:p>
          <a:p>
            <a:pPr marL="0" indent="0">
              <a:buNone/>
            </a:pPr>
            <a:endParaRPr lang="de-DE" dirty="0"/>
          </a:p>
        </p:txBody>
      </p:sp>
      <p:sp>
        <p:nvSpPr>
          <p:cNvPr id="4" name="Rechteck 3">
            <a:extLst>
              <a:ext uri="{FF2B5EF4-FFF2-40B4-BE49-F238E27FC236}">
                <a16:creationId xmlns:a16="http://schemas.microsoft.com/office/drawing/2014/main" id="{7BFFDA14-2E9B-37FB-C122-B6131BF1490A}"/>
              </a:ext>
            </a:extLst>
          </p:cNvPr>
          <p:cNvSpPr/>
          <p:nvPr/>
        </p:nvSpPr>
        <p:spPr>
          <a:xfrm>
            <a:off x="1115616" y="2600908"/>
            <a:ext cx="7056784" cy="2520280"/>
          </a:xfrm>
          <a:prstGeom prst="rect">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t>Fazit Forschungsbedarf: </a:t>
            </a:r>
          </a:p>
          <a:p>
            <a:pPr marL="457200" indent="-457200" algn="ctr">
              <a:buFont typeface="+mj-lt"/>
              <a:buAutoNum type="arabicPeriod"/>
            </a:pPr>
            <a:r>
              <a:rPr lang="de-DE" dirty="0"/>
              <a:t>Systematischer Überblick über SRL-Kompetenzen Lehramtsstudierender</a:t>
            </a:r>
          </a:p>
          <a:p>
            <a:pPr marL="457200" indent="-457200" algn="ctr">
              <a:buFont typeface="+mj-lt"/>
              <a:buAutoNum type="arabicPeriod"/>
            </a:pPr>
            <a:r>
              <a:rPr lang="de-DE" dirty="0"/>
              <a:t>Entwicklung von differenzierten </a:t>
            </a:r>
            <a:br>
              <a:rPr lang="de-DE" dirty="0"/>
            </a:br>
            <a:r>
              <a:rPr lang="de-DE" dirty="0"/>
              <a:t>SRL-Förderansätzen</a:t>
            </a:r>
          </a:p>
        </p:txBody>
      </p:sp>
    </p:spTree>
    <p:extLst>
      <p:ext uri="{BB962C8B-B14F-4D97-AF65-F5344CB8AC3E}">
        <p14:creationId xmlns:p14="http://schemas.microsoft.com/office/powerpoint/2010/main" val="25579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7467600" cy="1143000"/>
          </a:xfrm>
        </p:spPr>
        <p:txBody>
          <a:bodyPr/>
          <a:lstStyle/>
          <a:p>
            <a:r>
              <a:rPr lang="de-DE" dirty="0"/>
              <a:t>Ergebnisse: Replikation</a:t>
            </a:r>
          </a:p>
        </p:txBody>
      </p:sp>
      <p:sp>
        <p:nvSpPr>
          <p:cNvPr id="3" name="Inhaltsplatzhalter 2"/>
          <p:cNvSpPr>
            <a:spLocks noGrp="1"/>
          </p:cNvSpPr>
          <p:nvPr>
            <p:ph idx="1"/>
          </p:nvPr>
        </p:nvSpPr>
        <p:spPr>
          <a:xfrm>
            <a:off x="611560" y="980728"/>
            <a:ext cx="7467600" cy="3552844"/>
          </a:xfrm>
        </p:spPr>
        <p:txBody>
          <a:bodyPr/>
          <a:lstStyle/>
          <a:p>
            <a:pPr marL="0" indent="0">
              <a:buNone/>
            </a:pPr>
            <a:endParaRPr lang="de-DE" b="1" dirty="0">
              <a:solidFill>
                <a:srgbClr val="FF9900"/>
              </a:solidFill>
            </a:endParaRPr>
          </a:p>
        </p:txBody>
      </p:sp>
      <p:pic>
        <p:nvPicPr>
          <p:cNvPr id="5" name="Grafik 4">
            <a:extLst>
              <a:ext uri="{FF2B5EF4-FFF2-40B4-BE49-F238E27FC236}">
                <a16:creationId xmlns:a16="http://schemas.microsoft.com/office/drawing/2014/main" id="{3C09AD37-263C-46B7-E6B9-98674D13AD20}"/>
              </a:ext>
            </a:extLst>
          </p:cNvPr>
          <p:cNvPicPr>
            <a:picLocks noChangeAspect="1"/>
          </p:cNvPicPr>
          <p:nvPr/>
        </p:nvPicPr>
        <p:blipFill>
          <a:blip r:embed="rId3"/>
          <a:stretch>
            <a:fillRect/>
          </a:stretch>
        </p:blipFill>
        <p:spPr>
          <a:xfrm>
            <a:off x="-1" y="980728"/>
            <a:ext cx="9160461" cy="4752528"/>
          </a:xfrm>
          <a:prstGeom prst="rect">
            <a:avLst/>
          </a:prstGeom>
        </p:spPr>
      </p:pic>
    </p:spTree>
    <p:extLst>
      <p:ext uri="{BB962C8B-B14F-4D97-AF65-F5344CB8AC3E}">
        <p14:creationId xmlns:p14="http://schemas.microsoft.com/office/powerpoint/2010/main" val="2633159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7467600" cy="1143000"/>
          </a:xfrm>
        </p:spPr>
        <p:txBody>
          <a:bodyPr/>
          <a:lstStyle/>
          <a:p>
            <a:r>
              <a:rPr lang="de-DE" dirty="0"/>
              <a:t>Ergebnisse: Replikation</a:t>
            </a:r>
          </a:p>
        </p:txBody>
      </p:sp>
      <p:sp>
        <p:nvSpPr>
          <p:cNvPr id="5" name="Inhaltsplatzhalter 4">
            <a:extLst>
              <a:ext uri="{FF2B5EF4-FFF2-40B4-BE49-F238E27FC236}">
                <a16:creationId xmlns:a16="http://schemas.microsoft.com/office/drawing/2014/main" id="{2109647D-23D2-1F55-E4C3-A66046FA89FC}"/>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DAE2084D-4008-C2D0-6C88-609E64700F32}"/>
              </a:ext>
            </a:extLst>
          </p:cNvPr>
          <p:cNvPicPr>
            <a:picLocks noChangeAspect="1"/>
          </p:cNvPicPr>
          <p:nvPr/>
        </p:nvPicPr>
        <p:blipFill>
          <a:blip r:embed="rId3"/>
          <a:stretch>
            <a:fillRect/>
          </a:stretch>
        </p:blipFill>
        <p:spPr>
          <a:xfrm>
            <a:off x="107504" y="908721"/>
            <a:ext cx="8928992" cy="5616624"/>
          </a:xfrm>
          <a:prstGeom prst="rect">
            <a:avLst/>
          </a:prstGeom>
        </p:spPr>
      </p:pic>
    </p:spTree>
    <p:extLst>
      <p:ext uri="{BB962C8B-B14F-4D97-AF65-F5344CB8AC3E}">
        <p14:creationId xmlns:p14="http://schemas.microsoft.com/office/powerpoint/2010/main" val="984058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0"/>
            <a:ext cx="7467600" cy="1143000"/>
          </a:xfrm>
        </p:spPr>
        <p:txBody>
          <a:bodyPr/>
          <a:lstStyle/>
          <a:p>
            <a:r>
              <a:rPr lang="de-DE" dirty="0"/>
              <a:t>Ergebnisse: Replikation</a:t>
            </a:r>
          </a:p>
        </p:txBody>
      </p:sp>
      <p:pic>
        <p:nvPicPr>
          <p:cNvPr id="6" name="Grafik 5">
            <a:extLst>
              <a:ext uri="{FF2B5EF4-FFF2-40B4-BE49-F238E27FC236}">
                <a16:creationId xmlns:a16="http://schemas.microsoft.com/office/drawing/2014/main" id="{A4E6A071-F92F-E2E2-EC38-032F2B841DFD}"/>
              </a:ext>
            </a:extLst>
          </p:cNvPr>
          <p:cNvPicPr>
            <a:picLocks noChangeAspect="1"/>
          </p:cNvPicPr>
          <p:nvPr/>
        </p:nvPicPr>
        <p:blipFill>
          <a:blip r:embed="rId3"/>
          <a:stretch>
            <a:fillRect/>
          </a:stretch>
        </p:blipFill>
        <p:spPr>
          <a:xfrm>
            <a:off x="27038" y="1268760"/>
            <a:ext cx="9089924" cy="4968552"/>
          </a:xfrm>
          <a:prstGeom prst="rect">
            <a:avLst/>
          </a:prstGeom>
        </p:spPr>
      </p:pic>
    </p:spTree>
    <p:extLst>
      <p:ext uri="{BB962C8B-B14F-4D97-AF65-F5344CB8AC3E}">
        <p14:creationId xmlns:p14="http://schemas.microsoft.com/office/powerpoint/2010/main" val="695274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0"/>
            <a:ext cx="7467600" cy="1143000"/>
          </a:xfrm>
        </p:spPr>
        <p:txBody>
          <a:bodyPr/>
          <a:lstStyle/>
          <a:p>
            <a:r>
              <a:rPr lang="de-DE" dirty="0"/>
              <a:t>Ergebnisse: Replikation</a:t>
            </a:r>
          </a:p>
        </p:txBody>
      </p:sp>
      <p:sp>
        <p:nvSpPr>
          <p:cNvPr id="5" name="Inhaltsplatzhalter 4">
            <a:extLst>
              <a:ext uri="{FF2B5EF4-FFF2-40B4-BE49-F238E27FC236}">
                <a16:creationId xmlns:a16="http://schemas.microsoft.com/office/drawing/2014/main" id="{4E35AC45-D8A6-D74D-75C2-776FCC8E268C}"/>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65009D20-AF6F-DDD5-09C5-7758310811A7}"/>
              </a:ext>
            </a:extLst>
          </p:cNvPr>
          <p:cNvPicPr>
            <a:picLocks noChangeAspect="1"/>
          </p:cNvPicPr>
          <p:nvPr/>
        </p:nvPicPr>
        <p:blipFill>
          <a:blip r:embed="rId3"/>
          <a:stretch>
            <a:fillRect/>
          </a:stretch>
        </p:blipFill>
        <p:spPr>
          <a:xfrm>
            <a:off x="-3076" y="1340768"/>
            <a:ext cx="9144000" cy="5090590"/>
          </a:xfrm>
          <a:prstGeom prst="rect">
            <a:avLst/>
          </a:prstGeom>
        </p:spPr>
      </p:pic>
    </p:spTree>
    <p:extLst>
      <p:ext uri="{BB962C8B-B14F-4D97-AF65-F5344CB8AC3E}">
        <p14:creationId xmlns:p14="http://schemas.microsoft.com/office/powerpoint/2010/main" val="4278489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2492896"/>
            <a:ext cx="7467600" cy="1143000"/>
          </a:xfrm>
        </p:spPr>
        <p:txBody>
          <a:bodyPr/>
          <a:lstStyle/>
          <a:p>
            <a:r>
              <a:rPr lang="de-DE" dirty="0"/>
              <a:t>Anhang: Ergebnisse Stabilität der Lernprofile</a:t>
            </a:r>
          </a:p>
        </p:txBody>
      </p:sp>
    </p:spTree>
    <p:extLst>
      <p:ext uri="{BB962C8B-B14F-4D97-AF65-F5344CB8AC3E}">
        <p14:creationId xmlns:p14="http://schemas.microsoft.com/office/powerpoint/2010/main" val="741560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184" y="-112307"/>
            <a:ext cx="7467600" cy="1143000"/>
          </a:xfrm>
        </p:spPr>
        <p:txBody>
          <a:bodyPr/>
          <a:lstStyle/>
          <a:p>
            <a:r>
              <a:rPr lang="de-DE" dirty="0"/>
              <a:t>Ergebnisse: Stabilität der Lernprofile</a:t>
            </a:r>
          </a:p>
        </p:txBody>
      </p:sp>
      <p:sp>
        <p:nvSpPr>
          <p:cNvPr id="3" name="Inhaltsplatzhalter 2"/>
          <p:cNvSpPr>
            <a:spLocks noGrp="1"/>
          </p:cNvSpPr>
          <p:nvPr>
            <p:ph idx="1"/>
          </p:nvPr>
        </p:nvSpPr>
        <p:spPr>
          <a:xfrm>
            <a:off x="166754" y="750770"/>
            <a:ext cx="7467600" cy="705585"/>
          </a:xfrm>
        </p:spPr>
        <p:txBody>
          <a:bodyPr/>
          <a:lstStyle/>
          <a:p>
            <a:r>
              <a:rPr lang="de-DE" sz="1800" i="1" dirty="0"/>
              <a:t>N </a:t>
            </a:r>
            <a:r>
              <a:rPr lang="de-DE" sz="1800" dirty="0"/>
              <a:t>= 90 LA-Studierende (t1: Beginn WS 23/24; t2: Beginn SS 24)</a:t>
            </a:r>
          </a:p>
          <a:p>
            <a:r>
              <a:rPr lang="de-DE" sz="1800" i="1" dirty="0"/>
              <a:t>r </a:t>
            </a:r>
            <a:r>
              <a:rPr lang="de-DE" sz="1800" dirty="0"/>
              <a:t>= .62, </a:t>
            </a:r>
            <a:r>
              <a:rPr lang="de-DE" sz="1800" i="1" dirty="0"/>
              <a:t>p </a:t>
            </a:r>
            <a:r>
              <a:rPr lang="de-DE" sz="1800" dirty="0"/>
              <a:t>&lt; .001 </a:t>
            </a:r>
            <a:r>
              <a:rPr lang="de-DE" sz="1800" i="1" dirty="0"/>
              <a:t> </a:t>
            </a:r>
          </a:p>
          <a:p>
            <a:endParaRPr lang="de-DE" sz="1800" i="1" dirty="0"/>
          </a:p>
          <a:p>
            <a:endParaRPr lang="de-DE" sz="1800" i="1" dirty="0"/>
          </a:p>
          <a:p>
            <a:endParaRPr lang="de-DE" sz="1800" i="1" dirty="0"/>
          </a:p>
          <a:p>
            <a:endParaRPr lang="de-DE" sz="1800" i="1" dirty="0"/>
          </a:p>
          <a:p>
            <a:endParaRPr lang="de-DE" sz="1800" i="1" dirty="0"/>
          </a:p>
        </p:txBody>
      </p:sp>
      <p:graphicFrame>
        <p:nvGraphicFramePr>
          <p:cNvPr id="4" name="Tabelle 3"/>
          <p:cNvGraphicFramePr>
            <a:graphicFrameLocks noGrp="1"/>
          </p:cNvGraphicFramePr>
          <p:nvPr>
            <p:extLst>
              <p:ext uri="{D42A27DB-BD31-4B8C-83A1-F6EECF244321}">
                <p14:modId xmlns:p14="http://schemas.microsoft.com/office/powerpoint/2010/main" val="618069446"/>
              </p:ext>
            </p:extLst>
          </p:nvPr>
        </p:nvGraphicFramePr>
        <p:xfrm>
          <a:off x="276909" y="1469910"/>
          <a:ext cx="3791035" cy="4546600"/>
        </p:xfrm>
        <a:graphic>
          <a:graphicData uri="http://schemas.openxmlformats.org/drawingml/2006/table">
            <a:tbl>
              <a:tblPr firstRow="1" bandRow="1">
                <a:tableStyleId>{5C22544A-7EE6-4342-B048-85BDC9FD1C3A}</a:tableStyleId>
              </a:tblPr>
              <a:tblGrid>
                <a:gridCol w="3358988">
                  <a:extLst>
                    <a:ext uri="{9D8B030D-6E8A-4147-A177-3AD203B41FA5}">
                      <a16:colId xmlns:a16="http://schemas.microsoft.com/office/drawing/2014/main" val="3217871302"/>
                    </a:ext>
                  </a:extLst>
                </a:gridCol>
                <a:gridCol w="432047">
                  <a:extLst>
                    <a:ext uri="{9D8B030D-6E8A-4147-A177-3AD203B41FA5}">
                      <a16:colId xmlns:a16="http://schemas.microsoft.com/office/drawing/2014/main" val="1831545528"/>
                    </a:ext>
                  </a:extLst>
                </a:gridCol>
              </a:tblGrid>
              <a:tr h="370840">
                <a:tc gridSpan="2">
                  <a:txBody>
                    <a:bodyPr/>
                    <a:lstStyle/>
                    <a:p>
                      <a:r>
                        <a:rPr lang="de-DE" dirty="0">
                          <a:solidFill>
                            <a:schemeClr val="tx1"/>
                          </a:solidFill>
                        </a:rPr>
                        <a:t>t1</a:t>
                      </a:r>
                    </a:p>
                  </a:txBody>
                  <a:tcPr/>
                </a:tc>
                <a:tc hMerge="1">
                  <a:txBody>
                    <a:bodyPr/>
                    <a:lstStyle/>
                    <a:p>
                      <a:endParaRPr lang="de-DE"/>
                    </a:p>
                  </a:txBody>
                  <a:tcPr/>
                </a:tc>
                <a:extLst>
                  <a:ext uri="{0D108BD9-81ED-4DB2-BD59-A6C34878D82A}">
                    <a16:rowId xmlns:a16="http://schemas.microsoft.com/office/drawing/2014/main" val="2346328984"/>
                  </a:ext>
                </a:extLst>
              </a:tr>
              <a:tr h="370840">
                <a:tc>
                  <a:txBody>
                    <a:bodyPr/>
                    <a:lstStyle/>
                    <a:p>
                      <a:r>
                        <a:rPr lang="de-DE" dirty="0"/>
                        <a:t>Vermeidend-unreflektiert          </a:t>
                      </a:r>
                    </a:p>
                    <a:p>
                      <a:r>
                        <a:rPr lang="de-DE" dirty="0"/>
                        <a:t>3 (</a:t>
                      </a:r>
                      <a:r>
                        <a:rPr lang="de-DE" b="1" dirty="0"/>
                        <a:t>0</a:t>
                      </a:r>
                      <a:r>
                        <a:rPr lang="de-DE" dirty="0"/>
                        <a:t>/0%)</a:t>
                      </a:r>
                    </a:p>
                    <a:p>
                      <a:endParaRPr lang="de-DE" dirty="0"/>
                    </a:p>
                  </a:txBody>
                  <a:tcPr/>
                </a:tc>
                <a:tc>
                  <a:txBody>
                    <a:bodyPr/>
                    <a:lstStyle/>
                    <a:p>
                      <a:r>
                        <a:rPr lang="de-DE" sz="1400" dirty="0">
                          <a:solidFill>
                            <a:srgbClr val="00B050"/>
                          </a:solidFill>
                        </a:rPr>
                        <a:t>3</a:t>
                      </a:r>
                    </a:p>
                  </a:txBody>
                  <a:tcPr/>
                </a:tc>
                <a:extLst>
                  <a:ext uri="{0D108BD9-81ED-4DB2-BD59-A6C34878D82A}">
                    <a16:rowId xmlns:a16="http://schemas.microsoft.com/office/drawing/2014/main" val="1754502578"/>
                  </a:ext>
                </a:extLst>
              </a:tr>
              <a:tr h="370840">
                <a:tc>
                  <a:txBody>
                    <a:bodyPr/>
                    <a:lstStyle/>
                    <a:p>
                      <a:r>
                        <a:rPr lang="de-DE" dirty="0"/>
                        <a:t>Wiederholend-wenig reflektiert</a:t>
                      </a:r>
                    </a:p>
                    <a:p>
                      <a:r>
                        <a:rPr lang="de-DE" dirty="0"/>
                        <a:t>19 (</a:t>
                      </a:r>
                      <a:r>
                        <a:rPr lang="de-DE" b="1" dirty="0"/>
                        <a:t>8</a:t>
                      </a:r>
                      <a:r>
                        <a:rPr lang="de-DE" dirty="0"/>
                        <a:t>/42,11%)</a:t>
                      </a:r>
                    </a:p>
                    <a:p>
                      <a:endParaRPr lang="de-DE" dirty="0"/>
                    </a:p>
                  </a:txBody>
                  <a:tcPr/>
                </a:tc>
                <a:tc>
                  <a:txBody>
                    <a:bodyPr/>
                    <a:lstStyle/>
                    <a:p>
                      <a:r>
                        <a:rPr lang="de-DE" sz="1400" dirty="0">
                          <a:solidFill>
                            <a:srgbClr val="FF0000"/>
                          </a:solidFill>
                        </a:rPr>
                        <a:t>1</a:t>
                      </a:r>
                    </a:p>
                    <a:p>
                      <a:r>
                        <a:rPr lang="de-DE" sz="1400" dirty="0">
                          <a:solidFill>
                            <a:srgbClr val="00B050"/>
                          </a:solidFill>
                        </a:rPr>
                        <a:t>3</a:t>
                      </a:r>
                    </a:p>
                    <a:p>
                      <a:r>
                        <a:rPr lang="de-DE" sz="1400" dirty="0">
                          <a:solidFill>
                            <a:srgbClr val="00B050"/>
                          </a:solidFill>
                        </a:rPr>
                        <a:t>6</a:t>
                      </a:r>
                    </a:p>
                    <a:p>
                      <a:r>
                        <a:rPr lang="de-DE" sz="1400" dirty="0">
                          <a:solidFill>
                            <a:srgbClr val="00B050"/>
                          </a:solidFill>
                        </a:rPr>
                        <a:t>1</a:t>
                      </a:r>
                    </a:p>
                  </a:txBody>
                  <a:tcPr/>
                </a:tc>
                <a:extLst>
                  <a:ext uri="{0D108BD9-81ED-4DB2-BD59-A6C34878D82A}">
                    <a16:rowId xmlns:a16="http://schemas.microsoft.com/office/drawing/2014/main" val="3304222478"/>
                  </a:ext>
                </a:extLst>
              </a:tr>
              <a:tr h="370840">
                <a:tc>
                  <a:txBody>
                    <a:bodyPr/>
                    <a:lstStyle/>
                    <a:p>
                      <a:r>
                        <a:rPr lang="de-DE" dirty="0"/>
                        <a:t>Aktional-kognitiv kompetent</a:t>
                      </a:r>
                    </a:p>
                    <a:p>
                      <a:r>
                        <a:rPr lang="de-DE" dirty="0"/>
                        <a:t>30 (</a:t>
                      </a:r>
                      <a:r>
                        <a:rPr lang="de-DE" b="1" dirty="0"/>
                        <a:t>5</a:t>
                      </a:r>
                      <a:r>
                        <a:rPr lang="de-DE" dirty="0"/>
                        <a:t>/16,67%)</a:t>
                      </a:r>
                    </a:p>
                    <a:p>
                      <a:endParaRPr lang="de-DE" dirty="0"/>
                    </a:p>
                  </a:txBody>
                  <a:tcPr/>
                </a:tc>
                <a:tc>
                  <a:txBody>
                    <a:bodyPr/>
                    <a:lstStyle/>
                    <a:p>
                      <a:r>
                        <a:rPr lang="de-DE" sz="1400" dirty="0">
                          <a:solidFill>
                            <a:srgbClr val="FF0000"/>
                          </a:solidFill>
                        </a:rPr>
                        <a:t>1</a:t>
                      </a:r>
                    </a:p>
                    <a:p>
                      <a:r>
                        <a:rPr lang="de-DE" sz="1400" dirty="0">
                          <a:solidFill>
                            <a:srgbClr val="FF0000"/>
                          </a:solidFill>
                        </a:rPr>
                        <a:t>3</a:t>
                      </a:r>
                    </a:p>
                    <a:p>
                      <a:r>
                        <a:rPr lang="de-DE" sz="1400" dirty="0">
                          <a:solidFill>
                            <a:srgbClr val="00B050"/>
                          </a:solidFill>
                        </a:rPr>
                        <a:t>20</a:t>
                      </a:r>
                    </a:p>
                    <a:p>
                      <a:r>
                        <a:rPr lang="de-DE" sz="1400" dirty="0">
                          <a:solidFill>
                            <a:srgbClr val="00B050"/>
                          </a:solidFill>
                        </a:rPr>
                        <a:t>1</a:t>
                      </a:r>
                    </a:p>
                  </a:txBody>
                  <a:tcPr/>
                </a:tc>
                <a:extLst>
                  <a:ext uri="{0D108BD9-81ED-4DB2-BD59-A6C34878D82A}">
                    <a16:rowId xmlns:a16="http://schemas.microsoft.com/office/drawing/2014/main" val="3092750837"/>
                  </a:ext>
                </a:extLst>
              </a:tr>
              <a:tr h="370840">
                <a:tc>
                  <a:txBody>
                    <a:bodyPr/>
                    <a:lstStyle/>
                    <a:p>
                      <a:r>
                        <a:rPr lang="de-DE" dirty="0"/>
                        <a:t>Präaktional-volitional</a:t>
                      </a:r>
                      <a:r>
                        <a:rPr lang="de-DE" baseline="0" dirty="0"/>
                        <a:t> kompetent </a:t>
                      </a:r>
                      <a:r>
                        <a:rPr lang="de-DE" dirty="0"/>
                        <a:t>21 (</a:t>
                      </a:r>
                      <a:r>
                        <a:rPr lang="de-DE" b="1" dirty="0"/>
                        <a:t>7</a:t>
                      </a:r>
                      <a:r>
                        <a:rPr lang="de-DE" dirty="0"/>
                        <a:t>/33,33%)</a:t>
                      </a:r>
                    </a:p>
                  </a:txBody>
                  <a:tcPr/>
                </a:tc>
                <a:tc>
                  <a:txBody>
                    <a:bodyPr/>
                    <a:lstStyle/>
                    <a:p>
                      <a:r>
                        <a:rPr lang="de-DE" sz="1400" dirty="0">
                          <a:solidFill>
                            <a:srgbClr val="FF0000"/>
                          </a:solidFill>
                        </a:rPr>
                        <a:t>1</a:t>
                      </a:r>
                    </a:p>
                    <a:p>
                      <a:r>
                        <a:rPr lang="de-DE" sz="1400" dirty="0">
                          <a:solidFill>
                            <a:srgbClr val="FF0000"/>
                          </a:solidFill>
                        </a:rPr>
                        <a:t>1</a:t>
                      </a:r>
                    </a:p>
                    <a:p>
                      <a:r>
                        <a:rPr lang="de-DE" sz="1400" dirty="0">
                          <a:solidFill>
                            <a:srgbClr val="00B050"/>
                          </a:solidFill>
                        </a:rPr>
                        <a:t>12</a:t>
                      </a:r>
                    </a:p>
                  </a:txBody>
                  <a:tcPr/>
                </a:tc>
                <a:extLst>
                  <a:ext uri="{0D108BD9-81ED-4DB2-BD59-A6C34878D82A}">
                    <a16:rowId xmlns:a16="http://schemas.microsoft.com/office/drawing/2014/main" val="3118714225"/>
                  </a:ext>
                </a:extLst>
              </a:tr>
              <a:tr h="370840">
                <a:tc>
                  <a:txBody>
                    <a:bodyPr/>
                    <a:lstStyle/>
                    <a:p>
                      <a:r>
                        <a:rPr lang="de-DE" dirty="0"/>
                        <a:t>Prozessorientiert kompetent</a:t>
                      </a:r>
                    </a:p>
                    <a:p>
                      <a:r>
                        <a:rPr lang="de-DE" dirty="0"/>
                        <a:t>17 (</a:t>
                      </a:r>
                      <a:r>
                        <a:rPr lang="de-DE" b="1" dirty="0"/>
                        <a:t>10</a:t>
                      </a:r>
                      <a:r>
                        <a:rPr lang="de-DE" dirty="0"/>
                        <a:t>/58,82%)</a:t>
                      </a:r>
                    </a:p>
                  </a:txBody>
                  <a:tcPr/>
                </a:tc>
                <a:tc>
                  <a:txBody>
                    <a:bodyPr/>
                    <a:lstStyle/>
                    <a:p>
                      <a:r>
                        <a:rPr lang="de-DE" sz="1400" dirty="0">
                          <a:solidFill>
                            <a:srgbClr val="FF0000"/>
                          </a:solidFill>
                        </a:rPr>
                        <a:t>1</a:t>
                      </a:r>
                    </a:p>
                    <a:p>
                      <a:r>
                        <a:rPr lang="de-DE" sz="1400" dirty="0">
                          <a:solidFill>
                            <a:srgbClr val="FF0000"/>
                          </a:solidFill>
                        </a:rPr>
                        <a:t>6</a:t>
                      </a:r>
                    </a:p>
                  </a:txBody>
                  <a:tcPr/>
                </a:tc>
                <a:extLst>
                  <a:ext uri="{0D108BD9-81ED-4DB2-BD59-A6C34878D82A}">
                    <a16:rowId xmlns:a16="http://schemas.microsoft.com/office/drawing/2014/main" val="3513388242"/>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2305598268"/>
              </p:ext>
            </p:extLst>
          </p:nvPr>
        </p:nvGraphicFramePr>
        <p:xfrm>
          <a:off x="5171338" y="1502721"/>
          <a:ext cx="3802845" cy="4510575"/>
        </p:xfrm>
        <a:graphic>
          <a:graphicData uri="http://schemas.openxmlformats.org/drawingml/2006/table">
            <a:tbl>
              <a:tblPr firstRow="1" bandRow="1">
                <a:tableStyleId>{5C22544A-7EE6-4342-B048-85BDC9FD1C3A}</a:tableStyleId>
              </a:tblPr>
              <a:tblGrid>
                <a:gridCol w="3802845">
                  <a:extLst>
                    <a:ext uri="{9D8B030D-6E8A-4147-A177-3AD203B41FA5}">
                      <a16:colId xmlns:a16="http://schemas.microsoft.com/office/drawing/2014/main" val="3217871302"/>
                    </a:ext>
                  </a:extLst>
                </a:gridCol>
              </a:tblGrid>
              <a:tr h="370840">
                <a:tc>
                  <a:txBody>
                    <a:bodyPr/>
                    <a:lstStyle/>
                    <a:p>
                      <a:r>
                        <a:rPr lang="de-DE" b="1" dirty="0">
                          <a:solidFill>
                            <a:schemeClr val="tx1"/>
                          </a:solidFill>
                        </a:rPr>
                        <a:t>t2</a:t>
                      </a:r>
                    </a:p>
                  </a:txBody>
                  <a:tcPr/>
                </a:tc>
                <a:extLst>
                  <a:ext uri="{0D108BD9-81ED-4DB2-BD59-A6C34878D82A}">
                    <a16:rowId xmlns:a16="http://schemas.microsoft.com/office/drawing/2014/main" val="2346328984"/>
                  </a:ext>
                </a:extLst>
              </a:tr>
              <a:tr h="370840">
                <a:tc>
                  <a:txBody>
                    <a:bodyPr/>
                    <a:lstStyle/>
                    <a:p>
                      <a:r>
                        <a:rPr lang="de-DE" dirty="0"/>
                        <a:t>Vermeidend-unreflektiert</a:t>
                      </a:r>
                    </a:p>
                    <a:p>
                      <a:r>
                        <a:rPr lang="de-DE" dirty="0"/>
                        <a:t>2 (-1)</a:t>
                      </a:r>
                    </a:p>
                    <a:p>
                      <a:endParaRPr lang="de-DE" dirty="0"/>
                    </a:p>
                  </a:txBody>
                  <a:tcPr/>
                </a:tc>
                <a:extLst>
                  <a:ext uri="{0D108BD9-81ED-4DB2-BD59-A6C34878D82A}">
                    <a16:rowId xmlns:a16="http://schemas.microsoft.com/office/drawing/2014/main" val="1754502578"/>
                  </a:ext>
                </a:extLst>
              </a:tr>
              <a:tr h="370840">
                <a:tc>
                  <a:txBody>
                    <a:bodyPr/>
                    <a:lstStyle/>
                    <a:p>
                      <a:r>
                        <a:rPr lang="de-DE" dirty="0"/>
                        <a:t>Wiederholend-wenig reflektiert</a:t>
                      </a:r>
                    </a:p>
                    <a:p>
                      <a:r>
                        <a:rPr lang="de-DE" dirty="0"/>
                        <a:t>15 (-4)</a:t>
                      </a:r>
                    </a:p>
                    <a:p>
                      <a:endParaRPr lang="de-DE" dirty="0"/>
                    </a:p>
                  </a:txBody>
                  <a:tcPr/>
                </a:tc>
                <a:extLst>
                  <a:ext uri="{0D108BD9-81ED-4DB2-BD59-A6C34878D82A}">
                    <a16:rowId xmlns:a16="http://schemas.microsoft.com/office/drawing/2014/main" val="3304222478"/>
                  </a:ext>
                </a:extLst>
              </a:tr>
              <a:tr h="370840">
                <a:tc>
                  <a:txBody>
                    <a:bodyPr/>
                    <a:lstStyle/>
                    <a:p>
                      <a:r>
                        <a:rPr lang="de-DE" dirty="0"/>
                        <a:t>Aktional-kognitiv kompetent</a:t>
                      </a:r>
                    </a:p>
                    <a:p>
                      <a:r>
                        <a:rPr lang="de-DE" dirty="0"/>
                        <a:t>10 (-20)</a:t>
                      </a:r>
                    </a:p>
                    <a:p>
                      <a:endParaRPr lang="de-DE" dirty="0"/>
                    </a:p>
                  </a:txBody>
                  <a:tcPr/>
                </a:tc>
                <a:extLst>
                  <a:ext uri="{0D108BD9-81ED-4DB2-BD59-A6C34878D82A}">
                    <a16:rowId xmlns:a16="http://schemas.microsoft.com/office/drawing/2014/main" val="3092750837"/>
                  </a:ext>
                </a:extLst>
              </a:tr>
              <a:tr h="756455">
                <a:tc>
                  <a:txBody>
                    <a:bodyPr/>
                    <a:lstStyle/>
                    <a:p>
                      <a:r>
                        <a:rPr lang="de-DE" dirty="0"/>
                        <a:t>Präaktional-volitional</a:t>
                      </a:r>
                      <a:r>
                        <a:rPr lang="de-DE" baseline="0" dirty="0"/>
                        <a:t> kompetent</a:t>
                      </a:r>
                      <a:endParaRPr lang="de-DE" dirty="0"/>
                    </a:p>
                    <a:p>
                      <a:r>
                        <a:rPr lang="de-DE" dirty="0"/>
                        <a:t>39 (+18)</a:t>
                      </a:r>
                    </a:p>
                  </a:txBody>
                  <a:tcPr/>
                </a:tc>
                <a:extLst>
                  <a:ext uri="{0D108BD9-81ED-4DB2-BD59-A6C34878D82A}">
                    <a16:rowId xmlns:a16="http://schemas.microsoft.com/office/drawing/2014/main" val="3118714225"/>
                  </a:ext>
                </a:extLst>
              </a:tr>
              <a:tr h="370840">
                <a:tc>
                  <a:txBody>
                    <a:bodyPr/>
                    <a:lstStyle/>
                    <a:p>
                      <a:r>
                        <a:rPr lang="de-DE" dirty="0"/>
                        <a:t>Prozessorientiert kompetent</a:t>
                      </a:r>
                    </a:p>
                    <a:p>
                      <a:r>
                        <a:rPr lang="de-DE" dirty="0"/>
                        <a:t>24 (+7)</a:t>
                      </a:r>
                    </a:p>
                  </a:txBody>
                  <a:tcPr/>
                </a:tc>
                <a:extLst>
                  <a:ext uri="{0D108BD9-81ED-4DB2-BD59-A6C34878D82A}">
                    <a16:rowId xmlns:a16="http://schemas.microsoft.com/office/drawing/2014/main" val="3513388242"/>
                  </a:ext>
                </a:extLst>
              </a:tr>
            </a:tbl>
          </a:graphicData>
        </a:graphic>
      </p:graphicFrame>
      <p:cxnSp>
        <p:nvCxnSpPr>
          <p:cNvPr id="7" name="Gerade Verbindung mit Pfeil 6"/>
          <p:cNvCxnSpPr/>
          <p:nvPr/>
        </p:nvCxnSpPr>
        <p:spPr>
          <a:xfrm>
            <a:off x="3833918" y="2037129"/>
            <a:ext cx="1337420" cy="103183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3833918" y="3168723"/>
            <a:ext cx="1337420" cy="95224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3833918" y="1988841"/>
            <a:ext cx="1337420" cy="913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3833918" y="3575392"/>
            <a:ext cx="1337420" cy="194184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3833918" y="3381631"/>
            <a:ext cx="1337420" cy="15609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1880098" y="6109694"/>
            <a:ext cx="5875817" cy="461665"/>
          </a:xfrm>
          <a:prstGeom prst="rect">
            <a:avLst/>
          </a:prstGeom>
          <a:noFill/>
        </p:spPr>
        <p:txBody>
          <a:bodyPr wrap="square" rtlCol="0">
            <a:spAutoFit/>
          </a:bodyPr>
          <a:lstStyle/>
          <a:p>
            <a:r>
              <a:rPr lang="de-DE" b="1" dirty="0"/>
              <a:t>Stabil=30</a:t>
            </a:r>
            <a:r>
              <a:rPr lang="de-DE" dirty="0"/>
              <a:t>; </a:t>
            </a:r>
            <a:r>
              <a:rPr lang="de-DE" dirty="0">
                <a:solidFill>
                  <a:srgbClr val="00B050"/>
                </a:solidFill>
              </a:rPr>
              <a:t>Aufsteiger=46</a:t>
            </a:r>
            <a:r>
              <a:rPr lang="de-DE" dirty="0"/>
              <a:t>; </a:t>
            </a:r>
            <a:r>
              <a:rPr lang="de-DE" dirty="0">
                <a:solidFill>
                  <a:srgbClr val="FF0000"/>
                </a:solidFill>
              </a:rPr>
              <a:t>Absteiger=14</a:t>
            </a:r>
          </a:p>
        </p:txBody>
      </p:sp>
      <p:cxnSp>
        <p:nvCxnSpPr>
          <p:cNvPr id="67" name="Gerade Verbindung mit Pfeil 66"/>
          <p:cNvCxnSpPr/>
          <p:nvPr/>
        </p:nvCxnSpPr>
        <p:spPr>
          <a:xfrm flipV="1">
            <a:off x="3833918" y="2290192"/>
            <a:ext cx="1337420" cy="1552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p:nvPr/>
        </p:nvCxnSpPr>
        <p:spPr>
          <a:xfrm flipV="1">
            <a:off x="3833918" y="3115326"/>
            <a:ext cx="1337420" cy="9485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p:cNvCxnSpPr/>
          <p:nvPr/>
        </p:nvCxnSpPr>
        <p:spPr>
          <a:xfrm>
            <a:off x="3900554" y="4336994"/>
            <a:ext cx="1270784" cy="74819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p:cNvCxnSpPr/>
          <p:nvPr/>
        </p:nvCxnSpPr>
        <p:spPr>
          <a:xfrm>
            <a:off x="3833918" y="4535928"/>
            <a:ext cx="1337420" cy="120635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p:cNvCxnSpPr/>
          <p:nvPr/>
        </p:nvCxnSpPr>
        <p:spPr>
          <a:xfrm flipV="1">
            <a:off x="3815916" y="3284984"/>
            <a:ext cx="1355422" cy="151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p:nvPr/>
        </p:nvCxnSpPr>
        <p:spPr>
          <a:xfrm flipV="1">
            <a:off x="3833918" y="4230115"/>
            <a:ext cx="1337420" cy="798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a:off x="3937984" y="5295372"/>
            <a:ext cx="1269358" cy="64067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p:cNvCxnSpPr/>
          <p:nvPr/>
        </p:nvCxnSpPr>
        <p:spPr>
          <a:xfrm flipV="1">
            <a:off x="3833918" y="4399975"/>
            <a:ext cx="1337420" cy="11416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p:cNvCxnSpPr/>
          <p:nvPr/>
        </p:nvCxnSpPr>
        <p:spPr>
          <a:xfrm flipV="1">
            <a:off x="3851920" y="5208989"/>
            <a:ext cx="1337420" cy="502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435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6B825-6D06-92AA-4725-16BE4C4514B1}"/>
              </a:ext>
            </a:extLst>
          </p:cNvPr>
          <p:cNvSpPr>
            <a:spLocks noGrp="1"/>
          </p:cNvSpPr>
          <p:nvPr>
            <p:ph type="title"/>
          </p:nvPr>
        </p:nvSpPr>
        <p:spPr>
          <a:xfrm>
            <a:off x="238510" y="116632"/>
            <a:ext cx="7467600" cy="1143000"/>
          </a:xfrm>
        </p:spPr>
        <p:txBody>
          <a:bodyPr/>
          <a:lstStyle/>
          <a:p>
            <a:r>
              <a:rPr lang="de-DE" dirty="0"/>
              <a:t>Zwischenfazit </a:t>
            </a:r>
          </a:p>
        </p:txBody>
      </p:sp>
      <p:sp>
        <p:nvSpPr>
          <p:cNvPr id="3" name="Inhaltsplatzhalter 2">
            <a:extLst>
              <a:ext uri="{FF2B5EF4-FFF2-40B4-BE49-F238E27FC236}">
                <a16:creationId xmlns:a16="http://schemas.microsoft.com/office/drawing/2014/main" id="{F55F171C-9A59-6804-99DB-EE9E63D56C98}"/>
              </a:ext>
            </a:extLst>
          </p:cNvPr>
          <p:cNvSpPr>
            <a:spLocks noGrp="1"/>
          </p:cNvSpPr>
          <p:nvPr>
            <p:ph idx="1"/>
          </p:nvPr>
        </p:nvSpPr>
        <p:spPr>
          <a:xfrm>
            <a:off x="173007" y="1124744"/>
            <a:ext cx="8797986" cy="3552844"/>
          </a:xfrm>
        </p:spPr>
        <p:txBody>
          <a:bodyPr/>
          <a:lstStyle/>
          <a:p>
            <a:r>
              <a:rPr lang="de-DE" sz="2000" dirty="0"/>
              <a:t>Die Lerntypologie (WS 21/22) konnte recht </a:t>
            </a:r>
            <a:r>
              <a:rPr lang="de-DE" sz="2000" b="1" dirty="0"/>
              <a:t>erfolgreich repliziert </a:t>
            </a:r>
            <a:r>
              <a:rPr lang="de-DE" sz="2000" dirty="0"/>
              <a:t>werden</a:t>
            </a:r>
          </a:p>
          <a:p>
            <a:pPr lvl="1"/>
            <a:r>
              <a:rPr lang="de-DE" sz="1800" dirty="0"/>
              <a:t>Die beste Modellpassung zeigt jeweils ein </a:t>
            </a:r>
            <a:r>
              <a:rPr lang="de-DE" sz="1800" b="1" dirty="0"/>
              <a:t>5-Klassenmodell</a:t>
            </a:r>
          </a:p>
          <a:p>
            <a:pPr lvl="1"/>
            <a:r>
              <a:rPr lang="de-DE" sz="1800" dirty="0"/>
              <a:t>Die selbstregulierten Lernmuster zeigen sich </a:t>
            </a:r>
            <a:r>
              <a:rPr lang="de-DE" sz="1800" b="1" dirty="0"/>
              <a:t>inhaltlich nahezu identisch</a:t>
            </a:r>
          </a:p>
          <a:p>
            <a:pPr lvl="1"/>
            <a:r>
              <a:rPr lang="de-DE" sz="1800" dirty="0"/>
              <a:t>Insgesamt: </a:t>
            </a:r>
            <a:r>
              <a:rPr lang="de-DE" sz="1800" b="1" dirty="0"/>
              <a:t>Leichte Zunahme von Kompetenzen </a:t>
            </a:r>
            <a:r>
              <a:rPr lang="de-DE" sz="1800" dirty="0"/>
              <a:t>im SRL im Kontext der</a:t>
            </a:r>
            <a:r>
              <a:rPr lang="de-DE" sz="1800" b="1" dirty="0"/>
              <a:t> Präsenzlehre </a:t>
            </a:r>
            <a:r>
              <a:rPr lang="de-DE" sz="1800" dirty="0"/>
              <a:t>(WS 23/24) übereinstimmend mit Empirie (z.B. Hasselhorn &amp; Gogolin, 2021; Sansone et al., 2011)</a:t>
            </a:r>
          </a:p>
          <a:p>
            <a:endParaRPr lang="de-DE" sz="2000" dirty="0"/>
          </a:p>
          <a:p>
            <a:r>
              <a:rPr lang="de-DE" sz="2000" dirty="0"/>
              <a:t>Die Ergebnisse zur Stabilität der selbstregulierten Lernmuster sprechen insgesamt für eine </a:t>
            </a:r>
            <a:r>
              <a:rPr lang="de-DE" sz="2000" b="1" dirty="0"/>
              <a:t>Weiterentwicklung von Kompetenzen im SRL im Studienverlauf</a:t>
            </a:r>
            <a:r>
              <a:rPr lang="de-DE" sz="2000" dirty="0"/>
              <a:t> (im Einklang mit der Empirie, z.B. Lind &amp; Sandmann, 2003)</a:t>
            </a:r>
          </a:p>
          <a:p>
            <a:endParaRPr lang="de-DE" sz="2000" dirty="0"/>
          </a:p>
          <a:p>
            <a:r>
              <a:rPr lang="de-DE" sz="2000" dirty="0"/>
              <a:t>ABER: Ausschließlich Befunde aus Selbstberichtsverfahren (methodische Einschränkung, z.B. </a:t>
            </a:r>
            <a:r>
              <a:rPr lang="de-DE" sz="2000" dirty="0" err="1"/>
              <a:t>Dörrenbächer</a:t>
            </a:r>
            <a:r>
              <a:rPr lang="de-DE" sz="2000" dirty="0"/>
              <a:t>-Ulrich et al., 2021)</a:t>
            </a:r>
          </a:p>
          <a:p>
            <a:pPr lvl="1"/>
            <a:r>
              <a:rPr lang="de-DE" dirty="0"/>
              <a:t>Unterscheiden sich die selbstregulierten Lernmuster auch in ihrem tatsächlichen</a:t>
            </a:r>
            <a:r>
              <a:rPr lang="de-DE" b="1" dirty="0">
                <a:solidFill>
                  <a:srgbClr val="FF0000"/>
                </a:solidFill>
              </a:rPr>
              <a:t> Lernverhalten</a:t>
            </a:r>
            <a:r>
              <a:rPr lang="de-DE" dirty="0"/>
              <a:t>?</a:t>
            </a:r>
          </a:p>
          <a:p>
            <a:pPr marL="0" indent="0">
              <a:buNone/>
            </a:pPr>
            <a:endParaRPr lang="de-DE" dirty="0"/>
          </a:p>
        </p:txBody>
      </p:sp>
    </p:spTree>
    <p:extLst>
      <p:ext uri="{BB962C8B-B14F-4D97-AF65-F5344CB8AC3E}">
        <p14:creationId xmlns:p14="http://schemas.microsoft.com/office/powerpoint/2010/main" val="836971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4C1C8D5-AB64-D80F-EB62-1A05707C0139}"/>
              </a:ext>
            </a:extLst>
          </p:cNvPr>
          <p:cNvPicPr>
            <a:picLocks noChangeAspect="1"/>
          </p:cNvPicPr>
          <p:nvPr/>
        </p:nvPicPr>
        <p:blipFill>
          <a:blip r:embed="rId3"/>
          <a:stretch>
            <a:fillRect/>
          </a:stretch>
        </p:blipFill>
        <p:spPr>
          <a:xfrm>
            <a:off x="765546" y="4926171"/>
            <a:ext cx="7164290" cy="1301021"/>
          </a:xfrm>
          <a:prstGeom prst="rect">
            <a:avLst/>
          </a:prstGeom>
        </p:spPr>
      </p:pic>
      <p:sp>
        <p:nvSpPr>
          <p:cNvPr id="2" name="Titel 1">
            <a:extLst>
              <a:ext uri="{FF2B5EF4-FFF2-40B4-BE49-F238E27FC236}">
                <a16:creationId xmlns:a16="http://schemas.microsoft.com/office/drawing/2014/main" id="{86408C17-382F-2C54-8F0A-505CC71EDA07}"/>
              </a:ext>
            </a:extLst>
          </p:cNvPr>
          <p:cNvSpPr>
            <a:spLocks noGrp="1"/>
          </p:cNvSpPr>
          <p:nvPr>
            <p:ph type="title"/>
          </p:nvPr>
        </p:nvSpPr>
        <p:spPr>
          <a:xfrm>
            <a:off x="613891" y="110732"/>
            <a:ext cx="7467600" cy="1143000"/>
          </a:xfrm>
        </p:spPr>
        <p:txBody>
          <a:bodyPr/>
          <a:lstStyle/>
          <a:p>
            <a:r>
              <a:rPr lang="de-DE" dirty="0"/>
              <a:t>Anhang: Modellpassung LPA WS 21/22</a:t>
            </a:r>
          </a:p>
        </p:txBody>
      </p:sp>
      <p:sp>
        <p:nvSpPr>
          <p:cNvPr id="3" name="Inhaltsplatzhalter 2">
            <a:extLst>
              <a:ext uri="{FF2B5EF4-FFF2-40B4-BE49-F238E27FC236}">
                <a16:creationId xmlns:a16="http://schemas.microsoft.com/office/drawing/2014/main" id="{12C6EE15-586F-B903-6612-CAED3944CDFE}"/>
              </a:ext>
            </a:extLst>
          </p:cNvPr>
          <p:cNvSpPr>
            <a:spLocks noGrp="1"/>
          </p:cNvSpPr>
          <p:nvPr>
            <p:ph idx="1"/>
          </p:nvPr>
        </p:nvSpPr>
        <p:spPr>
          <a:xfrm>
            <a:off x="443482" y="1223136"/>
            <a:ext cx="7467600" cy="3703035"/>
          </a:xfrm>
        </p:spPr>
        <p:txBody>
          <a:bodyPr/>
          <a:lstStyle/>
          <a:p>
            <a:pPr marL="457200" lvl="1" indent="0">
              <a:buNone/>
            </a:pPr>
            <a:r>
              <a:rPr lang="de-DE" sz="1600" b="1" dirty="0"/>
              <a:t>Analyseverfahren: </a:t>
            </a:r>
            <a:r>
              <a:rPr lang="de-DE" sz="1600" dirty="0"/>
              <a:t>Latente Profilanalyse in </a:t>
            </a:r>
            <a:r>
              <a:rPr lang="de-DE" sz="1600" dirty="0" err="1"/>
              <a:t>Mplus</a:t>
            </a:r>
            <a:r>
              <a:rPr lang="de-DE" sz="1600" dirty="0"/>
              <a:t> (siehe auch Ferguson, Moore &amp; Hull, 2020; Roloff Henoch et al., 2015)</a:t>
            </a:r>
          </a:p>
          <a:p>
            <a:pPr marL="457200" lvl="1" indent="0">
              <a:buNone/>
            </a:pPr>
            <a:endParaRPr lang="de-DE" sz="1400" dirty="0"/>
          </a:p>
          <a:p>
            <a:pPr marL="457200" lvl="1" indent="0">
              <a:buNone/>
            </a:pPr>
            <a:endParaRPr lang="de-DE" sz="1400" dirty="0"/>
          </a:p>
          <a:p>
            <a:pPr marL="457200" lvl="1" indent="0">
              <a:buNone/>
            </a:pPr>
            <a:r>
              <a:rPr lang="de-DE" sz="1400" dirty="0"/>
              <a:t>Vergleich absoluter Modellpassungen in Abhängigkeit der Anzahl extrahierter Klassen (= Lernmuster):</a:t>
            </a:r>
          </a:p>
          <a:p>
            <a:pPr marL="457200" lvl="1" indent="0">
              <a:buNone/>
            </a:pPr>
            <a:endParaRPr lang="de-DE" b="1" dirty="0"/>
          </a:p>
          <a:p>
            <a:pPr marL="457200" lvl="1" indent="0">
              <a:buNone/>
            </a:pPr>
            <a:endParaRPr lang="de-DE" b="1" dirty="0"/>
          </a:p>
          <a:p>
            <a:pPr marL="457200" lvl="1" indent="0">
              <a:buNone/>
            </a:pPr>
            <a:endParaRPr lang="de-DE" sz="1400" b="1" dirty="0"/>
          </a:p>
          <a:p>
            <a:pPr marL="457200" lvl="1" indent="0">
              <a:buNone/>
            </a:pPr>
            <a:endParaRPr lang="de-DE" sz="1400" b="1" dirty="0"/>
          </a:p>
          <a:p>
            <a:pPr marL="457200" lvl="1" indent="0">
              <a:buNone/>
            </a:pPr>
            <a:endParaRPr lang="de-DE" sz="1400" dirty="0"/>
          </a:p>
          <a:p>
            <a:pPr marL="457200" lvl="1" indent="0">
              <a:buNone/>
            </a:pPr>
            <a:endParaRPr lang="de-DE" sz="1400" dirty="0"/>
          </a:p>
          <a:p>
            <a:pPr marL="457200" lvl="1" indent="0">
              <a:buNone/>
            </a:pPr>
            <a:endParaRPr lang="de-DE" sz="1400" dirty="0"/>
          </a:p>
          <a:p>
            <a:pPr marL="457200" lvl="1" indent="0">
              <a:buNone/>
            </a:pPr>
            <a:r>
              <a:rPr lang="de-DE" sz="1400" dirty="0"/>
              <a:t>Signifikanzprüfung relativer Modellpassungen:</a:t>
            </a:r>
          </a:p>
          <a:p>
            <a:pPr marL="457200" lvl="1" indent="0">
              <a:buNone/>
            </a:pPr>
            <a:endParaRPr lang="de-DE" sz="1400" dirty="0"/>
          </a:p>
          <a:p>
            <a:pPr marL="457200" lvl="1" indent="0">
              <a:buNone/>
            </a:pPr>
            <a:endParaRPr lang="de-DE" sz="1400" dirty="0"/>
          </a:p>
          <a:p>
            <a:pPr marL="457200" lvl="1" indent="0">
              <a:buNone/>
            </a:pPr>
            <a:endParaRPr lang="de-DE" b="1" dirty="0"/>
          </a:p>
          <a:p>
            <a:pPr marL="457200" lvl="1" indent="0">
              <a:buNone/>
            </a:pPr>
            <a:endParaRPr lang="de-DE" b="1" dirty="0"/>
          </a:p>
          <a:p>
            <a:pPr marL="457200" lvl="1" indent="0">
              <a:buNone/>
            </a:pPr>
            <a:endParaRPr lang="de-DE" b="1" dirty="0"/>
          </a:p>
          <a:p>
            <a:pPr marL="457200" lvl="1" indent="0">
              <a:buNone/>
            </a:pPr>
            <a:endParaRPr lang="de-DE" dirty="0"/>
          </a:p>
        </p:txBody>
      </p:sp>
      <p:pic>
        <p:nvPicPr>
          <p:cNvPr id="5" name="Grafik 4">
            <a:extLst>
              <a:ext uri="{FF2B5EF4-FFF2-40B4-BE49-F238E27FC236}">
                <a16:creationId xmlns:a16="http://schemas.microsoft.com/office/drawing/2014/main" id="{58DCC478-6DA8-F22B-38AB-DAC11FF74A7B}"/>
              </a:ext>
            </a:extLst>
          </p:cNvPr>
          <p:cNvPicPr>
            <a:picLocks noChangeAspect="1"/>
          </p:cNvPicPr>
          <p:nvPr/>
        </p:nvPicPr>
        <p:blipFill>
          <a:blip r:embed="rId4"/>
          <a:stretch>
            <a:fillRect/>
          </a:stretch>
        </p:blipFill>
        <p:spPr>
          <a:xfrm>
            <a:off x="772384" y="2852936"/>
            <a:ext cx="7164288" cy="1301021"/>
          </a:xfrm>
          <a:prstGeom prst="rect">
            <a:avLst/>
          </a:prstGeom>
        </p:spPr>
      </p:pic>
    </p:spTree>
    <p:extLst>
      <p:ext uri="{BB962C8B-B14F-4D97-AF65-F5344CB8AC3E}">
        <p14:creationId xmlns:p14="http://schemas.microsoft.com/office/powerpoint/2010/main" val="593780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3E08A-D4E8-F7C2-D383-CD9F3272D50B}"/>
              </a:ext>
            </a:extLst>
          </p:cNvPr>
          <p:cNvSpPr>
            <a:spLocks noGrp="1"/>
          </p:cNvSpPr>
          <p:nvPr>
            <p:ph type="title"/>
          </p:nvPr>
        </p:nvSpPr>
        <p:spPr>
          <a:xfrm>
            <a:off x="467544" y="287328"/>
            <a:ext cx="7467600" cy="1143000"/>
          </a:xfrm>
        </p:spPr>
        <p:txBody>
          <a:bodyPr/>
          <a:lstStyle/>
          <a:p>
            <a:r>
              <a:rPr lang="de-DE" dirty="0"/>
              <a:t>Anhang: Mittlere Klassenzuordnungs-wahrscheinlichkeiten LPA WS 21/22</a:t>
            </a:r>
          </a:p>
        </p:txBody>
      </p:sp>
      <p:sp>
        <p:nvSpPr>
          <p:cNvPr id="3" name="Inhaltsplatzhalter 2">
            <a:extLst>
              <a:ext uri="{FF2B5EF4-FFF2-40B4-BE49-F238E27FC236}">
                <a16:creationId xmlns:a16="http://schemas.microsoft.com/office/drawing/2014/main" id="{97D3BA7C-61DE-A4C5-F8A7-F7E1CDA09366}"/>
              </a:ext>
            </a:extLst>
          </p:cNvPr>
          <p:cNvSpPr>
            <a:spLocks noGrp="1"/>
          </p:cNvSpPr>
          <p:nvPr>
            <p:ph idx="1"/>
          </p:nvPr>
        </p:nvSpPr>
        <p:spPr>
          <a:xfrm>
            <a:off x="810784" y="1652578"/>
            <a:ext cx="7505631" cy="3576622"/>
          </a:xfrm>
        </p:spPr>
        <p:txBody>
          <a:bodyPr/>
          <a:lstStyle/>
          <a:p>
            <a:r>
              <a:rPr lang="de-DE" b="1" dirty="0"/>
              <a:t>Nähere Betrachtung einer 5-Klassen-Lösung:</a:t>
            </a:r>
          </a:p>
          <a:p>
            <a:pPr marL="0" indent="0">
              <a:buNone/>
            </a:pPr>
            <a:r>
              <a:rPr lang="de-DE" sz="2400" dirty="0"/>
              <a:t>Mittlere Klassenzuordnungswahrscheinlichkeiten.* </a:t>
            </a:r>
          </a:p>
          <a:p>
            <a:endParaRPr lang="de-DE" b="1" dirty="0"/>
          </a:p>
          <a:p>
            <a:endParaRPr lang="de-DE" b="1" dirty="0"/>
          </a:p>
          <a:p>
            <a:endParaRPr lang="de-DE" b="1" dirty="0"/>
          </a:p>
          <a:p>
            <a:endParaRPr lang="de-DE" b="1" dirty="0"/>
          </a:p>
          <a:p>
            <a:endParaRPr lang="de-DE" b="1" dirty="0"/>
          </a:p>
          <a:p>
            <a:endParaRPr lang="de-DE" b="1" dirty="0"/>
          </a:p>
          <a:p>
            <a:pPr marL="0" indent="0">
              <a:buNone/>
            </a:pPr>
            <a:endParaRPr lang="de-DE" sz="1600" dirty="0"/>
          </a:p>
          <a:p>
            <a:pPr marL="0" indent="0">
              <a:buNone/>
            </a:pPr>
            <a:r>
              <a:rPr lang="de-DE" sz="1600" dirty="0"/>
              <a:t>*Werte auf der Hauptdiagonalen sollten für jede Klasse möglichst &gt; .80 ausfallen </a:t>
            </a:r>
            <a:endParaRPr lang="de-DE" sz="1600" b="1" dirty="0"/>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C278B523-EE79-3AB2-AACA-C1D4DB675EEB}"/>
              </a:ext>
            </a:extLst>
          </p:cNvPr>
          <p:cNvPicPr>
            <a:picLocks noChangeAspect="1"/>
          </p:cNvPicPr>
          <p:nvPr/>
        </p:nvPicPr>
        <p:blipFill>
          <a:blip r:embed="rId2"/>
          <a:stretch>
            <a:fillRect/>
          </a:stretch>
        </p:blipFill>
        <p:spPr>
          <a:xfrm>
            <a:off x="1115616" y="2673350"/>
            <a:ext cx="6565900" cy="2120900"/>
          </a:xfrm>
          <a:prstGeom prst="rect">
            <a:avLst/>
          </a:prstGeom>
        </p:spPr>
      </p:pic>
      <p:sp>
        <p:nvSpPr>
          <p:cNvPr id="5" name="Oval 4">
            <a:extLst>
              <a:ext uri="{FF2B5EF4-FFF2-40B4-BE49-F238E27FC236}">
                <a16:creationId xmlns:a16="http://schemas.microsoft.com/office/drawing/2014/main" id="{67F576BB-4EB4-2C5A-F69D-DB131D48F596}"/>
              </a:ext>
            </a:extLst>
          </p:cNvPr>
          <p:cNvSpPr/>
          <p:nvPr/>
        </p:nvSpPr>
        <p:spPr>
          <a:xfrm>
            <a:off x="1766942" y="3337845"/>
            <a:ext cx="824062"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EAF0110C-AF45-8A8F-47ED-27F845A6F6C2}"/>
              </a:ext>
            </a:extLst>
          </p:cNvPr>
          <p:cNvSpPr/>
          <p:nvPr/>
        </p:nvSpPr>
        <p:spPr>
          <a:xfrm>
            <a:off x="2915816" y="3589784"/>
            <a:ext cx="824062"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18F3FF32-E821-EFF3-18CA-53188F3E193B}"/>
              </a:ext>
            </a:extLst>
          </p:cNvPr>
          <p:cNvSpPr/>
          <p:nvPr/>
        </p:nvSpPr>
        <p:spPr>
          <a:xfrm>
            <a:off x="4067944" y="3820763"/>
            <a:ext cx="824062"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3058C05-E9D3-90BF-AC10-843BD38AACD6}"/>
              </a:ext>
            </a:extLst>
          </p:cNvPr>
          <p:cNvSpPr/>
          <p:nvPr/>
        </p:nvSpPr>
        <p:spPr>
          <a:xfrm>
            <a:off x="5292080" y="4086006"/>
            <a:ext cx="824062"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19DD3AC0-116E-6F13-EAC1-CACBA2D49662}"/>
              </a:ext>
            </a:extLst>
          </p:cNvPr>
          <p:cNvSpPr/>
          <p:nvPr/>
        </p:nvSpPr>
        <p:spPr>
          <a:xfrm>
            <a:off x="6444208" y="4365104"/>
            <a:ext cx="824062"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224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408C17-382F-2C54-8F0A-505CC71EDA07}"/>
              </a:ext>
            </a:extLst>
          </p:cNvPr>
          <p:cNvSpPr>
            <a:spLocks noGrp="1"/>
          </p:cNvSpPr>
          <p:nvPr>
            <p:ph type="title"/>
          </p:nvPr>
        </p:nvSpPr>
        <p:spPr>
          <a:xfrm>
            <a:off x="613891" y="110732"/>
            <a:ext cx="7467600" cy="1143000"/>
          </a:xfrm>
        </p:spPr>
        <p:txBody>
          <a:bodyPr/>
          <a:lstStyle/>
          <a:p>
            <a:r>
              <a:rPr lang="de-DE" dirty="0"/>
              <a:t>Anhang: Modellpassung LPA WS 23/24</a:t>
            </a:r>
          </a:p>
        </p:txBody>
      </p:sp>
      <p:sp>
        <p:nvSpPr>
          <p:cNvPr id="3" name="Inhaltsplatzhalter 2">
            <a:extLst>
              <a:ext uri="{FF2B5EF4-FFF2-40B4-BE49-F238E27FC236}">
                <a16:creationId xmlns:a16="http://schemas.microsoft.com/office/drawing/2014/main" id="{12C6EE15-586F-B903-6612-CAED3944CDFE}"/>
              </a:ext>
            </a:extLst>
          </p:cNvPr>
          <p:cNvSpPr>
            <a:spLocks noGrp="1"/>
          </p:cNvSpPr>
          <p:nvPr>
            <p:ph idx="1"/>
          </p:nvPr>
        </p:nvSpPr>
        <p:spPr>
          <a:xfrm>
            <a:off x="443482" y="1223136"/>
            <a:ext cx="7467600" cy="3703035"/>
          </a:xfrm>
        </p:spPr>
        <p:txBody>
          <a:bodyPr/>
          <a:lstStyle/>
          <a:p>
            <a:pPr marL="457200" lvl="1" indent="0">
              <a:buNone/>
            </a:pPr>
            <a:r>
              <a:rPr lang="de-DE" sz="1600" b="1" dirty="0"/>
              <a:t>Analyseverfahren: </a:t>
            </a:r>
            <a:r>
              <a:rPr lang="de-DE" sz="1600" dirty="0"/>
              <a:t>Latente Profilanalyse in </a:t>
            </a:r>
            <a:r>
              <a:rPr lang="de-DE" sz="1600" dirty="0" err="1"/>
              <a:t>Mplus</a:t>
            </a:r>
            <a:r>
              <a:rPr lang="de-DE" sz="1600" dirty="0"/>
              <a:t> (siehe auch Ferguson, Moore &amp; Hull, 2020)</a:t>
            </a:r>
          </a:p>
          <a:p>
            <a:pPr marL="457200" lvl="1" indent="0">
              <a:buNone/>
            </a:pPr>
            <a:endParaRPr lang="de-DE" sz="1400" dirty="0"/>
          </a:p>
          <a:p>
            <a:pPr marL="457200" lvl="1" indent="0">
              <a:buNone/>
            </a:pPr>
            <a:endParaRPr lang="de-DE" sz="1400" dirty="0"/>
          </a:p>
          <a:p>
            <a:pPr marL="457200" lvl="1" indent="0">
              <a:buNone/>
            </a:pPr>
            <a:r>
              <a:rPr lang="de-DE" sz="1400" dirty="0"/>
              <a:t>Vergleich absoluter Modellpassungen in Abhängigkeit der Anzahl extrahierter Klassen (= Lernmuster):</a:t>
            </a:r>
          </a:p>
          <a:p>
            <a:pPr marL="457200" lvl="1" indent="0">
              <a:buNone/>
            </a:pPr>
            <a:endParaRPr lang="de-DE" b="1" dirty="0"/>
          </a:p>
          <a:p>
            <a:pPr marL="457200" lvl="1" indent="0">
              <a:buNone/>
            </a:pPr>
            <a:endParaRPr lang="de-DE" b="1" dirty="0"/>
          </a:p>
          <a:p>
            <a:pPr marL="457200" lvl="1" indent="0">
              <a:buNone/>
            </a:pPr>
            <a:endParaRPr lang="de-DE" sz="1400" b="1" dirty="0"/>
          </a:p>
          <a:p>
            <a:pPr marL="457200" lvl="1" indent="0">
              <a:buNone/>
            </a:pPr>
            <a:endParaRPr lang="de-DE" sz="1400" b="1" dirty="0"/>
          </a:p>
          <a:p>
            <a:pPr marL="457200" lvl="1" indent="0">
              <a:buNone/>
            </a:pPr>
            <a:endParaRPr lang="de-DE" sz="1400" dirty="0"/>
          </a:p>
          <a:p>
            <a:pPr marL="457200" lvl="1" indent="0">
              <a:buNone/>
            </a:pPr>
            <a:endParaRPr lang="de-DE" sz="1400" dirty="0"/>
          </a:p>
          <a:p>
            <a:pPr marL="457200" lvl="1" indent="0">
              <a:buNone/>
            </a:pPr>
            <a:endParaRPr lang="de-DE" sz="1400" dirty="0"/>
          </a:p>
          <a:p>
            <a:pPr marL="457200" lvl="1" indent="0">
              <a:buNone/>
            </a:pPr>
            <a:r>
              <a:rPr lang="de-DE" sz="1400" dirty="0"/>
              <a:t>Signifikanzprüfung relativer Modellpassungen:</a:t>
            </a:r>
          </a:p>
          <a:p>
            <a:pPr marL="457200" lvl="1" indent="0">
              <a:buNone/>
            </a:pPr>
            <a:endParaRPr lang="de-DE" sz="1400" dirty="0"/>
          </a:p>
          <a:p>
            <a:pPr marL="457200" lvl="1" indent="0">
              <a:buNone/>
            </a:pPr>
            <a:endParaRPr lang="de-DE" sz="1400" dirty="0"/>
          </a:p>
          <a:p>
            <a:pPr marL="457200" lvl="1" indent="0">
              <a:buNone/>
            </a:pPr>
            <a:endParaRPr lang="de-DE" b="1" dirty="0"/>
          </a:p>
          <a:p>
            <a:pPr marL="457200" lvl="1" indent="0">
              <a:buNone/>
            </a:pPr>
            <a:endParaRPr lang="de-DE" b="1" dirty="0"/>
          </a:p>
          <a:p>
            <a:pPr marL="457200" lvl="1" indent="0">
              <a:buNone/>
            </a:pPr>
            <a:endParaRPr lang="de-DE" b="1" dirty="0"/>
          </a:p>
          <a:p>
            <a:pPr marL="457200" lvl="1" indent="0">
              <a:buNone/>
            </a:pPr>
            <a:endParaRPr lang="de-DE" dirty="0"/>
          </a:p>
        </p:txBody>
      </p:sp>
      <p:graphicFrame>
        <p:nvGraphicFramePr>
          <p:cNvPr id="7" name="Tabelle 6">
            <a:extLst>
              <a:ext uri="{FF2B5EF4-FFF2-40B4-BE49-F238E27FC236}">
                <a16:creationId xmlns:a16="http://schemas.microsoft.com/office/drawing/2014/main" id="{13098037-84A6-4813-A81C-ACA6BBAFFE6E}"/>
              </a:ext>
            </a:extLst>
          </p:cNvPr>
          <p:cNvGraphicFramePr>
            <a:graphicFrameLocks noGrp="1"/>
          </p:cNvGraphicFramePr>
          <p:nvPr>
            <p:extLst>
              <p:ext uri="{D42A27DB-BD31-4B8C-83A1-F6EECF244321}">
                <p14:modId xmlns:p14="http://schemas.microsoft.com/office/powerpoint/2010/main" val="2289278232"/>
              </p:ext>
            </p:extLst>
          </p:nvPr>
        </p:nvGraphicFramePr>
        <p:xfrm>
          <a:off x="2483768" y="2785587"/>
          <a:ext cx="5714639" cy="1492429"/>
        </p:xfrm>
        <a:graphic>
          <a:graphicData uri="http://schemas.openxmlformats.org/drawingml/2006/table">
            <a:tbl>
              <a:tblPr firstRow="1" firstCol="1" bandRow="1"/>
              <a:tblGrid>
                <a:gridCol w="1620547">
                  <a:extLst>
                    <a:ext uri="{9D8B030D-6E8A-4147-A177-3AD203B41FA5}">
                      <a16:colId xmlns:a16="http://schemas.microsoft.com/office/drawing/2014/main" val="717296645"/>
                    </a:ext>
                  </a:extLst>
                </a:gridCol>
                <a:gridCol w="813737">
                  <a:extLst>
                    <a:ext uri="{9D8B030D-6E8A-4147-A177-3AD203B41FA5}">
                      <a16:colId xmlns:a16="http://schemas.microsoft.com/office/drawing/2014/main" val="2408306371"/>
                    </a:ext>
                  </a:extLst>
                </a:gridCol>
                <a:gridCol w="822976">
                  <a:extLst>
                    <a:ext uri="{9D8B030D-6E8A-4147-A177-3AD203B41FA5}">
                      <a16:colId xmlns:a16="http://schemas.microsoft.com/office/drawing/2014/main" val="3828945622"/>
                    </a:ext>
                  </a:extLst>
                </a:gridCol>
                <a:gridCol w="810658">
                  <a:extLst>
                    <a:ext uri="{9D8B030D-6E8A-4147-A177-3AD203B41FA5}">
                      <a16:colId xmlns:a16="http://schemas.microsoft.com/office/drawing/2014/main" val="404470278"/>
                    </a:ext>
                  </a:extLst>
                </a:gridCol>
                <a:gridCol w="839143">
                  <a:extLst>
                    <a:ext uri="{9D8B030D-6E8A-4147-A177-3AD203B41FA5}">
                      <a16:colId xmlns:a16="http://schemas.microsoft.com/office/drawing/2014/main" val="1579534889"/>
                    </a:ext>
                  </a:extLst>
                </a:gridCol>
                <a:gridCol w="807578">
                  <a:extLst>
                    <a:ext uri="{9D8B030D-6E8A-4147-A177-3AD203B41FA5}">
                      <a16:colId xmlns:a16="http://schemas.microsoft.com/office/drawing/2014/main" val="3252417590"/>
                    </a:ext>
                  </a:extLst>
                </a:gridCol>
              </a:tblGrid>
              <a:tr h="698428">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Informations-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Theoretische Maße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2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3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4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5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6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623233"/>
                  </a:ext>
                </a:extLst>
              </a:tr>
              <a:tr h="264667">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AIC (Akaike)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9376.556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9247.111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9187.662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9122.717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9092.280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941113"/>
                  </a:ext>
                </a:extLst>
              </a:tr>
              <a:tr h="264667">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BIC (Bayesian)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9522.633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9444.513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9436.388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9422.768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9443.655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750016"/>
                  </a:ext>
                </a:extLst>
              </a:tr>
              <a:tr h="264667">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SABIC (Adjusted)</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9405.238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9285.871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9236.499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9181.632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9161.271</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041488"/>
                  </a:ext>
                </a:extLst>
              </a:tr>
            </a:tbl>
          </a:graphicData>
        </a:graphic>
      </p:graphicFrame>
      <p:graphicFrame>
        <p:nvGraphicFramePr>
          <p:cNvPr id="8" name="Tabelle 7">
            <a:extLst>
              <a:ext uri="{FF2B5EF4-FFF2-40B4-BE49-F238E27FC236}">
                <a16:creationId xmlns:a16="http://schemas.microsoft.com/office/drawing/2014/main" id="{CBB64D97-834C-2F53-E150-B5B7E4DADFA8}"/>
              </a:ext>
            </a:extLst>
          </p:cNvPr>
          <p:cNvGraphicFramePr>
            <a:graphicFrameLocks noGrp="1"/>
          </p:cNvGraphicFramePr>
          <p:nvPr>
            <p:extLst>
              <p:ext uri="{D42A27DB-BD31-4B8C-83A1-F6EECF244321}">
                <p14:modId xmlns:p14="http://schemas.microsoft.com/office/powerpoint/2010/main" val="4089426199"/>
              </p:ext>
            </p:extLst>
          </p:nvPr>
        </p:nvGraphicFramePr>
        <p:xfrm>
          <a:off x="1297709" y="5261245"/>
          <a:ext cx="6099964" cy="795338"/>
        </p:xfrm>
        <a:graphic>
          <a:graphicData uri="http://schemas.openxmlformats.org/drawingml/2006/table">
            <a:tbl>
              <a:tblPr firstRow="1" firstCol="1" bandRow="1"/>
              <a:tblGrid>
                <a:gridCol w="1083427">
                  <a:extLst>
                    <a:ext uri="{9D8B030D-6E8A-4147-A177-3AD203B41FA5}">
                      <a16:colId xmlns:a16="http://schemas.microsoft.com/office/drawing/2014/main" val="617423807"/>
                    </a:ext>
                  </a:extLst>
                </a:gridCol>
                <a:gridCol w="1032029">
                  <a:extLst>
                    <a:ext uri="{9D8B030D-6E8A-4147-A177-3AD203B41FA5}">
                      <a16:colId xmlns:a16="http://schemas.microsoft.com/office/drawing/2014/main" val="3529867866"/>
                    </a:ext>
                  </a:extLst>
                </a:gridCol>
                <a:gridCol w="1038115">
                  <a:extLst>
                    <a:ext uri="{9D8B030D-6E8A-4147-A177-3AD203B41FA5}">
                      <a16:colId xmlns:a16="http://schemas.microsoft.com/office/drawing/2014/main" val="885512165"/>
                    </a:ext>
                  </a:extLst>
                </a:gridCol>
                <a:gridCol w="1038115">
                  <a:extLst>
                    <a:ext uri="{9D8B030D-6E8A-4147-A177-3AD203B41FA5}">
                      <a16:colId xmlns:a16="http://schemas.microsoft.com/office/drawing/2014/main" val="4180805995"/>
                    </a:ext>
                  </a:extLst>
                </a:gridCol>
                <a:gridCol w="981983">
                  <a:extLst>
                    <a:ext uri="{9D8B030D-6E8A-4147-A177-3AD203B41FA5}">
                      <a16:colId xmlns:a16="http://schemas.microsoft.com/office/drawing/2014/main" val="2054638042"/>
                    </a:ext>
                  </a:extLst>
                </a:gridCol>
                <a:gridCol w="926295">
                  <a:extLst>
                    <a:ext uri="{9D8B030D-6E8A-4147-A177-3AD203B41FA5}">
                      <a16:colId xmlns:a16="http://schemas.microsoft.com/office/drawing/2014/main" val="1250114446"/>
                    </a:ext>
                  </a:extLst>
                </a:gridCol>
              </a:tblGrid>
              <a:tr h="0">
                <a:tc>
                  <a:txBody>
                    <a:bodyPr/>
                    <a:lstStyle/>
                    <a:p>
                      <a:pPr>
                        <a:lnSpc>
                          <a:spcPct val="107000"/>
                        </a:lnSpc>
                        <a:spcAft>
                          <a:spcPts val="800"/>
                        </a:spcAft>
                      </a:pPr>
                      <a:r>
                        <a:rPr lang="de-DE"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b="1" i="1" dirty="0">
                          <a:effectLst/>
                          <a:latin typeface="Calibri" panose="020F0502020204030204" pitchFamily="34" charset="0"/>
                          <a:ea typeface="Calibri" panose="020F0502020204030204" pitchFamily="34" charset="0"/>
                          <a:cs typeface="Times New Roman" panose="02020603050405020304" pitchFamily="18" charset="0"/>
                        </a:rPr>
                        <a:t>p </a:t>
                      </a:r>
                      <a:r>
                        <a:rPr lang="de-DE" sz="1100" b="1" dirty="0" err="1">
                          <a:effectLst/>
                          <a:latin typeface="Calibri" panose="020F0502020204030204" pitchFamily="34" charset="0"/>
                          <a:ea typeface="Calibri" panose="020F0502020204030204" pitchFamily="34" charset="0"/>
                          <a:cs typeface="Times New Roman" panose="02020603050405020304" pitchFamily="18" charset="0"/>
                        </a:rPr>
                        <a:t>values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2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(vs. 1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3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(vs. 2 classes)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4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(vs. 3 classes)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5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(vs. 4 classes)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6 Classes</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(vs. 5 classes)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092523"/>
                  </a:ext>
                </a:extLst>
              </a:tr>
              <a:tr h="0">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VLMR</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 .001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.718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.091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.315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.263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231777"/>
                  </a:ext>
                </a:extLst>
              </a:tr>
              <a:tr h="0">
                <a:tc>
                  <a:txBody>
                    <a:bodyPr/>
                    <a:lstStyle/>
                    <a:p>
                      <a:pPr>
                        <a:lnSpc>
                          <a:spcPct val="107000"/>
                        </a:lnSpc>
                        <a:spcAft>
                          <a:spcPts val="800"/>
                        </a:spcAft>
                      </a:pPr>
                      <a:r>
                        <a:rPr lang="de-DE" sz="1100" b="1">
                          <a:effectLst/>
                          <a:latin typeface="Calibri" panose="020F0502020204030204" pitchFamily="34" charset="0"/>
                          <a:ea typeface="Calibri" panose="020F0502020204030204" pitchFamily="34" charset="0"/>
                          <a:cs typeface="Times New Roman" panose="02020603050405020304" pitchFamily="18" charset="0"/>
                        </a:rPr>
                        <a:t>Bootstrap</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 .001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 .001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 .001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 .001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 .001</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249117"/>
                  </a:ext>
                </a:extLst>
              </a:tr>
            </a:tbl>
          </a:graphicData>
        </a:graphic>
      </p:graphicFrame>
    </p:spTree>
    <p:extLst>
      <p:ext uri="{BB962C8B-B14F-4D97-AF65-F5344CB8AC3E}">
        <p14:creationId xmlns:p14="http://schemas.microsoft.com/office/powerpoint/2010/main" val="325663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26E7D-B8F6-79AC-32DD-F8695704D77A}"/>
              </a:ext>
            </a:extLst>
          </p:cNvPr>
          <p:cNvSpPr>
            <a:spLocks noGrp="1"/>
          </p:cNvSpPr>
          <p:nvPr>
            <p:ph type="title"/>
          </p:nvPr>
        </p:nvSpPr>
        <p:spPr>
          <a:xfrm>
            <a:off x="611560" y="260648"/>
            <a:ext cx="7467600" cy="1143000"/>
          </a:xfrm>
        </p:spPr>
        <p:txBody>
          <a:bodyPr/>
          <a:lstStyle/>
          <a:p>
            <a:r>
              <a:rPr lang="de-DE" dirty="0"/>
              <a:t>1.1 Fragestellung</a:t>
            </a:r>
          </a:p>
        </p:txBody>
      </p:sp>
      <p:sp>
        <p:nvSpPr>
          <p:cNvPr id="4" name="Inhaltsplatzhalter 3">
            <a:extLst>
              <a:ext uri="{FF2B5EF4-FFF2-40B4-BE49-F238E27FC236}">
                <a16:creationId xmlns:a16="http://schemas.microsoft.com/office/drawing/2014/main" id="{82E1EB37-64EA-9D2D-F40F-9E3ED88B21A6}"/>
              </a:ext>
            </a:extLst>
          </p:cNvPr>
          <p:cNvSpPr>
            <a:spLocks noGrp="1"/>
          </p:cNvSpPr>
          <p:nvPr>
            <p:ph idx="1"/>
          </p:nvPr>
        </p:nvSpPr>
        <p:spPr>
          <a:xfrm>
            <a:off x="838200" y="2132856"/>
            <a:ext cx="7467600" cy="3552844"/>
          </a:xfrm>
        </p:spPr>
        <p:txBody>
          <a:bodyPr/>
          <a:lstStyle/>
          <a:p>
            <a:pPr marL="0" indent="0" algn="ctr">
              <a:buNone/>
            </a:pPr>
            <a:r>
              <a:rPr lang="de-DE" dirty="0"/>
              <a:t>Inwieweit kann eine nach Lernprofilen differenzierte, prompt-gestützte Intervention </a:t>
            </a:r>
            <a:br>
              <a:rPr lang="de-DE" dirty="0"/>
            </a:br>
            <a:r>
              <a:rPr lang="de-DE" dirty="0"/>
              <a:t>im Rahmen der universitären Prüfungsvorbereitung </a:t>
            </a:r>
            <a:br>
              <a:rPr lang="de-DE" dirty="0"/>
            </a:br>
            <a:r>
              <a:rPr lang="de-DE" dirty="0"/>
              <a:t>den Lernerfolg von Lehramtsstudierenden erhöhen?</a:t>
            </a:r>
          </a:p>
          <a:p>
            <a:pPr algn="ctr"/>
            <a:endParaRPr lang="de-DE" dirty="0"/>
          </a:p>
        </p:txBody>
      </p:sp>
    </p:spTree>
    <p:extLst>
      <p:ext uri="{BB962C8B-B14F-4D97-AF65-F5344CB8AC3E}">
        <p14:creationId xmlns:p14="http://schemas.microsoft.com/office/powerpoint/2010/main" val="3802892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3E08A-D4E8-F7C2-D383-CD9F3272D50B}"/>
              </a:ext>
            </a:extLst>
          </p:cNvPr>
          <p:cNvSpPr>
            <a:spLocks noGrp="1"/>
          </p:cNvSpPr>
          <p:nvPr>
            <p:ph type="title"/>
          </p:nvPr>
        </p:nvSpPr>
        <p:spPr>
          <a:xfrm>
            <a:off x="467544" y="287328"/>
            <a:ext cx="7467600" cy="1143000"/>
          </a:xfrm>
        </p:spPr>
        <p:txBody>
          <a:bodyPr/>
          <a:lstStyle/>
          <a:p>
            <a:r>
              <a:rPr lang="de-DE" dirty="0"/>
              <a:t>Anhang: Mittlere Klassenzuordnungs-wahrscheinlichkeiten LPA WS 23/24</a:t>
            </a:r>
          </a:p>
        </p:txBody>
      </p:sp>
      <p:sp>
        <p:nvSpPr>
          <p:cNvPr id="3" name="Inhaltsplatzhalter 2">
            <a:extLst>
              <a:ext uri="{FF2B5EF4-FFF2-40B4-BE49-F238E27FC236}">
                <a16:creationId xmlns:a16="http://schemas.microsoft.com/office/drawing/2014/main" id="{97D3BA7C-61DE-A4C5-F8A7-F7E1CDA09366}"/>
              </a:ext>
            </a:extLst>
          </p:cNvPr>
          <p:cNvSpPr>
            <a:spLocks noGrp="1"/>
          </p:cNvSpPr>
          <p:nvPr>
            <p:ph idx="1"/>
          </p:nvPr>
        </p:nvSpPr>
        <p:spPr>
          <a:xfrm>
            <a:off x="810784" y="1652578"/>
            <a:ext cx="7505631" cy="3576622"/>
          </a:xfrm>
        </p:spPr>
        <p:txBody>
          <a:bodyPr/>
          <a:lstStyle/>
          <a:p>
            <a:r>
              <a:rPr lang="de-DE" b="1" dirty="0"/>
              <a:t>Nähere Betrachtung einer 5-Klassen-Lösung:</a:t>
            </a:r>
          </a:p>
          <a:p>
            <a:pPr marL="0" indent="0">
              <a:buNone/>
            </a:pPr>
            <a:r>
              <a:rPr lang="de-DE" sz="2400" dirty="0"/>
              <a:t>Mittlere Klassenzuordnungswahrscheinlichkeiten.* </a:t>
            </a:r>
          </a:p>
          <a:p>
            <a:endParaRPr lang="de-DE" b="1" dirty="0"/>
          </a:p>
          <a:p>
            <a:r>
              <a:rPr lang="de-DE" dirty="0"/>
              <a:t>Vermeidend-unreflektiert: .916</a:t>
            </a:r>
          </a:p>
          <a:p>
            <a:r>
              <a:rPr lang="de-DE" dirty="0"/>
              <a:t>Wiederholend-wenig reflektiert: .849</a:t>
            </a:r>
          </a:p>
          <a:p>
            <a:r>
              <a:rPr lang="de-DE" dirty="0"/>
              <a:t>Aktional-kognitiv kompetent: .845</a:t>
            </a:r>
          </a:p>
          <a:p>
            <a:r>
              <a:rPr lang="de-DE" dirty="0"/>
              <a:t>Präaktional-volitional kompetent: .845</a:t>
            </a:r>
          </a:p>
          <a:p>
            <a:r>
              <a:rPr lang="de-DE" dirty="0"/>
              <a:t>Prozessorientiert kompetent: .886</a:t>
            </a:r>
          </a:p>
          <a:p>
            <a:endParaRPr lang="de-DE" b="1" dirty="0"/>
          </a:p>
          <a:p>
            <a:pPr marL="0" indent="0">
              <a:buNone/>
            </a:pPr>
            <a:endParaRPr lang="de-DE" sz="1600" dirty="0"/>
          </a:p>
          <a:p>
            <a:pPr marL="0" indent="0">
              <a:buNone/>
            </a:pPr>
            <a:r>
              <a:rPr lang="de-DE" sz="1600" dirty="0"/>
              <a:t>*Werte auf der Hauptdiagonalen sollten für jede Klasse möglichst &gt; .80 ausfallen (Rost, 2006)</a:t>
            </a:r>
            <a:endParaRPr lang="de-DE" sz="1600" b="1"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1008112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80DC2-ADD1-9F5B-1124-618628C0AA66}"/>
              </a:ext>
            </a:extLst>
          </p:cNvPr>
          <p:cNvSpPr>
            <a:spLocks noGrp="1"/>
          </p:cNvSpPr>
          <p:nvPr>
            <p:ph type="title"/>
          </p:nvPr>
        </p:nvSpPr>
        <p:spPr>
          <a:xfrm>
            <a:off x="323528" y="220824"/>
            <a:ext cx="7467600" cy="1143000"/>
          </a:xfrm>
        </p:spPr>
        <p:txBody>
          <a:bodyPr/>
          <a:lstStyle/>
          <a:p>
            <a:r>
              <a:rPr lang="de-DE" dirty="0"/>
              <a:t>Anhang: Beispiel Auszug </a:t>
            </a:r>
            <a:r>
              <a:rPr lang="de-DE" dirty="0" err="1"/>
              <a:t>Codierschema</a:t>
            </a:r>
            <a:endParaRPr lang="de-DE" dirty="0"/>
          </a:p>
        </p:txBody>
      </p:sp>
      <p:pic>
        <p:nvPicPr>
          <p:cNvPr id="4" name="Grafik 3">
            <a:extLst>
              <a:ext uri="{FF2B5EF4-FFF2-40B4-BE49-F238E27FC236}">
                <a16:creationId xmlns:a16="http://schemas.microsoft.com/office/drawing/2014/main" id="{0264CBF5-7D3E-A656-9AE1-FA6712B3BF6A}"/>
              </a:ext>
            </a:extLst>
          </p:cNvPr>
          <p:cNvPicPr>
            <a:picLocks noChangeAspect="1"/>
          </p:cNvPicPr>
          <p:nvPr/>
        </p:nvPicPr>
        <p:blipFill>
          <a:blip r:embed="rId2"/>
          <a:stretch>
            <a:fillRect/>
          </a:stretch>
        </p:blipFill>
        <p:spPr>
          <a:xfrm>
            <a:off x="611560" y="1268760"/>
            <a:ext cx="7302063" cy="5011871"/>
          </a:xfrm>
          <a:prstGeom prst="rect">
            <a:avLst/>
          </a:prstGeom>
        </p:spPr>
      </p:pic>
    </p:spTree>
    <p:extLst>
      <p:ext uri="{BB962C8B-B14F-4D97-AF65-F5344CB8AC3E}">
        <p14:creationId xmlns:p14="http://schemas.microsoft.com/office/powerpoint/2010/main" val="3460081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948372B-1A13-D4FA-FABF-96ECDE88CE40}"/>
              </a:ext>
            </a:extLst>
          </p:cNvPr>
          <p:cNvPicPr>
            <a:picLocks noChangeAspect="1"/>
          </p:cNvPicPr>
          <p:nvPr/>
        </p:nvPicPr>
        <p:blipFill>
          <a:blip r:embed="rId3"/>
          <a:stretch>
            <a:fillRect/>
          </a:stretch>
        </p:blipFill>
        <p:spPr>
          <a:xfrm>
            <a:off x="359532" y="4063501"/>
            <a:ext cx="3411005" cy="2378191"/>
          </a:xfrm>
          <a:prstGeom prst="rect">
            <a:avLst/>
          </a:prstGeom>
        </p:spPr>
      </p:pic>
      <p:sp>
        <p:nvSpPr>
          <p:cNvPr id="2" name="Titel 1"/>
          <p:cNvSpPr>
            <a:spLocks noGrp="1"/>
          </p:cNvSpPr>
          <p:nvPr>
            <p:ph type="title"/>
          </p:nvPr>
        </p:nvSpPr>
        <p:spPr>
          <a:xfrm>
            <a:off x="359532" y="-87556"/>
            <a:ext cx="8424936" cy="1143000"/>
          </a:xfrm>
        </p:spPr>
        <p:txBody>
          <a:bodyPr/>
          <a:lstStyle/>
          <a:p>
            <a:r>
              <a:rPr lang="de-DE" dirty="0"/>
              <a:t>Anhang: Anreizsystem Vorlesung</a:t>
            </a:r>
            <a:br>
              <a:rPr lang="de-DE" dirty="0"/>
            </a:br>
            <a:r>
              <a:rPr lang="de-DE" sz="1400" dirty="0"/>
              <a:t>					(Klausur-Booklets; </a:t>
            </a:r>
            <a:r>
              <a:rPr lang="de-DE" sz="1400" dirty="0" err="1"/>
              <a:t>Pridöhl</a:t>
            </a:r>
            <a:r>
              <a:rPr lang="de-DE" sz="1400" dirty="0"/>
              <a:t>, 2022)</a:t>
            </a:r>
          </a:p>
        </p:txBody>
      </p:sp>
      <p:pic>
        <p:nvPicPr>
          <p:cNvPr id="3" name="Grafik 2">
            <a:extLst>
              <a:ext uri="{FF2B5EF4-FFF2-40B4-BE49-F238E27FC236}">
                <a16:creationId xmlns:a16="http://schemas.microsoft.com/office/drawing/2014/main" id="{7FAB59DB-87DC-1629-6BFE-77FABAEDDA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53021" y="883637"/>
            <a:ext cx="2402194" cy="3362426"/>
          </a:xfrm>
          <a:prstGeom prst="rect">
            <a:avLst/>
          </a:prstGeom>
        </p:spPr>
      </p:pic>
      <p:pic>
        <p:nvPicPr>
          <p:cNvPr id="5" name="Grafik 4">
            <a:extLst>
              <a:ext uri="{FF2B5EF4-FFF2-40B4-BE49-F238E27FC236}">
                <a16:creationId xmlns:a16="http://schemas.microsoft.com/office/drawing/2014/main" id="{17AE8C05-A6C2-1298-3B40-A3B41F6172E3}"/>
              </a:ext>
            </a:extLst>
          </p:cNvPr>
          <p:cNvPicPr>
            <a:picLocks noChangeAspect="1"/>
          </p:cNvPicPr>
          <p:nvPr/>
        </p:nvPicPr>
        <p:blipFill>
          <a:blip r:embed="rId5"/>
          <a:stretch>
            <a:fillRect/>
          </a:stretch>
        </p:blipFill>
        <p:spPr>
          <a:xfrm>
            <a:off x="6357017" y="920088"/>
            <a:ext cx="2561385" cy="3461332"/>
          </a:xfrm>
          <a:prstGeom prst="rect">
            <a:avLst/>
          </a:prstGeom>
          <a:noFill/>
        </p:spPr>
      </p:pic>
      <p:pic>
        <p:nvPicPr>
          <p:cNvPr id="6" name="Grafik 5">
            <a:extLst>
              <a:ext uri="{FF2B5EF4-FFF2-40B4-BE49-F238E27FC236}">
                <a16:creationId xmlns:a16="http://schemas.microsoft.com/office/drawing/2014/main" id="{3E78DC28-879B-4794-AAF3-C18B4E540394}"/>
              </a:ext>
            </a:extLst>
          </p:cNvPr>
          <p:cNvPicPr>
            <a:picLocks noChangeAspect="1"/>
          </p:cNvPicPr>
          <p:nvPr/>
        </p:nvPicPr>
        <p:blipFill>
          <a:blip r:embed="rId6"/>
          <a:stretch>
            <a:fillRect/>
          </a:stretch>
        </p:blipFill>
        <p:spPr>
          <a:xfrm>
            <a:off x="683568" y="548036"/>
            <a:ext cx="2402193" cy="3437869"/>
          </a:xfrm>
          <a:prstGeom prst="rect">
            <a:avLst/>
          </a:prstGeom>
        </p:spPr>
      </p:pic>
      <p:pic>
        <p:nvPicPr>
          <p:cNvPr id="7" name="Grafik 6">
            <a:extLst>
              <a:ext uri="{FF2B5EF4-FFF2-40B4-BE49-F238E27FC236}">
                <a16:creationId xmlns:a16="http://schemas.microsoft.com/office/drawing/2014/main" id="{644D2C7A-223F-773A-EBED-82C230B3696A}"/>
              </a:ext>
            </a:extLst>
          </p:cNvPr>
          <p:cNvPicPr>
            <a:picLocks noChangeAspect="1"/>
          </p:cNvPicPr>
          <p:nvPr/>
        </p:nvPicPr>
        <p:blipFill>
          <a:blip r:embed="rId7"/>
          <a:stretch>
            <a:fillRect/>
          </a:stretch>
        </p:blipFill>
        <p:spPr>
          <a:xfrm rot="5400000">
            <a:off x="4806143" y="3865631"/>
            <a:ext cx="2378191" cy="3409770"/>
          </a:xfrm>
          <a:prstGeom prst="rect">
            <a:avLst/>
          </a:prstGeom>
        </p:spPr>
      </p:pic>
      <p:sp>
        <p:nvSpPr>
          <p:cNvPr id="9" name="Abgerundetes Rechteck 8">
            <a:extLst>
              <a:ext uri="{FF2B5EF4-FFF2-40B4-BE49-F238E27FC236}">
                <a16:creationId xmlns:a16="http://schemas.microsoft.com/office/drawing/2014/main" id="{0BBFB352-B7F8-3BD5-B494-4ADC29E9D8A9}"/>
              </a:ext>
            </a:extLst>
          </p:cNvPr>
          <p:cNvSpPr/>
          <p:nvPr/>
        </p:nvSpPr>
        <p:spPr>
          <a:xfrm>
            <a:off x="2411760" y="1055444"/>
            <a:ext cx="4824536" cy="4677812"/>
          </a:xfrm>
          <a:prstGeom prst="roundRect">
            <a:avLst/>
          </a:prstGeom>
          <a:solidFill>
            <a:srgbClr val="0096FF">
              <a:tint val="66000"/>
              <a:satMod val="160000"/>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de-DE" sz="1800" dirty="0"/>
              <a:t>Vorlesungsbegleitend (SS 22;23)</a:t>
            </a:r>
          </a:p>
          <a:p>
            <a:endParaRPr lang="de-DE" sz="1800" dirty="0"/>
          </a:p>
          <a:p>
            <a:pPr marL="171450" indent="-171450">
              <a:buFont typeface="Arial" panose="020B0604020202020204" pitchFamily="34" charset="0"/>
              <a:buChar char="•"/>
            </a:pPr>
            <a:r>
              <a:rPr lang="de-DE" sz="1800" dirty="0"/>
              <a:t>Freiwilliger, wöchentlicher Up-Load einer Vorlesungszusammenfassungs-seite (DIN A5) im digitalen Booklet-Tool bzw. via </a:t>
            </a:r>
            <a:r>
              <a:rPr lang="de-DE" sz="1800" dirty="0" err="1"/>
              <a:t>moodle</a:t>
            </a:r>
            <a:r>
              <a:rPr lang="de-DE" sz="1800" dirty="0"/>
              <a:t> zu prüfungsrelevanten Vorlesungssitzungen</a:t>
            </a:r>
          </a:p>
          <a:p>
            <a:endParaRPr lang="de-DE" sz="1800" dirty="0"/>
          </a:p>
          <a:p>
            <a:pPr marL="171450" indent="-171450">
              <a:buFont typeface="Arial" panose="020B0604020202020204" pitchFamily="34" charset="0"/>
              <a:buChar char="•"/>
            </a:pPr>
            <a:r>
              <a:rPr lang="de-DE" sz="1800" dirty="0"/>
              <a:t>Insgesamt </a:t>
            </a:r>
            <a:r>
              <a:rPr lang="de-DE" sz="1800" i="1" dirty="0"/>
              <a:t>N </a:t>
            </a:r>
            <a:r>
              <a:rPr lang="de-DE" sz="1800" dirty="0"/>
              <a:t>= 11 Seiten (= Messzeitpunkte)</a:t>
            </a:r>
          </a:p>
          <a:p>
            <a:pPr marL="171450" indent="-171450">
              <a:buFont typeface="Arial" panose="020B0604020202020204" pitchFamily="34" charset="0"/>
              <a:buChar char="•"/>
            </a:pPr>
            <a:endParaRPr lang="de-DE" sz="1800" dirty="0"/>
          </a:p>
          <a:p>
            <a:pPr marL="171450" indent="-171450">
              <a:buFont typeface="Arial" panose="020B0604020202020204" pitchFamily="34" charset="0"/>
              <a:buChar char="•"/>
            </a:pPr>
            <a:r>
              <a:rPr lang="de-DE" sz="1800" dirty="0"/>
              <a:t>Anreizsystem: Zusammenfassungen als erlaubtes Hilfsmittel in der Prüfung</a:t>
            </a:r>
          </a:p>
          <a:p>
            <a:pPr algn="ctr"/>
            <a:endParaRPr lang="de-DE" sz="1200" dirty="0"/>
          </a:p>
        </p:txBody>
      </p:sp>
    </p:spTree>
    <p:extLst>
      <p:ext uri="{BB962C8B-B14F-4D97-AF65-F5344CB8AC3E}">
        <p14:creationId xmlns:p14="http://schemas.microsoft.com/office/powerpoint/2010/main" val="9480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FE9CD-8A20-56C3-6A48-28CD811A4161}"/>
              </a:ext>
            </a:extLst>
          </p:cNvPr>
          <p:cNvSpPr>
            <a:spLocks noGrp="1"/>
          </p:cNvSpPr>
          <p:nvPr>
            <p:ph type="title"/>
          </p:nvPr>
        </p:nvSpPr>
        <p:spPr>
          <a:xfrm>
            <a:off x="323528" y="195158"/>
            <a:ext cx="7467600" cy="1143000"/>
          </a:xfrm>
        </p:spPr>
        <p:txBody>
          <a:bodyPr/>
          <a:lstStyle/>
          <a:p>
            <a:r>
              <a:rPr lang="de-DE" dirty="0"/>
              <a:t>Anhang: Kategorien Lernproduktanalyse </a:t>
            </a:r>
          </a:p>
        </p:txBody>
      </p:sp>
      <p:graphicFrame>
        <p:nvGraphicFramePr>
          <p:cNvPr id="4" name="Tabelle 4">
            <a:extLst>
              <a:ext uri="{FF2B5EF4-FFF2-40B4-BE49-F238E27FC236}">
                <a16:creationId xmlns:a16="http://schemas.microsoft.com/office/drawing/2014/main" id="{6D2E1947-CB87-85DA-887A-4A24AD1C6F2A}"/>
              </a:ext>
            </a:extLst>
          </p:cNvPr>
          <p:cNvGraphicFramePr>
            <a:graphicFrameLocks noGrp="1"/>
          </p:cNvGraphicFramePr>
          <p:nvPr>
            <p:ph idx="1"/>
            <p:extLst>
              <p:ext uri="{D42A27DB-BD31-4B8C-83A1-F6EECF244321}">
                <p14:modId xmlns:p14="http://schemas.microsoft.com/office/powerpoint/2010/main" val="1183827105"/>
              </p:ext>
            </p:extLst>
          </p:nvPr>
        </p:nvGraphicFramePr>
        <p:xfrm>
          <a:off x="611560" y="1135058"/>
          <a:ext cx="7703321" cy="4547673"/>
        </p:xfrm>
        <a:graphic>
          <a:graphicData uri="http://schemas.openxmlformats.org/drawingml/2006/table">
            <a:tbl>
              <a:tblPr firstRow="1" bandRow="1">
                <a:tableStyleId>{85BE263C-DBD7-4A20-BB59-AAB30ACAA65A}</a:tableStyleId>
              </a:tblPr>
              <a:tblGrid>
                <a:gridCol w="2567774">
                  <a:extLst>
                    <a:ext uri="{9D8B030D-6E8A-4147-A177-3AD203B41FA5}">
                      <a16:colId xmlns:a16="http://schemas.microsoft.com/office/drawing/2014/main" val="4224229220"/>
                    </a:ext>
                  </a:extLst>
                </a:gridCol>
                <a:gridCol w="2408492">
                  <a:extLst>
                    <a:ext uri="{9D8B030D-6E8A-4147-A177-3AD203B41FA5}">
                      <a16:colId xmlns:a16="http://schemas.microsoft.com/office/drawing/2014/main" val="2220762549"/>
                    </a:ext>
                  </a:extLst>
                </a:gridCol>
                <a:gridCol w="2727055">
                  <a:extLst>
                    <a:ext uri="{9D8B030D-6E8A-4147-A177-3AD203B41FA5}">
                      <a16:colId xmlns:a16="http://schemas.microsoft.com/office/drawing/2014/main" val="1684814160"/>
                    </a:ext>
                  </a:extLst>
                </a:gridCol>
              </a:tblGrid>
              <a:tr h="432048">
                <a:tc>
                  <a:txBody>
                    <a:bodyPr/>
                    <a:lstStyle/>
                    <a:p>
                      <a:r>
                        <a:rPr lang="de-DE" sz="1800" dirty="0"/>
                        <a:t>Kategorie</a:t>
                      </a:r>
                    </a:p>
                  </a:txBody>
                  <a:tcPr/>
                </a:tc>
                <a:tc>
                  <a:txBody>
                    <a:bodyPr/>
                    <a:lstStyle/>
                    <a:p>
                      <a:r>
                        <a:rPr lang="de-DE" sz="1800" dirty="0"/>
                        <a:t>Codierung Quantität</a:t>
                      </a:r>
                    </a:p>
                  </a:txBody>
                  <a:tcPr/>
                </a:tc>
                <a:tc>
                  <a:txBody>
                    <a:bodyPr/>
                    <a:lstStyle/>
                    <a:p>
                      <a:r>
                        <a:rPr lang="de-DE" sz="1800" dirty="0"/>
                        <a:t>Codierung Qualität</a:t>
                      </a:r>
                    </a:p>
                  </a:txBody>
                  <a:tcPr/>
                </a:tc>
                <a:extLst>
                  <a:ext uri="{0D108BD9-81ED-4DB2-BD59-A6C34878D82A}">
                    <a16:rowId xmlns:a16="http://schemas.microsoft.com/office/drawing/2014/main" val="218746359"/>
                  </a:ext>
                </a:extLst>
              </a:tr>
              <a:tr h="322794">
                <a:tc>
                  <a:txBody>
                    <a:bodyPr/>
                    <a:lstStyle/>
                    <a:p>
                      <a:r>
                        <a:rPr lang="de-DE" sz="1300" dirty="0">
                          <a:solidFill>
                            <a:srgbClr val="0070C0"/>
                          </a:solidFill>
                        </a:rPr>
                        <a:t>Darstellungen</a:t>
                      </a:r>
                    </a:p>
                  </a:txBody>
                  <a:tcPr/>
                </a:tc>
                <a:tc rowSpan="6">
                  <a:txBody>
                    <a:bodyPr/>
                    <a:lstStyle/>
                    <a:p>
                      <a:pPr algn="ctr"/>
                      <a:r>
                        <a:rPr lang="de-DE" sz="1300" dirty="0"/>
                        <a:t>0= nicht vorhanden auf Seite</a:t>
                      </a:r>
                    </a:p>
                    <a:p>
                      <a:pPr algn="ctr"/>
                      <a:endParaRPr lang="de-DE" sz="1300" dirty="0"/>
                    </a:p>
                    <a:p>
                      <a:pPr algn="ctr"/>
                      <a:r>
                        <a:rPr lang="de-DE" sz="1300" dirty="0"/>
                        <a:t>1= vorhanden auf Seite</a:t>
                      </a:r>
                    </a:p>
                    <a:p>
                      <a:pPr algn="ctr"/>
                      <a:endParaRPr lang="de-DE" sz="1300" dirty="0"/>
                    </a:p>
                  </a:txBody>
                  <a:tcPr anchor="ctr"/>
                </a:tc>
                <a:tc rowSpan="10">
                  <a:txBody>
                    <a:bodyPr/>
                    <a:lstStyle/>
                    <a:p>
                      <a:pPr algn="ctr"/>
                      <a:r>
                        <a:rPr lang="de-DE" sz="1300" dirty="0"/>
                        <a:t>Beurteilungsraster 0-3 Punkte </a:t>
                      </a:r>
                    </a:p>
                    <a:p>
                      <a:pPr algn="ctr"/>
                      <a:r>
                        <a:rPr lang="de-DE" sz="1300" dirty="0"/>
                        <a:t>(für </a:t>
                      </a:r>
                      <a:r>
                        <a:rPr lang="de-DE" sz="1300" b="1" dirty="0"/>
                        <a:t>selbsterstellte</a:t>
                      </a:r>
                      <a:r>
                        <a:rPr lang="de-DE" sz="1300" dirty="0"/>
                        <a:t> Inhalte)</a:t>
                      </a:r>
                    </a:p>
                  </a:txBody>
                  <a:tcPr anchor="ctr"/>
                </a:tc>
                <a:extLst>
                  <a:ext uri="{0D108BD9-81ED-4DB2-BD59-A6C34878D82A}">
                    <a16:rowId xmlns:a16="http://schemas.microsoft.com/office/drawing/2014/main" val="1336926125"/>
                  </a:ext>
                </a:extLst>
              </a:tr>
              <a:tr h="564890">
                <a:tc>
                  <a:txBody>
                    <a:bodyPr/>
                    <a:lstStyle/>
                    <a:p>
                      <a:r>
                        <a:rPr lang="de-DE" sz="1300" dirty="0">
                          <a:solidFill>
                            <a:srgbClr val="0070C0"/>
                          </a:solidFill>
                        </a:rPr>
                        <a:t>Komprimierte Zusammenfassung</a:t>
                      </a:r>
                    </a:p>
                  </a:txBody>
                  <a:tcPr/>
                </a:tc>
                <a:tc vMerge="1">
                  <a:txBody>
                    <a:bodyPr/>
                    <a:lstStyle/>
                    <a:p>
                      <a:endParaRPr lang="de-DE" dirty="0"/>
                    </a:p>
                  </a:txBody>
                  <a:tcPr/>
                </a:tc>
                <a:tc vMerge="1">
                  <a:txBody>
                    <a:bodyPr/>
                    <a:lstStyle/>
                    <a:p>
                      <a:r>
                        <a:rPr lang="de-DE" dirty="0"/>
                        <a:t>Absolut: 0-11 (Anzahl Seiten mit Merkmalsausprägung)</a:t>
                      </a:r>
                    </a:p>
                    <a:p>
                      <a:endParaRPr lang="de-DE" dirty="0"/>
                    </a:p>
                    <a:p>
                      <a:r>
                        <a:rPr lang="de-DE" dirty="0"/>
                        <a:t>Relativ</a:t>
                      </a:r>
                    </a:p>
                    <a:p>
                      <a:endParaRPr lang="de-DE" dirty="0"/>
                    </a:p>
                  </a:txBody>
                  <a:tcPr/>
                </a:tc>
                <a:extLst>
                  <a:ext uri="{0D108BD9-81ED-4DB2-BD59-A6C34878D82A}">
                    <a16:rowId xmlns:a16="http://schemas.microsoft.com/office/drawing/2014/main" val="3941789526"/>
                  </a:ext>
                </a:extLst>
              </a:tr>
              <a:tr h="322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300" dirty="0">
                          <a:solidFill>
                            <a:srgbClr val="0070C0"/>
                          </a:solidFill>
                        </a:rPr>
                        <a:t>Ordnung</a:t>
                      </a:r>
                    </a:p>
                  </a:txBody>
                  <a:tcPr/>
                </a:tc>
                <a:tc vMerge="1">
                  <a:txBody>
                    <a:bodyPr/>
                    <a:lstStyle/>
                    <a:p>
                      <a:endParaRPr lang="de-DE" dirty="0"/>
                    </a:p>
                  </a:txBody>
                  <a:tcPr/>
                </a:tc>
                <a:tc vMerge="1">
                  <a:txBody>
                    <a:bodyPr/>
                    <a:lstStyle/>
                    <a:p>
                      <a:endParaRPr lang="de-DE" dirty="0"/>
                    </a:p>
                  </a:txBody>
                  <a:tcPr/>
                </a:tc>
                <a:extLst>
                  <a:ext uri="{0D108BD9-81ED-4DB2-BD59-A6C34878D82A}">
                    <a16:rowId xmlns:a16="http://schemas.microsoft.com/office/drawing/2014/main" val="2553494131"/>
                  </a:ext>
                </a:extLst>
              </a:tr>
              <a:tr h="322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300" dirty="0"/>
                        <a:t>Symbole (induktiv)</a:t>
                      </a:r>
                    </a:p>
                  </a:txBody>
                  <a:tcPr/>
                </a:tc>
                <a:tc vMerge="1">
                  <a:txBody>
                    <a:bodyPr/>
                    <a:lstStyle/>
                    <a:p>
                      <a:endParaRPr lang="de-DE" dirty="0"/>
                    </a:p>
                  </a:txBody>
                  <a:tcPr/>
                </a:tc>
                <a:tc vMerge="1">
                  <a:txBody>
                    <a:bodyPr/>
                    <a:lstStyle/>
                    <a:p>
                      <a:endParaRPr lang="de-DE" dirty="0"/>
                    </a:p>
                  </a:txBody>
                  <a:tcPr/>
                </a:tc>
                <a:extLst>
                  <a:ext uri="{0D108BD9-81ED-4DB2-BD59-A6C34878D82A}">
                    <a16:rowId xmlns:a16="http://schemas.microsoft.com/office/drawing/2014/main" val="253414836"/>
                  </a:ext>
                </a:extLst>
              </a:tr>
              <a:tr h="322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300" dirty="0">
                          <a:solidFill>
                            <a:srgbClr val="0070C0"/>
                          </a:solidFill>
                        </a:rPr>
                        <a:t>Hervorhebungen</a:t>
                      </a:r>
                    </a:p>
                  </a:txBody>
                  <a:tcPr/>
                </a:tc>
                <a:tc vMerge="1">
                  <a:txBody>
                    <a:bodyPr/>
                    <a:lstStyle/>
                    <a:p>
                      <a:endParaRPr lang="de-DE" dirty="0"/>
                    </a:p>
                  </a:txBody>
                  <a:tcPr/>
                </a:tc>
                <a:tc vMerge="1">
                  <a:txBody>
                    <a:bodyPr/>
                    <a:lstStyle/>
                    <a:p>
                      <a:endParaRPr lang="de-DE" dirty="0"/>
                    </a:p>
                  </a:txBody>
                  <a:tcPr/>
                </a:tc>
                <a:extLst>
                  <a:ext uri="{0D108BD9-81ED-4DB2-BD59-A6C34878D82A}">
                    <a16:rowId xmlns:a16="http://schemas.microsoft.com/office/drawing/2014/main" val="3589338426"/>
                  </a:ext>
                </a:extLst>
              </a:tr>
              <a:tr h="322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300" dirty="0">
                          <a:solidFill>
                            <a:srgbClr val="00B050"/>
                          </a:solidFill>
                        </a:rPr>
                        <a:t>Verbildlichung</a:t>
                      </a:r>
                    </a:p>
                  </a:txBody>
                  <a:tcPr/>
                </a:tc>
                <a:tc vMerge="1">
                  <a:txBody>
                    <a:bodyPr/>
                    <a:lstStyle/>
                    <a:p>
                      <a:endParaRPr lang="de-DE" dirty="0"/>
                    </a:p>
                  </a:txBody>
                  <a:tcPr/>
                </a:tc>
                <a:tc vMerge="1">
                  <a:txBody>
                    <a:bodyPr/>
                    <a:lstStyle/>
                    <a:p>
                      <a:endParaRPr lang="de-DE" dirty="0"/>
                    </a:p>
                  </a:txBody>
                  <a:tcPr/>
                </a:tc>
                <a:extLst>
                  <a:ext uri="{0D108BD9-81ED-4DB2-BD59-A6C34878D82A}">
                    <a16:rowId xmlns:a16="http://schemas.microsoft.com/office/drawing/2014/main" val="2918376315"/>
                  </a:ext>
                </a:extLst>
              </a:tr>
              <a:tr h="322794">
                <a:tc>
                  <a:txBody>
                    <a:bodyPr/>
                    <a:lstStyle/>
                    <a:p>
                      <a:r>
                        <a:rPr lang="de-DE" sz="1300" dirty="0">
                          <a:solidFill>
                            <a:srgbClr val="C00000"/>
                          </a:solidFill>
                        </a:rPr>
                        <a:t>Definitionen</a:t>
                      </a:r>
                    </a:p>
                  </a:txBody>
                  <a:tcPr/>
                </a:tc>
                <a:tc rowSpan="4">
                  <a:txBody>
                    <a:bodyPr/>
                    <a:lstStyle/>
                    <a:p>
                      <a:pPr algn="ctr"/>
                      <a:r>
                        <a:rPr lang="de-DE" sz="1300" dirty="0"/>
                        <a:t>Anzahl auf Seite</a:t>
                      </a:r>
                    </a:p>
                  </a:txBody>
                  <a:tcPr anchor="ctr">
                    <a:solidFill>
                      <a:schemeClr val="bg1"/>
                    </a:solidFill>
                  </a:tcPr>
                </a:tc>
                <a:tc vMerge="1">
                  <a:txBody>
                    <a:bodyPr/>
                    <a:lstStyle/>
                    <a:p>
                      <a:pPr algn="ctr"/>
                      <a:endParaRPr lang="de-DE" dirty="0"/>
                    </a:p>
                  </a:txBody>
                  <a:tcPr anchor="ctr"/>
                </a:tc>
                <a:extLst>
                  <a:ext uri="{0D108BD9-81ED-4DB2-BD59-A6C34878D82A}">
                    <a16:rowId xmlns:a16="http://schemas.microsoft.com/office/drawing/2014/main" val="2923832755"/>
                  </a:ext>
                </a:extLst>
              </a:tr>
              <a:tr h="322794">
                <a:tc>
                  <a:txBody>
                    <a:bodyPr/>
                    <a:lstStyle/>
                    <a:p>
                      <a:r>
                        <a:rPr lang="de-DE" sz="1300" dirty="0">
                          <a:solidFill>
                            <a:srgbClr val="00B050"/>
                          </a:solidFill>
                        </a:rPr>
                        <a:t>Beispiele</a:t>
                      </a:r>
                    </a:p>
                  </a:txBody>
                  <a:tcPr/>
                </a:tc>
                <a:tc vMerge="1">
                  <a:txBody>
                    <a:bodyPr/>
                    <a:lstStyle/>
                    <a:p>
                      <a:pPr algn="ctr"/>
                      <a:endParaRPr lang="de-DE" dirty="0"/>
                    </a:p>
                  </a:txBody>
                  <a:tcPr anchor="ctr"/>
                </a:tc>
                <a:tc vMerge="1">
                  <a:txBody>
                    <a:bodyPr/>
                    <a:lstStyle/>
                    <a:p>
                      <a:pPr algn="ctr"/>
                      <a:endParaRPr lang="de-DE" dirty="0"/>
                    </a:p>
                  </a:txBody>
                  <a:tcPr anchor="ctr"/>
                </a:tc>
                <a:extLst>
                  <a:ext uri="{0D108BD9-81ED-4DB2-BD59-A6C34878D82A}">
                    <a16:rowId xmlns:a16="http://schemas.microsoft.com/office/drawing/2014/main" val="480192406"/>
                  </a:ext>
                </a:extLst>
              </a:tr>
              <a:tr h="322794">
                <a:tc>
                  <a:txBody>
                    <a:bodyPr/>
                    <a:lstStyle/>
                    <a:p>
                      <a:r>
                        <a:rPr lang="de-DE" sz="1300" dirty="0">
                          <a:solidFill>
                            <a:srgbClr val="00B050"/>
                          </a:solidFill>
                        </a:rPr>
                        <a:t>Anwendungen</a:t>
                      </a:r>
                    </a:p>
                  </a:txBody>
                  <a:tcPr/>
                </a:tc>
                <a:tc vMerge="1">
                  <a:txBody>
                    <a:bodyPr/>
                    <a:lstStyle/>
                    <a:p>
                      <a:pPr algn="ctr"/>
                      <a:endParaRPr lang="de-DE" dirty="0"/>
                    </a:p>
                  </a:txBody>
                  <a:tcPr anchor="ctr"/>
                </a:tc>
                <a:tc vMerge="1">
                  <a:txBody>
                    <a:bodyPr/>
                    <a:lstStyle/>
                    <a:p>
                      <a:pPr algn="ctr"/>
                      <a:endParaRPr lang="de-DE" dirty="0"/>
                    </a:p>
                  </a:txBody>
                  <a:tcPr anchor="ctr"/>
                </a:tc>
                <a:extLst>
                  <a:ext uri="{0D108BD9-81ED-4DB2-BD59-A6C34878D82A}">
                    <a16:rowId xmlns:a16="http://schemas.microsoft.com/office/drawing/2014/main" val="4137520470"/>
                  </a:ext>
                </a:extLst>
              </a:tr>
              <a:tr h="322794">
                <a:tc>
                  <a:txBody>
                    <a:bodyPr/>
                    <a:lstStyle/>
                    <a:p>
                      <a:r>
                        <a:rPr lang="de-DE" sz="1300" dirty="0">
                          <a:solidFill>
                            <a:srgbClr val="00B050"/>
                          </a:solidFill>
                        </a:rPr>
                        <a:t>Vernetzung</a:t>
                      </a:r>
                    </a:p>
                  </a:txBody>
                  <a:tcPr/>
                </a:tc>
                <a:tc vMerge="1">
                  <a:txBody>
                    <a:bodyPr/>
                    <a:lstStyle/>
                    <a:p>
                      <a:pPr algn="ctr"/>
                      <a:endParaRPr lang="de-DE" dirty="0"/>
                    </a:p>
                  </a:txBody>
                  <a:tcPr anchor="ctr"/>
                </a:tc>
                <a:tc vMerge="1">
                  <a:txBody>
                    <a:bodyPr/>
                    <a:lstStyle/>
                    <a:p>
                      <a:pPr algn="ctr"/>
                      <a:endParaRPr lang="de-DE" dirty="0"/>
                    </a:p>
                  </a:txBody>
                  <a:tcPr anchor="ctr"/>
                </a:tc>
                <a:extLst>
                  <a:ext uri="{0D108BD9-81ED-4DB2-BD59-A6C34878D82A}">
                    <a16:rowId xmlns:a16="http://schemas.microsoft.com/office/drawing/2014/main" val="3976350033"/>
                  </a:ext>
                </a:extLst>
              </a:tr>
              <a:tr h="645589">
                <a:tc>
                  <a:txBody>
                    <a:bodyPr/>
                    <a:lstStyle/>
                    <a:p>
                      <a:r>
                        <a:rPr lang="de-DE" sz="1300" dirty="0">
                          <a:solidFill>
                            <a:srgbClr val="0070C0"/>
                          </a:solidFill>
                        </a:rPr>
                        <a:t>Kerngedanken</a:t>
                      </a:r>
                    </a:p>
                  </a:txBody>
                  <a:tcPr/>
                </a:tc>
                <a:tc>
                  <a:txBody>
                    <a:bodyPr/>
                    <a:lstStyle/>
                    <a:p>
                      <a:pPr algn="ctr"/>
                      <a:r>
                        <a:rPr lang="de-DE" sz="1300" dirty="0"/>
                        <a:t>Auszählen auf Seite:</a:t>
                      </a:r>
                      <a:r>
                        <a:rPr lang="de-DE" sz="1300" baseline="0" dirty="0"/>
                        <a:t> </a:t>
                      </a:r>
                    </a:p>
                    <a:p>
                      <a:pPr algn="ctr"/>
                      <a:r>
                        <a:rPr lang="de-DE" sz="1300" baseline="0" dirty="0"/>
                        <a:t>Skala 1-7</a:t>
                      </a:r>
                      <a:endParaRPr lang="de-DE" sz="1300" dirty="0"/>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300" dirty="0"/>
                        <a:t>Beurteilungsraster 0-3 Punkte </a:t>
                      </a:r>
                    </a:p>
                  </a:txBody>
                  <a:tcPr anchor="ctr"/>
                </a:tc>
                <a:extLst>
                  <a:ext uri="{0D108BD9-81ED-4DB2-BD59-A6C34878D82A}">
                    <a16:rowId xmlns:a16="http://schemas.microsoft.com/office/drawing/2014/main" val="1487435046"/>
                  </a:ext>
                </a:extLst>
              </a:tr>
            </a:tbl>
          </a:graphicData>
        </a:graphic>
      </p:graphicFrame>
      <p:sp>
        <p:nvSpPr>
          <p:cNvPr id="3" name="Textfeld 2">
            <a:extLst>
              <a:ext uri="{FF2B5EF4-FFF2-40B4-BE49-F238E27FC236}">
                <a16:creationId xmlns:a16="http://schemas.microsoft.com/office/drawing/2014/main" id="{020508BE-AE14-2798-92A0-32D2D74B4795}"/>
              </a:ext>
            </a:extLst>
          </p:cNvPr>
          <p:cNvSpPr txBox="1"/>
          <p:nvPr/>
        </p:nvSpPr>
        <p:spPr>
          <a:xfrm>
            <a:off x="579984" y="5805264"/>
            <a:ext cx="7323584" cy="738664"/>
          </a:xfrm>
          <a:prstGeom prst="rect">
            <a:avLst/>
          </a:prstGeom>
          <a:noFill/>
        </p:spPr>
        <p:txBody>
          <a:bodyPr wrap="square" rtlCol="0">
            <a:spAutoFit/>
          </a:bodyPr>
          <a:lstStyle/>
          <a:p>
            <a:r>
              <a:rPr lang="de-DE" sz="1400" i="1" dirty="0">
                <a:latin typeface="Arial" panose="020B0604020202020204" pitchFamily="34" charset="0"/>
              </a:rPr>
              <a:t>Anmerkung: </a:t>
            </a:r>
            <a:r>
              <a:rPr lang="de-DE" sz="1400" i="1" dirty="0">
                <a:solidFill>
                  <a:srgbClr val="0070C0"/>
                </a:solidFill>
                <a:latin typeface="Arial" panose="020B0604020202020204" pitchFamily="34" charset="0"/>
              </a:rPr>
              <a:t>Organisationsstrategien</a:t>
            </a:r>
            <a:r>
              <a:rPr lang="de-DE" sz="1400" i="1" dirty="0">
                <a:latin typeface="Arial" panose="020B0604020202020204" pitchFamily="34" charset="0"/>
              </a:rPr>
              <a:t>, </a:t>
            </a:r>
            <a:r>
              <a:rPr lang="de-DE" sz="1400" i="1" dirty="0">
                <a:solidFill>
                  <a:srgbClr val="00B050"/>
                </a:solidFill>
                <a:latin typeface="Arial" panose="020B0604020202020204" pitchFamily="34" charset="0"/>
              </a:rPr>
              <a:t>Elaborationsstrategien, </a:t>
            </a:r>
            <a:r>
              <a:rPr lang="de-DE" sz="1400" i="1" dirty="0">
                <a:solidFill>
                  <a:srgbClr val="C00000"/>
                </a:solidFill>
                <a:latin typeface="Arial" panose="020B0604020202020204" pitchFamily="34" charset="0"/>
              </a:rPr>
              <a:t>Wiederholen </a:t>
            </a:r>
            <a:r>
              <a:rPr lang="de-DE" sz="1400" i="1" dirty="0">
                <a:latin typeface="Arial" panose="020B0604020202020204" pitchFamily="34" charset="0"/>
              </a:rPr>
              <a:t>(in Anlehnung an Lernstrategien im Studium</a:t>
            </a:r>
            <a:r>
              <a:rPr lang="de-DE" sz="1400" i="1" dirty="0"/>
              <a:t> </a:t>
            </a:r>
            <a:r>
              <a:rPr lang="de-DE" sz="1200" i="1" dirty="0">
                <a:latin typeface="Arial" panose="020B0604020202020204" pitchFamily="34" charset="0"/>
              </a:rPr>
              <a:t>(LIST; </a:t>
            </a:r>
            <a:r>
              <a:rPr lang="de-DE" sz="1200" b="0" i="1" dirty="0">
                <a:latin typeface="Arial" panose="020B0604020202020204" pitchFamily="34" charset="0"/>
              </a:rPr>
              <a:t>Wild &amp; Schiefele, 1994); </a:t>
            </a:r>
            <a:r>
              <a:rPr lang="de-DE" sz="1400" b="0" i="1" dirty="0">
                <a:latin typeface="Arial" panose="020B0604020202020204" pitchFamily="34" charset="0"/>
              </a:rPr>
              <a:t>Vorgehen </a:t>
            </a:r>
            <a:r>
              <a:rPr lang="de-DE" sz="1400" i="1" dirty="0">
                <a:latin typeface="Arial" panose="020B0604020202020204" pitchFamily="34" charset="0"/>
              </a:rPr>
              <a:t>Kategorienbildung </a:t>
            </a:r>
            <a:r>
              <a:rPr lang="de-DE" sz="1200" i="1" dirty="0">
                <a:latin typeface="Arial" panose="020B0604020202020204" pitchFamily="34" charset="0"/>
              </a:rPr>
              <a:t>nach </a:t>
            </a:r>
            <a:r>
              <a:rPr lang="de-DE" sz="1200" b="0" i="1" dirty="0">
                <a:latin typeface="Arial" panose="020B0604020202020204" pitchFamily="34" charset="0"/>
              </a:rPr>
              <a:t>Wuttke, 2000</a:t>
            </a:r>
            <a:r>
              <a:rPr lang="de-DE" sz="1400" b="0" i="1" dirty="0">
                <a:latin typeface="Arial" panose="020B0604020202020204" pitchFamily="34" charset="0"/>
              </a:rPr>
              <a:t>)</a:t>
            </a:r>
            <a:endParaRPr lang="de-DE" sz="1400" i="1" dirty="0">
              <a:solidFill>
                <a:srgbClr val="00B050"/>
              </a:solidFill>
              <a:latin typeface="Arial" panose="020B0604020202020204" pitchFamily="34" charset="0"/>
            </a:endParaRPr>
          </a:p>
        </p:txBody>
      </p:sp>
    </p:spTree>
    <p:extLst>
      <p:ext uri="{BB962C8B-B14F-4D97-AF65-F5344CB8AC3E}">
        <p14:creationId xmlns:p14="http://schemas.microsoft.com/office/powerpoint/2010/main" val="222905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F8313D-4E5A-DE71-C238-D7FC60FBC47A}"/>
              </a:ext>
            </a:extLst>
          </p:cNvPr>
          <p:cNvSpPr>
            <a:spLocks noGrp="1"/>
          </p:cNvSpPr>
          <p:nvPr>
            <p:ph type="title"/>
          </p:nvPr>
        </p:nvSpPr>
        <p:spPr>
          <a:xfrm>
            <a:off x="683568" y="548680"/>
            <a:ext cx="7467600" cy="1143000"/>
          </a:xfrm>
        </p:spPr>
        <p:txBody>
          <a:bodyPr/>
          <a:lstStyle/>
          <a:p>
            <a:r>
              <a:rPr lang="de-DE" dirty="0"/>
              <a:t>Anhang: Beispiel </a:t>
            </a:r>
            <a:r>
              <a:rPr lang="de-DE" dirty="0" err="1"/>
              <a:t>Codierregeln</a:t>
            </a:r>
            <a:r>
              <a:rPr lang="de-DE" dirty="0"/>
              <a:t> </a:t>
            </a:r>
          </a:p>
        </p:txBody>
      </p:sp>
      <p:graphicFrame>
        <p:nvGraphicFramePr>
          <p:cNvPr id="4" name="Tabelle 4">
            <a:extLst>
              <a:ext uri="{FF2B5EF4-FFF2-40B4-BE49-F238E27FC236}">
                <a16:creationId xmlns:a16="http://schemas.microsoft.com/office/drawing/2014/main" id="{7A37A6AF-E912-92A7-F3D9-972E6EA3048D}"/>
              </a:ext>
            </a:extLst>
          </p:cNvPr>
          <p:cNvGraphicFramePr>
            <a:graphicFrameLocks noGrp="1"/>
          </p:cNvGraphicFramePr>
          <p:nvPr>
            <p:ph idx="1"/>
          </p:nvPr>
        </p:nvGraphicFramePr>
        <p:xfrm>
          <a:off x="838200" y="1556792"/>
          <a:ext cx="7467600" cy="4089400"/>
        </p:xfrm>
        <a:graphic>
          <a:graphicData uri="http://schemas.openxmlformats.org/drawingml/2006/table">
            <a:tbl>
              <a:tblPr firstRow="1" bandRow="1">
                <a:tableStyleId>{85BE263C-DBD7-4A20-BB59-AAB30ACAA65A}</a:tableStyleId>
              </a:tblPr>
              <a:tblGrid>
                <a:gridCol w="1866900">
                  <a:extLst>
                    <a:ext uri="{9D8B030D-6E8A-4147-A177-3AD203B41FA5}">
                      <a16:colId xmlns:a16="http://schemas.microsoft.com/office/drawing/2014/main" val="1318764095"/>
                    </a:ext>
                  </a:extLst>
                </a:gridCol>
                <a:gridCol w="1866900">
                  <a:extLst>
                    <a:ext uri="{9D8B030D-6E8A-4147-A177-3AD203B41FA5}">
                      <a16:colId xmlns:a16="http://schemas.microsoft.com/office/drawing/2014/main" val="301961698"/>
                    </a:ext>
                  </a:extLst>
                </a:gridCol>
                <a:gridCol w="1866900">
                  <a:extLst>
                    <a:ext uri="{9D8B030D-6E8A-4147-A177-3AD203B41FA5}">
                      <a16:colId xmlns:a16="http://schemas.microsoft.com/office/drawing/2014/main" val="46101940"/>
                    </a:ext>
                  </a:extLst>
                </a:gridCol>
                <a:gridCol w="1866900">
                  <a:extLst>
                    <a:ext uri="{9D8B030D-6E8A-4147-A177-3AD203B41FA5}">
                      <a16:colId xmlns:a16="http://schemas.microsoft.com/office/drawing/2014/main" val="3986048594"/>
                    </a:ext>
                  </a:extLst>
                </a:gridCol>
              </a:tblGrid>
              <a:tr h="370840">
                <a:tc>
                  <a:txBody>
                    <a:bodyPr/>
                    <a:lstStyle/>
                    <a:p>
                      <a:r>
                        <a:rPr lang="de-DE" dirty="0"/>
                        <a:t>Kategorie</a:t>
                      </a:r>
                    </a:p>
                  </a:txBody>
                  <a:tcPr/>
                </a:tc>
                <a:tc>
                  <a:txBody>
                    <a:bodyPr/>
                    <a:lstStyle/>
                    <a:p>
                      <a:r>
                        <a:rPr lang="de-DE" dirty="0"/>
                        <a:t>Definition</a:t>
                      </a:r>
                    </a:p>
                  </a:txBody>
                  <a:tcPr/>
                </a:tc>
                <a:tc>
                  <a:txBody>
                    <a:bodyPr/>
                    <a:lstStyle/>
                    <a:p>
                      <a:r>
                        <a:rPr lang="de-DE" dirty="0"/>
                        <a:t>Ankerbeispiel</a:t>
                      </a:r>
                    </a:p>
                  </a:txBody>
                  <a:tcPr/>
                </a:tc>
                <a:tc>
                  <a:txBody>
                    <a:bodyPr/>
                    <a:lstStyle/>
                    <a:p>
                      <a:r>
                        <a:rPr lang="de-DE" dirty="0" err="1"/>
                        <a:t>Codierregel</a:t>
                      </a:r>
                      <a:endParaRPr lang="de-DE" dirty="0"/>
                    </a:p>
                  </a:txBody>
                  <a:tcPr/>
                </a:tc>
                <a:extLst>
                  <a:ext uri="{0D108BD9-81ED-4DB2-BD59-A6C34878D82A}">
                    <a16:rowId xmlns:a16="http://schemas.microsoft.com/office/drawing/2014/main" val="2221534864"/>
                  </a:ext>
                </a:extLst>
              </a:tr>
              <a:tr h="370840">
                <a:tc>
                  <a:txBody>
                    <a:bodyPr/>
                    <a:lstStyle/>
                    <a:p>
                      <a:r>
                        <a:rPr lang="de-DE" sz="1400" b="1" kern="1200" dirty="0">
                          <a:solidFill>
                            <a:schemeClr val="dk1"/>
                          </a:solidFill>
                          <a:effectLst/>
                          <a:latin typeface="+mn-lt"/>
                          <a:ea typeface="+mn-ea"/>
                          <a:cs typeface="+mn-cs"/>
                        </a:rPr>
                        <a:t>Darstellungen</a:t>
                      </a:r>
                      <a:r>
                        <a:rPr lang="de-DE" sz="1400" b="1" dirty="0">
                          <a:effectLst/>
                        </a:rPr>
                        <a:t> </a:t>
                      </a:r>
                      <a:endParaRPr lang="de-DE" sz="1400" b="1" dirty="0"/>
                    </a:p>
                  </a:txBody>
                  <a:tcPr/>
                </a:tc>
                <a:tc>
                  <a:txBody>
                    <a:bodyPr/>
                    <a:lstStyle/>
                    <a:p>
                      <a:r>
                        <a:rPr lang="de-DE" sz="1400" kern="1200" dirty="0">
                          <a:solidFill>
                            <a:schemeClr val="dk1"/>
                          </a:solidFill>
                          <a:effectLst/>
                          <a:latin typeface="+mn-lt"/>
                          <a:ea typeface="+mn-ea"/>
                          <a:cs typeface="+mn-cs"/>
                        </a:rPr>
                        <a:t>Umfasst Diagramme, Tabellen und Schaubilder, die komplexe Lerninhalte strukturiert, veranschaulichend und komprimiert darstellen</a:t>
                      </a:r>
                      <a:r>
                        <a:rPr lang="de-DE" sz="1400" dirty="0">
                          <a:effectLst/>
                        </a:rPr>
                        <a:t> </a:t>
                      </a:r>
                      <a:endParaRPr lang="de-DE" sz="1400" dirty="0"/>
                    </a:p>
                  </a:txBody>
                  <a:tcPr/>
                </a:tc>
                <a:tc>
                  <a:txBody>
                    <a:bodyPr/>
                    <a:lstStyle/>
                    <a:p>
                      <a:r>
                        <a:rPr lang="de-DE" sz="1400" kern="1200" dirty="0">
                          <a:solidFill>
                            <a:schemeClr val="dk1"/>
                          </a:solidFill>
                          <a:effectLst/>
                          <a:latin typeface="+mn-lt"/>
                          <a:ea typeface="+mn-ea"/>
                          <a:cs typeface="+mn-cs"/>
                        </a:rPr>
                        <a:t>Verwendung von Strukturelementen (z.B. Pfeile, Kästen, Spalten/Zeilen, farbliche Markierungen); </a:t>
                      </a:r>
                    </a:p>
                    <a:p>
                      <a:r>
                        <a:rPr lang="de-DE" sz="1400" kern="1200" dirty="0">
                          <a:solidFill>
                            <a:schemeClr val="dk1"/>
                          </a:solidFill>
                          <a:effectLst/>
                          <a:latin typeface="+mn-lt"/>
                          <a:ea typeface="+mn-ea"/>
                          <a:cs typeface="+mn-cs"/>
                        </a:rPr>
                        <a:t>Reduktion der Lerninhalte auf Kernelemente in veranschaulichender Form; Darstellung eines Inhalts in einer Form, die mit reinen Stichpunkten o.ä. nicht darstellbar wäre (Prozesse, Bezüge etc.) </a:t>
                      </a:r>
                      <a:endParaRPr lang="de-DE" sz="1400" dirty="0"/>
                    </a:p>
                  </a:txBody>
                  <a:tcPr/>
                </a:tc>
                <a:tc>
                  <a:txBody>
                    <a:bodyPr/>
                    <a:lstStyle/>
                    <a:p>
                      <a:pPr algn="ctr"/>
                      <a:r>
                        <a:rPr lang="de-DE" sz="1400" dirty="0"/>
                        <a:t>0= nicht vorhanden auf Seite</a:t>
                      </a:r>
                    </a:p>
                    <a:p>
                      <a:pPr algn="ctr"/>
                      <a:endParaRPr lang="de-DE" sz="1400" dirty="0"/>
                    </a:p>
                    <a:p>
                      <a:pPr algn="ctr"/>
                      <a:r>
                        <a:rPr lang="de-DE" sz="1400" dirty="0"/>
                        <a:t>1= vorhanden auf Seite</a:t>
                      </a:r>
                    </a:p>
                    <a:p>
                      <a:pPr algn="ctr"/>
                      <a:endParaRPr lang="de-DE" sz="1400" dirty="0"/>
                    </a:p>
                    <a:p>
                      <a:pPr algn="ctr"/>
                      <a:r>
                        <a:rPr lang="de-DE" sz="1400" dirty="0"/>
                        <a:t>Skalierung absolut: 0-11</a:t>
                      </a:r>
                    </a:p>
                    <a:p>
                      <a:pPr algn="ctr"/>
                      <a:endParaRPr lang="de-DE" sz="1400" dirty="0"/>
                    </a:p>
                    <a:p>
                      <a:pPr algn="ctr"/>
                      <a:r>
                        <a:rPr lang="de-DE" sz="1400" dirty="0"/>
                        <a:t>Skalierung relativ:</a:t>
                      </a:r>
                    </a:p>
                    <a:p>
                      <a:pPr algn="ctr"/>
                      <a:r>
                        <a:rPr lang="de-DE" sz="1400" dirty="0"/>
                        <a:t>0-100%</a:t>
                      </a:r>
                    </a:p>
                    <a:p>
                      <a:endParaRPr lang="de-DE" sz="1400" dirty="0"/>
                    </a:p>
                  </a:txBody>
                  <a:tcPr/>
                </a:tc>
                <a:extLst>
                  <a:ext uri="{0D108BD9-81ED-4DB2-BD59-A6C34878D82A}">
                    <a16:rowId xmlns:a16="http://schemas.microsoft.com/office/drawing/2014/main" val="679602826"/>
                  </a:ext>
                </a:extLst>
              </a:tr>
            </a:tbl>
          </a:graphicData>
        </a:graphic>
      </p:graphicFrame>
      <p:sp>
        <p:nvSpPr>
          <p:cNvPr id="3" name="Textfeld 2">
            <a:extLst>
              <a:ext uri="{FF2B5EF4-FFF2-40B4-BE49-F238E27FC236}">
                <a16:creationId xmlns:a16="http://schemas.microsoft.com/office/drawing/2014/main" id="{ADE8D0D0-B934-34C8-D534-9627C833740A}"/>
              </a:ext>
            </a:extLst>
          </p:cNvPr>
          <p:cNvSpPr txBox="1"/>
          <p:nvPr/>
        </p:nvSpPr>
        <p:spPr>
          <a:xfrm>
            <a:off x="1007604" y="5801488"/>
            <a:ext cx="7128792" cy="1015663"/>
          </a:xfrm>
          <a:prstGeom prst="rect">
            <a:avLst/>
          </a:prstGeom>
          <a:noFill/>
        </p:spPr>
        <p:txBody>
          <a:bodyPr wrap="square" rtlCol="0">
            <a:spAutoFit/>
          </a:bodyPr>
          <a:lstStyle/>
          <a:p>
            <a:pPr marL="342900" indent="-342900">
              <a:buFont typeface="Arial" panose="020B0604020202020204" pitchFamily="34" charset="0"/>
              <a:buChar char="•"/>
            </a:pPr>
            <a:r>
              <a:rPr lang="de-DE" sz="1800" dirty="0">
                <a:latin typeface="Arial" panose="020B0604020202020204" pitchFamily="34" charset="0"/>
              </a:rPr>
              <a:t>Orientierung der qualitativen Auswertung an Kuckartz (2012) und Mayring (2010)</a:t>
            </a:r>
          </a:p>
          <a:p>
            <a:r>
              <a:rPr lang="de-DE" dirty="0"/>
              <a:t> </a:t>
            </a:r>
          </a:p>
        </p:txBody>
      </p:sp>
    </p:spTree>
    <p:extLst>
      <p:ext uri="{BB962C8B-B14F-4D97-AF65-F5344CB8AC3E}">
        <p14:creationId xmlns:p14="http://schemas.microsoft.com/office/powerpoint/2010/main" val="1712063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4CF82C-4F37-11F7-77A6-46600A2E74B3}"/>
              </a:ext>
            </a:extLst>
          </p:cNvPr>
          <p:cNvSpPr>
            <a:spLocks noGrp="1"/>
          </p:cNvSpPr>
          <p:nvPr>
            <p:ph type="title"/>
          </p:nvPr>
        </p:nvSpPr>
        <p:spPr>
          <a:xfrm>
            <a:off x="772954" y="980728"/>
            <a:ext cx="7467600" cy="1143000"/>
          </a:xfrm>
        </p:spPr>
        <p:txBody>
          <a:bodyPr/>
          <a:lstStyle/>
          <a:p>
            <a:r>
              <a:rPr lang="de-DE" dirty="0"/>
              <a:t>3. Ausblick zur aktuellen Summary-Forschung</a:t>
            </a:r>
          </a:p>
        </p:txBody>
      </p:sp>
    </p:spTree>
    <p:extLst>
      <p:ext uri="{BB962C8B-B14F-4D97-AF65-F5344CB8AC3E}">
        <p14:creationId xmlns:p14="http://schemas.microsoft.com/office/powerpoint/2010/main" val="1781067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462F6-0D26-8250-AA12-206B944471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23543F-C437-DDA9-6421-D2EA06F38AAF}"/>
              </a:ext>
            </a:extLst>
          </p:cNvPr>
          <p:cNvSpPr>
            <a:spLocks noGrp="1"/>
          </p:cNvSpPr>
          <p:nvPr>
            <p:ph type="title"/>
          </p:nvPr>
        </p:nvSpPr>
        <p:spPr>
          <a:xfrm>
            <a:off x="772954" y="980728"/>
            <a:ext cx="7467600" cy="1143000"/>
          </a:xfrm>
        </p:spPr>
        <p:txBody>
          <a:bodyPr/>
          <a:lstStyle/>
          <a:p>
            <a:r>
              <a:rPr lang="de-DE" dirty="0"/>
              <a:t>Übersicht aktuelle Summary-Forschung</a:t>
            </a:r>
          </a:p>
        </p:txBody>
      </p:sp>
      <p:sp>
        <p:nvSpPr>
          <p:cNvPr id="3" name="Inhaltsplatzhalter 2">
            <a:extLst>
              <a:ext uri="{FF2B5EF4-FFF2-40B4-BE49-F238E27FC236}">
                <a16:creationId xmlns:a16="http://schemas.microsoft.com/office/drawing/2014/main" id="{312E1B84-6B43-5C19-57ED-0EE68E3D537F}"/>
              </a:ext>
            </a:extLst>
          </p:cNvPr>
          <p:cNvSpPr>
            <a:spLocks noGrp="1"/>
          </p:cNvSpPr>
          <p:nvPr>
            <p:ph idx="1"/>
          </p:nvPr>
        </p:nvSpPr>
        <p:spPr>
          <a:xfrm>
            <a:off x="877416" y="1412776"/>
            <a:ext cx="7467600" cy="3552844"/>
          </a:xfrm>
        </p:spPr>
        <p:txBody>
          <a:bodyPr/>
          <a:lstStyle/>
          <a:p>
            <a:pPr marL="0" indent="0">
              <a:buNone/>
            </a:pPr>
            <a:endParaRPr lang="de-DE" dirty="0"/>
          </a:p>
          <a:p>
            <a:endParaRPr lang="de-DE" dirty="0"/>
          </a:p>
          <a:p>
            <a:r>
              <a:rPr lang="de-DE" dirty="0"/>
              <a:t>Experimentelle Studie zur Summary 2.0-Intervention</a:t>
            </a:r>
          </a:p>
          <a:p>
            <a:endParaRPr lang="de-DE" dirty="0"/>
          </a:p>
          <a:p>
            <a:r>
              <a:rPr lang="de-DE" dirty="0"/>
              <a:t>Überarbeitung des </a:t>
            </a:r>
            <a:r>
              <a:rPr lang="de-DE" dirty="0" err="1"/>
              <a:t>Codierschemas</a:t>
            </a:r>
            <a:r>
              <a:rPr lang="de-DE" dirty="0"/>
              <a:t> zur Analyse von  Summary 2.0-Seiten</a:t>
            </a:r>
          </a:p>
          <a:p>
            <a:endParaRPr lang="de-DE" dirty="0"/>
          </a:p>
          <a:p>
            <a:r>
              <a:rPr lang="de-DE" dirty="0"/>
              <a:t>Adaption des Verfahrens: Summary 3.0</a:t>
            </a:r>
          </a:p>
          <a:p>
            <a:endParaRPr lang="de-DE" dirty="0"/>
          </a:p>
          <a:p>
            <a:r>
              <a:rPr lang="de-DE" dirty="0"/>
              <a:t>Ausblick: SRL-Profile anderer Studiengänge </a:t>
            </a:r>
          </a:p>
        </p:txBody>
      </p:sp>
    </p:spTree>
    <p:extLst>
      <p:ext uri="{BB962C8B-B14F-4D97-AF65-F5344CB8AC3E}">
        <p14:creationId xmlns:p14="http://schemas.microsoft.com/office/powerpoint/2010/main" val="830594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C4BE-CC8C-9D14-C777-8505487D8442}"/>
              </a:ext>
            </a:extLst>
          </p:cNvPr>
          <p:cNvSpPr>
            <a:spLocks noGrp="1"/>
          </p:cNvSpPr>
          <p:nvPr>
            <p:ph type="title"/>
          </p:nvPr>
        </p:nvSpPr>
        <p:spPr>
          <a:xfrm>
            <a:off x="251520" y="142856"/>
            <a:ext cx="7467600" cy="1143000"/>
          </a:xfrm>
        </p:spPr>
        <p:txBody>
          <a:bodyPr/>
          <a:lstStyle/>
          <a:p>
            <a:r>
              <a:rPr lang="de-DE" dirty="0"/>
              <a:t>Experiment zur Summary 2.0-Intervention</a:t>
            </a:r>
          </a:p>
        </p:txBody>
      </p:sp>
      <p:sp>
        <p:nvSpPr>
          <p:cNvPr id="3" name="Inhaltsplatzhalter 2">
            <a:extLst>
              <a:ext uri="{FF2B5EF4-FFF2-40B4-BE49-F238E27FC236}">
                <a16:creationId xmlns:a16="http://schemas.microsoft.com/office/drawing/2014/main" id="{6DBB43A4-818E-1D08-7D2C-3C05A45B8665}"/>
              </a:ext>
            </a:extLst>
          </p:cNvPr>
          <p:cNvSpPr>
            <a:spLocks noGrp="1"/>
          </p:cNvSpPr>
          <p:nvPr>
            <p:ph idx="1"/>
          </p:nvPr>
        </p:nvSpPr>
        <p:spPr>
          <a:xfrm>
            <a:off x="467544" y="1267048"/>
            <a:ext cx="7467600" cy="3552844"/>
          </a:xfrm>
        </p:spPr>
        <p:txBody>
          <a:bodyPr/>
          <a:lstStyle/>
          <a:p>
            <a:r>
              <a:rPr lang="de-DE" dirty="0"/>
              <a:t>Psychologie (EWS)-Seminar (online): Digitale Medien im Unterricht</a:t>
            </a:r>
          </a:p>
          <a:p>
            <a:endParaRPr lang="de-DE" dirty="0"/>
          </a:p>
          <a:p>
            <a:r>
              <a:rPr lang="de-DE" i="1" dirty="0"/>
              <a:t>N </a:t>
            </a:r>
            <a:r>
              <a:rPr lang="de-DE" dirty="0"/>
              <a:t>= 49 Lehramtsstudierende</a:t>
            </a:r>
          </a:p>
          <a:p>
            <a:endParaRPr lang="de-DE" dirty="0"/>
          </a:p>
          <a:p>
            <a:r>
              <a:rPr lang="de-DE" dirty="0"/>
              <a:t>Versuchsaufbau: </a:t>
            </a:r>
          </a:p>
          <a:p>
            <a:pPr marL="914400" lvl="1" indent="-457200">
              <a:buFont typeface="+mj-lt"/>
              <a:buAutoNum type="arabicPeriod"/>
            </a:pPr>
            <a:r>
              <a:rPr lang="de-DE" dirty="0"/>
              <a:t>Prä-Test: Wissen zum Lernthema „KI in der Schule“</a:t>
            </a:r>
          </a:p>
          <a:p>
            <a:pPr marL="914400" lvl="1" indent="-457200">
              <a:buFont typeface="+mj-lt"/>
              <a:buAutoNum type="arabicPeriod"/>
            </a:pPr>
            <a:r>
              <a:rPr lang="de-DE" dirty="0"/>
              <a:t>Bearbeitung der Lerneinheit</a:t>
            </a:r>
          </a:p>
          <a:p>
            <a:pPr marL="914400" lvl="1" indent="-457200">
              <a:buFont typeface="+mj-lt"/>
              <a:buAutoNum type="arabicPeriod"/>
            </a:pPr>
            <a:r>
              <a:rPr lang="de-DE" dirty="0"/>
              <a:t>Erstellung einer Lernzusammenfassung entsprechend der Versuchsbedingung:</a:t>
            </a:r>
          </a:p>
          <a:p>
            <a:pPr lvl="2"/>
            <a:r>
              <a:rPr lang="de-DE" dirty="0"/>
              <a:t>EG 1: Randomisierter kognitiver Prompt</a:t>
            </a:r>
          </a:p>
          <a:p>
            <a:pPr lvl="2"/>
            <a:r>
              <a:rPr lang="de-DE" dirty="0"/>
              <a:t>EG 2: Differenzierter kognitiver Prompt</a:t>
            </a:r>
          </a:p>
          <a:p>
            <a:pPr lvl="2"/>
            <a:r>
              <a:rPr lang="de-DE" dirty="0"/>
              <a:t>KG: Ohne Prompt</a:t>
            </a:r>
          </a:p>
          <a:p>
            <a:pPr marL="914400" lvl="1" indent="-457200">
              <a:buFont typeface="+mj-lt"/>
              <a:buAutoNum type="arabicPeriod"/>
            </a:pPr>
            <a:r>
              <a:rPr lang="de-DE" dirty="0"/>
              <a:t>Post-Test: Wissen zum Lernthema „KI in der Schule“</a:t>
            </a:r>
          </a:p>
          <a:p>
            <a:pPr marL="457200" lvl="1" indent="0">
              <a:buNone/>
            </a:pPr>
            <a:endParaRPr lang="de-DE" dirty="0"/>
          </a:p>
          <a:p>
            <a:endParaRPr lang="de-DE" dirty="0"/>
          </a:p>
          <a:p>
            <a:endParaRPr lang="de-DE" dirty="0"/>
          </a:p>
          <a:p>
            <a:endParaRPr lang="de-DE" dirty="0"/>
          </a:p>
        </p:txBody>
      </p:sp>
    </p:spTree>
    <p:extLst>
      <p:ext uri="{BB962C8B-B14F-4D97-AF65-F5344CB8AC3E}">
        <p14:creationId xmlns:p14="http://schemas.microsoft.com/office/powerpoint/2010/main" val="2022495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350D2-DD6A-397B-178C-74D6E646FA23}"/>
              </a:ext>
            </a:extLst>
          </p:cNvPr>
          <p:cNvSpPr>
            <a:spLocks noGrp="1"/>
          </p:cNvSpPr>
          <p:nvPr>
            <p:ph type="title"/>
          </p:nvPr>
        </p:nvSpPr>
        <p:spPr>
          <a:xfrm>
            <a:off x="251520" y="0"/>
            <a:ext cx="7467600" cy="1143000"/>
          </a:xfrm>
        </p:spPr>
        <p:txBody>
          <a:bodyPr/>
          <a:lstStyle/>
          <a:p>
            <a:r>
              <a:rPr lang="de-DE" dirty="0"/>
              <a:t>Aktuelle Codierung von Summary 2.0-Seiten</a:t>
            </a:r>
          </a:p>
        </p:txBody>
      </p:sp>
      <p:sp>
        <p:nvSpPr>
          <p:cNvPr id="3" name="Inhaltsplatzhalter 2">
            <a:extLst>
              <a:ext uri="{FF2B5EF4-FFF2-40B4-BE49-F238E27FC236}">
                <a16:creationId xmlns:a16="http://schemas.microsoft.com/office/drawing/2014/main" id="{6A0B7466-B81F-E054-FF9F-17164EE97BC8}"/>
              </a:ext>
            </a:extLst>
          </p:cNvPr>
          <p:cNvSpPr>
            <a:spLocks noGrp="1"/>
          </p:cNvSpPr>
          <p:nvPr>
            <p:ph idx="1"/>
          </p:nvPr>
        </p:nvSpPr>
        <p:spPr>
          <a:xfrm>
            <a:off x="251520" y="980728"/>
            <a:ext cx="8424936" cy="3552844"/>
          </a:xfrm>
        </p:spPr>
        <p:txBody>
          <a:bodyPr/>
          <a:lstStyle/>
          <a:p>
            <a:r>
              <a:rPr lang="de-DE" dirty="0"/>
              <a:t>Aktuelle Studien argumentieren für multi-methodische Erfassung von SRL </a:t>
            </a:r>
            <a:r>
              <a:rPr lang="de-DE" sz="1800" dirty="0"/>
              <a:t>(z.B. Dörrenbächer-Ulrich et al., 2023)</a:t>
            </a:r>
            <a:r>
              <a:rPr lang="de-DE" sz="2000" dirty="0"/>
              <a:t>,</a:t>
            </a:r>
            <a:r>
              <a:rPr lang="de-DE" sz="1800" dirty="0"/>
              <a:t> </a:t>
            </a:r>
            <a:r>
              <a:rPr lang="de-DE" dirty="0"/>
              <a:t>insbesondere verhaltensnah </a:t>
            </a:r>
            <a:r>
              <a:rPr lang="de-DE" sz="1800" dirty="0"/>
              <a:t>(z.B. Theobald, 2021)</a:t>
            </a:r>
          </a:p>
          <a:p>
            <a:pPr marL="0" indent="0">
              <a:buNone/>
            </a:pPr>
            <a:endParaRPr lang="de-DE" sz="1800" dirty="0"/>
          </a:p>
          <a:p>
            <a:r>
              <a:rPr lang="de-DE" dirty="0"/>
              <a:t>Analyse von </a:t>
            </a:r>
            <a:r>
              <a:rPr lang="de-DE" b="1" dirty="0"/>
              <a:t>intraindividuellen</a:t>
            </a:r>
            <a:r>
              <a:rPr lang="de-DE" dirty="0"/>
              <a:t> und </a:t>
            </a:r>
            <a:r>
              <a:rPr lang="de-DE" b="1" dirty="0"/>
              <a:t>interindividuellen</a:t>
            </a:r>
            <a:r>
              <a:rPr lang="de-DE" dirty="0"/>
              <a:t> (Summary vs. Summary 2.0) Unterschieden in der Nutzung </a:t>
            </a:r>
            <a:r>
              <a:rPr lang="de-DE" b="1" dirty="0"/>
              <a:t>kognitiver Lernstrategien </a:t>
            </a:r>
            <a:r>
              <a:rPr lang="de-DE" dirty="0"/>
              <a:t>auf Summary-Seiten </a:t>
            </a:r>
            <a:r>
              <a:rPr lang="de-DE" b="1" dirty="0"/>
              <a:t>mit und ohne Prompts</a:t>
            </a:r>
          </a:p>
          <a:p>
            <a:endParaRPr lang="de-DE" b="1" dirty="0"/>
          </a:p>
          <a:p>
            <a:r>
              <a:rPr lang="de-DE" b="1" dirty="0"/>
              <a:t>Anwendung unseres gemeinsam entwickelten </a:t>
            </a:r>
            <a:r>
              <a:rPr lang="de-DE" b="1" dirty="0" err="1"/>
              <a:t>Codierschemas</a:t>
            </a:r>
            <a:r>
              <a:rPr lang="de-DE" b="1" dirty="0"/>
              <a:t> für VL-Zusammenfassungen</a:t>
            </a:r>
          </a:p>
          <a:p>
            <a:pPr lvl="1"/>
            <a:r>
              <a:rPr lang="de-DE" dirty="0"/>
              <a:t>Organisationsstrategien (z.B. Darstellungen, Kerngedanken)</a:t>
            </a:r>
          </a:p>
          <a:p>
            <a:pPr lvl="1"/>
            <a:r>
              <a:rPr lang="de-DE" dirty="0"/>
              <a:t>Elaborationsstrategien (z.B. Verbildlichungen, Anwendungen)</a:t>
            </a:r>
          </a:p>
          <a:p>
            <a:pPr marL="0" indent="0">
              <a:buNone/>
            </a:pPr>
            <a:endParaRPr lang="de-DE" dirty="0"/>
          </a:p>
          <a:p>
            <a:r>
              <a:rPr lang="de-DE" dirty="0"/>
              <a:t>Limitation: Im Internet kursierende Summary-Seiten </a:t>
            </a:r>
          </a:p>
          <a:p>
            <a:endParaRPr lang="de-DE" dirty="0"/>
          </a:p>
        </p:txBody>
      </p:sp>
    </p:spTree>
    <p:extLst>
      <p:ext uri="{BB962C8B-B14F-4D97-AF65-F5344CB8AC3E}">
        <p14:creationId xmlns:p14="http://schemas.microsoft.com/office/powerpoint/2010/main" val="424772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DAE0-5701-A698-4B29-0C32E56EEA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42969C-050B-8B66-3486-C341C778098F}"/>
              </a:ext>
            </a:extLst>
          </p:cNvPr>
          <p:cNvSpPr>
            <a:spLocks noGrp="1"/>
          </p:cNvSpPr>
          <p:nvPr>
            <p:ph type="title"/>
          </p:nvPr>
        </p:nvSpPr>
        <p:spPr>
          <a:xfrm>
            <a:off x="289347" y="142856"/>
            <a:ext cx="7467600" cy="1143000"/>
          </a:xfrm>
        </p:spPr>
        <p:txBody>
          <a:bodyPr/>
          <a:lstStyle/>
          <a:p>
            <a:r>
              <a:rPr lang="de-DE" dirty="0"/>
              <a:t>Beispiel intraindividuell: ohne vs. Prompt zum Organisieren</a:t>
            </a:r>
          </a:p>
        </p:txBody>
      </p:sp>
      <p:sp>
        <p:nvSpPr>
          <p:cNvPr id="3" name="Inhaltsplatzhalter 2">
            <a:extLst>
              <a:ext uri="{FF2B5EF4-FFF2-40B4-BE49-F238E27FC236}">
                <a16:creationId xmlns:a16="http://schemas.microsoft.com/office/drawing/2014/main" id="{435ED58A-CB20-E7C9-2699-01A6F3DB8ADD}"/>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DD76128D-F2C7-11B4-B457-011998B3A77D}"/>
              </a:ext>
            </a:extLst>
          </p:cNvPr>
          <p:cNvPicPr>
            <a:picLocks noChangeAspect="1"/>
          </p:cNvPicPr>
          <p:nvPr/>
        </p:nvPicPr>
        <p:blipFill>
          <a:blip r:embed="rId3"/>
          <a:stretch>
            <a:fillRect/>
          </a:stretch>
        </p:blipFill>
        <p:spPr>
          <a:xfrm>
            <a:off x="179512" y="1176631"/>
            <a:ext cx="3839642" cy="5681369"/>
          </a:xfrm>
          <a:prstGeom prst="rect">
            <a:avLst/>
          </a:prstGeom>
        </p:spPr>
      </p:pic>
      <p:pic>
        <p:nvPicPr>
          <p:cNvPr id="7" name="Grafik 6">
            <a:extLst>
              <a:ext uri="{FF2B5EF4-FFF2-40B4-BE49-F238E27FC236}">
                <a16:creationId xmlns:a16="http://schemas.microsoft.com/office/drawing/2014/main" id="{25B29A4C-D860-AAF5-94E4-69E61848729A}"/>
              </a:ext>
            </a:extLst>
          </p:cNvPr>
          <p:cNvPicPr>
            <a:picLocks noChangeAspect="1"/>
          </p:cNvPicPr>
          <p:nvPr/>
        </p:nvPicPr>
        <p:blipFill>
          <a:blip r:embed="rId4"/>
          <a:stretch>
            <a:fillRect/>
          </a:stretch>
        </p:blipFill>
        <p:spPr>
          <a:xfrm>
            <a:off x="4080077" y="1176631"/>
            <a:ext cx="4141582" cy="5647014"/>
          </a:xfrm>
          <a:prstGeom prst="rect">
            <a:avLst/>
          </a:prstGeom>
        </p:spPr>
      </p:pic>
    </p:spTree>
    <p:extLst>
      <p:ext uri="{BB962C8B-B14F-4D97-AF65-F5344CB8AC3E}">
        <p14:creationId xmlns:p14="http://schemas.microsoft.com/office/powerpoint/2010/main" val="169877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86AC4-6A4C-BFD0-55ED-C135A2257E55}"/>
              </a:ext>
            </a:extLst>
          </p:cNvPr>
          <p:cNvSpPr>
            <a:spLocks noGrp="1"/>
          </p:cNvSpPr>
          <p:nvPr>
            <p:ph type="title"/>
          </p:nvPr>
        </p:nvSpPr>
        <p:spPr>
          <a:xfrm>
            <a:off x="539552" y="332656"/>
            <a:ext cx="7467600" cy="1143000"/>
          </a:xfrm>
        </p:spPr>
        <p:txBody>
          <a:bodyPr/>
          <a:lstStyle/>
          <a:p>
            <a:r>
              <a:rPr lang="de-DE" dirty="0"/>
              <a:t>2. Theorie</a:t>
            </a:r>
          </a:p>
        </p:txBody>
      </p:sp>
      <p:sp>
        <p:nvSpPr>
          <p:cNvPr id="3" name="Textfeld 2">
            <a:extLst>
              <a:ext uri="{FF2B5EF4-FFF2-40B4-BE49-F238E27FC236}">
                <a16:creationId xmlns:a16="http://schemas.microsoft.com/office/drawing/2014/main" id="{7DF0E86C-99AD-8E4E-10D8-FD3E0C46A6BE}"/>
              </a:ext>
            </a:extLst>
          </p:cNvPr>
          <p:cNvSpPr txBox="1"/>
          <p:nvPr/>
        </p:nvSpPr>
        <p:spPr>
          <a:xfrm>
            <a:off x="5932030" y="4863351"/>
            <a:ext cx="3182281" cy="1661993"/>
          </a:xfrm>
          <a:prstGeom prst="rect">
            <a:avLst/>
          </a:prstGeom>
          <a:noFill/>
        </p:spPr>
        <p:txBody>
          <a:bodyPr wrap="none" rtlCol="0">
            <a:spAutoFit/>
          </a:bodyPr>
          <a:lstStyle/>
          <a:p>
            <a:pPr algn="r"/>
            <a:r>
              <a:rPr lang="de-DE" sz="1800" baseline="30000" dirty="0">
                <a:solidFill>
                  <a:srgbClr val="2F0BB5"/>
                </a:solidFill>
              </a:rPr>
              <a:t>1</a:t>
            </a:r>
            <a:r>
              <a:rPr lang="de-DE" sz="1800" dirty="0"/>
              <a:t> </a:t>
            </a:r>
            <a:r>
              <a:rPr lang="de-DE" sz="1400" dirty="0"/>
              <a:t>Schel &amp; Drechsel (2025); </a:t>
            </a:r>
            <a:br>
              <a:rPr lang="de-DE" sz="1400" dirty="0"/>
            </a:br>
            <a:r>
              <a:rPr lang="de-DE" sz="1400" dirty="0"/>
              <a:t>Barz et al. (2024); </a:t>
            </a:r>
            <a:r>
              <a:rPr lang="de-DE" sz="1400" dirty="0" err="1"/>
              <a:t>Muwonge</a:t>
            </a:r>
            <a:r>
              <a:rPr lang="de-DE" sz="1400" dirty="0"/>
              <a:t> et al. (2020)</a:t>
            </a:r>
          </a:p>
          <a:p>
            <a:pPr algn="r"/>
            <a:r>
              <a:rPr lang="de-DE" sz="1400" baseline="30000" dirty="0">
                <a:solidFill>
                  <a:srgbClr val="2F0BB5"/>
                </a:solidFill>
              </a:rPr>
              <a:t>2</a:t>
            </a:r>
            <a:r>
              <a:rPr lang="de-DE" sz="1400" dirty="0"/>
              <a:t> </a:t>
            </a:r>
            <a:r>
              <a:rPr lang="de-DE" sz="1400" dirty="0" err="1"/>
              <a:t>Daumiller</a:t>
            </a:r>
            <a:r>
              <a:rPr lang="de-DE" sz="1400" dirty="0"/>
              <a:t> &amp; </a:t>
            </a:r>
            <a:r>
              <a:rPr lang="de-DE" sz="1400" dirty="0" err="1"/>
              <a:t>Dresel</a:t>
            </a:r>
            <a:r>
              <a:rPr lang="de-DE" sz="1400" dirty="0"/>
              <a:t> (2019)</a:t>
            </a:r>
          </a:p>
          <a:p>
            <a:pPr algn="r"/>
            <a:r>
              <a:rPr lang="de-DE" sz="1400" baseline="30000" dirty="0">
                <a:solidFill>
                  <a:srgbClr val="2F0BB5"/>
                </a:solidFill>
              </a:rPr>
              <a:t>3</a:t>
            </a:r>
            <a:r>
              <a:rPr lang="de-DE" sz="1400" baseline="30000" dirty="0"/>
              <a:t> </a:t>
            </a:r>
            <a:r>
              <a:rPr lang="de-DE" sz="1400" dirty="0"/>
              <a:t>Glogger et al. (2012)</a:t>
            </a:r>
          </a:p>
          <a:p>
            <a:pPr algn="r"/>
            <a:r>
              <a:rPr lang="de-DE" sz="1400" baseline="30000" dirty="0">
                <a:solidFill>
                  <a:srgbClr val="2F0BB5"/>
                </a:solidFill>
              </a:rPr>
              <a:t>4</a:t>
            </a:r>
            <a:r>
              <a:rPr lang="de-DE" sz="1400" dirty="0">
                <a:solidFill>
                  <a:srgbClr val="2F0BB5"/>
                </a:solidFill>
              </a:rPr>
              <a:t> </a:t>
            </a:r>
            <a:r>
              <a:rPr lang="de-DE" sz="1400" dirty="0"/>
              <a:t>Hübner et al. (2010)</a:t>
            </a:r>
          </a:p>
          <a:p>
            <a:pPr algn="r"/>
            <a:r>
              <a:rPr lang="de-DE" sz="1400" baseline="30000" dirty="0">
                <a:solidFill>
                  <a:srgbClr val="2F0BB5"/>
                </a:solidFill>
              </a:rPr>
              <a:t>5</a:t>
            </a:r>
            <a:r>
              <a:rPr lang="de-DE" sz="1400" dirty="0"/>
              <a:t> Theobald (2021)</a:t>
            </a:r>
          </a:p>
          <a:p>
            <a:pPr algn="r"/>
            <a:r>
              <a:rPr lang="de-DE" sz="1400" baseline="30000" dirty="0">
                <a:solidFill>
                  <a:srgbClr val="2F0BB5"/>
                </a:solidFill>
              </a:rPr>
              <a:t>6</a:t>
            </a:r>
            <a:r>
              <a:rPr lang="de-DE" sz="1400" dirty="0"/>
              <a:t> Bellhäuser et al. (2016)</a:t>
            </a:r>
          </a:p>
        </p:txBody>
      </p:sp>
      <p:pic>
        <p:nvPicPr>
          <p:cNvPr id="6" name="Grafik 5">
            <a:extLst>
              <a:ext uri="{FF2B5EF4-FFF2-40B4-BE49-F238E27FC236}">
                <a16:creationId xmlns:a16="http://schemas.microsoft.com/office/drawing/2014/main" id="{0CB5DAD6-C6B3-B545-8736-D214776E48CC}"/>
              </a:ext>
            </a:extLst>
          </p:cNvPr>
          <p:cNvPicPr>
            <a:picLocks noChangeAspect="1"/>
          </p:cNvPicPr>
          <p:nvPr/>
        </p:nvPicPr>
        <p:blipFill>
          <a:blip r:embed="rId3"/>
          <a:stretch>
            <a:fillRect/>
          </a:stretch>
        </p:blipFill>
        <p:spPr>
          <a:xfrm>
            <a:off x="8560" y="1317872"/>
            <a:ext cx="9144000" cy="3278195"/>
          </a:xfrm>
          <a:prstGeom prst="rect">
            <a:avLst/>
          </a:prstGeom>
        </p:spPr>
      </p:pic>
      <p:sp>
        <p:nvSpPr>
          <p:cNvPr id="4" name="Ellipse 3">
            <a:extLst>
              <a:ext uri="{FF2B5EF4-FFF2-40B4-BE49-F238E27FC236}">
                <a16:creationId xmlns:a16="http://schemas.microsoft.com/office/drawing/2014/main" id="{4A71AAAD-781F-5AE4-784F-501DAC13A206}"/>
              </a:ext>
            </a:extLst>
          </p:cNvPr>
          <p:cNvSpPr/>
          <p:nvPr/>
        </p:nvSpPr>
        <p:spPr>
          <a:xfrm>
            <a:off x="3012124" y="2461091"/>
            <a:ext cx="216024" cy="2160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E4218AAE-579E-7D69-6B90-7F1BCA3C82FA}"/>
              </a:ext>
            </a:extLst>
          </p:cNvPr>
          <p:cNvSpPr/>
          <p:nvPr/>
        </p:nvSpPr>
        <p:spPr>
          <a:xfrm>
            <a:off x="8316416" y="2326568"/>
            <a:ext cx="216024" cy="2160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99E4C162-0AA9-B0EB-2F25-D57F3A3C3D33}"/>
              </a:ext>
            </a:extLst>
          </p:cNvPr>
          <p:cNvSpPr/>
          <p:nvPr/>
        </p:nvSpPr>
        <p:spPr>
          <a:xfrm>
            <a:off x="8874433" y="2665168"/>
            <a:ext cx="216024" cy="2160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1FC5A9FE-4C5E-90E8-F64B-03FDABBCFF97}"/>
              </a:ext>
            </a:extLst>
          </p:cNvPr>
          <p:cNvSpPr/>
          <p:nvPr/>
        </p:nvSpPr>
        <p:spPr>
          <a:xfrm>
            <a:off x="8589511" y="3859189"/>
            <a:ext cx="216024" cy="2160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A4429F73-CFC8-A1AB-A9A9-766033CDB697}"/>
              </a:ext>
            </a:extLst>
          </p:cNvPr>
          <p:cNvSpPr/>
          <p:nvPr/>
        </p:nvSpPr>
        <p:spPr>
          <a:xfrm>
            <a:off x="7164288" y="2326568"/>
            <a:ext cx="216024" cy="2160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2BD28FB7-B5D4-4AF9-294D-F85B14693C83}"/>
              </a:ext>
            </a:extLst>
          </p:cNvPr>
          <p:cNvSpPr/>
          <p:nvPr/>
        </p:nvSpPr>
        <p:spPr>
          <a:xfrm>
            <a:off x="6806222" y="4171947"/>
            <a:ext cx="216024" cy="21602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11470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BCAF0-CDE1-FC87-B84A-17864512AB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7EBC92-15C1-D87E-60DB-F91B6A27DFC0}"/>
              </a:ext>
            </a:extLst>
          </p:cNvPr>
          <p:cNvSpPr>
            <a:spLocks noGrp="1"/>
          </p:cNvSpPr>
          <p:nvPr>
            <p:ph type="title"/>
          </p:nvPr>
        </p:nvSpPr>
        <p:spPr>
          <a:xfrm>
            <a:off x="247526" y="36004"/>
            <a:ext cx="7992888" cy="1143000"/>
          </a:xfrm>
        </p:spPr>
        <p:txBody>
          <a:bodyPr/>
          <a:lstStyle/>
          <a:p>
            <a:r>
              <a:rPr lang="de-DE" dirty="0"/>
              <a:t>Beispiel intraindividuell: ohne vs. Prompt zum Kritischen Prüfen</a:t>
            </a:r>
          </a:p>
        </p:txBody>
      </p:sp>
      <p:sp>
        <p:nvSpPr>
          <p:cNvPr id="3" name="Inhaltsplatzhalter 2">
            <a:extLst>
              <a:ext uri="{FF2B5EF4-FFF2-40B4-BE49-F238E27FC236}">
                <a16:creationId xmlns:a16="http://schemas.microsoft.com/office/drawing/2014/main" id="{E2A18FD6-2555-9FB8-A96A-B6BFB9CE1A44}"/>
              </a:ext>
            </a:extLst>
          </p:cNvPr>
          <p:cNvSpPr>
            <a:spLocks noGrp="1"/>
          </p:cNvSpPr>
          <p:nvPr>
            <p:ph idx="1"/>
          </p:nvPr>
        </p:nvSpPr>
        <p:spPr>
          <a:xfrm>
            <a:off x="544097" y="1556792"/>
            <a:ext cx="7467600" cy="3552844"/>
          </a:xfrm>
        </p:spPr>
        <p:txBody>
          <a:bodyPr/>
          <a:lstStyle/>
          <a:p>
            <a:endParaRPr lang="de-DE"/>
          </a:p>
        </p:txBody>
      </p:sp>
      <p:pic>
        <p:nvPicPr>
          <p:cNvPr id="5" name="Grafik 4">
            <a:extLst>
              <a:ext uri="{FF2B5EF4-FFF2-40B4-BE49-F238E27FC236}">
                <a16:creationId xmlns:a16="http://schemas.microsoft.com/office/drawing/2014/main" id="{A437AE7B-C4EF-35C4-34B7-E62B4BB08FEC}"/>
              </a:ext>
            </a:extLst>
          </p:cNvPr>
          <p:cNvPicPr>
            <a:picLocks noChangeAspect="1"/>
          </p:cNvPicPr>
          <p:nvPr/>
        </p:nvPicPr>
        <p:blipFill>
          <a:blip r:embed="rId3"/>
          <a:stretch>
            <a:fillRect/>
          </a:stretch>
        </p:blipFill>
        <p:spPr>
          <a:xfrm>
            <a:off x="251777" y="1052736"/>
            <a:ext cx="4021719" cy="5517232"/>
          </a:xfrm>
          <a:prstGeom prst="rect">
            <a:avLst/>
          </a:prstGeom>
        </p:spPr>
      </p:pic>
      <p:pic>
        <p:nvPicPr>
          <p:cNvPr id="7" name="Grafik 6">
            <a:extLst>
              <a:ext uri="{FF2B5EF4-FFF2-40B4-BE49-F238E27FC236}">
                <a16:creationId xmlns:a16="http://schemas.microsoft.com/office/drawing/2014/main" id="{E9B6AAE2-B4B2-5B17-09C8-B88883E42DB0}"/>
              </a:ext>
            </a:extLst>
          </p:cNvPr>
          <p:cNvPicPr>
            <a:picLocks noChangeAspect="1"/>
          </p:cNvPicPr>
          <p:nvPr/>
        </p:nvPicPr>
        <p:blipFill>
          <a:blip r:embed="rId4"/>
          <a:stretch>
            <a:fillRect/>
          </a:stretch>
        </p:blipFill>
        <p:spPr>
          <a:xfrm>
            <a:off x="4303172" y="1052736"/>
            <a:ext cx="4167853" cy="5769260"/>
          </a:xfrm>
          <a:prstGeom prst="rect">
            <a:avLst/>
          </a:prstGeom>
        </p:spPr>
      </p:pic>
    </p:spTree>
    <p:extLst>
      <p:ext uri="{BB962C8B-B14F-4D97-AF65-F5344CB8AC3E}">
        <p14:creationId xmlns:p14="http://schemas.microsoft.com/office/powerpoint/2010/main" val="1906581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5EDDFF5-4513-F57E-78EB-378618FFE2F0}"/>
              </a:ext>
            </a:extLst>
          </p:cNvPr>
          <p:cNvSpPr>
            <a:spLocks noGrp="1"/>
          </p:cNvSpPr>
          <p:nvPr>
            <p:ph idx="1"/>
          </p:nvPr>
        </p:nvSpPr>
        <p:spPr>
          <a:xfrm>
            <a:off x="323528" y="1772816"/>
            <a:ext cx="7467600" cy="3552844"/>
          </a:xfrm>
        </p:spPr>
        <p:txBody>
          <a:bodyPr/>
          <a:lstStyle/>
          <a:p>
            <a:r>
              <a:rPr lang="de-DE" dirty="0"/>
              <a:t>Ansätze für eine Erweiterung des aktuellen </a:t>
            </a:r>
            <a:r>
              <a:rPr lang="de-DE" dirty="0" err="1"/>
              <a:t>Codierschemas</a:t>
            </a:r>
            <a:r>
              <a:rPr lang="de-DE" dirty="0"/>
              <a:t>:</a:t>
            </a:r>
          </a:p>
          <a:p>
            <a:pPr lvl="1"/>
            <a:r>
              <a:rPr lang="de-DE" dirty="0"/>
              <a:t>Kongruenz zum kognitiven bzw. metakognitiven Prompt?</a:t>
            </a:r>
          </a:p>
          <a:p>
            <a:pPr lvl="1"/>
            <a:r>
              <a:rPr lang="de-DE" dirty="0"/>
              <a:t>Strategiewechsel erkennbar?</a:t>
            </a:r>
          </a:p>
          <a:p>
            <a:pPr lvl="1"/>
            <a:r>
              <a:rPr lang="de-DE" dirty="0"/>
              <a:t>Wie wird die metakognitive Seite genutzt?</a:t>
            </a:r>
          </a:p>
          <a:p>
            <a:pPr lvl="2"/>
            <a:r>
              <a:rPr lang="de-DE" dirty="0"/>
              <a:t>Z.B. ergänzende Lernstrategien, Hinweise zur Regulierung des Lernprozesses</a:t>
            </a:r>
          </a:p>
          <a:p>
            <a:pPr lvl="1"/>
            <a:r>
              <a:rPr lang="de-DE" dirty="0"/>
              <a:t>Kategorien zum Kritischen Prüfen aus LIST-Items (Wild &amp; Schiefele, 1994):</a:t>
            </a:r>
          </a:p>
          <a:p>
            <a:pPr lvl="2"/>
            <a:r>
              <a:rPr lang="de-DE" dirty="0"/>
              <a:t>(Kritische) Fragen zu Lerninhalten formulieren</a:t>
            </a:r>
          </a:p>
          <a:p>
            <a:pPr lvl="2"/>
            <a:r>
              <a:rPr lang="de-DE" dirty="0"/>
              <a:t>Widersprüche kennzeichnen</a:t>
            </a:r>
          </a:p>
          <a:p>
            <a:pPr lvl="2"/>
            <a:r>
              <a:rPr lang="de-DE" dirty="0"/>
              <a:t>Gegenüberstellungen von Lerninhalten</a:t>
            </a:r>
          </a:p>
          <a:p>
            <a:pPr lvl="2"/>
            <a:r>
              <a:rPr lang="de-DE" dirty="0"/>
              <a:t>Schlussfolgerungen ziehen</a:t>
            </a:r>
          </a:p>
        </p:txBody>
      </p:sp>
      <p:sp>
        <p:nvSpPr>
          <p:cNvPr id="4" name="Titel 1">
            <a:extLst>
              <a:ext uri="{FF2B5EF4-FFF2-40B4-BE49-F238E27FC236}">
                <a16:creationId xmlns:a16="http://schemas.microsoft.com/office/drawing/2014/main" id="{4692E2AB-5012-3CD6-AAF2-E89CD302891E}"/>
              </a:ext>
            </a:extLst>
          </p:cNvPr>
          <p:cNvSpPr>
            <a:spLocks noGrp="1"/>
          </p:cNvSpPr>
          <p:nvPr>
            <p:ph type="title"/>
          </p:nvPr>
        </p:nvSpPr>
        <p:spPr>
          <a:xfrm>
            <a:off x="179512" y="476672"/>
            <a:ext cx="7467600" cy="1143000"/>
          </a:xfrm>
        </p:spPr>
        <p:txBody>
          <a:bodyPr/>
          <a:lstStyle/>
          <a:p>
            <a:r>
              <a:rPr lang="de-DE" dirty="0"/>
              <a:t>Aktuelle Codierung von Summary 2.0-Seiten</a:t>
            </a:r>
          </a:p>
        </p:txBody>
      </p:sp>
    </p:spTree>
    <p:extLst>
      <p:ext uri="{BB962C8B-B14F-4D97-AF65-F5344CB8AC3E}">
        <p14:creationId xmlns:p14="http://schemas.microsoft.com/office/powerpoint/2010/main" val="4055648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448BA-88A8-410D-0625-BC08588B836A}"/>
              </a:ext>
            </a:extLst>
          </p:cNvPr>
          <p:cNvSpPr>
            <a:spLocks noGrp="1"/>
          </p:cNvSpPr>
          <p:nvPr>
            <p:ph type="title"/>
          </p:nvPr>
        </p:nvSpPr>
        <p:spPr>
          <a:xfrm>
            <a:off x="323528" y="260648"/>
            <a:ext cx="7467600" cy="1143000"/>
          </a:xfrm>
        </p:spPr>
        <p:txBody>
          <a:bodyPr/>
          <a:lstStyle/>
          <a:p>
            <a:r>
              <a:rPr lang="de-DE" dirty="0"/>
              <a:t>Aktuelles Summary 3.0-Verfahren</a:t>
            </a:r>
          </a:p>
        </p:txBody>
      </p:sp>
      <p:sp>
        <p:nvSpPr>
          <p:cNvPr id="3" name="Inhaltsplatzhalter 2">
            <a:extLst>
              <a:ext uri="{FF2B5EF4-FFF2-40B4-BE49-F238E27FC236}">
                <a16:creationId xmlns:a16="http://schemas.microsoft.com/office/drawing/2014/main" id="{A62DBF77-E5E1-CC67-FD69-FD2421996E0C}"/>
              </a:ext>
            </a:extLst>
          </p:cNvPr>
          <p:cNvSpPr>
            <a:spLocks noGrp="1"/>
          </p:cNvSpPr>
          <p:nvPr>
            <p:ph idx="1"/>
          </p:nvPr>
        </p:nvSpPr>
        <p:spPr>
          <a:xfrm>
            <a:off x="467544" y="1403648"/>
            <a:ext cx="7467600" cy="3552844"/>
          </a:xfrm>
        </p:spPr>
        <p:txBody>
          <a:bodyPr/>
          <a:lstStyle/>
          <a:p>
            <a:r>
              <a:rPr lang="de-DE" dirty="0"/>
              <a:t>Lehramtsstudierende erhalten zu Beginn des Semesters eine Summary-Broschüre</a:t>
            </a:r>
          </a:p>
          <a:p>
            <a:endParaRPr lang="de-DE" dirty="0"/>
          </a:p>
          <a:p>
            <a:r>
              <a:rPr lang="de-DE" dirty="0"/>
              <a:t>Summary-Broschüre: </a:t>
            </a:r>
          </a:p>
          <a:p>
            <a:pPr lvl="1"/>
            <a:r>
              <a:rPr lang="de-DE" dirty="0"/>
              <a:t>Hinweise zur Anfertigung und Einreichung</a:t>
            </a:r>
          </a:p>
          <a:p>
            <a:pPr lvl="1"/>
            <a:r>
              <a:rPr lang="de-DE" dirty="0"/>
              <a:t>„leere“ Themenseiten (eine DIN A5-Seite pro Thema)</a:t>
            </a:r>
          </a:p>
          <a:p>
            <a:pPr lvl="2"/>
            <a:r>
              <a:rPr lang="de-DE" dirty="0"/>
              <a:t>im aktuellen Semester ohne Prompts</a:t>
            </a:r>
          </a:p>
          <a:p>
            <a:pPr lvl="1"/>
            <a:r>
              <a:rPr lang="de-DE" dirty="0"/>
              <a:t>Abschließend eine Reflexionsseite (DIN A5) </a:t>
            </a:r>
          </a:p>
          <a:p>
            <a:pPr lvl="1"/>
            <a:r>
              <a:rPr lang="de-DE" dirty="0"/>
              <a:t>Summary-Seiten dürfen individuell (handschriftlich) gestaltet werden </a:t>
            </a:r>
          </a:p>
          <a:p>
            <a:pPr lvl="1"/>
            <a:r>
              <a:rPr lang="de-DE" dirty="0"/>
              <a:t>Einreichung am Lehrstuhl erfolgt eine Woche vor dem Prüfungstermin</a:t>
            </a:r>
          </a:p>
          <a:p>
            <a:pPr marL="457200" lvl="1" indent="0">
              <a:buNone/>
            </a:pPr>
            <a:endParaRPr lang="de-DE" dirty="0"/>
          </a:p>
        </p:txBody>
      </p:sp>
    </p:spTree>
    <p:extLst>
      <p:ext uri="{BB962C8B-B14F-4D97-AF65-F5344CB8AC3E}">
        <p14:creationId xmlns:p14="http://schemas.microsoft.com/office/powerpoint/2010/main" val="262078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A6942-B04E-345D-F858-95DDA15F5F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001A31-9FED-4405-EAFA-619704916DDA}"/>
              </a:ext>
            </a:extLst>
          </p:cNvPr>
          <p:cNvSpPr>
            <a:spLocks noGrp="1"/>
          </p:cNvSpPr>
          <p:nvPr>
            <p:ph type="title"/>
          </p:nvPr>
        </p:nvSpPr>
        <p:spPr>
          <a:xfrm>
            <a:off x="323528" y="260648"/>
            <a:ext cx="7467600" cy="1143000"/>
          </a:xfrm>
        </p:spPr>
        <p:txBody>
          <a:bodyPr/>
          <a:lstStyle/>
          <a:p>
            <a:r>
              <a:rPr lang="de-DE" dirty="0"/>
              <a:t>Aktuelles Summary 3.0-Verfahren</a:t>
            </a:r>
          </a:p>
        </p:txBody>
      </p:sp>
      <p:sp>
        <p:nvSpPr>
          <p:cNvPr id="3" name="Inhaltsplatzhalter 2">
            <a:extLst>
              <a:ext uri="{FF2B5EF4-FFF2-40B4-BE49-F238E27FC236}">
                <a16:creationId xmlns:a16="http://schemas.microsoft.com/office/drawing/2014/main" id="{69EDA52F-D355-02B8-74BE-60AE14713329}"/>
              </a:ext>
            </a:extLst>
          </p:cNvPr>
          <p:cNvSpPr>
            <a:spLocks noGrp="1"/>
          </p:cNvSpPr>
          <p:nvPr>
            <p:ph idx="1"/>
          </p:nvPr>
        </p:nvSpPr>
        <p:spPr>
          <a:xfrm>
            <a:off x="251520" y="1340768"/>
            <a:ext cx="8280920" cy="3552844"/>
          </a:xfrm>
        </p:spPr>
        <p:txBody>
          <a:bodyPr/>
          <a:lstStyle/>
          <a:p>
            <a:pPr marL="0" indent="0">
              <a:buNone/>
            </a:pPr>
            <a:r>
              <a:rPr lang="de-DE" b="1" dirty="0"/>
              <a:t>Unsere Überlegungen:</a:t>
            </a:r>
          </a:p>
          <a:p>
            <a:endParaRPr lang="de-DE" dirty="0"/>
          </a:p>
          <a:p>
            <a:r>
              <a:rPr lang="de-DE" dirty="0"/>
              <a:t>Höhere </a:t>
            </a:r>
            <a:r>
              <a:rPr lang="de-DE" b="1" dirty="0"/>
              <a:t>Ökonomie und Nachhaltigkeit</a:t>
            </a:r>
            <a:r>
              <a:rPr lang="de-DE" dirty="0"/>
              <a:t> in der Implementierung des Verfahrens</a:t>
            </a:r>
          </a:p>
          <a:p>
            <a:r>
              <a:rPr lang="de-DE" dirty="0"/>
              <a:t>Unsere bisherigen Befunde legen nahe, dass </a:t>
            </a:r>
            <a:r>
              <a:rPr lang="de-DE" dirty="0" err="1"/>
              <a:t>Summaries</a:t>
            </a:r>
            <a:r>
              <a:rPr lang="de-DE" dirty="0"/>
              <a:t> positiv mit dem Lernerfolg korrelieren</a:t>
            </a:r>
          </a:p>
          <a:p>
            <a:pPr lvl="1"/>
            <a:r>
              <a:rPr lang="de-DE" dirty="0"/>
              <a:t>Zeigt sich dieser Befund auch </a:t>
            </a:r>
            <a:r>
              <a:rPr lang="de-DE" b="1" dirty="0"/>
              <a:t>ohne wöchentliche Abgaben</a:t>
            </a:r>
            <a:r>
              <a:rPr lang="de-DE" dirty="0"/>
              <a:t>, die frühzeitiges und verteiltes Lernen erleichtern?</a:t>
            </a:r>
          </a:p>
          <a:p>
            <a:pPr lvl="1"/>
            <a:r>
              <a:rPr lang="de-DE" dirty="0"/>
              <a:t>Bzw. reicht der </a:t>
            </a:r>
            <a:r>
              <a:rPr lang="de-DE" b="1" dirty="0"/>
              <a:t>Anreiz eines „legalen Spickzettels“</a:t>
            </a:r>
            <a:r>
              <a:rPr lang="de-DE" dirty="0"/>
              <a:t>, um sich vertiefter mit den Lerninhalten auseinanderzusetzen?</a:t>
            </a:r>
          </a:p>
          <a:p>
            <a:pPr lvl="1"/>
            <a:r>
              <a:rPr lang="de-DE" dirty="0"/>
              <a:t>Könnte die analoge Einreichungsform zu einer </a:t>
            </a:r>
            <a:r>
              <a:rPr lang="de-DE" b="1" dirty="0"/>
              <a:t>„durchdachteren“ Erstellung </a:t>
            </a:r>
            <a:r>
              <a:rPr lang="de-DE" dirty="0"/>
              <a:t>von Summary-Seiten führen?</a:t>
            </a:r>
          </a:p>
          <a:p>
            <a:pPr lvl="1"/>
            <a:r>
              <a:rPr lang="de-DE" dirty="0"/>
              <a:t>Wird die</a:t>
            </a:r>
            <a:r>
              <a:rPr lang="de-DE" b="1" dirty="0"/>
              <a:t> Vernetzung </a:t>
            </a:r>
            <a:r>
              <a:rPr lang="de-DE" dirty="0"/>
              <a:t>von Lerninhalten unterschiedlicher VL-Sitzungen ohne wöchentliche Abgaben erleichtert?</a:t>
            </a:r>
          </a:p>
        </p:txBody>
      </p:sp>
    </p:spTree>
    <p:extLst>
      <p:ext uri="{BB962C8B-B14F-4D97-AF65-F5344CB8AC3E}">
        <p14:creationId xmlns:p14="http://schemas.microsoft.com/office/powerpoint/2010/main" val="179427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0BCA4-9358-45D9-1660-B043023CB73D}"/>
              </a:ext>
            </a:extLst>
          </p:cNvPr>
          <p:cNvSpPr>
            <a:spLocks noGrp="1"/>
          </p:cNvSpPr>
          <p:nvPr>
            <p:ph type="title"/>
          </p:nvPr>
        </p:nvSpPr>
        <p:spPr>
          <a:xfrm>
            <a:off x="179512" y="116632"/>
            <a:ext cx="7467600" cy="1143000"/>
          </a:xfrm>
        </p:spPr>
        <p:txBody>
          <a:bodyPr/>
          <a:lstStyle/>
          <a:p>
            <a:r>
              <a:rPr lang="de-DE" dirty="0"/>
              <a:t>Ausblick: SRL-Profile anderer Studiengänge</a:t>
            </a:r>
          </a:p>
        </p:txBody>
      </p:sp>
      <p:sp>
        <p:nvSpPr>
          <p:cNvPr id="3" name="Inhaltsplatzhalter 2">
            <a:extLst>
              <a:ext uri="{FF2B5EF4-FFF2-40B4-BE49-F238E27FC236}">
                <a16:creationId xmlns:a16="http://schemas.microsoft.com/office/drawing/2014/main" id="{CE7027FD-B5BD-84EB-8165-5B96B4B9E973}"/>
              </a:ext>
            </a:extLst>
          </p:cNvPr>
          <p:cNvSpPr>
            <a:spLocks noGrp="1"/>
          </p:cNvSpPr>
          <p:nvPr>
            <p:ph idx="1"/>
          </p:nvPr>
        </p:nvSpPr>
        <p:spPr>
          <a:xfrm>
            <a:off x="251520" y="980878"/>
            <a:ext cx="8280920" cy="3552844"/>
          </a:xfrm>
        </p:spPr>
        <p:txBody>
          <a:bodyPr/>
          <a:lstStyle/>
          <a:p>
            <a:r>
              <a:rPr lang="de-DE" dirty="0"/>
              <a:t>Fragestellung: Unterscheiden sich LA-Studierende in ihren SRL-Profilen und deren Entwicklung tatsächlich von Studierenden anderer Studiengänge (siehe auch </a:t>
            </a:r>
            <a:r>
              <a:rPr lang="de-DE" dirty="0" err="1"/>
              <a:t>Parpala</a:t>
            </a:r>
            <a:r>
              <a:rPr lang="de-DE" dirty="0"/>
              <a:t> et al., 2022; Barnard-</a:t>
            </a:r>
            <a:r>
              <a:rPr lang="de-DE" dirty="0" err="1"/>
              <a:t>Brak</a:t>
            </a:r>
            <a:r>
              <a:rPr lang="de-DE" dirty="0"/>
              <a:t> et al., 2010)?</a:t>
            </a:r>
          </a:p>
          <a:p>
            <a:endParaRPr lang="de-DE" dirty="0"/>
          </a:p>
          <a:p>
            <a:r>
              <a:rPr lang="de-DE" dirty="0"/>
              <a:t>Mögliche „Vergleichsstudiengänge“: </a:t>
            </a:r>
          </a:p>
          <a:p>
            <a:pPr lvl="1"/>
            <a:r>
              <a:rPr lang="de-DE" dirty="0"/>
              <a:t>Lehramt: leistungsheterogen, Studieninhalt SRL</a:t>
            </a:r>
          </a:p>
          <a:p>
            <a:pPr lvl="1"/>
            <a:r>
              <a:rPr lang="de-DE" dirty="0"/>
              <a:t>Psychologie: leistungshomogen, Studieninhalt SRL</a:t>
            </a:r>
          </a:p>
          <a:p>
            <a:pPr lvl="1"/>
            <a:r>
              <a:rPr lang="de-DE" dirty="0"/>
              <a:t>Wirtschaftswissenschaften: leistungsheterogen, andere Studieninhalte</a:t>
            </a:r>
          </a:p>
          <a:p>
            <a:endParaRPr lang="de-DE" dirty="0"/>
          </a:p>
          <a:p>
            <a:r>
              <a:rPr lang="de-DE" dirty="0"/>
              <a:t>Möglicher Zeitraum: 1-2 Semester (z.B. 3 Messzeitpunkte) nach Studienbeginn?</a:t>
            </a:r>
          </a:p>
          <a:p>
            <a:pPr lvl="1"/>
            <a:r>
              <a:rPr lang="de-DE" dirty="0"/>
              <a:t>Unterschiede im SRL bereits bei Studienbeginn oder v.a. im Studienverlauf?</a:t>
            </a:r>
          </a:p>
        </p:txBody>
      </p:sp>
    </p:spTree>
    <p:extLst>
      <p:ext uri="{BB962C8B-B14F-4D97-AF65-F5344CB8AC3E}">
        <p14:creationId xmlns:p14="http://schemas.microsoft.com/office/powerpoint/2010/main" val="4026494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D14C2-8077-DCAC-EF0F-5BC49810B12C}"/>
              </a:ext>
            </a:extLst>
          </p:cNvPr>
          <p:cNvSpPr>
            <a:spLocks noGrp="1"/>
          </p:cNvSpPr>
          <p:nvPr>
            <p:ph type="title"/>
          </p:nvPr>
        </p:nvSpPr>
        <p:spPr>
          <a:xfrm>
            <a:off x="179512" y="-177170"/>
            <a:ext cx="7467600" cy="1143000"/>
          </a:xfrm>
        </p:spPr>
        <p:txBody>
          <a:bodyPr/>
          <a:lstStyle/>
          <a:p>
            <a:r>
              <a:rPr lang="de-DE" dirty="0"/>
              <a:t>3. Methode</a:t>
            </a:r>
          </a:p>
        </p:txBody>
      </p:sp>
      <p:pic>
        <p:nvPicPr>
          <p:cNvPr id="4" name="Grafik 3">
            <a:extLst>
              <a:ext uri="{FF2B5EF4-FFF2-40B4-BE49-F238E27FC236}">
                <a16:creationId xmlns:a16="http://schemas.microsoft.com/office/drawing/2014/main" id="{C1520D1B-B0B3-B501-4188-F16E88EEB29B}"/>
              </a:ext>
            </a:extLst>
          </p:cNvPr>
          <p:cNvPicPr>
            <a:picLocks noChangeAspect="1"/>
          </p:cNvPicPr>
          <p:nvPr/>
        </p:nvPicPr>
        <p:blipFill>
          <a:blip r:embed="rId2"/>
          <a:stretch>
            <a:fillRect/>
          </a:stretch>
        </p:blipFill>
        <p:spPr>
          <a:xfrm>
            <a:off x="179512" y="648410"/>
            <a:ext cx="8071915" cy="6192688"/>
          </a:xfrm>
          <a:prstGeom prst="rect">
            <a:avLst/>
          </a:prstGeom>
        </p:spPr>
      </p:pic>
    </p:spTree>
    <p:extLst>
      <p:ext uri="{BB962C8B-B14F-4D97-AF65-F5344CB8AC3E}">
        <p14:creationId xmlns:p14="http://schemas.microsoft.com/office/powerpoint/2010/main" val="1564236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4F681-F2B1-8392-28F1-F63FB6AD57E5}"/>
              </a:ext>
            </a:extLst>
          </p:cNvPr>
          <p:cNvSpPr>
            <a:spLocks noGrp="1"/>
          </p:cNvSpPr>
          <p:nvPr>
            <p:ph type="title"/>
          </p:nvPr>
        </p:nvSpPr>
        <p:spPr>
          <a:xfrm>
            <a:off x="107504" y="-246595"/>
            <a:ext cx="7467600" cy="1143000"/>
          </a:xfrm>
        </p:spPr>
        <p:txBody>
          <a:bodyPr/>
          <a:lstStyle/>
          <a:p>
            <a:r>
              <a:rPr lang="de-DE" dirty="0"/>
              <a:t>3. Methode: Übersicht SRL-Profile</a:t>
            </a:r>
          </a:p>
        </p:txBody>
      </p:sp>
      <p:pic>
        <p:nvPicPr>
          <p:cNvPr id="5" name="Grafik 4">
            <a:extLst>
              <a:ext uri="{FF2B5EF4-FFF2-40B4-BE49-F238E27FC236}">
                <a16:creationId xmlns:a16="http://schemas.microsoft.com/office/drawing/2014/main" id="{811B55BF-703C-B3F3-E5A5-C245D90C1B9F}"/>
              </a:ext>
            </a:extLst>
          </p:cNvPr>
          <p:cNvPicPr>
            <a:picLocks noChangeAspect="1"/>
          </p:cNvPicPr>
          <p:nvPr/>
        </p:nvPicPr>
        <p:blipFill>
          <a:blip r:embed="rId3"/>
          <a:stretch>
            <a:fillRect/>
          </a:stretch>
        </p:blipFill>
        <p:spPr>
          <a:xfrm>
            <a:off x="251520" y="620688"/>
            <a:ext cx="7056784" cy="6125480"/>
          </a:xfrm>
          <a:prstGeom prst="rect">
            <a:avLst/>
          </a:prstGeom>
        </p:spPr>
      </p:pic>
    </p:spTree>
    <p:extLst>
      <p:ext uri="{BB962C8B-B14F-4D97-AF65-F5344CB8AC3E}">
        <p14:creationId xmlns:p14="http://schemas.microsoft.com/office/powerpoint/2010/main" val="372078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873AC-5AE7-B184-2CB4-EE9B73F213F2}"/>
              </a:ext>
            </a:extLst>
          </p:cNvPr>
          <p:cNvSpPr>
            <a:spLocks noGrp="1"/>
          </p:cNvSpPr>
          <p:nvPr>
            <p:ph type="title"/>
          </p:nvPr>
        </p:nvSpPr>
        <p:spPr>
          <a:xfrm>
            <a:off x="6896" y="10591"/>
            <a:ext cx="7467600" cy="1143000"/>
          </a:xfrm>
        </p:spPr>
        <p:txBody>
          <a:bodyPr/>
          <a:lstStyle/>
          <a:p>
            <a:r>
              <a:rPr lang="de-DE" dirty="0"/>
              <a:t>3. Methode: Beispiel Summary-Seiten</a:t>
            </a:r>
          </a:p>
        </p:txBody>
      </p:sp>
      <p:pic>
        <p:nvPicPr>
          <p:cNvPr id="5" name="Grafik 4">
            <a:extLst>
              <a:ext uri="{FF2B5EF4-FFF2-40B4-BE49-F238E27FC236}">
                <a16:creationId xmlns:a16="http://schemas.microsoft.com/office/drawing/2014/main" id="{BC3DB626-E347-F49D-05CE-96D8864208EE}"/>
              </a:ext>
            </a:extLst>
          </p:cNvPr>
          <p:cNvPicPr>
            <a:picLocks noChangeAspect="1"/>
          </p:cNvPicPr>
          <p:nvPr/>
        </p:nvPicPr>
        <p:blipFill>
          <a:blip r:embed="rId2"/>
          <a:stretch>
            <a:fillRect/>
          </a:stretch>
        </p:blipFill>
        <p:spPr>
          <a:xfrm>
            <a:off x="251520" y="1153591"/>
            <a:ext cx="3888221" cy="5301208"/>
          </a:xfrm>
          <a:prstGeom prst="rect">
            <a:avLst/>
          </a:prstGeom>
        </p:spPr>
      </p:pic>
      <p:pic>
        <p:nvPicPr>
          <p:cNvPr id="3" name="Grafik 2">
            <a:extLst>
              <a:ext uri="{FF2B5EF4-FFF2-40B4-BE49-F238E27FC236}">
                <a16:creationId xmlns:a16="http://schemas.microsoft.com/office/drawing/2014/main" id="{A9CA25F2-BC3A-572B-310D-1E6A03730B97}"/>
              </a:ext>
            </a:extLst>
          </p:cNvPr>
          <p:cNvPicPr>
            <a:picLocks noChangeAspect="1"/>
          </p:cNvPicPr>
          <p:nvPr/>
        </p:nvPicPr>
        <p:blipFill>
          <a:blip r:embed="rId3"/>
          <a:stretch>
            <a:fillRect/>
          </a:stretch>
        </p:blipFill>
        <p:spPr>
          <a:xfrm>
            <a:off x="4432350" y="1156412"/>
            <a:ext cx="3668041" cy="5278401"/>
          </a:xfrm>
          <a:prstGeom prst="rect">
            <a:avLst/>
          </a:prstGeom>
        </p:spPr>
      </p:pic>
    </p:spTree>
    <p:extLst>
      <p:ext uri="{BB962C8B-B14F-4D97-AF65-F5344CB8AC3E}">
        <p14:creationId xmlns:p14="http://schemas.microsoft.com/office/powerpoint/2010/main" val="1491149214"/>
      </p:ext>
    </p:extLst>
  </p:cSld>
  <p:clrMapOvr>
    <a:masterClrMapping/>
  </p:clrMapOvr>
</p:sld>
</file>

<file path=ppt/theme/theme1.xml><?xml version="1.0" encoding="utf-8"?>
<a:theme xmlns:a="http://schemas.openxmlformats.org/drawingml/2006/main" name="Vorlage-Lehre-deutsch">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raClrScheme>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clrMap bg1="lt1" tx1="dk1" bg2="lt2" tx2="dk2" accent1="accent1" accent2="accent2" accent3="accent3" accent4="accent4" accent5="accent5" accent6="accent6" hlink="hlink" folHlink="folHlink"/>
    </a:extraClrScheme>
    <a:extraClrScheme>
      <a:clrScheme name="ub-cd-neu-v2-4 2">
        <a:dk1>
          <a:srgbClr val="000000"/>
        </a:dk1>
        <a:lt1>
          <a:srgbClr val="C8D0E2"/>
        </a:lt1>
        <a:dk2>
          <a:srgbClr val="00457D"/>
        </a:dk2>
        <a:lt2>
          <a:srgbClr val="808080"/>
        </a:lt2>
        <a:accent1>
          <a:srgbClr val="5D7FAA"/>
        </a:accent1>
        <a:accent2>
          <a:srgbClr val="FFD300"/>
        </a:accent2>
        <a:accent3>
          <a:srgbClr val="E0E4EE"/>
        </a:accent3>
        <a:accent4>
          <a:srgbClr val="000000"/>
        </a:accent4>
        <a:accent5>
          <a:srgbClr val="B6C0D2"/>
        </a:accent5>
        <a:accent6>
          <a:srgbClr val="E7BF00"/>
        </a:accent6>
        <a:hlink>
          <a:srgbClr val="92A5C5"/>
        </a:hlink>
        <a:folHlink>
          <a:srgbClr val="FFE37D"/>
        </a:folHlink>
      </a:clrScheme>
      <a:clrMap bg1="lt1" tx1="dk1" bg2="lt2" tx2="dk2" accent1="accent1" accent2="accent2" accent3="accent3" accent4="accent4" accent5="accent5" accent6="accent6" hlink="hlink" folHlink="folHlink"/>
    </a:extraClrScheme>
    <a:extraClrScheme>
      <a:clrScheme name="ub-cd-neu-v2-4 3">
        <a:dk1>
          <a:srgbClr val="000000"/>
        </a:dk1>
        <a:lt1>
          <a:srgbClr val="C8D0E2"/>
        </a:lt1>
        <a:dk2>
          <a:srgbClr val="00457D"/>
        </a:dk2>
        <a:lt2>
          <a:srgbClr val="808080"/>
        </a:lt2>
        <a:accent1>
          <a:srgbClr val="5D7FAA"/>
        </a:accent1>
        <a:accent2>
          <a:srgbClr val="E6444F"/>
        </a:accent2>
        <a:accent3>
          <a:srgbClr val="E0E4EE"/>
        </a:accent3>
        <a:accent4>
          <a:srgbClr val="000000"/>
        </a:accent4>
        <a:accent5>
          <a:srgbClr val="B6C0D2"/>
        </a:accent5>
        <a:accent6>
          <a:srgbClr val="D03D47"/>
        </a:accent6>
        <a:hlink>
          <a:srgbClr val="92A5C5"/>
        </a:hlink>
        <a:folHlink>
          <a:srgbClr val="F1998F"/>
        </a:folHlink>
      </a:clrScheme>
      <a:clrMap bg1="lt1" tx1="dk1" bg2="lt2" tx2="dk2" accent1="accent1" accent2="accent2" accent3="accent3" accent4="accent4" accent5="accent5" accent6="accent6" hlink="hlink" folHlink="folHlink"/>
    </a:extraClrScheme>
    <a:extraClrScheme>
      <a:clrScheme name="ub-cd-neu-v2-4 4">
        <a:dk1>
          <a:srgbClr val="000000"/>
        </a:dk1>
        <a:lt1>
          <a:srgbClr val="C8D0E2"/>
        </a:lt1>
        <a:dk2>
          <a:srgbClr val="00457D"/>
        </a:dk2>
        <a:lt2>
          <a:srgbClr val="808080"/>
        </a:lt2>
        <a:accent1>
          <a:srgbClr val="5D7FAA"/>
        </a:accent1>
        <a:accent2>
          <a:srgbClr val="878783"/>
        </a:accent2>
        <a:accent3>
          <a:srgbClr val="E0E4EE"/>
        </a:accent3>
        <a:accent4>
          <a:srgbClr val="000000"/>
        </a:accent4>
        <a:accent5>
          <a:srgbClr val="B6C0D2"/>
        </a:accent5>
        <a:accent6>
          <a:srgbClr val="7A7A76"/>
        </a:accent6>
        <a:hlink>
          <a:srgbClr val="92A5C5"/>
        </a:hlink>
        <a:folHlink>
          <a:srgbClr val="B9BAB7"/>
        </a:folHlink>
      </a:clrScheme>
      <a:clrMap bg1="lt1" tx1="dk1" bg2="lt2" tx2="dk2" accent1="accent1" accent2="accent2" accent3="accent3" accent4="accent4" accent5="accent5" accent6="accent6" hlink="hlink" folHlink="folHlink"/>
    </a:extraClrScheme>
    <a:extraClrScheme>
      <a:clrScheme name="ub-cd-neu-v2-4 5">
        <a:dk1>
          <a:srgbClr val="000000"/>
        </a:dk1>
        <a:lt1>
          <a:srgbClr val="C8D0E2"/>
        </a:lt1>
        <a:dk2>
          <a:srgbClr val="00457D"/>
        </a:dk2>
        <a:lt2>
          <a:srgbClr val="808080"/>
        </a:lt2>
        <a:accent1>
          <a:srgbClr val="5D7FAA"/>
        </a:accent1>
        <a:accent2>
          <a:srgbClr val="00457D"/>
        </a:accent2>
        <a:accent3>
          <a:srgbClr val="E0E4EE"/>
        </a:accent3>
        <a:accent4>
          <a:srgbClr val="000000"/>
        </a:accent4>
        <a:accent5>
          <a:srgbClr val="B6C0D2"/>
        </a:accent5>
        <a:accent6>
          <a:srgbClr val="003E71"/>
        </a:accent6>
        <a:hlink>
          <a:srgbClr val="92A5C5"/>
        </a:hlink>
        <a:folHlink>
          <a:srgbClr val="C8D0E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Vorlage-Lehre-deutsch</Template>
  <TotalTime>0</TotalTime>
  <Words>7707</Words>
  <Application>Microsoft Office PowerPoint</Application>
  <PresentationFormat>Bildschirmpräsentation (4:3)</PresentationFormat>
  <Paragraphs>808</Paragraphs>
  <Slides>64</Slides>
  <Notes>28</Notes>
  <HiddenSlides>8</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64</vt:i4>
      </vt:variant>
    </vt:vector>
  </HeadingPairs>
  <TitlesOfParts>
    <vt:vector size="74" baseType="lpstr">
      <vt:lpstr>Aptos</vt:lpstr>
      <vt:lpstr>Arial</vt:lpstr>
      <vt:lpstr>Calibri</vt:lpstr>
      <vt:lpstr>Calibri Light</vt:lpstr>
      <vt:lpstr>Times New Roman</vt:lpstr>
      <vt:lpstr>UB Scala</vt:lpstr>
      <vt:lpstr>UB Scala Sans</vt:lpstr>
      <vt:lpstr>Wingdings</vt:lpstr>
      <vt:lpstr>Vorlage-Lehre-deutsch</vt:lpstr>
      <vt:lpstr>Benutzerdefiniertes Design</vt:lpstr>
      <vt:lpstr>Validierung einer prompt-gestützten Intervention zur differenzierten Förderung selbstregulierten Lernens Lehramtsstudierender in der universitären Prüfungsvorbereitung   Janina Schel &amp; Barbara Drechsel   </vt:lpstr>
      <vt:lpstr>Gliederung</vt:lpstr>
      <vt:lpstr>1. Einleitung</vt:lpstr>
      <vt:lpstr>1. Einleitung</vt:lpstr>
      <vt:lpstr>1.1 Fragestellung</vt:lpstr>
      <vt:lpstr>2. Theorie</vt:lpstr>
      <vt:lpstr>3. Methode</vt:lpstr>
      <vt:lpstr>3. Methode: Übersicht SRL-Profile</vt:lpstr>
      <vt:lpstr>3. Methode: Beispiel Summary-Seiten</vt:lpstr>
      <vt:lpstr>4. Hypothesen</vt:lpstr>
      <vt:lpstr>5. Ergebnisse</vt:lpstr>
      <vt:lpstr>5. Ergebnisse</vt:lpstr>
      <vt:lpstr>5. Ergebnisse </vt:lpstr>
      <vt:lpstr>5. Ergebnisse </vt:lpstr>
      <vt:lpstr>5. Ergebnisse</vt:lpstr>
      <vt:lpstr>6. Diskussion</vt:lpstr>
      <vt:lpstr>6. Diskussion</vt:lpstr>
      <vt:lpstr>6. Diskussion</vt:lpstr>
      <vt:lpstr>6. Abschließende Diskussion</vt:lpstr>
      <vt:lpstr>Literaturverzeichnis</vt:lpstr>
      <vt:lpstr>PowerPoint-Präsentation</vt:lpstr>
      <vt:lpstr>Literaturverzeichnis</vt:lpstr>
      <vt:lpstr>PowerPoint-Präsentation</vt:lpstr>
      <vt:lpstr>PowerPoint-Präsentation</vt:lpstr>
      <vt:lpstr>Anhang: ohne vs. Prompt zum Organisieren</vt:lpstr>
      <vt:lpstr>Anhang: ohne vs. Prompt zum Elaborieren</vt:lpstr>
      <vt:lpstr>Anhang: ohne vs. Prompt zum Kritischen Prüfen</vt:lpstr>
      <vt:lpstr>Anhang: Metakognitiver Prompt</vt:lpstr>
      <vt:lpstr>Anhang: Methode</vt:lpstr>
      <vt:lpstr>Anhang: Ergebnisse MANOVA zum Lernerfolg</vt:lpstr>
      <vt:lpstr>Anhang: Theoretische Grundlagen &amp; Methode</vt:lpstr>
      <vt:lpstr>Anhang: Theoretische Grundlagen &amp; Methode</vt:lpstr>
      <vt:lpstr>Anhang: Itembeispiele</vt:lpstr>
      <vt:lpstr>Anhang Methode</vt:lpstr>
      <vt:lpstr>Anhang Methode</vt:lpstr>
      <vt:lpstr>Anhang Methode</vt:lpstr>
      <vt:lpstr>Anhang: Ergebnisse Replikation Lerntypologie</vt:lpstr>
      <vt:lpstr>Ergebnisse: Replikation</vt:lpstr>
      <vt:lpstr>Ergebnisse: Replikation</vt:lpstr>
      <vt:lpstr>Ergebnisse: Replikation</vt:lpstr>
      <vt:lpstr>Ergebnisse: Replikation</vt:lpstr>
      <vt:lpstr>Ergebnisse: Replikation</vt:lpstr>
      <vt:lpstr>Ergebnisse: Replikation</vt:lpstr>
      <vt:lpstr>Anhang: Ergebnisse Stabilität der Lernprofile</vt:lpstr>
      <vt:lpstr>Ergebnisse: Stabilität der Lernprofile</vt:lpstr>
      <vt:lpstr>Zwischenfazit </vt:lpstr>
      <vt:lpstr>Anhang: Modellpassung LPA WS 21/22</vt:lpstr>
      <vt:lpstr>Anhang: Mittlere Klassenzuordnungs-wahrscheinlichkeiten LPA WS 21/22</vt:lpstr>
      <vt:lpstr>Anhang: Modellpassung LPA WS 23/24</vt:lpstr>
      <vt:lpstr>Anhang: Mittlere Klassenzuordnungs-wahrscheinlichkeiten LPA WS 23/24</vt:lpstr>
      <vt:lpstr>Anhang: Beispiel Auszug Codierschema</vt:lpstr>
      <vt:lpstr>Anhang: Anreizsystem Vorlesung      (Klausur-Booklets; Pridöhl, 2022)</vt:lpstr>
      <vt:lpstr>Anhang: Kategorien Lernproduktanalyse </vt:lpstr>
      <vt:lpstr>Anhang: Beispiel Codierregeln </vt:lpstr>
      <vt:lpstr>3. Ausblick zur aktuellen Summary-Forschung</vt:lpstr>
      <vt:lpstr>Übersicht aktuelle Summary-Forschung</vt:lpstr>
      <vt:lpstr>Experiment zur Summary 2.0-Intervention</vt:lpstr>
      <vt:lpstr>Aktuelle Codierung von Summary 2.0-Seiten</vt:lpstr>
      <vt:lpstr>Beispiel intraindividuell: ohne vs. Prompt zum Organisieren</vt:lpstr>
      <vt:lpstr>Beispiel intraindividuell: ohne vs. Prompt zum Kritischen Prüfen</vt:lpstr>
      <vt:lpstr>Aktuelle Codierung von Summary 2.0-Seiten</vt:lpstr>
      <vt:lpstr>Aktuelles Summary 3.0-Verfahren</vt:lpstr>
      <vt:lpstr>Aktuelles Summary 3.0-Verfahren</vt:lpstr>
      <vt:lpstr>Ausblick: SRL-Profile anderer Studiengänge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Digitale Feedbacksysteme in der Hochschullehre zur Optimierung von Lernprozessen und Lernergebnissen Studierender</dc:title>
  <dc:creator>Arkadius Schel</dc:creator>
  <dc:description>Vorlage erstellt durch:
Andreas Stadtmüller • Universität Bamberg • Dezernat Z/KOM • Corporate Design • 28.10.2010</dc:description>
  <cp:lastModifiedBy>Drechsel, Barbara</cp:lastModifiedBy>
  <cp:revision>516</cp:revision>
  <dcterms:created xsi:type="dcterms:W3CDTF">2021-03-03T11:48:58Z</dcterms:created>
  <dcterms:modified xsi:type="dcterms:W3CDTF">2025-09-28T06:46:10Z</dcterms:modified>
</cp:coreProperties>
</file>