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71" r:id="rId8"/>
    <p:sldId id="265" r:id="rId9"/>
    <p:sldId id="263" r:id="rId10"/>
    <p:sldId id="266" r:id="rId11"/>
    <p:sldId id="267" r:id="rId12"/>
    <p:sldId id="268" r:id="rId13"/>
    <p:sldId id="270" r:id="rId14"/>
  </p:sldIdLst>
  <p:sldSz cx="18288000" cy="10287000"/>
  <p:notesSz cx="6858000" cy="9144000"/>
  <p:embeddedFontLst>
    <p:embeddedFont>
      <p:font typeface="Canva Sans" panose="020B0604020202020204" charset="0"/>
      <p:regular r:id="rId16"/>
    </p:embeddedFont>
    <p:embeddedFont>
      <p:font typeface="Canva Sans Bold" panose="020B0604020202020204" charset="0"/>
      <p:regular r:id="rId17"/>
    </p:embeddedFont>
    <p:embeddedFont>
      <p:font typeface="Play"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K8bGOSaQHB7d8S96k6cGNs5wf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3E7CC-19FD-4494-A7E0-D1CD18FAFAFD}" v="10" dt="2024-06-13T02:14:16.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65" d="100"/>
          <a:sy n="65" d="100"/>
        </p:scale>
        <p:origin x="43"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6" name="Google Shape;126;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27" name="Google Shape;127;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GA Secretary of State website - proposed election amendments:</a:t>
            </a:r>
            <a:endParaRPr/>
          </a:p>
          <a:p>
            <a:pPr marL="0" lvl="0" indent="0" algn="l" rtl="0">
              <a:spcBef>
                <a:spcPts val="0"/>
              </a:spcBef>
              <a:spcAft>
                <a:spcPts val="0"/>
              </a:spcAft>
              <a:buNone/>
            </a:pPr>
            <a:endParaRPr/>
          </a:p>
          <a:p>
            <a:pPr marL="0" lvl="0" indent="0" algn="l" rtl="0">
              <a:spcBef>
                <a:spcPts val="0"/>
              </a:spcBef>
              <a:spcAft>
                <a:spcPts val="0"/>
              </a:spcAft>
              <a:buNone/>
            </a:pPr>
            <a:r>
              <a:rPr lang="en-US"/>
              <a:t>https://sos.ga.gov/page/proposed-elections-division-rules-and-rule-amendments</a:t>
            </a:r>
            <a:endParaRPr/>
          </a:p>
          <a:p>
            <a:pPr marL="0" lvl="0" indent="0" algn="l" rtl="0">
              <a:spcBef>
                <a:spcPts val="0"/>
              </a:spcBef>
              <a:spcAft>
                <a:spcPts val="0"/>
              </a:spcAft>
              <a:buNone/>
            </a:pPr>
            <a:endParaRPr/>
          </a:p>
          <a:p>
            <a:pPr marL="0" lvl="0" indent="0" algn="l" rtl="0">
              <a:spcBef>
                <a:spcPts val="0"/>
              </a:spcBef>
              <a:spcAft>
                <a:spcPts val="0"/>
              </a:spcAft>
              <a:buNone/>
            </a:pPr>
            <a:r>
              <a:rPr lang="en-US"/>
              <a:t>Protect Democracy working paper on proposed legislative changes:</a:t>
            </a:r>
            <a:endParaRPr/>
          </a:p>
          <a:p>
            <a:pPr marL="0" lvl="0" indent="0" algn="l" rtl="0">
              <a:spcBef>
                <a:spcPts val="0"/>
              </a:spcBef>
              <a:spcAft>
                <a:spcPts val="0"/>
              </a:spcAft>
              <a:buNone/>
            </a:pPr>
            <a:endParaRPr/>
          </a:p>
          <a:p>
            <a:pPr marL="0" lvl="0" indent="0" algn="l" rtl="0">
              <a:spcBef>
                <a:spcPts val="0"/>
              </a:spcBef>
              <a:spcAft>
                <a:spcPts val="0"/>
              </a:spcAft>
              <a:buNone/>
            </a:pPr>
            <a:r>
              <a:rPr lang="en-US"/>
              <a:t>https://docs.google.com/document/d/1gtpGcv06KxhsoNANfgHe-4cVjyOeRygc/edit?usp=sharing&amp;ouid=102091946719996189444&amp;rtpof=true&amp;sd=true</a:t>
            </a:r>
            <a:endParaRPr/>
          </a:p>
        </p:txBody>
      </p:sp>
      <p:sp>
        <p:nvSpPr>
          <p:cNvPr id="129" name="Google Shape;129;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0" name="Google Shape;130;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6" name="Google Shape;126;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27" name="Google Shape;127;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GA Secretary of State website - proposed election amendments:</a:t>
            </a:r>
            <a:endParaRPr/>
          </a:p>
          <a:p>
            <a:pPr marL="0" lvl="0" indent="0" algn="l" rtl="0">
              <a:spcBef>
                <a:spcPts val="0"/>
              </a:spcBef>
              <a:spcAft>
                <a:spcPts val="0"/>
              </a:spcAft>
              <a:buNone/>
            </a:pPr>
            <a:endParaRPr/>
          </a:p>
          <a:p>
            <a:pPr marL="0" lvl="0" indent="0" algn="l" rtl="0">
              <a:spcBef>
                <a:spcPts val="0"/>
              </a:spcBef>
              <a:spcAft>
                <a:spcPts val="0"/>
              </a:spcAft>
              <a:buNone/>
            </a:pPr>
            <a:r>
              <a:rPr lang="en-US"/>
              <a:t>https://sos.ga.gov/page/proposed-elections-division-rules-and-rule-amendments</a:t>
            </a:r>
            <a:endParaRPr/>
          </a:p>
          <a:p>
            <a:pPr marL="0" lvl="0" indent="0" algn="l" rtl="0">
              <a:spcBef>
                <a:spcPts val="0"/>
              </a:spcBef>
              <a:spcAft>
                <a:spcPts val="0"/>
              </a:spcAft>
              <a:buNone/>
            </a:pPr>
            <a:endParaRPr/>
          </a:p>
          <a:p>
            <a:pPr marL="0" lvl="0" indent="0" algn="l" rtl="0">
              <a:spcBef>
                <a:spcPts val="0"/>
              </a:spcBef>
              <a:spcAft>
                <a:spcPts val="0"/>
              </a:spcAft>
              <a:buNone/>
            </a:pPr>
            <a:r>
              <a:rPr lang="en-US"/>
              <a:t>Protect Democracy working paper on proposed legislative changes:</a:t>
            </a:r>
            <a:endParaRPr/>
          </a:p>
          <a:p>
            <a:pPr marL="0" lvl="0" indent="0" algn="l" rtl="0">
              <a:spcBef>
                <a:spcPts val="0"/>
              </a:spcBef>
              <a:spcAft>
                <a:spcPts val="0"/>
              </a:spcAft>
              <a:buNone/>
            </a:pPr>
            <a:endParaRPr/>
          </a:p>
          <a:p>
            <a:pPr marL="0" lvl="0" indent="0" algn="l" rtl="0">
              <a:spcBef>
                <a:spcPts val="0"/>
              </a:spcBef>
              <a:spcAft>
                <a:spcPts val="0"/>
              </a:spcAft>
              <a:buNone/>
            </a:pPr>
            <a:r>
              <a:rPr lang="en-US"/>
              <a:t>https://docs.google.com/document/d/1gtpGcv06KxhsoNANfgHe-4cVjyOeRygc/edit?usp=sharing&amp;ouid=102091946719996189444&amp;rtpof=true&amp;sd=true</a:t>
            </a:r>
            <a:endParaRPr/>
          </a:p>
        </p:txBody>
      </p:sp>
      <p:sp>
        <p:nvSpPr>
          <p:cNvPr id="129" name="Google Shape;129;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0" name="Google Shape;130;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681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E428F3-5B71-46A7-AA8D-3AD2C7D7B30C}" type="datetime1">
              <a:rPr lang="en-US" smtClean="0"/>
              <a:t>6/12/2024</a:t>
            </a:fld>
            <a:endParaRPr/>
          </a:p>
        </p:txBody>
      </p:sp>
      <p:sp>
        <p:nvSpPr>
          <p:cNvPr id="17" name="Google Shape;17;p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5880497" y="-1884758"/>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CD8EDA1-EBFB-4494-98AA-CD693258477D}" type="datetime1">
              <a:rPr lang="en-US" smtClean="0"/>
              <a:t>6/12/2024</a:t>
            </a:fld>
            <a:endParaRPr/>
          </a:p>
        </p:txBody>
      </p:sp>
      <p:sp>
        <p:nvSpPr>
          <p:cNvPr id="76" name="Google Shape;76;p1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10700147" y="2934892"/>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2699146" y="-894158"/>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D46C480-3631-49D7-A4C6-F2696EFDFB22}" type="datetime1">
              <a:rPr lang="en-US" smtClean="0"/>
              <a:t>6/12/2024</a:t>
            </a:fld>
            <a:endParaRPr/>
          </a:p>
        </p:txBody>
      </p:sp>
      <p:sp>
        <p:nvSpPr>
          <p:cNvPr id="82" name="Google Shape;82;p1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9"/>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9000"/>
              <a:buFont typeface="Play"/>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
        <p:nvSpPr>
          <p:cNvPr id="22" name="Google Shape;22;p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624441-4CB8-4965-8141-0895B92AF6C1}" type="datetime1">
              <a:rPr lang="en-US" smtClean="0"/>
              <a:t>6/12/2024</a:t>
            </a:fld>
            <a:endParaRPr/>
          </a:p>
        </p:txBody>
      </p:sp>
      <p:sp>
        <p:nvSpPr>
          <p:cNvPr id="23" name="Google Shape;23;p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 name="Google Shape;28;p1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DB3197F-288F-4850-A258-6459A883E72D}" type="datetime1">
              <a:rPr lang="en-US" smtClean="0"/>
              <a:t>6/12/2024</a:t>
            </a:fld>
            <a:endParaRPr/>
          </a:p>
        </p:txBody>
      </p:sp>
      <p:sp>
        <p:nvSpPr>
          <p:cNvPr id="29" name="Google Shape;29;p1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000"/>
              <a:buFont typeface="Play"/>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757575"/>
              </a:buClr>
              <a:buSzPts val="3600"/>
              <a:buNone/>
              <a:defRPr sz="3600">
                <a:solidFill>
                  <a:srgbClr val="757575"/>
                </a:solidFill>
              </a:defRPr>
            </a:lvl1pPr>
            <a:lvl2pPr marL="914400" lvl="1" indent="-228600" algn="l">
              <a:lnSpc>
                <a:spcPct val="90000"/>
              </a:lnSpc>
              <a:spcBef>
                <a:spcPts val="750"/>
              </a:spcBef>
              <a:spcAft>
                <a:spcPts val="0"/>
              </a:spcAft>
              <a:buClr>
                <a:srgbClr val="757575"/>
              </a:buClr>
              <a:buSzPts val="3000"/>
              <a:buNone/>
              <a:defRPr sz="3000">
                <a:solidFill>
                  <a:srgbClr val="757575"/>
                </a:solidFill>
              </a:defRPr>
            </a:lvl2pPr>
            <a:lvl3pPr marL="1371600" lvl="2" indent="-228600" algn="l">
              <a:lnSpc>
                <a:spcPct val="90000"/>
              </a:lnSpc>
              <a:spcBef>
                <a:spcPts val="750"/>
              </a:spcBef>
              <a:spcAft>
                <a:spcPts val="0"/>
              </a:spcAft>
              <a:buClr>
                <a:srgbClr val="757575"/>
              </a:buClr>
              <a:buSzPts val="2700"/>
              <a:buNone/>
              <a:defRPr sz="2700">
                <a:solidFill>
                  <a:srgbClr val="757575"/>
                </a:solidFill>
              </a:defRPr>
            </a:lvl3pPr>
            <a:lvl4pPr marL="1828800" lvl="3" indent="-228600" algn="l">
              <a:lnSpc>
                <a:spcPct val="90000"/>
              </a:lnSpc>
              <a:spcBef>
                <a:spcPts val="750"/>
              </a:spcBef>
              <a:spcAft>
                <a:spcPts val="0"/>
              </a:spcAft>
              <a:buClr>
                <a:srgbClr val="757575"/>
              </a:buClr>
              <a:buSzPts val="2400"/>
              <a:buNone/>
              <a:defRPr sz="2400">
                <a:solidFill>
                  <a:srgbClr val="757575"/>
                </a:solidFill>
              </a:defRPr>
            </a:lvl4pPr>
            <a:lvl5pPr marL="2286000" lvl="4" indent="-228600" algn="l">
              <a:lnSpc>
                <a:spcPct val="90000"/>
              </a:lnSpc>
              <a:spcBef>
                <a:spcPts val="750"/>
              </a:spcBef>
              <a:spcAft>
                <a:spcPts val="0"/>
              </a:spcAft>
              <a:buClr>
                <a:srgbClr val="757575"/>
              </a:buClr>
              <a:buSzPts val="2400"/>
              <a:buNone/>
              <a:defRPr sz="2400">
                <a:solidFill>
                  <a:srgbClr val="757575"/>
                </a:solidFill>
              </a:defRPr>
            </a:lvl5pPr>
            <a:lvl6pPr marL="2743200" lvl="5" indent="-228600" algn="l">
              <a:lnSpc>
                <a:spcPct val="90000"/>
              </a:lnSpc>
              <a:spcBef>
                <a:spcPts val="750"/>
              </a:spcBef>
              <a:spcAft>
                <a:spcPts val="0"/>
              </a:spcAft>
              <a:buClr>
                <a:srgbClr val="757575"/>
              </a:buClr>
              <a:buSzPts val="2400"/>
              <a:buNone/>
              <a:defRPr sz="2400">
                <a:solidFill>
                  <a:srgbClr val="757575"/>
                </a:solidFill>
              </a:defRPr>
            </a:lvl6pPr>
            <a:lvl7pPr marL="3200400" lvl="6" indent="-228600" algn="l">
              <a:lnSpc>
                <a:spcPct val="90000"/>
              </a:lnSpc>
              <a:spcBef>
                <a:spcPts val="750"/>
              </a:spcBef>
              <a:spcAft>
                <a:spcPts val="0"/>
              </a:spcAft>
              <a:buClr>
                <a:srgbClr val="757575"/>
              </a:buClr>
              <a:buSzPts val="2400"/>
              <a:buNone/>
              <a:defRPr sz="2400">
                <a:solidFill>
                  <a:srgbClr val="757575"/>
                </a:solidFill>
              </a:defRPr>
            </a:lvl7pPr>
            <a:lvl8pPr marL="3657600" lvl="7" indent="-228600" algn="l">
              <a:lnSpc>
                <a:spcPct val="90000"/>
              </a:lnSpc>
              <a:spcBef>
                <a:spcPts val="750"/>
              </a:spcBef>
              <a:spcAft>
                <a:spcPts val="0"/>
              </a:spcAft>
              <a:buClr>
                <a:srgbClr val="757575"/>
              </a:buClr>
              <a:buSzPts val="2400"/>
              <a:buNone/>
              <a:defRPr sz="2400">
                <a:solidFill>
                  <a:srgbClr val="757575"/>
                </a:solidFill>
              </a:defRPr>
            </a:lvl8pPr>
            <a:lvl9pPr marL="4114800" lvl="8" indent="-228600" algn="l">
              <a:lnSpc>
                <a:spcPct val="90000"/>
              </a:lnSpc>
              <a:spcBef>
                <a:spcPts val="750"/>
              </a:spcBef>
              <a:spcAft>
                <a:spcPts val="0"/>
              </a:spcAft>
              <a:buClr>
                <a:srgbClr val="757575"/>
              </a:buClr>
              <a:buSzPts val="2400"/>
              <a:buNone/>
              <a:defRPr sz="2400">
                <a:solidFill>
                  <a:srgbClr val="757575"/>
                </a:solidFill>
              </a:defRPr>
            </a:lvl9pPr>
          </a:lstStyle>
          <a:p>
            <a:endParaRPr/>
          </a:p>
        </p:txBody>
      </p:sp>
      <p:sp>
        <p:nvSpPr>
          <p:cNvPr id="34" name="Google Shape;34;p1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8925E97-125A-46A5-B53C-923730551843}" type="datetime1">
              <a:rPr lang="en-US" smtClean="0"/>
              <a:t>6/12/2024</a:t>
            </a:fld>
            <a:endParaRPr/>
          </a:p>
        </p:txBody>
      </p:sp>
      <p:sp>
        <p:nvSpPr>
          <p:cNvPr id="35" name="Google Shape;35;p1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0" name="Google Shape;40;p12"/>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1" name="Google Shape;41;p1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5B3FAB3-0AC2-4A4D-B571-6E1BD718465B}" type="datetime1">
              <a:rPr lang="en-US" smtClean="0"/>
              <a:t>6/12/2024</a:t>
            </a:fld>
            <a:endParaRPr/>
          </a:p>
        </p:txBody>
      </p:sp>
      <p:sp>
        <p:nvSpPr>
          <p:cNvPr id="42" name="Google Shape;42;p1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47" name="Google Shape;47;p13"/>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3"/>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49" name="Google Shape;49;p13"/>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0" name="Google Shape;50;p1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C0FB195-AC43-4FE5-B81F-E6EB141EF84A}" type="datetime1">
              <a:rPr lang="en-US" smtClean="0"/>
              <a:t>6/12/2024</a:t>
            </a:fld>
            <a:endParaRPr/>
          </a:p>
        </p:txBody>
      </p:sp>
      <p:sp>
        <p:nvSpPr>
          <p:cNvPr id="51" name="Google Shape;51;p1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8641A91-E56B-4172-AE99-BE0C8DBD51FC}" type="datetime1">
              <a:rPr lang="en-US" smtClean="0"/>
              <a:t>6/12/2024</a:t>
            </a:fld>
            <a:endParaRPr/>
          </a:p>
        </p:txBody>
      </p:sp>
      <p:sp>
        <p:nvSpPr>
          <p:cNvPr id="56" name="Google Shape;56;p1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61" name="Google Shape;61;p15"/>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2" name="Google Shape;62;p1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D45229-F27D-4C8B-9729-AAFC14ED4A8D}" type="datetime1">
              <a:rPr lang="en-US" smtClean="0"/>
              <a:t>6/12/2024</a:t>
            </a:fld>
            <a:endParaRPr/>
          </a:p>
        </p:txBody>
      </p:sp>
      <p:sp>
        <p:nvSpPr>
          <p:cNvPr id="63" name="Google Shape;63;p1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7774782" y="1481138"/>
            <a:ext cx="9258300" cy="7310438"/>
          </a:xfrm>
          <a:prstGeom prst="rect">
            <a:avLst/>
          </a:prstGeom>
          <a:noFill/>
          <a:ln>
            <a:noFill/>
          </a:ln>
        </p:spPr>
      </p:sp>
      <p:sp>
        <p:nvSpPr>
          <p:cNvPr id="68" name="Google Shape;68;p16"/>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9" name="Google Shape;69;p1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C19F412-D9FC-44A0-9C70-4B19D9CADDB8}" type="datetime1">
              <a:rPr lang="en-US" smtClean="0"/>
              <a:t>6/12/2024</a:t>
            </a:fld>
            <a:endParaRPr/>
          </a:p>
        </p:txBody>
      </p:sp>
      <p:sp>
        <p:nvSpPr>
          <p:cNvPr id="70" name="Google Shape;70;p1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2870"/>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600"/>
              <a:buFont typeface="Play"/>
              <a:buNone/>
              <a:defRPr sz="66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Arial"/>
                <a:ea typeface="Arial"/>
                <a:cs typeface="Arial"/>
                <a:sym typeface="Arial"/>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69A0DF78-E6E3-4BA1-8610-30AB5FFAF4E4}" type="datetime1">
              <a:rPr lang="en-US" smtClean="0"/>
              <a:t>6/12/2024</a:t>
            </a:fld>
            <a:endParaRPr/>
          </a:p>
        </p:txBody>
      </p:sp>
      <p:sp>
        <p:nvSpPr>
          <p:cNvPr id="13" name="Google Shape;13;p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757575"/>
                </a:solidFill>
                <a:latin typeface="Arial"/>
                <a:ea typeface="Arial"/>
                <a:cs typeface="Arial"/>
                <a:sym typeface="Arial"/>
              </a:defRPr>
            </a:lvl1pPr>
            <a:lvl2pPr marL="0" marR="0" lvl="1" indent="0" algn="r" rtl="0">
              <a:spcBef>
                <a:spcPts val="0"/>
              </a:spcBef>
              <a:buNone/>
              <a:defRPr sz="1800" b="0" i="0" u="none" strike="noStrike" cap="none">
                <a:solidFill>
                  <a:srgbClr val="757575"/>
                </a:solidFill>
                <a:latin typeface="Arial"/>
                <a:ea typeface="Arial"/>
                <a:cs typeface="Arial"/>
                <a:sym typeface="Arial"/>
              </a:defRPr>
            </a:lvl2pPr>
            <a:lvl3pPr marL="0" marR="0" lvl="2" indent="0" algn="r" rtl="0">
              <a:spcBef>
                <a:spcPts val="0"/>
              </a:spcBef>
              <a:buNone/>
              <a:defRPr sz="1800" b="0" i="0" u="none" strike="noStrike" cap="none">
                <a:solidFill>
                  <a:srgbClr val="757575"/>
                </a:solidFill>
                <a:latin typeface="Arial"/>
                <a:ea typeface="Arial"/>
                <a:cs typeface="Arial"/>
                <a:sym typeface="Arial"/>
              </a:defRPr>
            </a:lvl3pPr>
            <a:lvl4pPr marL="0" marR="0" lvl="3" indent="0" algn="r" rtl="0">
              <a:spcBef>
                <a:spcPts val="0"/>
              </a:spcBef>
              <a:buNone/>
              <a:defRPr sz="1800" b="0" i="0" u="none" strike="noStrike" cap="none">
                <a:solidFill>
                  <a:srgbClr val="757575"/>
                </a:solidFill>
                <a:latin typeface="Arial"/>
                <a:ea typeface="Arial"/>
                <a:cs typeface="Arial"/>
                <a:sym typeface="Arial"/>
              </a:defRPr>
            </a:lvl4pPr>
            <a:lvl5pPr marL="0" marR="0" lvl="4" indent="0" algn="r" rtl="0">
              <a:spcBef>
                <a:spcPts val="0"/>
              </a:spcBef>
              <a:buNone/>
              <a:defRPr sz="1800" b="0" i="0" u="none" strike="noStrike" cap="none">
                <a:solidFill>
                  <a:srgbClr val="757575"/>
                </a:solidFill>
                <a:latin typeface="Arial"/>
                <a:ea typeface="Arial"/>
                <a:cs typeface="Arial"/>
                <a:sym typeface="Arial"/>
              </a:defRPr>
            </a:lvl5pPr>
            <a:lvl6pPr marL="0" marR="0" lvl="5" indent="0" algn="r" rtl="0">
              <a:spcBef>
                <a:spcPts val="0"/>
              </a:spcBef>
              <a:buNone/>
              <a:defRPr sz="1800" b="0" i="0" u="none" strike="noStrike" cap="none">
                <a:solidFill>
                  <a:srgbClr val="757575"/>
                </a:solidFill>
                <a:latin typeface="Arial"/>
                <a:ea typeface="Arial"/>
                <a:cs typeface="Arial"/>
                <a:sym typeface="Arial"/>
              </a:defRPr>
            </a:lvl6pPr>
            <a:lvl7pPr marL="0" marR="0" lvl="6" indent="0" algn="r" rtl="0">
              <a:spcBef>
                <a:spcPts val="0"/>
              </a:spcBef>
              <a:buNone/>
              <a:defRPr sz="1800" b="0" i="0" u="none" strike="noStrike" cap="none">
                <a:solidFill>
                  <a:srgbClr val="757575"/>
                </a:solidFill>
                <a:latin typeface="Arial"/>
                <a:ea typeface="Arial"/>
                <a:cs typeface="Arial"/>
                <a:sym typeface="Arial"/>
              </a:defRPr>
            </a:lvl7pPr>
            <a:lvl8pPr marL="0" marR="0" lvl="7" indent="0" algn="r" rtl="0">
              <a:spcBef>
                <a:spcPts val="0"/>
              </a:spcBef>
              <a:buNone/>
              <a:defRPr sz="1800" b="0" i="0" u="none" strike="noStrike" cap="none">
                <a:solidFill>
                  <a:srgbClr val="757575"/>
                </a:solidFill>
                <a:latin typeface="Arial"/>
                <a:ea typeface="Arial"/>
                <a:cs typeface="Arial"/>
                <a:sym typeface="Arial"/>
              </a:defRPr>
            </a:lvl8pPr>
            <a:lvl9pPr marL="0" marR="0" lvl="8" indent="0" algn="r" rtl="0">
              <a:spcBef>
                <a:spcPts val="0"/>
              </a:spcBef>
              <a:buNone/>
              <a:defRPr sz="18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g1.wsimg.com/blobby/go/18278405-709d-404b-a865-f8a25003ba01/downloads/Lost%20Not%20Stolen.pdf?ver=171519997620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americanbar.org/groups/leadership/office_of_the_president/american-democracy/unsung-heroes/#:~:text=The%20Unsung%20Heroes%20of%20Democracy,and%20for%20generations%20to%20com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edia.mit.edu/projects/detect-fakes/overview/"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americanbar.org/groups/leadership/office_of_the_president/american-democracy/resources/deepfakes-american-elec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img1.wsimg.com/blobby/go/18278405-709d-404b-a865-f8a25003ba01/downloads/Speakers%20Guide%20-%20Rule%20of%20Law.pdf?ver=1715199976204" TargetMode="External"/><Relationship Id="rId4" Type="http://schemas.openxmlformats.org/officeDocument/2006/relationships/hyperlink" Target="https://img1.wsimg.com/blobby/go/18278405-709d-404b-a865-f8a25003ba01/downloads/Speakers%20Guide%20-%20What%20Can%20Lawyers%20Do.pdf?ver=17151999762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g1.wsimg.com/blobby/go/18278405-709d-404b-a865-f8a25003ba01/downloads/DRAFT%20PITCH%20LETTER.docx?ver=171527480415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democracy-taskforce.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os.ga.gov/state-election-board" TargetMode="External"/><Relationship Id="rId2" Type="http://schemas.openxmlformats.org/officeDocument/2006/relationships/hyperlink" Target="https://sos.ga.gov/page/elections-faq#General%20FAQs"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rules.sos.ga.gov/gac/183-1" TargetMode="External"/><Relationship Id="rId4" Type="http://schemas.openxmlformats.org/officeDocument/2006/relationships/hyperlink" Target="https://www.accg.org/library/2011_LLC_Elections_Managemen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mg1.wsimg.com/blobby/go/18278405-709d-404b-a865-f8a25003ba01/downloads/Speakers%20Guide%20-%20What%20Can%20Lawyers%20Do.pdf?ver=1715199976203" TargetMode="External"/><Relationship Id="rId7" Type="http://schemas.openxmlformats.org/officeDocument/2006/relationships/image" Target="../media/image2.png"/><Relationship Id="rId2" Type="http://schemas.openxmlformats.org/officeDocument/2006/relationships/hyperlink" Target="https://www.americanbar.org/groups/professional_responsibility/publications/model_rules_of_professional_conduct/model_rules_of_professional_conduct_preamble_scope/" TargetMode="External"/><Relationship Id="rId1" Type="http://schemas.openxmlformats.org/officeDocument/2006/relationships/slideLayout" Target="../slideLayouts/slideLayout1.xml"/><Relationship Id="rId6" Type="http://schemas.openxmlformats.org/officeDocument/2006/relationships/hyperlink" Target="https://www.youtube.com/watch?v=tXh9Jbp1X2E&amp;authuser=0" TargetMode="External"/><Relationship Id="rId5" Type="http://schemas.openxmlformats.org/officeDocument/2006/relationships/hyperlink" Target="https://www.americanbar.org/groups/leadership/office_of_the_president/american-democracy/resources/state-civics-education-general-populace/" TargetMode="External"/><Relationship Id="rId4" Type="http://schemas.openxmlformats.org/officeDocument/2006/relationships/hyperlink" Target="https://www.americanbar.org/groups/leadership/office_of_the_president/american-democracy/resources/increasing-trust-our-elec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285564" y="432690"/>
            <a:ext cx="17704114" cy="3457125"/>
          </a:xfrm>
          <a:custGeom>
            <a:avLst/>
            <a:gdLst/>
            <a:ahLst/>
            <a:cxnLst/>
            <a:rect l="l" t="t" r="r" b="b"/>
            <a:pathLst>
              <a:path w="17704114" h="3457125" extrusionOk="0">
                <a:moveTo>
                  <a:pt x="0" y="0"/>
                </a:moveTo>
                <a:lnTo>
                  <a:pt x="17704113" y="0"/>
                </a:lnTo>
                <a:lnTo>
                  <a:pt x="17704113" y="3457125"/>
                </a:lnTo>
                <a:lnTo>
                  <a:pt x="0" y="3457125"/>
                </a:lnTo>
                <a:lnTo>
                  <a:pt x="0" y="0"/>
                </a:lnTo>
                <a:close/>
              </a:path>
            </a:pathLst>
          </a:custGeom>
          <a:blipFill rotWithShape="1">
            <a:blip r:embed="rId3">
              <a:alphaModFix/>
            </a:blip>
            <a:stretch>
              <a:fillRect r="-30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89" name="Google Shape;89;p1"/>
          <p:cNvSpPr txBox="1"/>
          <p:nvPr/>
        </p:nvSpPr>
        <p:spPr>
          <a:xfrm>
            <a:off x="438189" y="7773015"/>
            <a:ext cx="17411622" cy="696088"/>
          </a:xfrm>
          <a:prstGeom prst="rect">
            <a:avLst/>
          </a:prstGeom>
          <a:noFill/>
          <a:ln>
            <a:noFill/>
          </a:ln>
        </p:spPr>
        <p:txBody>
          <a:bodyPr spcFirstLastPara="1" wrap="square" lIns="0" tIns="0" rIns="0" bIns="0" anchor="t" anchorCtr="0">
            <a:spAutoFit/>
          </a:bodyPr>
          <a:lstStyle/>
          <a:p>
            <a:pPr marL="0" marR="0" lvl="0" indent="0" algn="ctr" rtl="0">
              <a:lnSpc>
                <a:spcPct val="109995"/>
              </a:lnSpc>
              <a:spcBef>
                <a:spcPts val="0"/>
              </a:spcBef>
              <a:spcAft>
                <a:spcPts val="0"/>
              </a:spcAft>
              <a:buNone/>
            </a:pPr>
            <a:r>
              <a:rPr lang="en-US" sz="4112" dirty="0">
                <a:solidFill>
                  <a:srgbClr val="FFFFFF"/>
                </a:solidFill>
                <a:latin typeface="+mn-lt"/>
                <a:ea typeface="Sansita"/>
                <a:cs typeface="Sansita"/>
                <a:sym typeface="Sansita"/>
              </a:rPr>
              <a:t>Ensuring trusted elections and civics for Georgians</a:t>
            </a:r>
            <a:endParaRPr dirty="0">
              <a:latin typeface="+mn-lt"/>
            </a:endParaRPr>
          </a:p>
        </p:txBody>
      </p:sp>
      <p:sp>
        <p:nvSpPr>
          <p:cNvPr id="90" name="Google Shape;90;p1"/>
          <p:cNvSpPr txBox="1"/>
          <p:nvPr/>
        </p:nvSpPr>
        <p:spPr>
          <a:xfrm>
            <a:off x="2754371" y="5270011"/>
            <a:ext cx="12766500" cy="1267911"/>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7490" dirty="0">
                <a:solidFill>
                  <a:srgbClr val="FFFFFF"/>
                </a:solidFill>
                <a:latin typeface="+mn-lt"/>
                <a:sym typeface="Arial"/>
              </a:rPr>
              <a:t>Speakers’</a:t>
            </a:r>
            <a:r>
              <a:rPr lang="en-US" sz="7490" dirty="0">
                <a:solidFill>
                  <a:srgbClr val="FFFFFF"/>
                </a:solidFill>
                <a:latin typeface="+mn-lt"/>
                <a:ea typeface="Arial"/>
                <a:cs typeface="Arial"/>
                <a:sym typeface="Arial"/>
              </a:rPr>
              <a:t> Bureau</a:t>
            </a:r>
            <a:r>
              <a:rPr lang="en-US" sz="7490" dirty="0">
                <a:solidFill>
                  <a:srgbClr val="FFFFFF"/>
                </a:solidFill>
                <a:latin typeface="+mn-lt"/>
              </a:rPr>
              <a:t> Briefing</a:t>
            </a:r>
            <a:endParaRPr dirty="0">
              <a:latin typeface="+mn-lt"/>
            </a:endParaRPr>
          </a:p>
        </p:txBody>
      </p:sp>
      <p:sp>
        <p:nvSpPr>
          <p:cNvPr id="91" name="Google Shape;91;p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mn-lt"/>
              </a:rPr>
              <a:t>1</a:t>
            </a:fld>
            <a:endParaRPr>
              <a:latin typeface="+mn-lt"/>
            </a:endParaRPr>
          </a:p>
        </p:txBody>
      </p:sp>
      <p:sp>
        <p:nvSpPr>
          <p:cNvPr id="2" name="Date Placeholder 1">
            <a:extLst>
              <a:ext uri="{FF2B5EF4-FFF2-40B4-BE49-F238E27FC236}">
                <a16:creationId xmlns:a16="http://schemas.microsoft.com/office/drawing/2014/main" id="{CD4EAD55-5837-2B5E-9A73-9D1B11815FF1}"/>
              </a:ext>
            </a:extLst>
          </p:cNvPr>
          <p:cNvSpPr>
            <a:spLocks noGrp="1"/>
          </p:cNvSpPr>
          <p:nvPr>
            <p:ph type="dt" idx="10"/>
          </p:nvPr>
        </p:nvSpPr>
        <p:spPr>
          <a:xfrm>
            <a:off x="14173200" y="9534526"/>
            <a:ext cx="4114800" cy="547688"/>
          </a:xfrm>
        </p:spPr>
        <p:txBody>
          <a:bodyPr/>
          <a:lstStyle/>
          <a:p>
            <a:fld id="{44767BD7-FFCA-4BC4-ADB2-1FA46EEA8E75}" type="datetime1">
              <a:rPr lang="en-US" smtClean="0"/>
              <a:t>6/12/2024</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6750" y="8953500"/>
            <a:ext cx="4936472" cy="963957"/>
          </a:xfrm>
          <a:custGeom>
            <a:avLst/>
            <a:gdLst/>
            <a:ahLst/>
            <a:cxnLst/>
            <a:rect l="l" t="t" r="r" b="b"/>
            <a:pathLst>
              <a:path w="4936472" h="963957">
                <a:moveTo>
                  <a:pt x="0" y="0"/>
                </a:moveTo>
                <a:lnTo>
                  <a:pt x="4936472" y="0"/>
                </a:lnTo>
                <a:lnTo>
                  <a:pt x="4936472" y="963957"/>
                </a:lnTo>
                <a:lnTo>
                  <a:pt x="0" y="963957"/>
                </a:lnTo>
                <a:lnTo>
                  <a:pt x="0" y="0"/>
                </a:lnTo>
                <a:close/>
              </a:path>
            </a:pathLst>
          </a:custGeom>
          <a:blipFill>
            <a:blip r:embed="rId2"/>
            <a:stretch>
              <a:fillRect r="-30544"/>
            </a:stretch>
          </a:blipFill>
        </p:spPr>
        <p:txBody>
          <a:bodyPr/>
          <a:lstStyle/>
          <a:p>
            <a:endParaRPr lang="en-US"/>
          </a:p>
        </p:txBody>
      </p:sp>
      <p:sp>
        <p:nvSpPr>
          <p:cNvPr id="3" name="Freeform 3">
            <a:hlinkClick r:id="rId3"/>
          </p:cNvPr>
          <p:cNvSpPr/>
          <p:nvPr/>
        </p:nvSpPr>
        <p:spPr>
          <a:xfrm>
            <a:off x="663766" y="2005162"/>
            <a:ext cx="6490268" cy="6276677"/>
          </a:xfrm>
          <a:custGeom>
            <a:avLst/>
            <a:gdLst/>
            <a:ahLst/>
            <a:cxnLst/>
            <a:rect l="l" t="t" r="r" b="b"/>
            <a:pathLst>
              <a:path w="6490268" h="6276677">
                <a:moveTo>
                  <a:pt x="0" y="0"/>
                </a:moveTo>
                <a:lnTo>
                  <a:pt x="6490269" y="0"/>
                </a:lnTo>
                <a:lnTo>
                  <a:pt x="6490269" y="6276676"/>
                </a:lnTo>
                <a:lnTo>
                  <a:pt x="0" y="6276676"/>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71500" y="752475"/>
            <a:ext cx="15842280" cy="987578"/>
          </a:xfrm>
          <a:prstGeom prst="rect">
            <a:avLst/>
          </a:prstGeom>
        </p:spPr>
        <p:txBody>
          <a:bodyPr lIns="0" tIns="0" rIns="0" bIns="0" rtlCol="0" anchor="t">
            <a:spAutoFit/>
          </a:bodyPr>
          <a:lstStyle/>
          <a:p>
            <a:pPr marL="0" lvl="0" indent="0" algn="l">
              <a:lnSpc>
                <a:spcPts val="8179"/>
              </a:lnSpc>
            </a:pPr>
            <a:r>
              <a:rPr lang="en-US" sz="6800" u="sng" dirty="0">
                <a:solidFill>
                  <a:srgbClr val="FFFFFF"/>
                </a:solidFill>
                <a:hlinkClick r:id="rId3">
                  <a:extLst>
                    <a:ext uri="{A12FA001-AC4F-418D-AE19-62706E023703}">
                      <ahyp:hlinkClr xmlns:ahyp="http://schemas.microsoft.com/office/drawing/2018/hyperlinkcolor" val="tx"/>
                    </a:ext>
                  </a:extLst>
                </a:hlinkClick>
              </a:rPr>
              <a:t>Lost, Not Stolen</a:t>
            </a:r>
            <a:endParaRPr lang="en-US" sz="6800" u="sng" dirty="0">
              <a:solidFill>
                <a:srgbClr val="FFFFFF"/>
              </a:solidFill>
            </a:endParaRPr>
          </a:p>
        </p:txBody>
      </p:sp>
      <p:sp>
        <p:nvSpPr>
          <p:cNvPr id="5" name="TextBox 5"/>
          <p:cNvSpPr txBox="1"/>
          <p:nvPr/>
        </p:nvSpPr>
        <p:spPr>
          <a:xfrm>
            <a:off x="7648830" y="2005162"/>
            <a:ext cx="10071899" cy="8022389"/>
          </a:xfrm>
          <a:prstGeom prst="rect">
            <a:avLst/>
          </a:prstGeom>
        </p:spPr>
        <p:txBody>
          <a:bodyPr lIns="0" tIns="0" rIns="0" bIns="0" rtlCol="0" anchor="t">
            <a:spAutoFit/>
          </a:bodyPr>
          <a:lstStyle/>
          <a:p>
            <a:pPr marL="647702" lvl="1" indent="-323851" algn="l">
              <a:lnSpc>
                <a:spcPts val="4500"/>
              </a:lnSpc>
              <a:buClr>
                <a:schemeClr val="bg1"/>
              </a:buClr>
              <a:buFont typeface="Arial"/>
              <a:buChar char="•"/>
            </a:pPr>
            <a:r>
              <a:rPr lang="en-US" sz="3000" dirty="0">
                <a:solidFill>
                  <a:schemeClr val="bg1"/>
                </a:solidFill>
                <a:latin typeface="Canva Sans"/>
              </a:rPr>
              <a:t>The</a:t>
            </a:r>
            <a:r>
              <a:rPr lang="en-US" sz="3000" dirty="0">
                <a:solidFill>
                  <a:srgbClr val="FFFFFF"/>
                </a:solidFill>
                <a:latin typeface="Canva Sans"/>
              </a:rPr>
              <a:t> Lost, Not Stolen Report was researched and published by respected political conservatives.</a:t>
            </a:r>
          </a:p>
          <a:p>
            <a:pPr algn="l">
              <a:lnSpc>
                <a:spcPts val="4500"/>
              </a:lnSpc>
            </a:pPr>
            <a:endParaRPr lang="en-US" sz="3000" dirty="0">
              <a:solidFill>
                <a:srgbClr val="FFFFFF"/>
              </a:solidFill>
              <a:latin typeface="Canva Sans"/>
            </a:endParaRPr>
          </a:p>
          <a:p>
            <a:pPr marL="647702" lvl="1" indent="-323851" algn="l">
              <a:lnSpc>
                <a:spcPts val="4500"/>
              </a:lnSpc>
              <a:buClr>
                <a:schemeClr val="bg1"/>
              </a:buClr>
              <a:buFont typeface="Arial"/>
              <a:buChar char="•"/>
            </a:pPr>
            <a:r>
              <a:rPr lang="en-US" sz="3000" dirty="0">
                <a:solidFill>
                  <a:srgbClr val="FFFFFF"/>
                </a:solidFill>
                <a:latin typeface="Canva Sans"/>
              </a:rPr>
              <a:t>Examines 64 cases containing 187 counts of fraud, etc. that unsuccessfully challenged 2020 election results in key states </a:t>
            </a:r>
          </a:p>
          <a:p>
            <a:pPr algn="l">
              <a:lnSpc>
                <a:spcPts val="4500"/>
              </a:lnSpc>
            </a:pPr>
            <a:endParaRPr lang="en-US" sz="3000" dirty="0">
              <a:solidFill>
                <a:srgbClr val="FFFFFF"/>
              </a:solidFill>
              <a:latin typeface="Canva Sans"/>
            </a:endParaRPr>
          </a:p>
          <a:p>
            <a:pPr marL="647702" lvl="1" indent="-323851" algn="l">
              <a:lnSpc>
                <a:spcPts val="4500"/>
              </a:lnSpc>
              <a:buClr>
                <a:schemeClr val="bg1"/>
              </a:buClr>
              <a:buFont typeface="Arial"/>
              <a:buChar char="•"/>
            </a:pPr>
            <a:r>
              <a:rPr lang="en-US" sz="3000" dirty="0">
                <a:solidFill>
                  <a:srgbClr val="FFFFFF"/>
                </a:solidFill>
                <a:latin typeface="Canva Sans"/>
              </a:rPr>
              <a:t>There is no principle of our Republic more fundamental than the right of the People to elect our leaders and for their votes to be counted accurately.</a:t>
            </a:r>
          </a:p>
          <a:p>
            <a:pPr algn="l">
              <a:lnSpc>
                <a:spcPts val="4500"/>
              </a:lnSpc>
            </a:pPr>
            <a:endParaRPr lang="en-US" sz="3000" dirty="0">
              <a:solidFill>
                <a:srgbClr val="FFFFFF"/>
              </a:solidFill>
              <a:latin typeface="Canva Sans"/>
            </a:endParaRPr>
          </a:p>
          <a:p>
            <a:pPr marL="647702" lvl="1" indent="-323851" algn="l">
              <a:lnSpc>
                <a:spcPts val="4500"/>
              </a:lnSpc>
              <a:buClr>
                <a:schemeClr val="bg1"/>
              </a:buClr>
              <a:buFont typeface="Arial"/>
              <a:buChar char="•"/>
            </a:pPr>
            <a:r>
              <a:rPr lang="en-US" sz="3000" dirty="0">
                <a:solidFill>
                  <a:srgbClr val="FFFFFF"/>
                </a:solidFill>
                <a:latin typeface="Canva Sans"/>
              </a:rPr>
              <a:t>Efforts to thwart the People’s choice are deeply undemocratic and unpatriotic.</a:t>
            </a:r>
          </a:p>
          <a:p>
            <a:pPr algn="l">
              <a:lnSpc>
                <a:spcPts val="4500"/>
              </a:lnSpc>
              <a:spcBef>
                <a:spcPct val="0"/>
              </a:spcBef>
            </a:pPr>
            <a:endParaRPr lang="en-US" sz="3000" dirty="0">
              <a:solidFill>
                <a:srgbClr val="FFFFFF"/>
              </a:solidFill>
              <a:latin typeface="Canva Sans"/>
            </a:endParaRPr>
          </a:p>
        </p:txBody>
      </p:sp>
      <p:sp>
        <p:nvSpPr>
          <p:cNvPr id="6" name="Slide Number Placeholder 5">
            <a:extLst>
              <a:ext uri="{FF2B5EF4-FFF2-40B4-BE49-F238E27FC236}">
                <a16:creationId xmlns:a16="http://schemas.microsoft.com/office/drawing/2014/main" id="{F4EC32B1-5C11-DEC9-146E-8448AD3D61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7" name="Date Placeholder 6">
            <a:extLst>
              <a:ext uri="{FF2B5EF4-FFF2-40B4-BE49-F238E27FC236}">
                <a16:creationId xmlns:a16="http://schemas.microsoft.com/office/drawing/2014/main" id="{45C3C2EA-6702-FA78-3F52-E733770F7FD6}"/>
              </a:ext>
            </a:extLst>
          </p:cNvPr>
          <p:cNvSpPr>
            <a:spLocks noGrp="1"/>
          </p:cNvSpPr>
          <p:nvPr>
            <p:ph type="dt" idx="10"/>
          </p:nvPr>
        </p:nvSpPr>
        <p:spPr>
          <a:xfrm>
            <a:off x="14173200" y="9534526"/>
            <a:ext cx="4114800" cy="547688"/>
          </a:xfrm>
        </p:spPr>
        <p:txBody>
          <a:bodyPr/>
          <a:lstStyle/>
          <a:p>
            <a:fld id="{9B752ACD-013B-442A-9E86-AD5356302A01}" type="datetime1">
              <a:rPr lang="en-US" smtClean="0"/>
              <a:t>6/12/2024</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2"/>
          </p:cNvPr>
          <p:cNvSpPr/>
          <p:nvPr/>
        </p:nvSpPr>
        <p:spPr>
          <a:xfrm>
            <a:off x="8690548" y="2057097"/>
            <a:ext cx="8502578" cy="6896403"/>
          </a:xfrm>
          <a:custGeom>
            <a:avLst/>
            <a:gdLst/>
            <a:ahLst/>
            <a:cxnLst/>
            <a:rect l="l" t="t" r="r" b="b"/>
            <a:pathLst>
              <a:path w="8502578" h="6896403">
                <a:moveTo>
                  <a:pt x="0" y="0"/>
                </a:moveTo>
                <a:lnTo>
                  <a:pt x="8502578" y="0"/>
                </a:lnTo>
                <a:lnTo>
                  <a:pt x="8502578" y="6896403"/>
                </a:lnTo>
                <a:lnTo>
                  <a:pt x="0" y="6896403"/>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71500" y="752475"/>
            <a:ext cx="15842280" cy="987578"/>
          </a:xfrm>
          <a:prstGeom prst="rect">
            <a:avLst/>
          </a:prstGeom>
        </p:spPr>
        <p:txBody>
          <a:bodyPr lIns="0" tIns="0" rIns="0" bIns="0" rtlCol="0" anchor="t">
            <a:spAutoFit/>
          </a:bodyPr>
          <a:lstStyle/>
          <a:p>
            <a:pPr>
              <a:lnSpc>
                <a:spcPts val="8179"/>
              </a:lnSpc>
            </a:pPr>
            <a:r>
              <a:rPr lang="en-US" sz="6800" u="sng" dirty="0">
                <a:solidFill>
                  <a:srgbClr val="FFFFFF"/>
                </a:solidFill>
                <a:hlinkClick r:id="rId2">
                  <a:extLst>
                    <a:ext uri="{A12FA001-AC4F-418D-AE19-62706E023703}">
                      <ahyp:hlinkClr xmlns:ahyp="http://schemas.microsoft.com/office/drawing/2018/hyperlinkcolor" val="tx"/>
                    </a:ext>
                  </a:extLst>
                </a:hlinkClick>
              </a:rPr>
              <a:t>Unsung Heroes of Democracy Award</a:t>
            </a:r>
            <a:endParaRPr lang="en-US" sz="6800" u="sng" dirty="0">
              <a:solidFill>
                <a:srgbClr val="FFFFFF"/>
              </a:solidFill>
            </a:endParaRPr>
          </a:p>
        </p:txBody>
      </p:sp>
      <p:sp>
        <p:nvSpPr>
          <p:cNvPr id="4" name="TextBox 4"/>
          <p:cNvSpPr txBox="1"/>
          <p:nvPr/>
        </p:nvSpPr>
        <p:spPr>
          <a:xfrm>
            <a:off x="571500" y="2464546"/>
            <a:ext cx="7758088" cy="5818196"/>
          </a:xfrm>
          <a:prstGeom prst="rect">
            <a:avLst/>
          </a:prstGeom>
        </p:spPr>
        <p:txBody>
          <a:bodyPr lIns="0" tIns="0" rIns="0" bIns="0" rtlCol="0" anchor="t">
            <a:spAutoFit/>
          </a:bodyPr>
          <a:lstStyle/>
          <a:p>
            <a:pPr marL="474981" lvl="1" algn="l">
              <a:lnSpc>
                <a:spcPts val="6600"/>
              </a:lnSpc>
              <a:buClr>
                <a:schemeClr val="bg1"/>
              </a:buClr>
            </a:pPr>
            <a:r>
              <a:rPr lang="en-US" sz="4000" dirty="0">
                <a:solidFill>
                  <a:srgbClr val="FFFFFF"/>
                </a:solidFill>
                <a:latin typeface="Canva Sans"/>
              </a:rPr>
              <a:t>Nominate someone for this important award. Eligible candidates include lawyers, election workers, everyday citizens and non-profit organizations that stand up for democracy and the rule of law.</a:t>
            </a:r>
          </a:p>
        </p:txBody>
      </p:sp>
      <p:sp>
        <p:nvSpPr>
          <p:cNvPr id="5" name="Freeform 5"/>
          <p:cNvSpPr/>
          <p:nvPr/>
        </p:nvSpPr>
        <p:spPr>
          <a:xfrm>
            <a:off x="666750" y="8953500"/>
            <a:ext cx="4936472" cy="963957"/>
          </a:xfrm>
          <a:custGeom>
            <a:avLst/>
            <a:gdLst/>
            <a:ahLst/>
            <a:cxnLst/>
            <a:rect l="l" t="t" r="r" b="b"/>
            <a:pathLst>
              <a:path w="4936472" h="963957">
                <a:moveTo>
                  <a:pt x="0" y="0"/>
                </a:moveTo>
                <a:lnTo>
                  <a:pt x="4936472" y="0"/>
                </a:lnTo>
                <a:lnTo>
                  <a:pt x="4936472" y="963957"/>
                </a:lnTo>
                <a:lnTo>
                  <a:pt x="0" y="963957"/>
                </a:lnTo>
                <a:lnTo>
                  <a:pt x="0" y="0"/>
                </a:lnTo>
                <a:close/>
              </a:path>
            </a:pathLst>
          </a:custGeom>
          <a:blipFill>
            <a:blip r:embed="rId4"/>
            <a:stretch>
              <a:fillRect r="-30544"/>
            </a:stretch>
          </a:blipFill>
        </p:spPr>
        <p:txBody>
          <a:bodyPr/>
          <a:lstStyle/>
          <a:p>
            <a:endParaRPr lang="en-US"/>
          </a:p>
        </p:txBody>
      </p:sp>
      <p:sp>
        <p:nvSpPr>
          <p:cNvPr id="6" name="TextBox 6"/>
          <p:cNvSpPr txBox="1"/>
          <p:nvPr/>
        </p:nvSpPr>
        <p:spPr>
          <a:xfrm>
            <a:off x="8690548" y="8158024"/>
            <a:ext cx="11856098" cy="2225039"/>
          </a:xfrm>
          <a:prstGeom prst="rect">
            <a:avLst/>
          </a:prstGeom>
        </p:spPr>
        <p:txBody>
          <a:bodyPr lIns="0" tIns="0" rIns="0" bIns="0" rtlCol="0" anchor="t">
            <a:spAutoFit/>
          </a:bodyPr>
          <a:lstStyle/>
          <a:p>
            <a:pPr algn="l">
              <a:lnSpc>
                <a:spcPts val="6150"/>
              </a:lnSpc>
            </a:pPr>
            <a:endParaRPr dirty="0"/>
          </a:p>
          <a:p>
            <a:pPr algn="l">
              <a:lnSpc>
                <a:spcPts val="5550"/>
              </a:lnSpc>
            </a:pPr>
            <a:r>
              <a:rPr lang="en-US" sz="3700" dirty="0">
                <a:solidFill>
                  <a:srgbClr val="FFFFFF"/>
                </a:solidFill>
                <a:latin typeface="Canva Sans"/>
              </a:rPr>
              <a:t>More information at www.americanbar.org</a:t>
            </a:r>
          </a:p>
          <a:p>
            <a:pPr algn="l">
              <a:lnSpc>
                <a:spcPts val="6150"/>
              </a:lnSpc>
            </a:pPr>
            <a:endParaRPr lang="en-US" sz="3700" dirty="0">
              <a:solidFill>
                <a:srgbClr val="FFFFFF"/>
              </a:solidFill>
              <a:latin typeface="Canva Sans"/>
            </a:endParaRPr>
          </a:p>
        </p:txBody>
      </p:sp>
      <p:sp>
        <p:nvSpPr>
          <p:cNvPr id="7" name="Slide Number Placeholder 6">
            <a:extLst>
              <a:ext uri="{FF2B5EF4-FFF2-40B4-BE49-F238E27FC236}">
                <a16:creationId xmlns:a16="http://schemas.microsoft.com/office/drawing/2014/main" id="{0F9FFF12-56EE-E212-9544-FC76371447EE}"/>
              </a:ext>
            </a:extLst>
          </p:cNvPr>
          <p:cNvSpPr>
            <a:spLocks noGrp="1"/>
          </p:cNvSpPr>
          <p:nvPr>
            <p:ph type="sldNum" idx="12"/>
          </p:nvPr>
        </p:nvSpPr>
        <p:spPr>
          <a:xfrm>
            <a:off x="13962647" y="9643613"/>
            <a:ext cx="4114800" cy="547688"/>
          </a:xfrm>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8" name="Date Placeholder 7">
            <a:extLst>
              <a:ext uri="{FF2B5EF4-FFF2-40B4-BE49-F238E27FC236}">
                <a16:creationId xmlns:a16="http://schemas.microsoft.com/office/drawing/2014/main" id="{8A05E367-CDF0-261B-6E72-EEDF27709F0E}"/>
              </a:ext>
            </a:extLst>
          </p:cNvPr>
          <p:cNvSpPr>
            <a:spLocks noGrp="1"/>
          </p:cNvSpPr>
          <p:nvPr>
            <p:ph type="dt" idx="10"/>
          </p:nvPr>
        </p:nvSpPr>
        <p:spPr>
          <a:xfrm>
            <a:off x="15201900" y="9643613"/>
            <a:ext cx="4114800" cy="547688"/>
          </a:xfrm>
        </p:spPr>
        <p:txBody>
          <a:bodyPr/>
          <a:lstStyle/>
          <a:p>
            <a:fld id="{02E38C98-E1FE-4B4E-AC28-7B09B5F98BC7}" type="datetime1">
              <a:rPr lang="en-US" smtClean="0"/>
              <a:t>6/12/2024</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1205" y="475178"/>
            <a:ext cx="16046271" cy="987193"/>
          </a:xfrm>
          <a:prstGeom prst="rect">
            <a:avLst/>
          </a:prstGeom>
        </p:spPr>
        <p:txBody>
          <a:bodyPr wrap="square" lIns="0" tIns="0" rIns="0" bIns="0" rtlCol="0" anchor="t">
            <a:spAutoFit/>
          </a:bodyPr>
          <a:lstStyle/>
          <a:p>
            <a:pPr>
              <a:lnSpc>
                <a:spcPts val="8179"/>
              </a:lnSpc>
            </a:pPr>
            <a:r>
              <a:rPr lang="en-US" sz="6800" u="sng" dirty="0">
                <a:solidFill>
                  <a:srgbClr val="FFFFFF"/>
                </a:solidFill>
                <a:hlinkClick r:id="rId2">
                  <a:extLst>
                    <a:ext uri="{A12FA001-AC4F-418D-AE19-62706E023703}">
                      <ahyp:hlinkClr xmlns:ahyp="http://schemas.microsoft.com/office/drawing/2018/hyperlinkcolor" val="tx"/>
                    </a:ext>
                  </a:extLst>
                </a:hlinkClick>
              </a:rPr>
              <a:t>Combatting Mis and Disinformation </a:t>
            </a:r>
            <a:endParaRPr lang="en-US" sz="6800" u="sng" dirty="0">
              <a:solidFill>
                <a:srgbClr val="FFFFFF"/>
              </a:solidFill>
            </a:endParaRPr>
          </a:p>
        </p:txBody>
      </p:sp>
      <p:sp>
        <p:nvSpPr>
          <p:cNvPr id="3" name="Freeform 3"/>
          <p:cNvSpPr/>
          <p:nvPr/>
        </p:nvSpPr>
        <p:spPr>
          <a:xfrm>
            <a:off x="666750" y="8953500"/>
            <a:ext cx="4936472" cy="963957"/>
          </a:xfrm>
          <a:custGeom>
            <a:avLst/>
            <a:gdLst/>
            <a:ahLst/>
            <a:cxnLst/>
            <a:rect l="l" t="t" r="r" b="b"/>
            <a:pathLst>
              <a:path w="4936472" h="963957">
                <a:moveTo>
                  <a:pt x="0" y="0"/>
                </a:moveTo>
                <a:lnTo>
                  <a:pt x="4936472" y="0"/>
                </a:lnTo>
                <a:lnTo>
                  <a:pt x="4936472" y="963957"/>
                </a:lnTo>
                <a:lnTo>
                  <a:pt x="0" y="963957"/>
                </a:lnTo>
                <a:lnTo>
                  <a:pt x="0" y="0"/>
                </a:lnTo>
                <a:close/>
              </a:path>
            </a:pathLst>
          </a:custGeom>
          <a:blipFill>
            <a:blip r:embed="rId3"/>
            <a:stretch>
              <a:fillRect r="-30544"/>
            </a:stretch>
          </a:blipFill>
        </p:spPr>
        <p:txBody>
          <a:bodyPr/>
          <a:lstStyle/>
          <a:p>
            <a:endParaRPr lang="en-US"/>
          </a:p>
        </p:txBody>
      </p:sp>
      <p:sp>
        <p:nvSpPr>
          <p:cNvPr id="4" name="TextBox 4"/>
          <p:cNvSpPr txBox="1"/>
          <p:nvPr/>
        </p:nvSpPr>
        <p:spPr>
          <a:xfrm>
            <a:off x="401205" y="6121956"/>
            <a:ext cx="17549911" cy="2123658"/>
          </a:xfrm>
          <a:prstGeom prst="rect">
            <a:avLst/>
          </a:prstGeom>
        </p:spPr>
        <p:txBody>
          <a:bodyPr wrap="square" lIns="0" tIns="0" rIns="0" bIns="0" rtlCol="0" anchor="t">
            <a:spAutoFit/>
          </a:bodyPr>
          <a:lstStyle/>
          <a:p>
            <a:pPr algn="l"/>
            <a:r>
              <a:rPr lang="en-US" sz="4600" dirty="0">
                <a:solidFill>
                  <a:srgbClr val="FFFFFF"/>
                </a:solidFill>
                <a:latin typeface="Canva Sans"/>
              </a:rPr>
              <a:t>Help stop the spread of mis and disinformation by learning to detect deepfakes. Visit the </a:t>
            </a:r>
            <a:r>
              <a:rPr lang="en-US" sz="4600" dirty="0">
                <a:solidFill>
                  <a:schemeClr val="bg1"/>
                </a:solidFill>
                <a:latin typeface="Canva Sans"/>
                <a:hlinkClick r:id="rId2">
                  <a:extLst>
                    <a:ext uri="{A12FA001-AC4F-418D-AE19-62706E023703}">
                      <ahyp:hlinkClr xmlns:ahyp="http://schemas.microsoft.com/office/drawing/2018/hyperlinkcolor" val="tx"/>
                    </a:ext>
                  </a:extLst>
                </a:hlinkClick>
              </a:rPr>
              <a:t>MIT Media Lab’s Website</a:t>
            </a:r>
            <a:r>
              <a:rPr lang="en-US" sz="4600" dirty="0">
                <a:solidFill>
                  <a:schemeClr val="bg1"/>
                </a:solidFill>
                <a:latin typeface="Canva Sans"/>
              </a:rPr>
              <a:t>, read and share the ABA’s working paper on </a:t>
            </a:r>
            <a:r>
              <a:rPr lang="en-US" sz="4600" dirty="0">
                <a:solidFill>
                  <a:schemeClr val="bg1"/>
                </a:solidFill>
                <a:latin typeface="Canva Sans"/>
                <a:hlinkClick r:id="rId4">
                  <a:extLst>
                    <a:ext uri="{A12FA001-AC4F-418D-AE19-62706E023703}">
                      <ahyp:hlinkClr xmlns:ahyp="http://schemas.microsoft.com/office/drawing/2018/hyperlinkcolor" val="tx"/>
                    </a:ext>
                  </a:extLst>
                </a:hlinkClick>
              </a:rPr>
              <a:t>Deepfakes and American Elections.</a:t>
            </a:r>
            <a:endParaRPr lang="en-US" sz="4600" dirty="0">
              <a:solidFill>
                <a:schemeClr val="bg1"/>
              </a:solidFill>
              <a:latin typeface="Canva Sans"/>
            </a:endParaRPr>
          </a:p>
        </p:txBody>
      </p:sp>
      <p:pic>
        <p:nvPicPr>
          <p:cNvPr id="6" name="Picture 5">
            <a:hlinkClick r:id="rId2"/>
            <a:extLst>
              <a:ext uri="{FF2B5EF4-FFF2-40B4-BE49-F238E27FC236}">
                <a16:creationId xmlns:a16="http://schemas.microsoft.com/office/drawing/2014/main" id="{E90043BA-A2DE-30F9-0708-52C96E4AF359}"/>
              </a:ext>
            </a:extLst>
          </p:cNvPr>
          <p:cNvPicPr>
            <a:picLocks noChangeAspect="1"/>
          </p:cNvPicPr>
          <p:nvPr/>
        </p:nvPicPr>
        <p:blipFill rotWithShape="1">
          <a:blip r:embed="rId5"/>
          <a:srcRect r="3451"/>
          <a:stretch/>
        </p:blipFill>
        <p:spPr>
          <a:xfrm>
            <a:off x="3134986" y="1847854"/>
            <a:ext cx="10165373" cy="3888619"/>
          </a:xfrm>
          <a:prstGeom prst="rect">
            <a:avLst/>
          </a:prstGeom>
        </p:spPr>
      </p:pic>
      <p:sp>
        <p:nvSpPr>
          <p:cNvPr id="5" name="Slide Number Placeholder 4">
            <a:extLst>
              <a:ext uri="{FF2B5EF4-FFF2-40B4-BE49-F238E27FC236}">
                <a16:creationId xmlns:a16="http://schemas.microsoft.com/office/drawing/2014/main" id="{88EF283F-CE43-0388-BC95-C07DAE773E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7" name="Date Placeholder 6">
            <a:extLst>
              <a:ext uri="{FF2B5EF4-FFF2-40B4-BE49-F238E27FC236}">
                <a16:creationId xmlns:a16="http://schemas.microsoft.com/office/drawing/2014/main" id="{E96EB4F9-840A-891E-2E01-56DF7F6F58EB}"/>
              </a:ext>
            </a:extLst>
          </p:cNvPr>
          <p:cNvSpPr>
            <a:spLocks noGrp="1"/>
          </p:cNvSpPr>
          <p:nvPr>
            <p:ph type="dt" idx="10"/>
          </p:nvPr>
        </p:nvSpPr>
        <p:spPr>
          <a:xfrm>
            <a:off x="14390076" y="9534526"/>
            <a:ext cx="4114800" cy="547688"/>
          </a:xfrm>
        </p:spPr>
        <p:txBody>
          <a:bodyPr/>
          <a:lstStyle/>
          <a:p>
            <a:fld id="{94A44227-B857-4A09-9F74-1A4D3CE643C2}" type="datetime1">
              <a:rPr lang="en-US" smtClean="0"/>
              <a:t>6/12/2024</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6750" y="8953500"/>
            <a:ext cx="4936472" cy="963957"/>
          </a:xfrm>
          <a:custGeom>
            <a:avLst/>
            <a:gdLst/>
            <a:ahLst/>
            <a:cxnLst/>
            <a:rect l="l" t="t" r="r" b="b"/>
            <a:pathLst>
              <a:path w="4936472" h="963957">
                <a:moveTo>
                  <a:pt x="0" y="0"/>
                </a:moveTo>
                <a:lnTo>
                  <a:pt x="4936472" y="0"/>
                </a:lnTo>
                <a:lnTo>
                  <a:pt x="4936472" y="963957"/>
                </a:lnTo>
                <a:lnTo>
                  <a:pt x="0" y="963957"/>
                </a:lnTo>
                <a:lnTo>
                  <a:pt x="0" y="0"/>
                </a:lnTo>
                <a:close/>
              </a:path>
            </a:pathLst>
          </a:custGeom>
          <a:blipFill>
            <a:blip r:embed="rId3"/>
            <a:stretch>
              <a:fillRect r="-30544"/>
            </a:stretch>
          </a:blipFill>
        </p:spPr>
        <p:txBody>
          <a:bodyPr/>
          <a:lstStyle/>
          <a:p>
            <a:endParaRPr lang="en-US"/>
          </a:p>
        </p:txBody>
      </p:sp>
      <p:sp>
        <p:nvSpPr>
          <p:cNvPr id="3" name="TextBox 3"/>
          <p:cNvSpPr txBox="1"/>
          <p:nvPr/>
        </p:nvSpPr>
        <p:spPr>
          <a:xfrm>
            <a:off x="571500" y="752475"/>
            <a:ext cx="15115093" cy="1041313"/>
          </a:xfrm>
          <a:prstGeom prst="rect">
            <a:avLst/>
          </a:prstGeom>
        </p:spPr>
        <p:txBody>
          <a:bodyPr lIns="0" tIns="0" rIns="0" bIns="0" rtlCol="0" anchor="t">
            <a:spAutoFit/>
          </a:bodyPr>
          <a:lstStyle/>
          <a:p>
            <a:pPr marL="0" lvl="0" indent="0" algn="l">
              <a:lnSpc>
                <a:spcPts val="8179"/>
              </a:lnSpc>
            </a:pPr>
            <a:r>
              <a:rPr lang="en-US" sz="6815">
                <a:solidFill>
                  <a:srgbClr val="FFFFFF"/>
                </a:solidFill>
                <a:latin typeface="Canva Sans Bold"/>
              </a:rPr>
              <a:t>Specific Examples - Speaker Guides</a:t>
            </a:r>
          </a:p>
        </p:txBody>
      </p:sp>
      <p:sp>
        <p:nvSpPr>
          <p:cNvPr id="8" name="Freeform 8"/>
          <p:cNvSpPr/>
          <p:nvPr/>
        </p:nvSpPr>
        <p:spPr>
          <a:xfrm>
            <a:off x="1508453" y="2556285"/>
            <a:ext cx="3613049" cy="4997850"/>
          </a:xfrm>
          <a:custGeom>
            <a:avLst/>
            <a:gdLst/>
            <a:ahLst/>
            <a:cxnLst/>
            <a:rect l="l" t="t" r="r" b="b"/>
            <a:pathLst>
              <a:path w="951585" h="1316306">
                <a:moveTo>
                  <a:pt x="0" y="0"/>
                </a:moveTo>
                <a:lnTo>
                  <a:pt x="951585" y="0"/>
                </a:lnTo>
                <a:lnTo>
                  <a:pt x="951585" y="1316306"/>
                </a:lnTo>
                <a:lnTo>
                  <a:pt x="0" y="1316306"/>
                </a:lnTo>
                <a:close/>
              </a:path>
            </a:pathLst>
          </a:custGeom>
          <a:noFill/>
          <a:ln>
            <a:noFill/>
          </a:ln>
        </p:spPr>
        <p:style>
          <a:lnRef idx="0">
            <a:scrgbClr r="0" g="0" b="0"/>
          </a:lnRef>
          <a:fillRef idx="0">
            <a:scrgbClr r="0" g="0" b="0"/>
          </a:fillRef>
          <a:effectRef idx="0">
            <a:scrgbClr r="0" g="0" b="0"/>
          </a:effectRef>
          <a:fontRef idx="minor">
            <a:schemeClr val="accent1"/>
          </a:fontRef>
        </p:style>
        <p:txBody>
          <a:bodyPr/>
          <a:lstStyle/>
          <a:p>
            <a:endParaRPr lang="en-US"/>
          </a:p>
        </p:txBody>
      </p:sp>
      <p:grpSp>
        <p:nvGrpSpPr>
          <p:cNvPr id="40" name="Group 39">
            <a:extLst>
              <a:ext uri="{FF2B5EF4-FFF2-40B4-BE49-F238E27FC236}">
                <a16:creationId xmlns:a16="http://schemas.microsoft.com/office/drawing/2014/main" id="{E18D0823-FBDD-19A1-B696-AD1F75E1F154}"/>
              </a:ext>
            </a:extLst>
          </p:cNvPr>
          <p:cNvGrpSpPr/>
          <p:nvPr/>
        </p:nvGrpSpPr>
        <p:grpSpPr>
          <a:xfrm>
            <a:off x="4545545" y="2556285"/>
            <a:ext cx="3976027" cy="5353050"/>
            <a:chOff x="1479365" y="2619375"/>
            <a:chExt cx="3976027" cy="5353050"/>
          </a:xfrm>
        </p:grpSpPr>
        <p:grpSp>
          <p:nvGrpSpPr>
            <p:cNvPr id="24" name="Group 4">
              <a:extLst>
                <a:ext uri="{FF2B5EF4-FFF2-40B4-BE49-F238E27FC236}">
                  <a16:creationId xmlns:a16="http://schemas.microsoft.com/office/drawing/2014/main" id="{485DB7C4-A808-0358-5C44-29DA8BB8E4C5}"/>
                </a:ext>
              </a:extLst>
            </p:cNvPr>
            <p:cNvGrpSpPr/>
            <p:nvPr/>
          </p:nvGrpSpPr>
          <p:grpSpPr>
            <a:xfrm>
              <a:off x="1479365" y="2619375"/>
              <a:ext cx="3976027" cy="5353050"/>
              <a:chOff x="0" y="0"/>
              <a:chExt cx="1047184" cy="1409857"/>
            </a:xfrm>
          </p:grpSpPr>
          <p:sp>
            <p:nvSpPr>
              <p:cNvPr id="25" name="Freeform 5">
                <a:extLst>
                  <a:ext uri="{FF2B5EF4-FFF2-40B4-BE49-F238E27FC236}">
                    <a16:creationId xmlns:a16="http://schemas.microsoft.com/office/drawing/2014/main" id="{391CB000-BA0A-4791-859C-050833713C79}"/>
                  </a:ext>
                </a:extLst>
              </p:cNvPr>
              <p:cNvSpPr/>
              <p:nvPr/>
            </p:nvSpPr>
            <p:spPr>
              <a:xfrm>
                <a:off x="0" y="0"/>
                <a:ext cx="1047184" cy="1409857"/>
              </a:xfrm>
              <a:custGeom>
                <a:avLst/>
                <a:gdLst/>
                <a:ahLst/>
                <a:cxnLst/>
                <a:rect l="l" t="t" r="r" b="b"/>
                <a:pathLst>
                  <a:path w="1047184" h="1409857">
                    <a:moveTo>
                      <a:pt x="0" y="0"/>
                    </a:moveTo>
                    <a:lnTo>
                      <a:pt x="1047184" y="0"/>
                    </a:lnTo>
                    <a:lnTo>
                      <a:pt x="1047184" y="1409857"/>
                    </a:lnTo>
                    <a:lnTo>
                      <a:pt x="0" y="1409857"/>
                    </a:lnTo>
                    <a:close/>
                  </a:path>
                </a:pathLst>
              </a:custGeom>
              <a:solidFill>
                <a:srgbClr val="FFFFFF"/>
              </a:solidFill>
            </p:spPr>
            <p:txBody>
              <a:bodyPr/>
              <a:lstStyle/>
              <a:p>
                <a:endParaRPr lang="en-US"/>
              </a:p>
            </p:txBody>
          </p:sp>
          <p:sp>
            <p:nvSpPr>
              <p:cNvPr id="26" name="TextBox 6">
                <a:extLst>
                  <a:ext uri="{FF2B5EF4-FFF2-40B4-BE49-F238E27FC236}">
                    <a16:creationId xmlns:a16="http://schemas.microsoft.com/office/drawing/2014/main" id="{3B625E38-6EC0-68A0-EBF8-0261BFDE0D22}"/>
                  </a:ext>
                </a:extLst>
              </p:cNvPr>
              <p:cNvSpPr txBox="1"/>
              <p:nvPr/>
            </p:nvSpPr>
            <p:spPr>
              <a:xfrm>
                <a:off x="0" y="-38100"/>
                <a:ext cx="1047184" cy="1447957"/>
              </a:xfrm>
              <a:prstGeom prst="rect">
                <a:avLst/>
              </a:prstGeom>
            </p:spPr>
            <p:txBody>
              <a:bodyPr lIns="50800" tIns="50800" rIns="50800" bIns="50800" rtlCol="0" anchor="ctr"/>
              <a:lstStyle/>
              <a:p>
                <a:pPr algn="ctr">
                  <a:lnSpc>
                    <a:spcPts val="2659"/>
                  </a:lnSpc>
                </a:pPr>
                <a:endParaRPr/>
              </a:p>
            </p:txBody>
          </p:sp>
        </p:grpSp>
        <p:grpSp>
          <p:nvGrpSpPr>
            <p:cNvPr id="27" name="Group 7">
              <a:extLst>
                <a:ext uri="{FF2B5EF4-FFF2-40B4-BE49-F238E27FC236}">
                  <a16:creationId xmlns:a16="http://schemas.microsoft.com/office/drawing/2014/main" id="{2EED9827-909D-B657-9C85-0CA993B39823}"/>
                </a:ext>
              </a:extLst>
            </p:cNvPr>
            <p:cNvGrpSpPr/>
            <p:nvPr/>
          </p:nvGrpSpPr>
          <p:grpSpPr>
            <a:xfrm>
              <a:off x="1631765" y="2771775"/>
              <a:ext cx="3613049" cy="4997850"/>
              <a:chOff x="0" y="0"/>
              <a:chExt cx="951585" cy="1316306"/>
            </a:xfrm>
          </p:grpSpPr>
          <p:sp>
            <p:nvSpPr>
              <p:cNvPr id="28" name="Freeform 8">
                <a:hlinkClick r:id="rId4"/>
                <a:extLst>
                  <a:ext uri="{FF2B5EF4-FFF2-40B4-BE49-F238E27FC236}">
                    <a16:creationId xmlns:a16="http://schemas.microsoft.com/office/drawing/2014/main" id="{861AF152-C752-FD3A-57AA-A5DCF77E1370}"/>
                  </a:ext>
                </a:extLst>
              </p:cNvPr>
              <p:cNvSpPr/>
              <p:nvPr/>
            </p:nvSpPr>
            <p:spPr>
              <a:xfrm>
                <a:off x="0" y="0"/>
                <a:ext cx="951585" cy="1316306"/>
              </a:xfrm>
              <a:custGeom>
                <a:avLst/>
                <a:gdLst/>
                <a:ahLst/>
                <a:cxnLst/>
                <a:rect l="l" t="t" r="r" b="b"/>
                <a:pathLst>
                  <a:path w="951585" h="1316306">
                    <a:moveTo>
                      <a:pt x="0" y="0"/>
                    </a:moveTo>
                    <a:lnTo>
                      <a:pt x="951585" y="0"/>
                    </a:lnTo>
                    <a:lnTo>
                      <a:pt x="951585" y="1316306"/>
                    </a:lnTo>
                    <a:lnTo>
                      <a:pt x="0" y="1316306"/>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29" name="TextBox 9">
                <a:extLst>
                  <a:ext uri="{FF2B5EF4-FFF2-40B4-BE49-F238E27FC236}">
                    <a16:creationId xmlns:a16="http://schemas.microsoft.com/office/drawing/2014/main" id="{2869BBC0-1E9D-090C-3C0C-D17466E4B723}"/>
                  </a:ext>
                </a:extLst>
              </p:cNvPr>
              <p:cNvSpPr txBox="1"/>
              <p:nvPr/>
            </p:nvSpPr>
            <p:spPr>
              <a:xfrm>
                <a:off x="0" y="-38100"/>
                <a:ext cx="951585" cy="1354406"/>
              </a:xfrm>
              <a:prstGeom prst="rect">
                <a:avLst/>
              </a:prstGeom>
            </p:spPr>
            <p:txBody>
              <a:bodyPr lIns="50800" tIns="50800" rIns="50800" bIns="50800" rtlCol="0" anchor="ctr"/>
              <a:lstStyle/>
              <a:p>
                <a:pPr algn="ctr">
                  <a:lnSpc>
                    <a:spcPts val="2659"/>
                  </a:lnSpc>
                </a:pPr>
                <a:endParaRPr/>
              </a:p>
            </p:txBody>
          </p:sp>
        </p:grpSp>
        <p:sp>
          <p:nvSpPr>
            <p:cNvPr id="30" name="TextBox 10">
              <a:extLst>
                <a:ext uri="{FF2B5EF4-FFF2-40B4-BE49-F238E27FC236}">
                  <a16:creationId xmlns:a16="http://schemas.microsoft.com/office/drawing/2014/main" id="{D0EE8B30-1054-857B-F620-4BD8CDDADB17}"/>
                </a:ext>
              </a:extLst>
            </p:cNvPr>
            <p:cNvSpPr txBox="1"/>
            <p:nvPr/>
          </p:nvSpPr>
          <p:spPr>
            <a:xfrm>
              <a:off x="1814096" y="4435296"/>
              <a:ext cx="3306564" cy="454740"/>
            </a:xfrm>
            <a:prstGeom prst="rect">
              <a:avLst/>
            </a:prstGeom>
          </p:spPr>
          <p:txBody>
            <a:bodyPr lIns="0" tIns="0" rIns="0" bIns="0" rtlCol="0" anchor="t">
              <a:spAutoFit/>
            </a:bodyPr>
            <a:lstStyle/>
            <a:p>
              <a:pPr marL="0" lvl="0" indent="0" algn="ctr">
                <a:lnSpc>
                  <a:spcPts val="4036"/>
                </a:lnSpc>
                <a:spcBef>
                  <a:spcPct val="0"/>
                </a:spcBef>
              </a:pPr>
              <a:r>
                <a:rPr lang="en-US" sz="2400" u="none" strike="noStrike" dirty="0">
                  <a:solidFill>
                    <a:srgbClr val="04153B"/>
                  </a:solidFill>
                  <a:latin typeface="Canva Sans Bold"/>
                </a:rPr>
                <a:t>What Can Lawyers Do?</a:t>
              </a:r>
            </a:p>
          </p:txBody>
        </p:sp>
        <p:sp>
          <p:nvSpPr>
            <p:cNvPr id="31" name="TextBox 11">
              <a:extLst>
                <a:ext uri="{FF2B5EF4-FFF2-40B4-BE49-F238E27FC236}">
                  <a16:creationId xmlns:a16="http://schemas.microsoft.com/office/drawing/2014/main" id="{B538B7C9-BA4C-38F3-3BAA-BF922A6A23C2}"/>
                </a:ext>
              </a:extLst>
            </p:cNvPr>
            <p:cNvSpPr txBox="1"/>
            <p:nvPr/>
          </p:nvSpPr>
          <p:spPr>
            <a:xfrm>
              <a:off x="2236811" y="3137327"/>
              <a:ext cx="2461134" cy="992836"/>
            </a:xfrm>
            <a:prstGeom prst="rect">
              <a:avLst/>
            </a:prstGeom>
          </p:spPr>
          <p:txBody>
            <a:bodyPr lIns="0" tIns="0" rIns="0" bIns="0" rtlCol="0" anchor="t">
              <a:spAutoFit/>
            </a:bodyPr>
            <a:lstStyle/>
            <a:p>
              <a:pPr algn="ctr">
                <a:lnSpc>
                  <a:spcPts val="4036"/>
                </a:lnSpc>
                <a:spcBef>
                  <a:spcPct val="0"/>
                </a:spcBef>
              </a:pPr>
              <a:r>
                <a:rPr lang="en-US" sz="2691" dirty="0">
                  <a:solidFill>
                    <a:srgbClr val="04153B"/>
                  </a:solidFill>
                  <a:latin typeface="Canva Sans Bold"/>
                </a:rPr>
                <a:t>Speaker’s Guide</a:t>
              </a:r>
            </a:p>
          </p:txBody>
        </p:sp>
      </p:grpSp>
      <p:grpSp>
        <p:nvGrpSpPr>
          <p:cNvPr id="41" name="Group 40">
            <a:extLst>
              <a:ext uri="{FF2B5EF4-FFF2-40B4-BE49-F238E27FC236}">
                <a16:creationId xmlns:a16="http://schemas.microsoft.com/office/drawing/2014/main" id="{8A6D1072-DDF1-9CB8-58CD-A5618E79EB25}"/>
              </a:ext>
            </a:extLst>
          </p:cNvPr>
          <p:cNvGrpSpPr/>
          <p:nvPr/>
        </p:nvGrpSpPr>
        <p:grpSpPr>
          <a:xfrm>
            <a:off x="9603457" y="2619375"/>
            <a:ext cx="3976027" cy="5353050"/>
            <a:chOff x="9591734" y="2701028"/>
            <a:chExt cx="3976027" cy="5353050"/>
          </a:xfrm>
        </p:grpSpPr>
        <p:grpSp>
          <p:nvGrpSpPr>
            <p:cNvPr id="32" name="Group 4">
              <a:extLst>
                <a:ext uri="{FF2B5EF4-FFF2-40B4-BE49-F238E27FC236}">
                  <a16:creationId xmlns:a16="http://schemas.microsoft.com/office/drawing/2014/main" id="{C621CF11-EFB3-A2D4-4EDC-DC844EE8EAAC}"/>
                </a:ext>
              </a:extLst>
            </p:cNvPr>
            <p:cNvGrpSpPr/>
            <p:nvPr/>
          </p:nvGrpSpPr>
          <p:grpSpPr>
            <a:xfrm>
              <a:off x="9591734" y="2701028"/>
              <a:ext cx="3976027" cy="5353050"/>
              <a:chOff x="0" y="0"/>
              <a:chExt cx="1047184" cy="1409857"/>
            </a:xfrm>
          </p:grpSpPr>
          <p:sp>
            <p:nvSpPr>
              <p:cNvPr id="33" name="Freeform 5">
                <a:extLst>
                  <a:ext uri="{FF2B5EF4-FFF2-40B4-BE49-F238E27FC236}">
                    <a16:creationId xmlns:a16="http://schemas.microsoft.com/office/drawing/2014/main" id="{D375A88C-62FC-E241-BAE9-A2B73CFCEB69}"/>
                  </a:ext>
                </a:extLst>
              </p:cNvPr>
              <p:cNvSpPr/>
              <p:nvPr/>
            </p:nvSpPr>
            <p:spPr>
              <a:xfrm>
                <a:off x="0" y="0"/>
                <a:ext cx="1047184" cy="1409857"/>
              </a:xfrm>
              <a:custGeom>
                <a:avLst/>
                <a:gdLst/>
                <a:ahLst/>
                <a:cxnLst/>
                <a:rect l="l" t="t" r="r" b="b"/>
                <a:pathLst>
                  <a:path w="1047184" h="1409857">
                    <a:moveTo>
                      <a:pt x="0" y="0"/>
                    </a:moveTo>
                    <a:lnTo>
                      <a:pt x="1047184" y="0"/>
                    </a:lnTo>
                    <a:lnTo>
                      <a:pt x="1047184" y="1409857"/>
                    </a:lnTo>
                    <a:lnTo>
                      <a:pt x="0" y="1409857"/>
                    </a:lnTo>
                    <a:close/>
                  </a:path>
                </a:pathLst>
              </a:custGeom>
              <a:solidFill>
                <a:srgbClr val="FFFFFF"/>
              </a:solidFill>
            </p:spPr>
            <p:txBody>
              <a:bodyPr/>
              <a:lstStyle/>
              <a:p>
                <a:endParaRPr lang="en-US"/>
              </a:p>
            </p:txBody>
          </p:sp>
          <p:sp>
            <p:nvSpPr>
              <p:cNvPr id="34" name="TextBox 6">
                <a:extLst>
                  <a:ext uri="{FF2B5EF4-FFF2-40B4-BE49-F238E27FC236}">
                    <a16:creationId xmlns:a16="http://schemas.microsoft.com/office/drawing/2014/main" id="{D2001F0A-4843-CFBA-AC5F-DF84FE6A7B52}"/>
                  </a:ext>
                </a:extLst>
              </p:cNvPr>
              <p:cNvSpPr txBox="1"/>
              <p:nvPr/>
            </p:nvSpPr>
            <p:spPr>
              <a:xfrm>
                <a:off x="0" y="-38100"/>
                <a:ext cx="1047184" cy="1447957"/>
              </a:xfrm>
              <a:prstGeom prst="rect">
                <a:avLst/>
              </a:prstGeom>
            </p:spPr>
            <p:txBody>
              <a:bodyPr lIns="50800" tIns="50800" rIns="50800" bIns="50800" rtlCol="0" anchor="ctr"/>
              <a:lstStyle/>
              <a:p>
                <a:pPr algn="ctr">
                  <a:lnSpc>
                    <a:spcPts val="2659"/>
                  </a:lnSpc>
                </a:pPr>
                <a:endParaRPr/>
              </a:p>
            </p:txBody>
          </p:sp>
        </p:grpSp>
        <p:grpSp>
          <p:nvGrpSpPr>
            <p:cNvPr id="35" name="Group 7">
              <a:extLst>
                <a:ext uri="{FF2B5EF4-FFF2-40B4-BE49-F238E27FC236}">
                  <a16:creationId xmlns:a16="http://schemas.microsoft.com/office/drawing/2014/main" id="{55BC5CDC-599C-FD95-41CF-46C4394392B2}"/>
                </a:ext>
              </a:extLst>
            </p:cNvPr>
            <p:cNvGrpSpPr/>
            <p:nvPr/>
          </p:nvGrpSpPr>
          <p:grpSpPr>
            <a:xfrm>
              <a:off x="9744134" y="2853428"/>
              <a:ext cx="3613049" cy="4997850"/>
              <a:chOff x="0" y="0"/>
              <a:chExt cx="951585" cy="1316306"/>
            </a:xfrm>
          </p:grpSpPr>
          <p:sp>
            <p:nvSpPr>
              <p:cNvPr id="36" name="Freeform 8">
                <a:hlinkClick r:id="rId5"/>
                <a:extLst>
                  <a:ext uri="{FF2B5EF4-FFF2-40B4-BE49-F238E27FC236}">
                    <a16:creationId xmlns:a16="http://schemas.microsoft.com/office/drawing/2014/main" id="{610EA360-098B-4E82-69A4-2466D797FD69}"/>
                  </a:ext>
                </a:extLst>
              </p:cNvPr>
              <p:cNvSpPr/>
              <p:nvPr/>
            </p:nvSpPr>
            <p:spPr>
              <a:xfrm>
                <a:off x="0" y="0"/>
                <a:ext cx="951585" cy="1316306"/>
              </a:xfrm>
              <a:custGeom>
                <a:avLst/>
                <a:gdLst/>
                <a:ahLst/>
                <a:cxnLst/>
                <a:rect l="l" t="t" r="r" b="b"/>
                <a:pathLst>
                  <a:path w="951585" h="1316306">
                    <a:moveTo>
                      <a:pt x="0" y="0"/>
                    </a:moveTo>
                    <a:lnTo>
                      <a:pt x="951585" y="0"/>
                    </a:lnTo>
                    <a:lnTo>
                      <a:pt x="951585" y="1316306"/>
                    </a:lnTo>
                    <a:lnTo>
                      <a:pt x="0" y="1316306"/>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37" name="TextBox 9">
                <a:extLst>
                  <a:ext uri="{FF2B5EF4-FFF2-40B4-BE49-F238E27FC236}">
                    <a16:creationId xmlns:a16="http://schemas.microsoft.com/office/drawing/2014/main" id="{7F2E5466-0412-3310-3465-8A56EA3C9223}"/>
                  </a:ext>
                </a:extLst>
              </p:cNvPr>
              <p:cNvSpPr txBox="1"/>
              <p:nvPr/>
            </p:nvSpPr>
            <p:spPr>
              <a:xfrm>
                <a:off x="0" y="-38100"/>
                <a:ext cx="951585" cy="1354406"/>
              </a:xfrm>
              <a:prstGeom prst="rect">
                <a:avLst/>
              </a:prstGeom>
            </p:spPr>
            <p:txBody>
              <a:bodyPr lIns="50800" tIns="50800" rIns="50800" bIns="50800" rtlCol="0" anchor="ctr"/>
              <a:lstStyle/>
              <a:p>
                <a:pPr algn="ctr">
                  <a:lnSpc>
                    <a:spcPts val="2659"/>
                  </a:lnSpc>
                </a:pPr>
                <a:endParaRPr/>
              </a:p>
            </p:txBody>
          </p:sp>
        </p:grpSp>
        <p:sp>
          <p:nvSpPr>
            <p:cNvPr id="38" name="TextBox 10">
              <a:extLst>
                <a:ext uri="{FF2B5EF4-FFF2-40B4-BE49-F238E27FC236}">
                  <a16:creationId xmlns:a16="http://schemas.microsoft.com/office/drawing/2014/main" id="{F490DF90-F98F-3191-BD7D-72A03BB0F46F}"/>
                </a:ext>
              </a:extLst>
            </p:cNvPr>
            <p:cNvSpPr txBox="1"/>
            <p:nvPr/>
          </p:nvSpPr>
          <p:spPr>
            <a:xfrm>
              <a:off x="9926465" y="4516949"/>
              <a:ext cx="3306564" cy="463268"/>
            </a:xfrm>
            <a:prstGeom prst="rect">
              <a:avLst/>
            </a:prstGeom>
          </p:spPr>
          <p:txBody>
            <a:bodyPr lIns="0" tIns="0" rIns="0" bIns="0" rtlCol="0" anchor="t">
              <a:spAutoFit/>
            </a:bodyPr>
            <a:lstStyle/>
            <a:p>
              <a:pPr marL="0" lvl="0" indent="0" algn="ctr">
                <a:lnSpc>
                  <a:spcPts val="4036"/>
                </a:lnSpc>
                <a:spcBef>
                  <a:spcPct val="0"/>
                </a:spcBef>
              </a:pPr>
              <a:r>
                <a:rPr lang="en-US" sz="2691" u="none" strike="noStrike" dirty="0">
                  <a:solidFill>
                    <a:srgbClr val="04153B"/>
                  </a:solidFill>
                  <a:latin typeface="Canva Sans Bold"/>
                </a:rPr>
                <a:t>Rule of Law</a:t>
              </a:r>
            </a:p>
          </p:txBody>
        </p:sp>
        <p:sp>
          <p:nvSpPr>
            <p:cNvPr id="39" name="TextBox 11">
              <a:extLst>
                <a:ext uri="{FF2B5EF4-FFF2-40B4-BE49-F238E27FC236}">
                  <a16:creationId xmlns:a16="http://schemas.microsoft.com/office/drawing/2014/main" id="{AED9A5A7-BEC8-B00C-1081-66CAA90699E6}"/>
                </a:ext>
              </a:extLst>
            </p:cNvPr>
            <p:cNvSpPr txBox="1"/>
            <p:nvPr/>
          </p:nvSpPr>
          <p:spPr>
            <a:xfrm>
              <a:off x="10349180" y="3218980"/>
              <a:ext cx="2461134" cy="992836"/>
            </a:xfrm>
            <a:prstGeom prst="rect">
              <a:avLst/>
            </a:prstGeom>
          </p:spPr>
          <p:txBody>
            <a:bodyPr lIns="0" tIns="0" rIns="0" bIns="0" rtlCol="0" anchor="t">
              <a:spAutoFit/>
            </a:bodyPr>
            <a:lstStyle/>
            <a:p>
              <a:pPr algn="ctr">
                <a:lnSpc>
                  <a:spcPts val="4036"/>
                </a:lnSpc>
                <a:spcBef>
                  <a:spcPct val="0"/>
                </a:spcBef>
              </a:pPr>
              <a:r>
                <a:rPr lang="en-US" sz="2691" dirty="0">
                  <a:solidFill>
                    <a:srgbClr val="04153B"/>
                  </a:solidFill>
                  <a:latin typeface="Canva Sans Bold"/>
                </a:rPr>
                <a:t>Speaker’s Guide</a:t>
              </a:r>
            </a:p>
          </p:txBody>
        </p:sp>
      </p:grpSp>
      <p:sp>
        <p:nvSpPr>
          <p:cNvPr id="4" name="Slide Number Placeholder 3">
            <a:extLst>
              <a:ext uri="{FF2B5EF4-FFF2-40B4-BE49-F238E27FC236}">
                <a16:creationId xmlns:a16="http://schemas.microsoft.com/office/drawing/2014/main" id="{8C73C0BA-E1A8-7076-0A01-FD017B55C2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5" name="Date Placeholder 4">
            <a:extLst>
              <a:ext uri="{FF2B5EF4-FFF2-40B4-BE49-F238E27FC236}">
                <a16:creationId xmlns:a16="http://schemas.microsoft.com/office/drawing/2014/main" id="{9A8FEA0D-540C-6C02-DD55-F0C2CCA892B2}"/>
              </a:ext>
            </a:extLst>
          </p:cNvPr>
          <p:cNvSpPr>
            <a:spLocks noGrp="1"/>
          </p:cNvSpPr>
          <p:nvPr>
            <p:ph type="dt" idx="10"/>
          </p:nvPr>
        </p:nvSpPr>
        <p:spPr>
          <a:xfrm>
            <a:off x="13777546" y="9557972"/>
            <a:ext cx="4114800" cy="547688"/>
          </a:xfrm>
        </p:spPr>
        <p:txBody>
          <a:bodyPr/>
          <a:lstStyle/>
          <a:p>
            <a:fld id="{3EDFDCCC-008A-42FF-B901-E7CC58D2B648}" type="datetime1">
              <a:rPr lang="en-US" smtClean="0"/>
              <a:t>6/12/2024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666750" y="369543"/>
            <a:ext cx="5622201" cy="110799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r>
              <a:rPr lang="en-US" sz="6000" b="1" dirty="0">
                <a:solidFill>
                  <a:srgbClr val="FFFFFF"/>
                </a:solidFill>
                <a:latin typeface="Arial"/>
                <a:ea typeface="Arial"/>
                <a:cs typeface="Arial"/>
                <a:sym typeface="Arial"/>
              </a:rPr>
              <a:t>Contents</a:t>
            </a:r>
            <a:endParaRPr sz="6000" b="1" dirty="0"/>
          </a:p>
        </p:txBody>
      </p:sp>
      <p:sp>
        <p:nvSpPr>
          <p:cNvPr id="97" name="Google Shape;97;p2"/>
          <p:cNvSpPr txBox="1"/>
          <p:nvPr/>
        </p:nvSpPr>
        <p:spPr>
          <a:xfrm>
            <a:off x="666750" y="1315935"/>
            <a:ext cx="15860700" cy="6955750"/>
          </a:xfrm>
          <a:prstGeom prst="rect">
            <a:avLst/>
          </a:prstGeom>
          <a:noFill/>
          <a:ln>
            <a:noFill/>
          </a:ln>
        </p:spPr>
        <p:txBody>
          <a:bodyPr spcFirstLastPara="1" wrap="square" lIns="0" tIns="0" rIns="0" bIns="0" anchor="t" anchorCtr="0">
            <a:spAutoFit/>
          </a:bodyPr>
          <a:lstStyle/>
          <a:p>
            <a:pPr marL="518160" marR="0" lvl="1" indent="0" algn="l" rtl="0">
              <a:lnSpc>
                <a:spcPct val="159972"/>
              </a:lnSpc>
              <a:spcBef>
                <a:spcPts val="0"/>
              </a:spcBef>
              <a:spcAft>
                <a:spcPts val="0"/>
              </a:spcAft>
              <a:buNone/>
            </a:pPr>
            <a:r>
              <a:rPr lang="en-US" sz="3200" b="0" i="0" u="none" strike="noStrike" cap="none" dirty="0">
                <a:solidFill>
                  <a:srgbClr val="FFFFFF"/>
                </a:solidFill>
                <a:latin typeface="Arial"/>
                <a:ea typeface="Arial"/>
                <a:cs typeface="Arial"/>
                <a:sym typeface="Arial"/>
              </a:rPr>
              <a:t>Introduction (p. 3)</a:t>
            </a:r>
            <a:endParaRPr sz="3200" dirty="0"/>
          </a:p>
          <a:p>
            <a:pPr marL="2118360" marR="0" lvl="3" indent="-685800" algn="l" rtl="0">
              <a:spcBef>
                <a:spcPts val="0"/>
              </a:spcBef>
              <a:spcAft>
                <a:spcPts val="0"/>
              </a:spcAft>
              <a:buClr>
                <a:srgbClr val="FFFFFF"/>
              </a:buClr>
              <a:buSzPts val="2800"/>
              <a:buFont typeface="Arial"/>
              <a:buChar char="•"/>
            </a:pPr>
            <a:r>
              <a:rPr lang="en-US" sz="2800" b="0" i="0" u="none" strike="noStrike" cap="none" dirty="0">
                <a:solidFill>
                  <a:srgbClr val="FFFFFF"/>
                </a:solidFill>
                <a:latin typeface="Arial"/>
                <a:ea typeface="Arial"/>
                <a:cs typeface="Arial"/>
                <a:sym typeface="Arial"/>
              </a:rPr>
              <a:t>Your role as speaker</a:t>
            </a:r>
            <a:endParaRPr sz="2800" dirty="0"/>
          </a:p>
          <a:p>
            <a:pPr marL="2118360" marR="0" lvl="3" indent="-685800" algn="l" rtl="0">
              <a:spcBef>
                <a:spcPts val="0"/>
              </a:spcBef>
              <a:spcAft>
                <a:spcPts val="0"/>
              </a:spcAft>
              <a:buClr>
                <a:srgbClr val="FFFFFF"/>
              </a:buClr>
              <a:buSzPts val="2800"/>
              <a:buFont typeface="Arial"/>
              <a:buChar char="•"/>
            </a:pPr>
            <a:r>
              <a:rPr lang="en-US" sz="2800" b="0" i="0" u="none" strike="noStrike" cap="none" dirty="0">
                <a:solidFill>
                  <a:srgbClr val="FFFFFF"/>
                </a:solidFill>
                <a:latin typeface="Arial"/>
                <a:ea typeface="Arial"/>
                <a:cs typeface="Arial"/>
                <a:sym typeface="Arial"/>
              </a:rPr>
              <a:t>Content guidelines</a:t>
            </a:r>
            <a:endParaRPr sz="2000" b="0" i="0" u="none" strike="noStrike" cap="none" dirty="0">
              <a:solidFill>
                <a:srgbClr val="FFFFFF"/>
              </a:solidFill>
              <a:latin typeface="Arial"/>
              <a:ea typeface="Arial"/>
              <a:cs typeface="Arial"/>
              <a:sym typeface="Arial"/>
            </a:endParaRPr>
          </a:p>
          <a:p>
            <a:pPr marL="518160" marR="0" lvl="1" indent="0" algn="l" rtl="0">
              <a:lnSpc>
                <a:spcPct val="159972"/>
              </a:lnSpc>
              <a:spcBef>
                <a:spcPts val="0"/>
              </a:spcBef>
              <a:spcAft>
                <a:spcPts val="0"/>
              </a:spcAft>
              <a:buNone/>
            </a:pPr>
            <a:r>
              <a:rPr lang="en-US" sz="3200" b="0" i="0" u="none" strike="noStrike" cap="none" dirty="0">
                <a:solidFill>
                  <a:srgbClr val="FFFFFF"/>
                </a:solidFill>
                <a:latin typeface="Arial"/>
                <a:ea typeface="Arial"/>
                <a:cs typeface="Arial"/>
                <a:sym typeface="Arial"/>
              </a:rPr>
              <a:t>About speaking engagements (p. 4)</a:t>
            </a:r>
            <a:endParaRPr sz="3200" dirty="0"/>
          </a:p>
          <a:p>
            <a:pPr marL="1950720" marR="0" lvl="3" indent="-518160" algn="l" rtl="0">
              <a:spcBef>
                <a:spcPts val="0"/>
              </a:spcBef>
              <a:spcAft>
                <a:spcPts val="0"/>
              </a:spcAft>
              <a:buClr>
                <a:srgbClr val="FFFFFF"/>
              </a:buClr>
              <a:buSzPts val="2800"/>
              <a:buFont typeface="Arial"/>
              <a:buChar char="•"/>
            </a:pPr>
            <a:r>
              <a:rPr lang="en-US" sz="2800" b="0" i="0" u="none" strike="noStrike" cap="none" dirty="0">
                <a:solidFill>
                  <a:srgbClr val="FFFFFF"/>
                </a:solidFill>
                <a:latin typeface="Arial"/>
                <a:ea typeface="Arial"/>
                <a:cs typeface="Arial"/>
                <a:sym typeface="Arial"/>
              </a:rPr>
              <a:t>What qualifies as a speaking engagement</a:t>
            </a:r>
            <a:endParaRPr sz="2800" dirty="0"/>
          </a:p>
          <a:p>
            <a:pPr marL="1950720" marR="0" lvl="3" indent="-518160" algn="l" rtl="0">
              <a:spcBef>
                <a:spcPts val="0"/>
              </a:spcBef>
              <a:spcAft>
                <a:spcPts val="0"/>
              </a:spcAft>
              <a:buClr>
                <a:srgbClr val="FFFFFF"/>
              </a:buClr>
              <a:buSzPts val="2800"/>
              <a:buFont typeface="Arial"/>
              <a:buChar char="•"/>
            </a:pPr>
            <a:r>
              <a:rPr lang="en-US" sz="2800" b="0" i="0" u="none" strike="noStrike" cap="none" dirty="0">
                <a:solidFill>
                  <a:srgbClr val="FFFFFF"/>
                </a:solidFill>
                <a:latin typeface="Arial"/>
                <a:ea typeface="Arial"/>
                <a:cs typeface="Arial"/>
                <a:sym typeface="Arial"/>
              </a:rPr>
              <a:t>How to ask for speaking time on an agenda</a:t>
            </a:r>
            <a:endParaRPr sz="2000" b="0" i="0" u="none" strike="noStrike" cap="none" dirty="0">
              <a:solidFill>
                <a:srgbClr val="FFFFFF"/>
              </a:solidFill>
              <a:latin typeface="Arial"/>
              <a:ea typeface="Arial"/>
              <a:cs typeface="Arial"/>
              <a:sym typeface="Arial"/>
            </a:endParaRPr>
          </a:p>
          <a:p>
            <a:pPr marL="518160" marR="0" lvl="1" indent="0" algn="l" rtl="0">
              <a:lnSpc>
                <a:spcPct val="159972"/>
              </a:lnSpc>
              <a:spcBef>
                <a:spcPts val="0"/>
              </a:spcBef>
              <a:spcAft>
                <a:spcPts val="0"/>
              </a:spcAft>
              <a:buNone/>
            </a:pPr>
            <a:r>
              <a:rPr lang="en-US" sz="3200" b="0" i="0" u="none" strike="noStrike" cap="none" dirty="0">
                <a:solidFill>
                  <a:srgbClr val="FFFFFF"/>
                </a:solidFill>
                <a:latin typeface="Arial"/>
                <a:ea typeface="Arial"/>
                <a:cs typeface="Arial"/>
                <a:sym typeface="Arial"/>
              </a:rPr>
              <a:t>Creating your presentation (p. 5)</a:t>
            </a:r>
            <a:endParaRPr sz="3200" b="0" i="0" u="none" strike="noStrike" cap="none" dirty="0">
              <a:solidFill>
                <a:srgbClr val="FFFFFF"/>
              </a:solidFill>
              <a:latin typeface="Arial"/>
              <a:ea typeface="Arial"/>
              <a:cs typeface="Arial"/>
              <a:sym typeface="Arial"/>
            </a:endParaRPr>
          </a:p>
          <a:p>
            <a:pPr marL="1950720" marR="0" lvl="3" indent="-518160" algn="l" rtl="0">
              <a:spcBef>
                <a:spcPts val="0"/>
              </a:spcBef>
              <a:spcAft>
                <a:spcPts val="0"/>
              </a:spcAft>
              <a:buClr>
                <a:srgbClr val="FFFFFF"/>
              </a:buClr>
              <a:buSzPts val="2800"/>
              <a:buFont typeface="Arial"/>
              <a:buChar char="•"/>
            </a:pPr>
            <a:r>
              <a:rPr lang="en-US" sz="2800" b="0" i="0" u="none" strike="noStrike" cap="none" dirty="0">
                <a:solidFill>
                  <a:srgbClr val="FFFFFF"/>
                </a:solidFill>
                <a:latin typeface="Arial"/>
                <a:ea typeface="Arial"/>
                <a:cs typeface="Arial"/>
                <a:sym typeface="Arial"/>
              </a:rPr>
              <a:t>Style, format recommendations</a:t>
            </a:r>
            <a:endParaRPr sz="2800" dirty="0"/>
          </a:p>
          <a:p>
            <a:pPr marL="1950720" marR="0" lvl="3" indent="-518160" algn="l" rtl="0">
              <a:spcBef>
                <a:spcPts val="0"/>
              </a:spcBef>
              <a:spcAft>
                <a:spcPts val="0"/>
              </a:spcAft>
              <a:buClr>
                <a:srgbClr val="FFFFFF"/>
              </a:buClr>
              <a:buSzPts val="2800"/>
              <a:buFont typeface="Arial"/>
              <a:buChar char="•"/>
            </a:pPr>
            <a:r>
              <a:rPr lang="en-US" sz="2800" b="0" i="0" u="none" strike="noStrike" cap="none" dirty="0">
                <a:solidFill>
                  <a:srgbClr val="FFFFFF"/>
                </a:solidFill>
                <a:latin typeface="Arial"/>
                <a:ea typeface="Arial"/>
                <a:cs typeface="Arial"/>
                <a:sym typeface="Arial"/>
              </a:rPr>
              <a:t>Content recommendations, links and downloads</a:t>
            </a:r>
            <a:endParaRPr sz="2800" dirty="0"/>
          </a:p>
          <a:p>
            <a:pPr marL="1950720" marR="0" lvl="3" indent="-518160" algn="l" rtl="0">
              <a:spcBef>
                <a:spcPts val="0"/>
              </a:spcBef>
              <a:spcAft>
                <a:spcPts val="0"/>
              </a:spcAft>
              <a:buClr>
                <a:srgbClr val="FFFFFF"/>
              </a:buClr>
              <a:buSzPts val="2800"/>
              <a:buFont typeface="Arial"/>
              <a:buChar char="•"/>
            </a:pPr>
            <a:r>
              <a:rPr lang="en-US" sz="2800" b="0" i="0" u="none" strike="noStrike" cap="none" dirty="0">
                <a:solidFill>
                  <a:srgbClr val="FFFFFF"/>
                </a:solidFill>
                <a:latin typeface="Arial"/>
                <a:ea typeface="Arial"/>
                <a:cs typeface="Arial"/>
                <a:sym typeface="Arial"/>
              </a:rPr>
              <a:t>Complete customizable sample presentation</a:t>
            </a:r>
          </a:p>
          <a:p>
            <a:pPr marL="518160" marR="0" lvl="1" indent="0" algn="l" rtl="0">
              <a:lnSpc>
                <a:spcPct val="159972"/>
              </a:lnSpc>
              <a:spcBef>
                <a:spcPts val="0"/>
              </a:spcBef>
              <a:spcAft>
                <a:spcPts val="0"/>
              </a:spcAft>
              <a:buNone/>
            </a:pPr>
            <a:r>
              <a:rPr lang="en-US" sz="3200" b="0" i="0" u="none" strike="noStrike" cap="none" dirty="0">
                <a:solidFill>
                  <a:srgbClr val="FFFFFF"/>
                </a:solidFill>
                <a:latin typeface="Arial"/>
                <a:ea typeface="Arial"/>
                <a:cs typeface="Arial"/>
                <a:sym typeface="Arial"/>
              </a:rPr>
              <a:t>Additional resources and links (p. 6)</a:t>
            </a:r>
            <a:endParaRPr lang="en-US" sz="3200" dirty="0"/>
          </a:p>
          <a:p>
            <a:pPr marL="518160" marR="0" lvl="1" indent="0" algn="l" rtl="0">
              <a:lnSpc>
                <a:spcPct val="159972"/>
              </a:lnSpc>
              <a:spcBef>
                <a:spcPts val="0"/>
              </a:spcBef>
              <a:spcAft>
                <a:spcPts val="0"/>
              </a:spcAft>
              <a:buNone/>
            </a:pPr>
            <a:r>
              <a:rPr lang="en-US" sz="3200" b="0" i="0" u="none" strike="noStrike" cap="none" dirty="0">
                <a:solidFill>
                  <a:srgbClr val="FFFFFF"/>
                </a:solidFill>
                <a:latin typeface="Arial"/>
                <a:ea typeface="Arial"/>
                <a:cs typeface="Arial"/>
                <a:sym typeface="Arial"/>
              </a:rPr>
              <a:t>Appendix (p. 8-13)</a:t>
            </a:r>
            <a:endParaRPr lang="en-US" sz="3200" dirty="0"/>
          </a:p>
        </p:txBody>
      </p:sp>
      <p:sp>
        <p:nvSpPr>
          <p:cNvPr id="98" name="Google Shape;98;p2"/>
          <p:cNvSpPr/>
          <p:nvPr/>
        </p:nvSpPr>
        <p:spPr>
          <a:xfrm>
            <a:off x="666750" y="8953500"/>
            <a:ext cx="4936472" cy="963957"/>
          </a:xfrm>
          <a:custGeom>
            <a:avLst/>
            <a:gdLst/>
            <a:ahLst/>
            <a:cxnLst/>
            <a:rect l="l" t="t" r="r" b="b"/>
            <a:pathLst>
              <a:path w="4936472" h="963957" extrusionOk="0">
                <a:moveTo>
                  <a:pt x="0" y="0"/>
                </a:moveTo>
                <a:lnTo>
                  <a:pt x="4936472" y="0"/>
                </a:lnTo>
                <a:lnTo>
                  <a:pt x="4936472" y="963957"/>
                </a:lnTo>
                <a:lnTo>
                  <a:pt x="0" y="963957"/>
                </a:lnTo>
                <a:lnTo>
                  <a:pt x="0" y="0"/>
                </a:lnTo>
                <a:close/>
              </a:path>
            </a:pathLst>
          </a:custGeom>
          <a:blipFill rotWithShape="1">
            <a:blip r:embed="rId3">
              <a:alphaModFix/>
            </a:blip>
            <a:stretch>
              <a:fillRect r="-30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 name="Date Placeholder 1">
            <a:extLst>
              <a:ext uri="{FF2B5EF4-FFF2-40B4-BE49-F238E27FC236}">
                <a16:creationId xmlns:a16="http://schemas.microsoft.com/office/drawing/2014/main" id="{2BD15DA0-95D4-C6CA-71B5-F39468B88F9C}"/>
              </a:ext>
            </a:extLst>
          </p:cNvPr>
          <p:cNvSpPr>
            <a:spLocks noGrp="1"/>
          </p:cNvSpPr>
          <p:nvPr>
            <p:ph type="dt" idx="10"/>
          </p:nvPr>
        </p:nvSpPr>
        <p:spPr>
          <a:xfrm>
            <a:off x="14082347" y="9534526"/>
            <a:ext cx="4114800" cy="547688"/>
          </a:xfrm>
        </p:spPr>
        <p:txBody>
          <a:bodyPr/>
          <a:lstStyle/>
          <a:p>
            <a:fld id="{B75808D1-C83A-4C66-A379-DCF28C4D4E4A}" type="datetime1">
              <a:rPr lang="en-US" smtClean="0"/>
              <a:t>6/12/2024</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571500" y="752475"/>
            <a:ext cx="5622201" cy="110799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r>
              <a:rPr lang="en-US" sz="6000" b="1" dirty="0">
                <a:solidFill>
                  <a:srgbClr val="FFFFFF"/>
                </a:solidFill>
                <a:latin typeface="Arial"/>
                <a:ea typeface="Arial"/>
                <a:cs typeface="Arial"/>
                <a:sym typeface="Arial"/>
              </a:rPr>
              <a:t>Introduction</a:t>
            </a:r>
            <a:endParaRPr sz="6000" b="1" dirty="0"/>
          </a:p>
        </p:txBody>
      </p:sp>
      <p:sp>
        <p:nvSpPr>
          <p:cNvPr id="105" name="Google Shape;105;p3"/>
          <p:cNvSpPr txBox="1"/>
          <p:nvPr/>
        </p:nvSpPr>
        <p:spPr>
          <a:xfrm>
            <a:off x="465992" y="2058132"/>
            <a:ext cx="16954500" cy="5078313"/>
          </a:xfrm>
          <a:prstGeom prst="rect">
            <a:avLst/>
          </a:prstGeom>
          <a:noFill/>
          <a:ln>
            <a:noFill/>
          </a:ln>
        </p:spPr>
        <p:txBody>
          <a:bodyPr spcFirstLastPara="1" wrap="square" lIns="0" tIns="0" rIns="0" bIns="0" anchor="t" anchorCtr="0">
            <a:spAutoFit/>
          </a:bodyPr>
          <a:lstStyle/>
          <a:p>
            <a:pPr marL="518160" marR="0" lvl="1" indent="0" algn="l" rtl="0">
              <a:spcBef>
                <a:spcPts val="0"/>
              </a:spcBef>
              <a:spcAft>
                <a:spcPts val="0"/>
              </a:spcAft>
              <a:buNone/>
            </a:pPr>
            <a:r>
              <a:rPr lang="en-US" sz="3000" b="0" i="0" u="none" strike="noStrike" cap="none" dirty="0">
                <a:solidFill>
                  <a:srgbClr val="FFFFFF"/>
                </a:solidFill>
                <a:latin typeface="Arial"/>
                <a:ea typeface="Arial"/>
                <a:cs typeface="Arial"/>
                <a:sym typeface="Arial"/>
              </a:rPr>
              <a:t>Thank you for being part of our </a:t>
            </a:r>
            <a:r>
              <a:rPr lang="en-US" sz="3000" dirty="0">
                <a:solidFill>
                  <a:srgbClr val="FFFFFF"/>
                </a:solidFill>
              </a:rPr>
              <a:t>S</a:t>
            </a:r>
            <a:r>
              <a:rPr lang="en-US" sz="3000" b="0" i="0" u="none" strike="noStrike" cap="none" dirty="0">
                <a:solidFill>
                  <a:srgbClr val="FFFFFF"/>
                </a:solidFill>
                <a:latin typeface="Arial"/>
                <a:ea typeface="Arial"/>
                <a:cs typeface="Arial"/>
                <a:sym typeface="Arial"/>
              </a:rPr>
              <a:t>peakers’ </a:t>
            </a:r>
            <a:r>
              <a:rPr lang="en-US" sz="3000" dirty="0">
                <a:solidFill>
                  <a:srgbClr val="FFFFFF"/>
                </a:solidFill>
              </a:rPr>
              <a:t>B</a:t>
            </a:r>
            <a:r>
              <a:rPr lang="en-US" sz="3000" b="0" i="0" u="none" strike="noStrike" cap="none" dirty="0">
                <a:solidFill>
                  <a:srgbClr val="FFFFFF"/>
                </a:solidFill>
                <a:latin typeface="Arial"/>
                <a:ea typeface="Arial"/>
                <a:cs typeface="Arial"/>
                <a:sym typeface="Arial"/>
              </a:rPr>
              <a:t>ureau. As a representative of the Georgia Democracy Task Force, you will be supporting the ABA Task Force’s strategic communications plan by informing and educating your audience on:</a:t>
            </a:r>
            <a:endParaRPr dirty="0"/>
          </a:p>
          <a:p>
            <a:pPr marL="518160" marR="0" lvl="1" indent="0" algn="l" rtl="0">
              <a:spcBef>
                <a:spcPts val="0"/>
              </a:spcBef>
              <a:spcAft>
                <a:spcPts val="0"/>
              </a:spcAft>
              <a:buNone/>
            </a:pPr>
            <a:endParaRPr sz="3000" b="0" i="0" u="none" strike="noStrike" cap="none" dirty="0">
              <a:solidFill>
                <a:srgbClr val="FFFFFF"/>
              </a:solidFill>
              <a:latin typeface="Arial"/>
              <a:ea typeface="Arial"/>
              <a:cs typeface="Arial"/>
              <a:sym typeface="Arial"/>
            </a:endParaRPr>
          </a:p>
          <a:p>
            <a:pPr marL="2175510" marR="0" lvl="3" indent="-742950" algn="l" rtl="0">
              <a:spcBef>
                <a:spcPts val="0"/>
              </a:spcBef>
              <a:spcAft>
                <a:spcPts val="0"/>
              </a:spcAft>
              <a:buClr>
                <a:srgbClr val="FFFFFF"/>
              </a:buClr>
              <a:buSzPts val="3000"/>
              <a:buFont typeface="Play"/>
              <a:buAutoNum type="alphaLcParenR"/>
            </a:pPr>
            <a:r>
              <a:rPr lang="en-US" sz="3000" b="0" i="0" u="none" strike="noStrike" cap="none" dirty="0">
                <a:solidFill>
                  <a:srgbClr val="FFFFFF"/>
                </a:solidFill>
                <a:latin typeface="Arial"/>
                <a:ea typeface="Arial"/>
                <a:cs typeface="Arial"/>
                <a:sym typeface="Arial"/>
              </a:rPr>
              <a:t>The importance of American democracy</a:t>
            </a:r>
            <a:endParaRPr dirty="0"/>
          </a:p>
          <a:p>
            <a:pPr marL="2175510" marR="0" lvl="3" indent="-742950" algn="l" rtl="0">
              <a:spcBef>
                <a:spcPts val="0"/>
              </a:spcBef>
              <a:spcAft>
                <a:spcPts val="0"/>
              </a:spcAft>
              <a:buClr>
                <a:srgbClr val="FFFFFF"/>
              </a:buClr>
              <a:buSzPts val="3000"/>
              <a:buFont typeface="Play"/>
              <a:buAutoNum type="alphaLcParenR"/>
            </a:pPr>
            <a:r>
              <a:rPr lang="en-US" sz="3000" b="0" i="0" u="none" strike="noStrike" cap="none" dirty="0">
                <a:solidFill>
                  <a:srgbClr val="FFFFFF"/>
                </a:solidFill>
                <a:latin typeface="Arial"/>
                <a:ea typeface="Arial"/>
                <a:cs typeface="Arial"/>
                <a:sym typeface="Arial"/>
              </a:rPr>
              <a:t>The centrality of elections to the successful exercise of democracy principles</a:t>
            </a:r>
            <a:endParaRPr dirty="0"/>
          </a:p>
          <a:p>
            <a:pPr marL="2175510" marR="0" lvl="3" indent="-742950" algn="l" rtl="0">
              <a:spcBef>
                <a:spcPts val="0"/>
              </a:spcBef>
              <a:spcAft>
                <a:spcPts val="0"/>
              </a:spcAft>
              <a:buClr>
                <a:srgbClr val="FFFFFF"/>
              </a:buClr>
              <a:buSzPts val="3000"/>
              <a:buFont typeface="Play"/>
              <a:buAutoNum type="alphaLcParenR"/>
            </a:pPr>
            <a:r>
              <a:rPr lang="en-US" sz="3000" b="0" i="0" u="none" strike="noStrike" cap="none" dirty="0">
                <a:solidFill>
                  <a:srgbClr val="FFFFFF"/>
                </a:solidFill>
                <a:latin typeface="Arial"/>
                <a:ea typeface="Arial"/>
                <a:cs typeface="Arial"/>
                <a:sym typeface="Arial"/>
              </a:rPr>
              <a:t>The imperative of the rule of law in a democracy</a:t>
            </a:r>
            <a:endParaRPr dirty="0"/>
          </a:p>
          <a:p>
            <a:pPr marL="2175510" marR="0" lvl="3" indent="-742950" algn="l" rtl="0">
              <a:spcBef>
                <a:spcPts val="0"/>
              </a:spcBef>
              <a:spcAft>
                <a:spcPts val="0"/>
              </a:spcAft>
              <a:buClr>
                <a:srgbClr val="FFFFFF"/>
              </a:buClr>
              <a:buSzPts val="3000"/>
              <a:buFont typeface="Play"/>
              <a:buAutoNum type="alphaLcParenR"/>
            </a:pPr>
            <a:r>
              <a:rPr lang="en-US" sz="3000" b="0" i="0" u="none" strike="noStrike" cap="none" dirty="0">
                <a:solidFill>
                  <a:srgbClr val="FFFFFF"/>
                </a:solidFill>
                <a:latin typeface="Arial"/>
                <a:ea typeface="Arial"/>
                <a:cs typeface="Arial"/>
                <a:sym typeface="Arial"/>
              </a:rPr>
              <a:t>The corrosive effects of extreme rhetoric and misinformation on political discourse</a:t>
            </a:r>
            <a:endParaRPr dirty="0"/>
          </a:p>
          <a:p>
            <a:pPr marL="1718310" marR="0" lvl="2" indent="-552450" algn="l" rtl="0">
              <a:spcBef>
                <a:spcPts val="0"/>
              </a:spcBef>
              <a:spcAft>
                <a:spcPts val="0"/>
              </a:spcAft>
              <a:buClr>
                <a:schemeClr val="dk1"/>
              </a:buClr>
              <a:buSzPts val="3000"/>
              <a:buFont typeface="Play"/>
              <a:buNone/>
            </a:pPr>
            <a:endParaRPr sz="3000" b="0" i="0" u="none" strike="noStrike" cap="none" dirty="0">
              <a:solidFill>
                <a:srgbClr val="FFFFFF"/>
              </a:solidFill>
              <a:latin typeface="Arial"/>
              <a:ea typeface="Arial"/>
              <a:cs typeface="Arial"/>
              <a:sym typeface="Arial"/>
            </a:endParaRPr>
          </a:p>
          <a:p>
            <a:pPr marL="518160" marR="0" lvl="1" indent="0" algn="l" rtl="0">
              <a:spcBef>
                <a:spcPts val="0"/>
              </a:spcBef>
              <a:spcAft>
                <a:spcPts val="0"/>
              </a:spcAft>
              <a:buNone/>
            </a:pPr>
            <a:r>
              <a:rPr lang="en-US" sz="3000" b="0" i="0" u="none" strike="noStrike" cap="none" dirty="0">
                <a:solidFill>
                  <a:srgbClr val="FFFFFF"/>
                </a:solidFill>
                <a:latin typeface="Arial"/>
                <a:ea typeface="Arial"/>
                <a:cs typeface="Arial"/>
                <a:sym typeface="Arial"/>
              </a:rPr>
              <a:t>We will provide resources, tools, and templates to guide your presentation, </a:t>
            </a:r>
            <a:r>
              <a:rPr lang="en-US" sz="3000" dirty="0">
                <a:solidFill>
                  <a:srgbClr val="FFFFFF"/>
                </a:solidFill>
              </a:rPr>
              <a:t>and </a:t>
            </a:r>
            <a:r>
              <a:rPr lang="en-US" sz="3000" b="0" i="0" u="none" strike="noStrike" cap="none" dirty="0">
                <a:solidFill>
                  <a:srgbClr val="FFFFFF"/>
                </a:solidFill>
                <a:latin typeface="Arial"/>
                <a:ea typeface="Arial"/>
                <a:cs typeface="Arial"/>
                <a:sym typeface="Arial"/>
              </a:rPr>
              <a:t>we encourage you to make your presentation unique and relevant to your audience. </a:t>
            </a:r>
            <a:endParaRPr dirty="0"/>
          </a:p>
        </p:txBody>
      </p:sp>
      <p:sp>
        <p:nvSpPr>
          <p:cNvPr id="106" name="Google Shape;106;p3"/>
          <p:cNvSpPr/>
          <p:nvPr/>
        </p:nvSpPr>
        <p:spPr>
          <a:xfrm>
            <a:off x="762000" y="8420100"/>
            <a:ext cx="4936472" cy="963957"/>
          </a:xfrm>
          <a:custGeom>
            <a:avLst/>
            <a:gdLst/>
            <a:ahLst/>
            <a:cxnLst/>
            <a:rect l="l" t="t" r="r" b="b"/>
            <a:pathLst>
              <a:path w="4936472" h="963957" extrusionOk="0">
                <a:moveTo>
                  <a:pt x="0" y="0"/>
                </a:moveTo>
                <a:lnTo>
                  <a:pt x="4936472" y="0"/>
                </a:lnTo>
                <a:lnTo>
                  <a:pt x="4936472" y="963957"/>
                </a:lnTo>
                <a:lnTo>
                  <a:pt x="0" y="963957"/>
                </a:lnTo>
                <a:lnTo>
                  <a:pt x="0" y="0"/>
                </a:lnTo>
                <a:close/>
              </a:path>
            </a:pathLst>
          </a:custGeom>
          <a:blipFill rotWithShape="1">
            <a:blip r:embed="rId3">
              <a:alphaModFix/>
            </a:blip>
            <a:stretch>
              <a:fillRect r="-30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 name="Google Shape;107;p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 name="Date Placeholder 1">
            <a:extLst>
              <a:ext uri="{FF2B5EF4-FFF2-40B4-BE49-F238E27FC236}">
                <a16:creationId xmlns:a16="http://schemas.microsoft.com/office/drawing/2014/main" id="{CC8FE6DC-6F83-FA48-C75E-E83104AF944B}"/>
              </a:ext>
            </a:extLst>
          </p:cNvPr>
          <p:cNvSpPr>
            <a:spLocks noGrp="1"/>
          </p:cNvSpPr>
          <p:nvPr>
            <p:ph type="dt" idx="10"/>
          </p:nvPr>
        </p:nvSpPr>
        <p:spPr>
          <a:xfrm>
            <a:off x="14117516" y="9569696"/>
            <a:ext cx="4114800" cy="547688"/>
          </a:xfrm>
        </p:spPr>
        <p:txBody>
          <a:bodyPr/>
          <a:lstStyle/>
          <a:p>
            <a:fld id="{2B3AC909-F598-4446-89D5-8207B43C978C}" type="datetime1">
              <a:rPr lang="en-US" smtClean="0"/>
              <a:t>6/12/2024</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533400" y="310911"/>
            <a:ext cx="15860827" cy="110799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r>
              <a:rPr lang="en-US" sz="6000" b="1" dirty="0">
                <a:solidFill>
                  <a:srgbClr val="FFFFFF"/>
                </a:solidFill>
                <a:latin typeface="Arial"/>
                <a:ea typeface="Arial"/>
                <a:cs typeface="Arial"/>
                <a:sym typeface="Arial"/>
              </a:rPr>
              <a:t>About Speaking Engagements</a:t>
            </a:r>
            <a:endParaRPr sz="6000" b="1" dirty="0"/>
          </a:p>
        </p:txBody>
      </p:sp>
      <p:sp>
        <p:nvSpPr>
          <p:cNvPr id="113" name="Google Shape;113;p4"/>
          <p:cNvSpPr txBox="1"/>
          <p:nvPr/>
        </p:nvSpPr>
        <p:spPr>
          <a:xfrm>
            <a:off x="357553" y="2180400"/>
            <a:ext cx="17347500" cy="5926200"/>
          </a:xfrm>
          <a:prstGeom prst="rect">
            <a:avLst/>
          </a:prstGeom>
          <a:noFill/>
          <a:ln>
            <a:noFill/>
          </a:ln>
        </p:spPr>
        <p:txBody>
          <a:bodyPr spcFirstLastPara="1" wrap="square" lIns="0" tIns="0" rIns="0" bIns="0" anchor="t" anchorCtr="0">
            <a:spAutoFit/>
          </a:bodyPr>
          <a:lstStyle/>
          <a:p>
            <a:pPr marL="518160" marR="0" lvl="1" indent="0" algn="l" rtl="0">
              <a:spcBef>
                <a:spcPts val="0"/>
              </a:spcBef>
              <a:spcAft>
                <a:spcPts val="0"/>
              </a:spcAft>
              <a:buNone/>
            </a:pPr>
            <a:r>
              <a:rPr lang="en-US" sz="2700" b="0" i="0" u="none" strike="noStrike" cap="none" dirty="0">
                <a:solidFill>
                  <a:srgbClr val="FFFFFF"/>
                </a:solidFill>
                <a:latin typeface="Arial"/>
                <a:ea typeface="Arial"/>
                <a:cs typeface="Arial"/>
                <a:sym typeface="Arial"/>
              </a:rPr>
              <a:t>Size, scope, location, and frequency of speaking engagements will vary by speaker and by region of the state. Determining factors will include each speaker’s personal and professional networks along with areas of expertise or particular interest. </a:t>
            </a:r>
            <a:endParaRPr dirty="0"/>
          </a:p>
          <a:p>
            <a:pPr marL="518160" marR="0" lvl="1" indent="0" algn="l" rtl="0">
              <a:spcBef>
                <a:spcPts val="0"/>
              </a:spcBef>
              <a:spcAft>
                <a:spcPts val="0"/>
              </a:spcAft>
              <a:buNone/>
            </a:pPr>
            <a:endParaRPr sz="1800" b="0" i="0" u="none" strike="noStrike" cap="none" dirty="0">
              <a:solidFill>
                <a:srgbClr val="FFFFFF"/>
              </a:solidFill>
              <a:latin typeface="Arial"/>
              <a:ea typeface="Arial"/>
              <a:cs typeface="Arial"/>
              <a:sym typeface="Arial"/>
            </a:endParaRPr>
          </a:p>
          <a:p>
            <a:pPr marL="518160" marR="0" lvl="1" indent="0" algn="l" rtl="0">
              <a:spcBef>
                <a:spcPts val="0"/>
              </a:spcBef>
              <a:spcAft>
                <a:spcPts val="0"/>
              </a:spcAft>
              <a:buNone/>
            </a:pPr>
            <a:r>
              <a:rPr lang="en-US" sz="2700" b="0" i="0" u="none" strike="noStrike" cap="none" dirty="0">
                <a:solidFill>
                  <a:srgbClr val="FFFFFF"/>
                </a:solidFill>
                <a:latin typeface="Arial"/>
                <a:ea typeface="Arial"/>
                <a:cs typeface="Arial"/>
                <a:sym typeface="Arial"/>
              </a:rPr>
              <a:t>Speaking engagements can be events that the speaker was invited to participate in, or that the speaker requested to participate in. Other important information about speaking engagements:</a:t>
            </a:r>
            <a:endParaRPr dirty="0"/>
          </a:p>
          <a:p>
            <a:pPr marL="518160" marR="0" lvl="1" indent="0" algn="l" rtl="0">
              <a:spcBef>
                <a:spcPts val="0"/>
              </a:spcBef>
              <a:spcAft>
                <a:spcPts val="0"/>
              </a:spcAft>
              <a:buNone/>
            </a:pPr>
            <a:endParaRPr sz="1600" b="0" i="0" u="none" strike="noStrike" cap="none" dirty="0">
              <a:solidFill>
                <a:srgbClr val="FFFFFF"/>
              </a:solidFill>
              <a:latin typeface="Arial"/>
              <a:ea typeface="Arial"/>
              <a:cs typeface="Arial"/>
              <a:sym typeface="Arial"/>
            </a:endParaRPr>
          </a:p>
          <a:p>
            <a:pPr marL="1889760" marR="0" lvl="3" indent="-457200" algn="l" rtl="0">
              <a:spcBef>
                <a:spcPts val="0"/>
              </a:spcBef>
              <a:spcAft>
                <a:spcPts val="0"/>
              </a:spcAft>
              <a:buClr>
                <a:srgbClr val="FFFFFF"/>
              </a:buClr>
              <a:buSzPts val="2700"/>
              <a:buFont typeface="Arial"/>
              <a:buChar char="•"/>
            </a:pPr>
            <a:r>
              <a:rPr lang="en-US" sz="2700" b="0" i="0" u="none" strike="noStrike" cap="none" dirty="0">
                <a:solidFill>
                  <a:srgbClr val="FFFFFF"/>
                </a:solidFill>
                <a:latin typeface="Arial"/>
                <a:ea typeface="Arial"/>
                <a:cs typeface="Arial"/>
                <a:sym typeface="Arial"/>
              </a:rPr>
              <a:t>Everything counts. If you speak to 5 neighbors or to an audience of 5,000. If the message is delivered, you have completed an engagement.</a:t>
            </a:r>
            <a:endParaRPr dirty="0"/>
          </a:p>
          <a:p>
            <a:pPr marL="1889760" marR="0" lvl="3" indent="-457200" algn="l" rtl="0">
              <a:spcBef>
                <a:spcPts val="0"/>
              </a:spcBef>
              <a:spcAft>
                <a:spcPts val="0"/>
              </a:spcAft>
              <a:buClr>
                <a:srgbClr val="FFFFFF"/>
              </a:buClr>
              <a:buSzPts val="2700"/>
              <a:buFont typeface="Arial"/>
              <a:buChar char="•"/>
            </a:pPr>
            <a:r>
              <a:rPr lang="en-US" sz="2700" b="0" i="0" u="none" strike="noStrike" cap="none" dirty="0">
                <a:solidFill>
                  <a:srgbClr val="FFFFFF"/>
                </a:solidFill>
                <a:latin typeface="Arial"/>
                <a:ea typeface="Arial"/>
                <a:cs typeface="Arial"/>
                <a:sym typeface="Arial"/>
              </a:rPr>
              <a:t>Look for opportunities to speak at events you attend regularly. For example, Rotary, Kiwanis or like clubs; professional association meetings, social clubs and groups, religious gatherings, etc.</a:t>
            </a:r>
            <a:endParaRPr dirty="0"/>
          </a:p>
          <a:p>
            <a:pPr marL="1889760" marR="0" lvl="3" indent="-457200" algn="l" rtl="0">
              <a:spcBef>
                <a:spcPts val="0"/>
              </a:spcBef>
              <a:spcAft>
                <a:spcPts val="0"/>
              </a:spcAft>
              <a:buClr>
                <a:srgbClr val="FFFFFF"/>
              </a:buClr>
              <a:buSzPts val="2700"/>
              <a:buFont typeface="Arial"/>
              <a:buChar char="•"/>
            </a:pPr>
            <a:r>
              <a:rPr lang="en-US" sz="2700" b="0" i="0" u="none" strike="noStrike" cap="none" dirty="0">
                <a:solidFill>
                  <a:srgbClr val="FFFFFF"/>
                </a:solidFill>
                <a:latin typeface="Arial"/>
                <a:ea typeface="Arial"/>
                <a:cs typeface="Arial"/>
                <a:sym typeface="Arial"/>
              </a:rPr>
              <a:t>Ask for time on the agendas of meetings and events that you attend.</a:t>
            </a:r>
            <a:endParaRPr dirty="0"/>
          </a:p>
          <a:p>
            <a:pPr marL="1889760" marR="0" lvl="3" indent="-457200" algn="l" rtl="0">
              <a:spcBef>
                <a:spcPts val="0"/>
              </a:spcBef>
              <a:spcAft>
                <a:spcPts val="0"/>
              </a:spcAft>
              <a:buClr>
                <a:srgbClr val="FFFFFF"/>
              </a:buClr>
              <a:buSzPts val="2700"/>
              <a:buFont typeface="Arial"/>
              <a:buChar char="•"/>
            </a:pPr>
            <a:r>
              <a:rPr lang="en-US" sz="2700" b="0" i="0" u="none" strike="noStrike" cap="none" dirty="0">
                <a:solidFill>
                  <a:srgbClr val="FFFFFF"/>
                </a:solidFill>
                <a:latin typeface="Arial"/>
                <a:ea typeface="Arial"/>
                <a:cs typeface="Arial"/>
                <a:sym typeface="Arial"/>
              </a:rPr>
              <a:t>Monitor community calendars for unique speaking opportunities. </a:t>
            </a:r>
            <a:endParaRPr dirty="0"/>
          </a:p>
          <a:p>
            <a:pPr marL="1889760" marR="0" lvl="3" indent="-457200" algn="l" rtl="0">
              <a:spcBef>
                <a:spcPts val="0"/>
              </a:spcBef>
              <a:spcAft>
                <a:spcPts val="0"/>
              </a:spcAft>
              <a:buClr>
                <a:srgbClr val="FFFFFF"/>
              </a:buClr>
              <a:buSzPts val="2700"/>
              <a:buFont typeface="Arial"/>
              <a:buChar char="•"/>
            </a:pPr>
            <a:r>
              <a:rPr lang="en-US" sz="2700" b="0" i="0" u="none" strike="noStrike" cap="none" dirty="0">
                <a:solidFill>
                  <a:srgbClr val="FFFFFF"/>
                </a:solidFill>
                <a:latin typeface="Arial"/>
                <a:ea typeface="Arial"/>
                <a:cs typeface="Arial"/>
                <a:sym typeface="Arial"/>
              </a:rPr>
              <a:t>Need to cold contact an event host? Use or modify our </a:t>
            </a:r>
            <a:r>
              <a:rPr lang="en-US" sz="2400" u="sng" dirty="0">
                <a:solidFill>
                  <a:srgbClr val="FFFFFF"/>
                </a:solidFill>
                <a:hlinkClick r:id="rId3">
                  <a:extLst>
                    <a:ext uri="{A12FA001-AC4F-418D-AE19-62706E023703}">
                      <ahyp:hlinkClr xmlns:ahyp="http://schemas.microsoft.com/office/drawing/2018/hyperlinkcolor" val="tx"/>
                    </a:ext>
                  </a:extLst>
                </a:hlinkClick>
              </a:rPr>
              <a:t>pitch template </a:t>
            </a:r>
            <a:r>
              <a:rPr lang="en-US" sz="2700" b="0" i="0" u="none" strike="noStrike" cap="none" dirty="0">
                <a:solidFill>
                  <a:srgbClr val="FFFFFF"/>
                </a:solidFill>
                <a:latin typeface="Arial"/>
                <a:ea typeface="Arial"/>
                <a:cs typeface="Arial"/>
                <a:sym typeface="Arial"/>
              </a:rPr>
              <a:t>to introduce yourself.</a:t>
            </a:r>
            <a:endParaRPr dirty="0"/>
          </a:p>
          <a:p>
            <a:pPr marL="1889760" marR="0" lvl="3" indent="-457200" algn="l" rtl="0">
              <a:spcBef>
                <a:spcPts val="0"/>
              </a:spcBef>
              <a:spcAft>
                <a:spcPts val="0"/>
              </a:spcAft>
              <a:buClr>
                <a:srgbClr val="FFFFFF"/>
              </a:buClr>
              <a:buSzPts val="2700"/>
              <a:buFont typeface="Arial"/>
              <a:buChar char="•"/>
            </a:pPr>
            <a:r>
              <a:rPr lang="en-US" sz="2700" b="0" i="0" u="none" strike="noStrike" cap="none" dirty="0">
                <a:solidFill>
                  <a:srgbClr val="FFFFFF"/>
                </a:solidFill>
                <a:latin typeface="Arial"/>
                <a:ea typeface="Arial"/>
                <a:cs typeface="Arial"/>
                <a:sym typeface="Arial"/>
              </a:rPr>
              <a:t>Look for hyper-local opportunities to speak with small, engaged groups.</a:t>
            </a:r>
            <a:endParaRPr dirty="0"/>
          </a:p>
        </p:txBody>
      </p:sp>
      <p:sp>
        <p:nvSpPr>
          <p:cNvPr id="114" name="Google Shape;114;p4"/>
          <p:cNvSpPr/>
          <p:nvPr/>
        </p:nvSpPr>
        <p:spPr>
          <a:xfrm>
            <a:off x="559496" y="8988646"/>
            <a:ext cx="4936472" cy="963957"/>
          </a:xfrm>
          <a:custGeom>
            <a:avLst/>
            <a:gdLst/>
            <a:ahLst/>
            <a:cxnLst/>
            <a:rect l="l" t="t" r="r" b="b"/>
            <a:pathLst>
              <a:path w="4936472" h="963957" extrusionOk="0">
                <a:moveTo>
                  <a:pt x="0" y="0"/>
                </a:moveTo>
                <a:lnTo>
                  <a:pt x="4936472" y="0"/>
                </a:lnTo>
                <a:lnTo>
                  <a:pt x="4936472" y="963957"/>
                </a:lnTo>
                <a:lnTo>
                  <a:pt x="0" y="963957"/>
                </a:lnTo>
                <a:lnTo>
                  <a:pt x="0" y="0"/>
                </a:lnTo>
                <a:close/>
              </a:path>
            </a:pathLst>
          </a:custGeom>
          <a:blipFill rotWithShape="1">
            <a:blip r:embed="rId4">
              <a:alphaModFix/>
            </a:blip>
            <a:stretch>
              <a:fillRect r="-30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 name="Google Shape;115;p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2" name="Date Placeholder 1">
            <a:extLst>
              <a:ext uri="{FF2B5EF4-FFF2-40B4-BE49-F238E27FC236}">
                <a16:creationId xmlns:a16="http://schemas.microsoft.com/office/drawing/2014/main" id="{CDCDE2A6-90CA-2138-1680-4EB1938EB99D}"/>
              </a:ext>
            </a:extLst>
          </p:cNvPr>
          <p:cNvSpPr>
            <a:spLocks noGrp="1"/>
          </p:cNvSpPr>
          <p:nvPr>
            <p:ph type="dt" idx="10"/>
          </p:nvPr>
        </p:nvSpPr>
        <p:spPr>
          <a:xfrm>
            <a:off x="14173200" y="9470624"/>
            <a:ext cx="4114800" cy="547688"/>
          </a:xfrm>
        </p:spPr>
        <p:txBody>
          <a:bodyPr/>
          <a:lstStyle/>
          <a:p>
            <a:fld id="{5E931D6A-0CC2-4872-AE33-15063A753CF0}" type="datetime1">
              <a:rPr lang="en-US" smtClean="0"/>
              <a:t>6/12/2024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p:nvPr/>
        </p:nvSpPr>
        <p:spPr>
          <a:xfrm>
            <a:off x="531846" y="425589"/>
            <a:ext cx="15860827" cy="110799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r>
              <a:rPr lang="en-US" sz="6000" b="1" dirty="0">
                <a:solidFill>
                  <a:srgbClr val="FFFFFF"/>
                </a:solidFill>
                <a:latin typeface="Arial"/>
                <a:ea typeface="Arial"/>
                <a:cs typeface="Arial"/>
                <a:sym typeface="Arial"/>
              </a:rPr>
              <a:t>Creating your Presentation</a:t>
            </a:r>
            <a:endParaRPr sz="6000" b="1" dirty="0"/>
          </a:p>
        </p:txBody>
      </p:sp>
      <p:sp>
        <p:nvSpPr>
          <p:cNvPr id="121" name="Google Shape;121;p5"/>
          <p:cNvSpPr txBox="1"/>
          <p:nvPr/>
        </p:nvSpPr>
        <p:spPr>
          <a:xfrm>
            <a:off x="234461" y="1450181"/>
            <a:ext cx="16892954" cy="7386638"/>
          </a:xfrm>
          <a:prstGeom prst="rect">
            <a:avLst/>
          </a:prstGeom>
          <a:noFill/>
          <a:ln>
            <a:noFill/>
          </a:ln>
        </p:spPr>
        <p:txBody>
          <a:bodyPr spcFirstLastPara="1" wrap="square" lIns="0" tIns="0" rIns="0" bIns="0" anchor="t" anchorCtr="0">
            <a:spAutoFit/>
          </a:bodyPr>
          <a:lstStyle/>
          <a:p>
            <a:pPr marL="518160" marR="0" lvl="1" indent="0" algn="l" rtl="0">
              <a:spcBef>
                <a:spcPts val="0"/>
              </a:spcBef>
              <a:spcAft>
                <a:spcPts val="0"/>
              </a:spcAft>
              <a:buNone/>
            </a:pPr>
            <a:r>
              <a:rPr lang="en-US" sz="2400" b="0" i="0" u="none" strike="noStrike" cap="none" dirty="0">
                <a:solidFill>
                  <a:srgbClr val="FFFFFF"/>
                </a:solidFill>
                <a:latin typeface="Arial"/>
                <a:ea typeface="Arial"/>
                <a:cs typeface="Arial"/>
                <a:sym typeface="Arial"/>
              </a:rPr>
              <a:t>The style and format of your presentation should be based on what best suits your audience.  </a:t>
            </a:r>
            <a:endParaRPr sz="2400" dirty="0"/>
          </a:p>
          <a:p>
            <a:pPr marL="518160" marR="0" lvl="1" indent="0" algn="l" rtl="0">
              <a:spcBef>
                <a:spcPts val="0"/>
              </a:spcBef>
              <a:spcAft>
                <a:spcPts val="0"/>
              </a:spcAft>
              <a:buNone/>
            </a:pPr>
            <a:endParaRPr sz="1600" b="0" i="0" u="none" strike="noStrike" cap="none" dirty="0">
              <a:solidFill>
                <a:srgbClr val="FFFFFF"/>
              </a:solidFill>
              <a:latin typeface="Arial"/>
              <a:ea typeface="Arial"/>
              <a:cs typeface="Arial"/>
              <a:sym typeface="Arial"/>
            </a:endParaRPr>
          </a:p>
          <a:p>
            <a:pPr marL="518160" marR="0" lvl="1" indent="0" algn="l" rtl="0">
              <a:spcBef>
                <a:spcPts val="0"/>
              </a:spcBef>
              <a:spcAft>
                <a:spcPts val="0"/>
              </a:spcAft>
              <a:buNone/>
            </a:pPr>
            <a:r>
              <a:rPr lang="en-US" sz="2400" b="0" i="0" u="none" strike="noStrike" cap="none" dirty="0">
                <a:solidFill>
                  <a:srgbClr val="FFFFFF"/>
                </a:solidFill>
                <a:latin typeface="Arial"/>
                <a:ea typeface="Arial"/>
                <a:cs typeface="Arial"/>
                <a:sym typeface="Arial"/>
              </a:rPr>
              <a:t>Content should focus on how the key topics, as identified by the ABA, apply to Georgia. Links and downloads for each item below are available on our </a:t>
            </a:r>
            <a:r>
              <a:rPr lang="en-US" sz="2400" b="0" i="0" strike="noStrike" cap="none" dirty="0">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website</a:t>
            </a:r>
            <a:r>
              <a:rPr lang="en-US" sz="2400" b="0" i="0" u="none" strike="noStrike" cap="none" dirty="0">
                <a:solidFill>
                  <a:srgbClr val="FFFFFF"/>
                </a:solidFill>
                <a:latin typeface="Arial"/>
                <a:ea typeface="Arial"/>
                <a:cs typeface="Arial"/>
                <a:sym typeface="Arial"/>
              </a:rPr>
              <a:t>. Feel free to use these and any other materials you deem appropriate for your event. As a starting point, you are welcome to use </a:t>
            </a:r>
            <a:r>
              <a:rPr lang="en-US" sz="2400" u="sng" dirty="0">
                <a:solidFill>
                  <a:srgbClr val="FFFFFF"/>
                </a:solidFill>
              </a:rPr>
              <a:t>this document</a:t>
            </a:r>
            <a:r>
              <a:rPr lang="en-US" sz="2400" b="0" i="0" u="none" strike="noStrike" cap="none" dirty="0">
                <a:solidFill>
                  <a:srgbClr val="FFFFFF"/>
                </a:solidFill>
                <a:latin typeface="Arial"/>
                <a:ea typeface="Arial"/>
                <a:cs typeface="Arial"/>
                <a:sym typeface="Arial"/>
              </a:rPr>
              <a:t> for your presentation or create your own with </a:t>
            </a:r>
            <a:r>
              <a:rPr lang="en-US" sz="2400" dirty="0">
                <a:solidFill>
                  <a:srgbClr val="FFFFFF"/>
                </a:solidFill>
              </a:rPr>
              <a:t>key concepts below in mind</a:t>
            </a:r>
            <a:r>
              <a:rPr lang="en-US" sz="2400" b="0" i="0" u="none" strike="noStrike" cap="none" dirty="0">
                <a:solidFill>
                  <a:srgbClr val="FFFFFF"/>
                </a:solidFill>
                <a:latin typeface="Arial"/>
                <a:ea typeface="Arial"/>
                <a:cs typeface="Arial"/>
                <a:sym typeface="Arial"/>
              </a:rPr>
              <a:t>. </a:t>
            </a:r>
            <a:endParaRPr sz="2400" dirty="0"/>
          </a:p>
          <a:p>
            <a:pPr marL="518160" marR="0" lvl="1" indent="0" algn="l" rtl="0">
              <a:spcBef>
                <a:spcPts val="0"/>
              </a:spcBef>
              <a:spcAft>
                <a:spcPts val="0"/>
              </a:spcAft>
              <a:buNone/>
            </a:pPr>
            <a:endParaRPr sz="1600" b="0" i="0" u="none" strike="noStrike" cap="none" dirty="0">
              <a:solidFill>
                <a:srgbClr val="FFFFFF"/>
              </a:solidFill>
              <a:latin typeface="Arial"/>
              <a:ea typeface="Arial"/>
              <a:cs typeface="Arial"/>
              <a:sym typeface="Arial"/>
            </a:endParaRPr>
          </a:p>
          <a:p>
            <a:pPr marL="2175510" marR="0" lvl="3" indent="-742950" algn="l" rtl="0">
              <a:spcBef>
                <a:spcPts val="0"/>
              </a:spcBef>
              <a:spcAft>
                <a:spcPts val="0"/>
              </a:spcAft>
              <a:buClr>
                <a:srgbClr val="FFFFFF"/>
              </a:buClr>
              <a:buSzPts val="2000"/>
              <a:buFont typeface="Play"/>
              <a:buAutoNum type="alphaLcParenR"/>
            </a:pPr>
            <a:r>
              <a:rPr lang="en-US" sz="2400" b="0" i="0" u="none" strike="noStrike" cap="none" dirty="0">
                <a:solidFill>
                  <a:srgbClr val="FFFFFF"/>
                </a:solidFill>
                <a:latin typeface="Arial"/>
                <a:ea typeface="Arial"/>
                <a:cs typeface="Arial"/>
                <a:sym typeface="Arial"/>
              </a:rPr>
              <a:t>The importance of American democracy</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How you can get involved in Georgia</a:t>
            </a:r>
            <a:endParaRPr sz="1600" dirty="0"/>
          </a:p>
          <a:p>
            <a:pPr marL="2346960" marR="0" lvl="5" indent="0" algn="l" rtl="0">
              <a:spcBef>
                <a:spcPts val="0"/>
              </a:spcBef>
              <a:spcAft>
                <a:spcPts val="0"/>
              </a:spcAft>
              <a:buNone/>
            </a:pPr>
            <a:endParaRPr sz="1600" b="0" i="1" u="none" strike="noStrike" cap="none" dirty="0">
              <a:solidFill>
                <a:srgbClr val="FFFFFF"/>
              </a:solidFill>
              <a:latin typeface="Arial"/>
              <a:ea typeface="Arial"/>
              <a:cs typeface="Arial"/>
              <a:sym typeface="Arial"/>
            </a:endParaRPr>
          </a:p>
          <a:p>
            <a:pPr marL="2175510" marR="0" lvl="3" indent="-742950" algn="l" rtl="0">
              <a:spcBef>
                <a:spcPts val="0"/>
              </a:spcBef>
              <a:spcAft>
                <a:spcPts val="0"/>
              </a:spcAft>
              <a:buClr>
                <a:srgbClr val="FFFFFF"/>
              </a:buClr>
              <a:buSzPts val="2000"/>
              <a:buFont typeface="Play"/>
              <a:buAutoNum type="alphaLcParenR"/>
            </a:pPr>
            <a:r>
              <a:rPr lang="en-US" sz="2400" b="0" i="0" u="none" strike="noStrike" cap="none" dirty="0">
                <a:solidFill>
                  <a:srgbClr val="FFFFFF"/>
                </a:solidFill>
                <a:latin typeface="Arial"/>
                <a:ea typeface="Arial"/>
                <a:cs typeface="Arial"/>
                <a:sym typeface="Arial"/>
              </a:rPr>
              <a:t>The centrality of elections to the successful exercise of democracy principles</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How elections are structured in Georgia</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Challenges to the election administration process</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Attacks on elections officials</a:t>
            </a:r>
            <a:endParaRPr sz="1600" dirty="0"/>
          </a:p>
          <a:p>
            <a:pPr marL="2346960" marR="0" lvl="5" indent="0" algn="l" rtl="0">
              <a:spcBef>
                <a:spcPts val="0"/>
              </a:spcBef>
              <a:spcAft>
                <a:spcPts val="0"/>
              </a:spcAft>
              <a:buNone/>
            </a:pPr>
            <a:endParaRPr sz="1600" b="0" i="1" u="none" strike="noStrike" cap="none" dirty="0">
              <a:solidFill>
                <a:srgbClr val="FFFFFF"/>
              </a:solidFill>
              <a:latin typeface="Arial"/>
              <a:ea typeface="Arial"/>
              <a:cs typeface="Arial"/>
              <a:sym typeface="Arial"/>
            </a:endParaRPr>
          </a:p>
          <a:p>
            <a:pPr marL="2175510" marR="0" lvl="3" indent="-742950" algn="l" rtl="0">
              <a:spcBef>
                <a:spcPts val="0"/>
              </a:spcBef>
              <a:spcAft>
                <a:spcPts val="0"/>
              </a:spcAft>
              <a:buClr>
                <a:srgbClr val="FFFFFF"/>
              </a:buClr>
              <a:buSzPts val="2000"/>
              <a:buFont typeface="Play"/>
              <a:buAutoNum type="alphaLcParenR"/>
            </a:pPr>
            <a:r>
              <a:rPr lang="en-US" sz="2400" b="0" i="0" u="none" strike="noStrike" cap="none" dirty="0">
                <a:solidFill>
                  <a:srgbClr val="FFFFFF"/>
                </a:solidFill>
                <a:latin typeface="Arial"/>
                <a:ea typeface="Arial"/>
                <a:cs typeface="Arial"/>
                <a:sym typeface="Arial"/>
              </a:rPr>
              <a:t>The imperative of the rule of law in a democracy</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Your role as a legal professional</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Specifics to Georgia</a:t>
            </a:r>
            <a:endParaRPr sz="1600" dirty="0"/>
          </a:p>
          <a:p>
            <a:pPr marL="2346960" marR="0" lvl="5" indent="0" algn="l" rtl="0">
              <a:spcBef>
                <a:spcPts val="0"/>
              </a:spcBef>
              <a:spcAft>
                <a:spcPts val="0"/>
              </a:spcAft>
              <a:buNone/>
            </a:pPr>
            <a:endParaRPr sz="1600" b="0" i="1" u="none" strike="noStrike" cap="none" dirty="0">
              <a:solidFill>
                <a:srgbClr val="FFFFFF"/>
              </a:solidFill>
              <a:latin typeface="Arial"/>
              <a:ea typeface="Arial"/>
              <a:cs typeface="Arial"/>
              <a:sym typeface="Arial"/>
            </a:endParaRPr>
          </a:p>
          <a:p>
            <a:pPr marL="2175510" marR="0" lvl="3" indent="-742950" algn="l" rtl="0">
              <a:spcBef>
                <a:spcPts val="0"/>
              </a:spcBef>
              <a:spcAft>
                <a:spcPts val="0"/>
              </a:spcAft>
              <a:buClr>
                <a:srgbClr val="FFFFFF"/>
              </a:buClr>
              <a:buSzPts val="2400"/>
              <a:buFont typeface="Play"/>
              <a:buAutoNum type="alphaLcParenR"/>
            </a:pPr>
            <a:r>
              <a:rPr lang="en-US" sz="2800" b="0" i="0" u="none" strike="noStrike" cap="none" dirty="0">
                <a:solidFill>
                  <a:srgbClr val="FFFFFF"/>
                </a:solidFill>
                <a:latin typeface="Arial"/>
                <a:ea typeface="Arial"/>
                <a:cs typeface="Arial"/>
                <a:sym typeface="Arial"/>
              </a:rPr>
              <a:t> </a:t>
            </a:r>
            <a:r>
              <a:rPr lang="en-US" sz="2400" b="0" i="0" u="none" strike="noStrike" cap="none" dirty="0">
                <a:solidFill>
                  <a:srgbClr val="FFFFFF"/>
                </a:solidFill>
                <a:latin typeface="Arial"/>
                <a:ea typeface="Arial"/>
                <a:cs typeface="Arial"/>
                <a:sym typeface="Arial"/>
              </a:rPr>
              <a:t>The corrosive effects of extreme rhetoric and misinformation on political discourse</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Identifying and </a:t>
            </a:r>
            <a:r>
              <a:rPr lang="en-US" sz="1800" i="1" dirty="0">
                <a:solidFill>
                  <a:srgbClr val="FFFFFF"/>
                </a:solidFill>
              </a:rPr>
              <a:t>combating</a:t>
            </a:r>
            <a:r>
              <a:rPr lang="en-US" sz="1800" b="0" i="1" u="none" strike="noStrike" cap="none" dirty="0">
                <a:solidFill>
                  <a:srgbClr val="FFFFFF"/>
                </a:solidFill>
                <a:latin typeface="Arial"/>
                <a:ea typeface="Arial"/>
                <a:cs typeface="Arial"/>
                <a:sym typeface="Arial"/>
              </a:rPr>
              <a:t> mis/disinformation</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Disagreeing better</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Utilizing ABA Working Papers</a:t>
            </a:r>
            <a:endParaRPr sz="1600" dirty="0"/>
          </a:p>
          <a:p>
            <a:pPr marL="3089910" marR="0" lvl="5" indent="-742950" algn="l" rtl="0">
              <a:spcBef>
                <a:spcPts val="0"/>
              </a:spcBef>
              <a:spcAft>
                <a:spcPts val="0"/>
              </a:spcAft>
              <a:buClr>
                <a:srgbClr val="FFFFFF"/>
              </a:buClr>
              <a:buSzPts val="1600"/>
              <a:buFont typeface="Arial"/>
              <a:buChar char="•"/>
            </a:pPr>
            <a:r>
              <a:rPr lang="en-US" sz="1800" b="0" i="1" u="none" strike="noStrike" cap="none" dirty="0">
                <a:solidFill>
                  <a:srgbClr val="FFFFFF"/>
                </a:solidFill>
                <a:latin typeface="Arial"/>
                <a:ea typeface="Arial"/>
                <a:cs typeface="Arial"/>
                <a:sym typeface="Arial"/>
              </a:rPr>
              <a:t>Lost not Stolen – Georgia section</a:t>
            </a:r>
            <a:endParaRPr sz="1600" b="0" i="0" u="none" strike="noStrike" cap="none" dirty="0">
              <a:solidFill>
                <a:srgbClr val="FFFFFF"/>
              </a:solidFill>
              <a:latin typeface="Arial"/>
              <a:ea typeface="Arial"/>
              <a:cs typeface="Arial"/>
              <a:sym typeface="Arial"/>
            </a:endParaRPr>
          </a:p>
        </p:txBody>
      </p:sp>
      <p:sp>
        <p:nvSpPr>
          <p:cNvPr id="122" name="Google Shape;122;p5"/>
          <p:cNvSpPr/>
          <p:nvPr/>
        </p:nvSpPr>
        <p:spPr>
          <a:xfrm>
            <a:off x="685800" y="9021971"/>
            <a:ext cx="4936472" cy="963957"/>
          </a:xfrm>
          <a:custGeom>
            <a:avLst/>
            <a:gdLst/>
            <a:ahLst/>
            <a:cxnLst/>
            <a:rect l="l" t="t" r="r" b="b"/>
            <a:pathLst>
              <a:path w="4936472" h="963957" extrusionOk="0">
                <a:moveTo>
                  <a:pt x="0" y="0"/>
                </a:moveTo>
                <a:lnTo>
                  <a:pt x="4936472" y="0"/>
                </a:lnTo>
                <a:lnTo>
                  <a:pt x="4936472" y="963957"/>
                </a:lnTo>
                <a:lnTo>
                  <a:pt x="0" y="963957"/>
                </a:lnTo>
                <a:lnTo>
                  <a:pt x="0" y="0"/>
                </a:lnTo>
                <a:close/>
              </a:path>
            </a:pathLst>
          </a:custGeom>
          <a:blipFill rotWithShape="1">
            <a:blip r:embed="rId4">
              <a:alphaModFix/>
            </a:blip>
            <a:stretch>
              <a:fillRect r="-30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 name="Google Shape;123;p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
        <p:nvSpPr>
          <p:cNvPr id="2" name="Date Placeholder 1">
            <a:extLst>
              <a:ext uri="{FF2B5EF4-FFF2-40B4-BE49-F238E27FC236}">
                <a16:creationId xmlns:a16="http://schemas.microsoft.com/office/drawing/2014/main" id="{C8E53134-F546-1A82-D800-97D0720CC973}"/>
              </a:ext>
            </a:extLst>
          </p:cNvPr>
          <p:cNvSpPr>
            <a:spLocks noGrp="1"/>
          </p:cNvSpPr>
          <p:nvPr>
            <p:ph type="dt" idx="10"/>
          </p:nvPr>
        </p:nvSpPr>
        <p:spPr>
          <a:xfrm>
            <a:off x="14173200" y="9438240"/>
            <a:ext cx="4114800" cy="547688"/>
          </a:xfrm>
        </p:spPr>
        <p:txBody>
          <a:bodyPr/>
          <a:lstStyle/>
          <a:p>
            <a:fld id="{4B3CAF1F-710F-4ACB-878D-1396A5F20257}" type="datetime1">
              <a:rPr lang="en-US" smtClean="0"/>
              <a:t>6/12/2024</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p:nvPr/>
        </p:nvSpPr>
        <p:spPr>
          <a:xfrm>
            <a:off x="666750" y="8953500"/>
            <a:ext cx="4936472" cy="963957"/>
          </a:xfrm>
          <a:custGeom>
            <a:avLst/>
            <a:gdLst/>
            <a:ahLst/>
            <a:cxnLst/>
            <a:rect l="l" t="t" r="r" b="b"/>
            <a:pathLst>
              <a:path w="4936472" h="963957" extrusionOk="0">
                <a:moveTo>
                  <a:pt x="0" y="0"/>
                </a:moveTo>
                <a:lnTo>
                  <a:pt x="4936472" y="0"/>
                </a:lnTo>
                <a:lnTo>
                  <a:pt x="4936472" y="963957"/>
                </a:lnTo>
                <a:lnTo>
                  <a:pt x="0" y="963957"/>
                </a:lnTo>
                <a:lnTo>
                  <a:pt x="0" y="0"/>
                </a:lnTo>
                <a:close/>
              </a:path>
            </a:pathLst>
          </a:custGeom>
          <a:blipFill rotWithShape="1">
            <a:blip r:embed="rId3">
              <a:alphaModFix/>
            </a:blip>
            <a:stretch>
              <a:fillRect r="-30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6"/>
          <p:cNvSpPr txBox="1"/>
          <p:nvPr/>
        </p:nvSpPr>
        <p:spPr>
          <a:xfrm>
            <a:off x="571500" y="752475"/>
            <a:ext cx="15115093" cy="110799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r>
              <a:rPr lang="en-US" sz="6000" b="1" dirty="0">
                <a:solidFill>
                  <a:srgbClr val="FFFFFF"/>
                </a:solidFill>
                <a:latin typeface="Arial"/>
                <a:ea typeface="Arial"/>
                <a:cs typeface="Arial"/>
                <a:sym typeface="Arial"/>
              </a:rPr>
              <a:t>Additional Resources and Links</a:t>
            </a:r>
            <a:endParaRPr sz="6000" b="1" dirty="0"/>
          </a:p>
        </p:txBody>
      </p:sp>
      <p:sp>
        <p:nvSpPr>
          <p:cNvPr id="135" name="Google Shape;135;p6"/>
          <p:cNvSpPr txBox="1"/>
          <p:nvPr/>
        </p:nvSpPr>
        <p:spPr>
          <a:xfrm>
            <a:off x="571500" y="2782248"/>
            <a:ext cx="15944636" cy="443198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dirty="0">
                <a:solidFill>
                  <a:srgbClr val="FFFFFF"/>
                </a:solidFill>
              </a:rPr>
              <a:t>Visit </a:t>
            </a:r>
            <a:r>
              <a:rPr lang="en-US" sz="3200" dirty="0">
                <a:solidFill>
                  <a:srgbClr val="FFFFFF"/>
                </a:solidFill>
                <a:latin typeface="Arial"/>
                <a:ea typeface="Arial"/>
                <a:cs typeface="Arial"/>
                <a:sym typeface="Arial"/>
              </a:rPr>
              <a:t>our website regularly for additional: </a:t>
            </a:r>
            <a:endParaRPr dirty="0"/>
          </a:p>
          <a:p>
            <a:pPr marL="690881" marR="0" lvl="1" indent="-345439" algn="l" rtl="0">
              <a:lnSpc>
                <a:spcPct val="150000"/>
              </a:lnSpc>
              <a:spcBef>
                <a:spcPts val="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Updates to this deck</a:t>
            </a:r>
          </a:p>
          <a:p>
            <a:pPr marL="690881" marR="0" lvl="1" indent="-345439" algn="l" rtl="0">
              <a:lnSpc>
                <a:spcPct val="150000"/>
              </a:lnSpc>
              <a:spcBef>
                <a:spcPts val="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Links to in depth materials</a:t>
            </a:r>
            <a:endParaRPr dirty="0"/>
          </a:p>
          <a:p>
            <a:pPr marL="690881" marR="0" lvl="1" indent="-345439" algn="l" rtl="0">
              <a:lnSpc>
                <a:spcPct val="150000"/>
              </a:lnSpc>
              <a:spcBef>
                <a:spcPts val="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Links to multi-media aids</a:t>
            </a:r>
            <a:endParaRPr dirty="0"/>
          </a:p>
          <a:p>
            <a:pPr marL="690881" marR="0" lvl="1" indent="-345439" algn="l" rtl="0">
              <a:lnSpc>
                <a:spcPct val="150000"/>
              </a:lnSpc>
              <a:spcBef>
                <a:spcPts val="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Links to documents/reports</a:t>
            </a:r>
            <a:endParaRPr dirty="0"/>
          </a:p>
          <a:p>
            <a:pPr marL="690881" marR="0" lvl="1" indent="-345439" algn="l" rtl="0">
              <a:lnSpc>
                <a:spcPct val="150000"/>
              </a:lnSpc>
              <a:spcBef>
                <a:spcPts val="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Links to partner organizations</a:t>
            </a:r>
          </a:p>
        </p:txBody>
      </p:sp>
      <p:sp>
        <p:nvSpPr>
          <p:cNvPr id="136" name="Google Shape;136;p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 name="Date Placeholder 1">
            <a:extLst>
              <a:ext uri="{FF2B5EF4-FFF2-40B4-BE49-F238E27FC236}">
                <a16:creationId xmlns:a16="http://schemas.microsoft.com/office/drawing/2014/main" id="{9D10F322-BC18-3443-7EF4-C34DFFB57EB0}"/>
              </a:ext>
            </a:extLst>
          </p:cNvPr>
          <p:cNvSpPr>
            <a:spLocks noGrp="1"/>
          </p:cNvSpPr>
          <p:nvPr>
            <p:ph type="dt" idx="10"/>
          </p:nvPr>
        </p:nvSpPr>
        <p:spPr>
          <a:xfrm>
            <a:off x="14173200" y="9534526"/>
            <a:ext cx="4114800" cy="547688"/>
          </a:xfrm>
        </p:spPr>
        <p:txBody>
          <a:bodyPr/>
          <a:lstStyle/>
          <a:p>
            <a:fld id="{0D7F7B1D-C09D-4393-A687-2453361F5BA3}" type="datetime1">
              <a:rPr lang="en-US" smtClean="0"/>
              <a:t>6/12/2024</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p:nvPr/>
        </p:nvSpPr>
        <p:spPr>
          <a:xfrm>
            <a:off x="666750" y="8953500"/>
            <a:ext cx="4936472" cy="963957"/>
          </a:xfrm>
          <a:custGeom>
            <a:avLst/>
            <a:gdLst/>
            <a:ahLst/>
            <a:cxnLst/>
            <a:rect l="l" t="t" r="r" b="b"/>
            <a:pathLst>
              <a:path w="4936472" h="963957" extrusionOk="0">
                <a:moveTo>
                  <a:pt x="0" y="0"/>
                </a:moveTo>
                <a:lnTo>
                  <a:pt x="4936472" y="0"/>
                </a:lnTo>
                <a:lnTo>
                  <a:pt x="4936472" y="963957"/>
                </a:lnTo>
                <a:lnTo>
                  <a:pt x="0" y="963957"/>
                </a:lnTo>
                <a:lnTo>
                  <a:pt x="0" y="0"/>
                </a:lnTo>
                <a:close/>
              </a:path>
            </a:pathLst>
          </a:custGeom>
          <a:blipFill rotWithShape="1">
            <a:blip r:embed="rId3">
              <a:alphaModFix/>
            </a:blip>
            <a:stretch>
              <a:fillRect r="-30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6"/>
          <p:cNvSpPr txBox="1"/>
          <p:nvPr/>
        </p:nvSpPr>
        <p:spPr>
          <a:xfrm>
            <a:off x="571500" y="752475"/>
            <a:ext cx="15115093" cy="110799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r>
              <a:rPr lang="en-US" sz="6000" b="1" dirty="0">
                <a:solidFill>
                  <a:srgbClr val="FFFFFF"/>
                </a:solidFill>
                <a:latin typeface="Arial"/>
                <a:ea typeface="Arial"/>
                <a:cs typeface="Arial"/>
                <a:sym typeface="Arial"/>
              </a:rPr>
              <a:t>Appendix</a:t>
            </a:r>
            <a:endParaRPr sz="6000" b="1" dirty="0"/>
          </a:p>
        </p:txBody>
      </p:sp>
      <p:sp>
        <p:nvSpPr>
          <p:cNvPr id="135" name="Google Shape;135;p6"/>
          <p:cNvSpPr txBox="1"/>
          <p:nvPr/>
        </p:nvSpPr>
        <p:spPr>
          <a:xfrm>
            <a:off x="570248" y="2278156"/>
            <a:ext cx="15944636" cy="221599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dirty="0">
                <a:solidFill>
                  <a:srgbClr val="FFFFFF"/>
                </a:solidFill>
                <a:latin typeface="Arial"/>
                <a:ea typeface="Arial"/>
                <a:cs typeface="Arial"/>
                <a:sym typeface="Arial"/>
              </a:rPr>
              <a:t>Slides 8-13 are optional templates for your presentation. The supporting articles and documents are linked directly on each slide and are available for download on our website. Feel free to adjust them to fit your presentation.</a:t>
            </a:r>
            <a:endParaRPr dirty="0"/>
          </a:p>
        </p:txBody>
      </p:sp>
      <p:sp>
        <p:nvSpPr>
          <p:cNvPr id="136" name="Google Shape;136;p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 name="Date Placeholder 1">
            <a:extLst>
              <a:ext uri="{FF2B5EF4-FFF2-40B4-BE49-F238E27FC236}">
                <a16:creationId xmlns:a16="http://schemas.microsoft.com/office/drawing/2014/main" id="{0DB3534B-5545-B479-EFE1-6BC167A1749E}"/>
              </a:ext>
            </a:extLst>
          </p:cNvPr>
          <p:cNvSpPr>
            <a:spLocks noGrp="1"/>
          </p:cNvSpPr>
          <p:nvPr>
            <p:ph type="dt" idx="10"/>
          </p:nvPr>
        </p:nvSpPr>
        <p:spPr>
          <a:xfrm>
            <a:off x="14082346" y="9534525"/>
            <a:ext cx="4114800" cy="547688"/>
          </a:xfrm>
        </p:spPr>
        <p:txBody>
          <a:bodyPr/>
          <a:lstStyle/>
          <a:p>
            <a:fld id="{E58A542D-73BE-4AD1-9500-164CE8C9ABC6}" type="datetime1">
              <a:rPr lang="en-US" smtClean="0"/>
              <a:t>6/12/2024</a:t>
            </a:fld>
            <a:endParaRPr lang="en-US" dirty="0"/>
          </a:p>
        </p:txBody>
      </p:sp>
    </p:spTree>
    <p:extLst>
      <p:ext uri="{BB962C8B-B14F-4D97-AF65-F5344CB8AC3E}">
        <p14:creationId xmlns:p14="http://schemas.microsoft.com/office/powerpoint/2010/main" val="65599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500" y="752475"/>
            <a:ext cx="14665171" cy="1038225"/>
          </a:xfrm>
          <a:prstGeom prst="rect">
            <a:avLst/>
          </a:prstGeom>
        </p:spPr>
        <p:txBody>
          <a:bodyPr lIns="0" tIns="0" rIns="0" bIns="0" rtlCol="0" anchor="t">
            <a:spAutoFit/>
          </a:bodyPr>
          <a:lstStyle/>
          <a:p>
            <a:pPr marL="0" lvl="0" indent="0" algn="l">
              <a:lnSpc>
                <a:spcPts val="8160"/>
              </a:lnSpc>
            </a:pPr>
            <a:r>
              <a:rPr lang="en-US" sz="6800" dirty="0">
                <a:solidFill>
                  <a:srgbClr val="FFFFFF"/>
                </a:solidFill>
                <a:latin typeface="Canva Sans Bold"/>
              </a:rPr>
              <a:t>How elections work in Georgia</a:t>
            </a:r>
          </a:p>
        </p:txBody>
      </p:sp>
      <p:sp>
        <p:nvSpPr>
          <p:cNvPr id="3" name="TextBox 3"/>
          <p:cNvSpPr txBox="1"/>
          <p:nvPr/>
        </p:nvSpPr>
        <p:spPr>
          <a:xfrm>
            <a:off x="571500" y="2993306"/>
            <a:ext cx="17034416" cy="3602589"/>
          </a:xfrm>
          <a:prstGeom prst="rect">
            <a:avLst/>
          </a:prstGeom>
        </p:spPr>
        <p:txBody>
          <a:bodyPr lIns="0" tIns="0" rIns="0" bIns="0" rtlCol="0" anchor="t">
            <a:spAutoFit/>
          </a:bodyPr>
          <a:lstStyle/>
          <a:p>
            <a:pPr marL="1036320" lvl="1" indent="-518160" algn="l">
              <a:lnSpc>
                <a:spcPts val="7200"/>
              </a:lnSpc>
              <a:buClr>
                <a:schemeClr val="bg1"/>
              </a:buClr>
              <a:buFont typeface="Arial"/>
              <a:buChar char="•"/>
            </a:pPr>
            <a:r>
              <a:rPr lang="en-US" sz="4800" u="sng" dirty="0">
                <a:solidFill>
                  <a:srgbClr val="FFFFFF"/>
                </a:solidFill>
                <a:hlinkClick r:id="rId2">
                  <a:extLst>
                    <a:ext uri="{A12FA001-AC4F-418D-AE19-62706E023703}">
                      <ahyp:hlinkClr xmlns:ahyp="http://schemas.microsoft.com/office/drawing/2018/hyperlinkcolor" val="tx"/>
                    </a:ext>
                  </a:extLst>
                </a:hlinkClick>
              </a:rPr>
              <a:t>Secretary of State’s Office</a:t>
            </a:r>
            <a:endParaRPr lang="en-US" sz="4800" u="sng" dirty="0">
              <a:solidFill>
                <a:srgbClr val="FFFFFF"/>
              </a:solidFill>
            </a:endParaRPr>
          </a:p>
          <a:p>
            <a:pPr marL="1036320" lvl="1" indent="-518160">
              <a:lnSpc>
                <a:spcPts val="7200"/>
              </a:lnSpc>
              <a:buClr>
                <a:schemeClr val="bg1"/>
              </a:buClr>
              <a:buFont typeface="Arial"/>
              <a:buChar char="•"/>
            </a:pPr>
            <a:r>
              <a:rPr lang="en-US" sz="4800" u="sng" dirty="0">
                <a:solidFill>
                  <a:srgbClr val="FFFFFF"/>
                </a:solidFill>
                <a:hlinkClick r:id="rId3">
                  <a:extLst>
                    <a:ext uri="{A12FA001-AC4F-418D-AE19-62706E023703}">
                      <ahyp:hlinkClr xmlns:ahyp="http://schemas.microsoft.com/office/drawing/2018/hyperlinkcolor" val="tx"/>
                    </a:ext>
                  </a:extLst>
                </a:hlinkClick>
              </a:rPr>
              <a:t>State Board of Elections</a:t>
            </a:r>
            <a:endParaRPr lang="en-US" sz="4800" u="sng" dirty="0">
              <a:solidFill>
                <a:srgbClr val="FFFFFF"/>
              </a:solidFill>
            </a:endParaRPr>
          </a:p>
          <a:p>
            <a:pPr marL="1036320" lvl="1" indent="-518160" algn="l">
              <a:lnSpc>
                <a:spcPts val="7200"/>
              </a:lnSpc>
              <a:buClr>
                <a:schemeClr val="bg1"/>
              </a:buClr>
              <a:buFont typeface="Arial"/>
              <a:buChar char="•"/>
            </a:pPr>
            <a:r>
              <a:rPr lang="en-US" sz="4800" u="sng" dirty="0">
                <a:solidFill>
                  <a:srgbClr val="FFFFFF"/>
                </a:solidFill>
                <a:hlinkClick r:id="rId4">
                  <a:extLst>
                    <a:ext uri="{A12FA001-AC4F-418D-AE19-62706E023703}">
                      <ahyp:hlinkClr xmlns:ahyp="http://schemas.microsoft.com/office/drawing/2018/hyperlinkcolor" val="tx"/>
                    </a:ext>
                  </a:extLst>
                </a:hlinkClick>
              </a:rPr>
              <a:t>Local Board Structure and Elections Administration</a:t>
            </a:r>
            <a:endParaRPr lang="en-US" sz="4800" u="sng" dirty="0">
              <a:solidFill>
                <a:srgbClr val="FFFFFF"/>
              </a:solidFill>
            </a:endParaRPr>
          </a:p>
          <a:p>
            <a:pPr marL="1036320" lvl="1" indent="-518160" algn="l">
              <a:lnSpc>
                <a:spcPts val="7200"/>
              </a:lnSpc>
              <a:buClr>
                <a:schemeClr val="bg1"/>
              </a:buClr>
              <a:buFont typeface="Arial"/>
              <a:buChar char="•"/>
            </a:pPr>
            <a:r>
              <a:rPr lang="en-US" sz="4800" u="sng" dirty="0">
                <a:solidFill>
                  <a:srgbClr val="FFFFFF"/>
                </a:solidFill>
                <a:hlinkClick r:id="rId5">
                  <a:extLst>
                    <a:ext uri="{A12FA001-AC4F-418D-AE19-62706E023703}">
                      <ahyp:hlinkClr xmlns:ahyp="http://schemas.microsoft.com/office/drawing/2018/hyperlinkcolor" val="tx"/>
                    </a:ext>
                  </a:extLst>
                </a:hlinkClick>
              </a:rPr>
              <a:t>Georgia Election Code</a:t>
            </a:r>
            <a:endParaRPr lang="en-US" sz="4800" u="sng" dirty="0">
              <a:solidFill>
                <a:srgbClr val="FFFFFF"/>
              </a:solidFill>
            </a:endParaRPr>
          </a:p>
        </p:txBody>
      </p:sp>
      <p:sp>
        <p:nvSpPr>
          <p:cNvPr id="4" name="Freeform 4"/>
          <p:cNvSpPr/>
          <p:nvPr/>
        </p:nvSpPr>
        <p:spPr>
          <a:xfrm>
            <a:off x="666750" y="8953500"/>
            <a:ext cx="4936472" cy="963957"/>
          </a:xfrm>
          <a:custGeom>
            <a:avLst/>
            <a:gdLst/>
            <a:ahLst/>
            <a:cxnLst/>
            <a:rect l="l" t="t" r="r" b="b"/>
            <a:pathLst>
              <a:path w="4936472" h="963957">
                <a:moveTo>
                  <a:pt x="0" y="0"/>
                </a:moveTo>
                <a:lnTo>
                  <a:pt x="4936472" y="0"/>
                </a:lnTo>
                <a:lnTo>
                  <a:pt x="4936472" y="963957"/>
                </a:lnTo>
                <a:lnTo>
                  <a:pt x="0" y="963957"/>
                </a:lnTo>
                <a:lnTo>
                  <a:pt x="0" y="0"/>
                </a:lnTo>
                <a:close/>
              </a:path>
            </a:pathLst>
          </a:custGeom>
          <a:blipFill>
            <a:blip r:embed="rId6"/>
            <a:stretch>
              <a:fillRect r="-30544"/>
            </a:stretch>
          </a:blipFill>
        </p:spPr>
        <p:txBody>
          <a:bodyPr/>
          <a:lstStyle/>
          <a:p>
            <a:endParaRPr lang="en-US"/>
          </a:p>
        </p:txBody>
      </p:sp>
      <p:sp>
        <p:nvSpPr>
          <p:cNvPr id="5" name="Slide Number Placeholder 4">
            <a:extLst>
              <a:ext uri="{FF2B5EF4-FFF2-40B4-BE49-F238E27FC236}">
                <a16:creationId xmlns:a16="http://schemas.microsoft.com/office/drawing/2014/main" id="{9991801E-ED23-1861-59F8-3095685F5A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Date Placeholder 5">
            <a:extLst>
              <a:ext uri="{FF2B5EF4-FFF2-40B4-BE49-F238E27FC236}">
                <a16:creationId xmlns:a16="http://schemas.microsoft.com/office/drawing/2014/main" id="{C1925DF1-1376-5213-BA1B-39A32DF4646D}"/>
              </a:ext>
            </a:extLst>
          </p:cNvPr>
          <p:cNvSpPr>
            <a:spLocks noGrp="1"/>
          </p:cNvSpPr>
          <p:nvPr>
            <p:ph type="dt" idx="10"/>
          </p:nvPr>
        </p:nvSpPr>
        <p:spPr>
          <a:xfrm>
            <a:off x="14173200" y="9534525"/>
            <a:ext cx="4114800" cy="547688"/>
          </a:xfrm>
        </p:spPr>
        <p:txBody>
          <a:bodyPr/>
          <a:lstStyle/>
          <a:p>
            <a:fld id="{EE776657-8797-4297-9C22-163704762519}" type="datetime1">
              <a:rPr lang="en-US" smtClean="0"/>
              <a:t>6/12/2024</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500" y="752475"/>
            <a:ext cx="15115093" cy="981294"/>
          </a:xfrm>
          <a:prstGeom prst="rect">
            <a:avLst/>
          </a:prstGeom>
        </p:spPr>
        <p:txBody>
          <a:bodyPr lIns="0" tIns="0" rIns="0" bIns="0" rtlCol="0" anchor="t">
            <a:spAutoFit/>
          </a:bodyPr>
          <a:lstStyle/>
          <a:p>
            <a:pPr marL="0" lvl="0" indent="0" algn="l">
              <a:lnSpc>
                <a:spcPts val="8179"/>
              </a:lnSpc>
            </a:pPr>
            <a:r>
              <a:rPr lang="en-US" sz="6800" u="sng" dirty="0">
                <a:solidFill>
                  <a:srgbClr val="FFFFFF"/>
                </a:solidFill>
                <a:hlinkClick r:id="rId2">
                  <a:extLst>
                    <a:ext uri="{A12FA001-AC4F-418D-AE19-62706E023703}">
                      <ahyp:hlinkClr xmlns:ahyp="http://schemas.microsoft.com/office/drawing/2018/hyperlinkcolor" val="tx"/>
                    </a:ext>
                  </a:extLst>
                </a:hlinkClick>
              </a:rPr>
              <a:t>Your role as a legal professional</a:t>
            </a:r>
            <a:endParaRPr lang="en-US" sz="6800" u="sng" dirty="0">
              <a:solidFill>
                <a:srgbClr val="FFFFFF"/>
              </a:solidFill>
            </a:endParaRPr>
          </a:p>
        </p:txBody>
      </p:sp>
      <p:sp>
        <p:nvSpPr>
          <p:cNvPr id="3" name="TextBox 3"/>
          <p:cNvSpPr txBox="1"/>
          <p:nvPr/>
        </p:nvSpPr>
        <p:spPr>
          <a:xfrm>
            <a:off x="571500" y="2626039"/>
            <a:ext cx="16098715" cy="4525919"/>
          </a:xfrm>
          <a:prstGeom prst="rect">
            <a:avLst/>
          </a:prstGeom>
        </p:spPr>
        <p:txBody>
          <a:bodyPr wrap="square" lIns="0" tIns="0" rIns="0" bIns="0" rtlCol="0" anchor="t">
            <a:spAutoFit/>
          </a:bodyPr>
          <a:lstStyle/>
          <a:p>
            <a:pPr marL="1036320" lvl="1" indent="-518160" algn="l">
              <a:lnSpc>
                <a:spcPts val="7200"/>
              </a:lnSpc>
              <a:buClr>
                <a:schemeClr val="bg1"/>
              </a:buClr>
              <a:buFont typeface="Arial"/>
              <a:buChar char="•"/>
            </a:pPr>
            <a:r>
              <a:rPr lang="en-US" sz="4800" dirty="0">
                <a:solidFill>
                  <a:schemeClr val="bg1"/>
                </a:solidFill>
                <a:latin typeface="Canva Sans"/>
                <a:hlinkClick r:id="rId3">
                  <a:extLst>
                    <a:ext uri="{A12FA001-AC4F-418D-AE19-62706E023703}">
                      <ahyp:hlinkClr xmlns:ahyp="http://schemas.microsoft.com/office/drawing/2018/hyperlinkcolor" val="tx"/>
                    </a:ext>
                  </a:extLst>
                </a:hlinkClick>
              </a:rPr>
              <a:t>Defending Democracy and Upholding the Rule of Law</a:t>
            </a:r>
            <a:endParaRPr lang="en-US" sz="4800" dirty="0">
              <a:solidFill>
                <a:schemeClr val="bg1"/>
              </a:solidFill>
              <a:latin typeface="Canva Sans"/>
            </a:endParaRPr>
          </a:p>
          <a:p>
            <a:pPr marL="1036320" lvl="1" indent="-518160" algn="l">
              <a:lnSpc>
                <a:spcPts val="7200"/>
              </a:lnSpc>
              <a:buClr>
                <a:schemeClr val="bg1"/>
              </a:buClr>
              <a:buFont typeface="Arial"/>
              <a:buChar char="•"/>
            </a:pPr>
            <a:r>
              <a:rPr lang="en-US" sz="4800" dirty="0">
                <a:solidFill>
                  <a:schemeClr val="bg1"/>
                </a:solidFill>
                <a:latin typeface="Canva Sans"/>
                <a:hlinkClick r:id="rId4">
                  <a:extLst>
                    <a:ext uri="{A12FA001-AC4F-418D-AE19-62706E023703}">
                      <ahyp:hlinkClr xmlns:ahyp="http://schemas.microsoft.com/office/drawing/2018/hyperlinkcolor" val="tx"/>
                    </a:ext>
                  </a:extLst>
                </a:hlinkClick>
              </a:rPr>
              <a:t>Ensuring Fair Elections and Systems</a:t>
            </a:r>
            <a:endParaRPr lang="en-US" sz="4800" dirty="0">
              <a:solidFill>
                <a:schemeClr val="bg1"/>
              </a:solidFill>
              <a:latin typeface="Canva Sans"/>
            </a:endParaRPr>
          </a:p>
          <a:p>
            <a:pPr marL="1036320" lvl="1" indent="-518160" algn="l">
              <a:lnSpc>
                <a:spcPts val="7200"/>
              </a:lnSpc>
              <a:buClr>
                <a:schemeClr val="bg1"/>
              </a:buClr>
              <a:buFont typeface="Arial"/>
              <a:buChar char="•"/>
            </a:pPr>
            <a:r>
              <a:rPr lang="en-US" sz="4800" dirty="0">
                <a:solidFill>
                  <a:schemeClr val="bg1"/>
                </a:solidFill>
                <a:latin typeface="Canva Sans"/>
                <a:hlinkClick r:id="rId5">
                  <a:extLst>
                    <a:ext uri="{A12FA001-AC4F-418D-AE19-62706E023703}">
                      <ahyp:hlinkClr xmlns:ahyp="http://schemas.microsoft.com/office/drawing/2018/hyperlinkcolor" val="tx"/>
                    </a:ext>
                  </a:extLst>
                </a:hlinkClick>
              </a:rPr>
              <a:t>Strengthening Public Understanding</a:t>
            </a:r>
            <a:endParaRPr lang="en-US" sz="4800" dirty="0">
              <a:solidFill>
                <a:schemeClr val="bg1"/>
              </a:solidFill>
              <a:latin typeface="Canva Sans"/>
            </a:endParaRPr>
          </a:p>
          <a:p>
            <a:pPr marL="1036320" lvl="1" indent="-518160" algn="l">
              <a:lnSpc>
                <a:spcPts val="7200"/>
              </a:lnSpc>
              <a:buClr>
                <a:schemeClr val="bg1"/>
              </a:buClr>
              <a:buFont typeface="Arial"/>
              <a:buChar char="•"/>
            </a:pPr>
            <a:r>
              <a:rPr lang="en-US" sz="4800" dirty="0">
                <a:solidFill>
                  <a:srgbClr val="FFFFFF"/>
                </a:solidFill>
                <a:latin typeface="Canva Sans"/>
              </a:rPr>
              <a:t>Lawyer as Public Citizen</a:t>
            </a:r>
          </a:p>
          <a:p>
            <a:pPr marL="1036320" lvl="1" indent="-518160" algn="l">
              <a:lnSpc>
                <a:spcPts val="7200"/>
              </a:lnSpc>
              <a:buClr>
                <a:schemeClr val="bg1"/>
              </a:buClr>
              <a:buFont typeface="Arial"/>
              <a:buChar char="•"/>
            </a:pPr>
            <a:r>
              <a:rPr lang="en-US" sz="4800" dirty="0">
                <a:solidFill>
                  <a:schemeClr val="bg1"/>
                </a:solidFill>
                <a:latin typeface="Canva Sans"/>
                <a:hlinkClick r:id="rId6">
                  <a:extLst>
                    <a:ext uri="{A12FA001-AC4F-418D-AE19-62706E023703}">
                      <ahyp:hlinkClr xmlns:ahyp="http://schemas.microsoft.com/office/drawing/2018/hyperlinkcolor" val="tx"/>
                    </a:ext>
                  </a:extLst>
                </a:hlinkClick>
              </a:rPr>
              <a:t>Disagreeing Better – Lawyers should lead by example</a:t>
            </a:r>
            <a:endParaRPr lang="en-US" sz="4800" dirty="0">
              <a:solidFill>
                <a:schemeClr val="bg1"/>
              </a:solidFill>
              <a:latin typeface="Canva Sans"/>
            </a:endParaRPr>
          </a:p>
        </p:txBody>
      </p:sp>
      <p:sp>
        <p:nvSpPr>
          <p:cNvPr id="4" name="Freeform 4"/>
          <p:cNvSpPr/>
          <p:nvPr/>
        </p:nvSpPr>
        <p:spPr>
          <a:xfrm>
            <a:off x="666750" y="8953500"/>
            <a:ext cx="4936472" cy="963957"/>
          </a:xfrm>
          <a:custGeom>
            <a:avLst/>
            <a:gdLst/>
            <a:ahLst/>
            <a:cxnLst/>
            <a:rect l="l" t="t" r="r" b="b"/>
            <a:pathLst>
              <a:path w="4936472" h="963957">
                <a:moveTo>
                  <a:pt x="0" y="0"/>
                </a:moveTo>
                <a:lnTo>
                  <a:pt x="4936472" y="0"/>
                </a:lnTo>
                <a:lnTo>
                  <a:pt x="4936472" y="963957"/>
                </a:lnTo>
                <a:lnTo>
                  <a:pt x="0" y="963957"/>
                </a:lnTo>
                <a:lnTo>
                  <a:pt x="0" y="0"/>
                </a:lnTo>
                <a:close/>
              </a:path>
            </a:pathLst>
          </a:custGeom>
          <a:blipFill>
            <a:blip r:embed="rId7"/>
            <a:stretch>
              <a:fillRect r="-30544"/>
            </a:stretch>
          </a:blipFill>
        </p:spPr>
        <p:txBody>
          <a:bodyPr/>
          <a:lstStyle/>
          <a:p>
            <a:endParaRPr lang="en-US"/>
          </a:p>
        </p:txBody>
      </p:sp>
      <p:sp>
        <p:nvSpPr>
          <p:cNvPr id="5" name="Slide Number Placeholder 4">
            <a:extLst>
              <a:ext uri="{FF2B5EF4-FFF2-40B4-BE49-F238E27FC236}">
                <a16:creationId xmlns:a16="http://schemas.microsoft.com/office/drawing/2014/main" id="{4D7CFB70-3DC1-9C55-E0BC-0C171EE9CB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6" name="Date Placeholder 5">
            <a:extLst>
              <a:ext uri="{FF2B5EF4-FFF2-40B4-BE49-F238E27FC236}">
                <a16:creationId xmlns:a16="http://schemas.microsoft.com/office/drawing/2014/main" id="{D219E092-298E-F9B1-1C26-90BC677D5C6B}"/>
              </a:ext>
            </a:extLst>
          </p:cNvPr>
          <p:cNvSpPr>
            <a:spLocks noGrp="1"/>
          </p:cNvSpPr>
          <p:nvPr>
            <p:ph type="dt" idx="10"/>
          </p:nvPr>
        </p:nvSpPr>
        <p:spPr>
          <a:xfrm>
            <a:off x="14173200" y="9534525"/>
            <a:ext cx="4114800" cy="547688"/>
          </a:xfrm>
        </p:spPr>
        <p:txBody>
          <a:bodyPr/>
          <a:lstStyle/>
          <a:p>
            <a:fld id="{FBDD86A7-B49C-40FE-B2AB-206AA1B8105E}" type="datetime1">
              <a:rPr lang="en-US" smtClean="0"/>
              <a:t>6/12/2024</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1023</Words>
  <Application>Microsoft Office PowerPoint</Application>
  <PresentationFormat>Custom</PresentationFormat>
  <Paragraphs>142</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Play</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Caren Solomon Bharwani</cp:lastModifiedBy>
  <cp:revision>3</cp:revision>
  <dcterms:created xsi:type="dcterms:W3CDTF">2006-08-16T00:00:00Z</dcterms:created>
  <dcterms:modified xsi:type="dcterms:W3CDTF">2024-06-13T02:16:56Z</dcterms:modified>
</cp:coreProperties>
</file>