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1" r:id="rId4"/>
    <p:sldId id="259" r:id="rId5"/>
    <p:sldId id="260" r:id="rId6"/>
    <p:sldId id="263" r:id="rId7"/>
    <p:sldId id="264" r:id="rId8"/>
    <p:sldId id="269" r:id="rId9"/>
    <p:sldId id="270" r:id="rId10"/>
    <p:sldId id="265" r:id="rId11"/>
    <p:sldId id="266" r:id="rId12"/>
    <p:sldId id="267" r:id="rId13"/>
    <p:sldId id="268" r:id="rId14"/>
    <p:sldId id="262"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3/26/2012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3/26/2012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3/26/2012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3/26/2012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3/26/2012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xatonline.net.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CAREER OPPORTUNITY FOR ENGINEERING GRADUATE</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DEVAJIT BHUYAN</a:t>
            </a:r>
          </a:p>
          <a:p>
            <a:r>
              <a:rPr lang="en-US" dirty="0" smtClean="0"/>
              <a:t>MANAGING DIRECTOR, DIHANG EDUTECH &amp; HONORARY CAREER COUNSELOR, THE ASSAM TRIBUNE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dirty="0" err="1" smtClean="0"/>
              <a:t>i</a:t>
            </a:r>
            <a:r>
              <a:rPr lang="en-US" dirty="0" smtClean="0"/>
              <a:t>) Indian Railway Service of Engineers</a:t>
            </a:r>
          </a:p>
          <a:p>
            <a:pPr>
              <a:buNone/>
            </a:pPr>
            <a:r>
              <a:rPr lang="en-US" dirty="0" smtClean="0"/>
              <a:t>	(ii) Indian Railway Stores Service</a:t>
            </a:r>
          </a:p>
          <a:p>
            <a:pPr>
              <a:buNone/>
            </a:pPr>
            <a:r>
              <a:rPr lang="en-US" dirty="0" smtClean="0"/>
              <a:t>	(iii) Central Engineering Service</a:t>
            </a:r>
          </a:p>
          <a:p>
            <a:pPr>
              <a:buNone/>
            </a:pPr>
            <a:r>
              <a:rPr lang="en-US" dirty="0" smtClean="0"/>
              <a:t>	(iv) Military Engineer Service (Building and Roads Cadre)</a:t>
            </a:r>
          </a:p>
          <a:p>
            <a:pPr>
              <a:buNone/>
            </a:pPr>
            <a:r>
              <a:rPr lang="en-US" dirty="0" smtClean="0"/>
              <a:t>	(v) Central Water Engineering</a:t>
            </a:r>
          </a:p>
          <a:p>
            <a:pPr>
              <a:buNone/>
            </a:pPr>
            <a:r>
              <a:rPr lang="en-US" dirty="0" smtClean="0"/>
              <a:t>	(vii) Assistant Executive Engineer</a:t>
            </a:r>
          </a:p>
          <a:p>
            <a:pPr>
              <a:buNone/>
            </a:pPr>
            <a:r>
              <a:rPr lang="en-US" dirty="0" smtClean="0"/>
              <a:t>	(viii) Survey of India Service</a:t>
            </a:r>
          </a:p>
          <a:p>
            <a:endParaRPr lang="en-US" dirty="0"/>
          </a:p>
        </p:txBody>
      </p:sp>
      <p:sp>
        <p:nvSpPr>
          <p:cNvPr id="2" name="Title 1"/>
          <p:cNvSpPr>
            <a:spLocks noGrp="1"/>
          </p:cNvSpPr>
          <p:nvPr>
            <p:ph type="title"/>
          </p:nvPr>
        </p:nvSpPr>
        <p:spPr/>
        <p:txBody>
          <a:bodyPr/>
          <a:lstStyle/>
          <a:p>
            <a:r>
              <a:rPr lang="en-US" b="1" dirty="0" smtClean="0"/>
              <a:t>IES-Civil Engineering Job</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dirty="0" err="1" smtClean="0"/>
              <a:t>i</a:t>
            </a:r>
            <a:r>
              <a:rPr lang="en-US" dirty="0" smtClean="0"/>
              <a:t>) Indian Railway Service of Mechanical Engineers</a:t>
            </a:r>
          </a:p>
          <a:p>
            <a:pPr>
              <a:buNone/>
            </a:pPr>
            <a:r>
              <a:rPr lang="en-US" dirty="0" smtClean="0"/>
              <a:t>	(ii) Indian Railway Stores Service</a:t>
            </a:r>
          </a:p>
          <a:p>
            <a:pPr>
              <a:buNone/>
            </a:pPr>
            <a:r>
              <a:rPr lang="en-US" dirty="0" smtClean="0"/>
              <a:t>	(iii) Central Water Engineering Service</a:t>
            </a:r>
          </a:p>
          <a:p>
            <a:pPr>
              <a:buNone/>
            </a:pPr>
            <a:r>
              <a:rPr lang="en-US" dirty="0" smtClean="0"/>
              <a:t>	(iv) Indian Ordnance Factories Service</a:t>
            </a:r>
          </a:p>
          <a:p>
            <a:pPr>
              <a:buNone/>
            </a:pPr>
            <a:r>
              <a:rPr lang="en-US" dirty="0" smtClean="0"/>
              <a:t>	(v) Indian Naval Armament Service</a:t>
            </a:r>
          </a:p>
          <a:p>
            <a:pPr>
              <a:buNone/>
            </a:pPr>
            <a:r>
              <a:rPr lang="en-US" dirty="0" smtClean="0"/>
              <a:t>	(vi) Assistant Executive Engineer (in Ministry of </a:t>
            </a:r>
            <a:r>
              <a:rPr lang="en-US" dirty="0" err="1" smtClean="0"/>
              <a:t>Defence</a:t>
            </a:r>
            <a:r>
              <a:rPr lang="en-US" dirty="0" smtClean="0"/>
              <a:t>)</a:t>
            </a:r>
          </a:p>
          <a:p>
            <a:pPr>
              <a:buNone/>
            </a:pPr>
            <a:r>
              <a:rPr lang="en-US" dirty="0" smtClean="0"/>
              <a:t>	(vii) Assistant Naval Store officer Grade I in Indian Navy</a:t>
            </a:r>
          </a:p>
          <a:p>
            <a:pPr>
              <a:buNone/>
            </a:pPr>
            <a:r>
              <a:rPr lang="en-US" dirty="0" smtClean="0"/>
              <a:t>	(viii) Central Electrical &amp; Mechanical Engineering Service</a:t>
            </a:r>
          </a:p>
          <a:p>
            <a:pPr>
              <a:buNone/>
            </a:pPr>
            <a:r>
              <a:rPr lang="en-US" dirty="0" smtClean="0"/>
              <a:t>	(ix) Assistant Executive Engineer (in Boarder Roads Engineering Service)</a:t>
            </a:r>
          </a:p>
          <a:p>
            <a:pPr>
              <a:buNone/>
            </a:pPr>
            <a:r>
              <a:rPr lang="en-US" dirty="0" smtClean="0"/>
              <a:t>	(x) Mechanical Engineer (in Geological Survey of India)</a:t>
            </a:r>
          </a:p>
          <a:p>
            <a:endParaRPr lang="en-US" dirty="0"/>
          </a:p>
        </p:txBody>
      </p:sp>
      <p:sp>
        <p:nvSpPr>
          <p:cNvPr id="2" name="Title 1"/>
          <p:cNvSpPr>
            <a:spLocks noGrp="1"/>
          </p:cNvSpPr>
          <p:nvPr>
            <p:ph type="title"/>
          </p:nvPr>
        </p:nvSpPr>
        <p:spPr/>
        <p:txBody>
          <a:bodyPr>
            <a:normAutofit fontScale="90000"/>
          </a:bodyPr>
          <a:lstStyle/>
          <a:p>
            <a:r>
              <a:rPr lang="en-US" b="1" dirty="0" smtClean="0"/>
              <a:t>IES- Mechanical Engineering Jobs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dirty="0" err="1" smtClean="0"/>
              <a:t>i</a:t>
            </a:r>
            <a:r>
              <a:rPr lang="en-US" dirty="0" smtClean="0"/>
              <a:t>) Indian Railway Service of Electrical Engineers</a:t>
            </a:r>
          </a:p>
          <a:p>
            <a:pPr>
              <a:buNone/>
            </a:pPr>
            <a:r>
              <a:rPr lang="en-US" dirty="0" smtClean="0"/>
              <a:t>	(ii) Indian Railway Stores Service</a:t>
            </a:r>
          </a:p>
          <a:p>
            <a:pPr>
              <a:buNone/>
            </a:pPr>
            <a:r>
              <a:rPr lang="en-US" dirty="0" smtClean="0"/>
              <a:t>	(iii) Central Electrical &amp; Mechanical Engineering Service</a:t>
            </a:r>
          </a:p>
          <a:p>
            <a:pPr>
              <a:buNone/>
            </a:pPr>
            <a:r>
              <a:rPr lang="en-US" dirty="0" smtClean="0"/>
              <a:t>	(iv) Indian Naval Armament Service</a:t>
            </a:r>
          </a:p>
          <a:p>
            <a:pPr>
              <a:buNone/>
            </a:pPr>
            <a:r>
              <a:rPr lang="en-US" dirty="0" smtClean="0"/>
              <a:t>	(v) Military Engineer Service</a:t>
            </a:r>
          </a:p>
          <a:p>
            <a:pPr>
              <a:buNone/>
            </a:pPr>
            <a:r>
              <a:rPr lang="en-US" dirty="0" smtClean="0"/>
              <a:t>	(vi) Assistant Executive Engineer (in Ministry of </a:t>
            </a:r>
            <a:r>
              <a:rPr lang="en-US" dirty="0" err="1" smtClean="0"/>
              <a:t>Defence</a:t>
            </a:r>
            <a:r>
              <a:rPr lang="en-US" dirty="0" smtClean="0"/>
              <a:t>)</a:t>
            </a:r>
          </a:p>
          <a:p>
            <a:pPr>
              <a:buNone/>
            </a:pPr>
            <a:r>
              <a:rPr lang="en-US" dirty="0" smtClean="0"/>
              <a:t>	(vii) Assistant Naval Store (in Indian Navy)</a:t>
            </a:r>
          </a:p>
          <a:p>
            <a:endParaRPr lang="en-US" dirty="0"/>
          </a:p>
        </p:txBody>
      </p:sp>
      <p:sp>
        <p:nvSpPr>
          <p:cNvPr id="2" name="Title 1"/>
          <p:cNvSpPr>
            <a:spLocks noGrp="1"/>
          </p:cNvSpPr>
          <p:nvPr>
            <p:ph type="title"/>
          </p:nvPr>
        </p:nvSpPr>
        <p:spPr/>
        <p:txBody>
          <a:bodyPr/>
          <a:lstStyle/>
          <a:p>
            <a:r>
              <a:rPr lang="en-US" b="1" dirty="0" smtClean="0"/>
              <a:t>IES- Electrical Engineering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	(</a:t>
            </a:r>
            <a:r>
              <a:rPr lang="en-US" dirty="0" err="1" smtClean="0"/>
              <a:t>i</a:t>
            </a:r>
            <a:r>
              <a:rPr lang="en-US" dirty="0" smtClean="0"/>
              <a:t>) Indian Railway Service of Signal Engineers</a:t>
            </a:r>
          </a:p>
          <a:p>
            <a:pPr>
              <a:buNone/>
            </a:pPr>
            <a:r>
              <a:rPr lang="en-US" dirty="0" smtClean="0"/>
              <a:t>	(ii) Indian Railway Stores Service</a:t>
            </a:r>
          </a:p>
          <a:p>
            <a:pPr>
              <a:buNone/>
            </a:pPr>
            <a:r>
              <a:rPr lang="en-US" dirty="0" smtClean="0"/>
              <a:t>	(iii) Indian Ordnance Factories Service</a:t>
            </a:r>
          </a:p>
          <a:p>
            <a:pPr>
              <a:buNone/>
            </a:pPr>
            <a:r>
              <a:rPr lang="en-US" dirty="0" smtClean="0"/>
              <a:t>	(iv) Indian Naval Armament Service</a:t>
            </a:r>
          </a:p>
          <a:p>
            <a:pPr>
              <a:buNone/>
            </a:pPr>
            <a:r>
              <a:rPr lang="en-US" dirty="0" smtClean="0"/>
              <a:t>	(v) Assistant Executive Engineer (in Ministry of </a:t>
            </a:r>
            <a:r>
              <a:rPr lang="en-US" dirty="0" err="1" smtClean="0"/>
              <a:t>Defence</a:t>
            </a:r>
            <a:r>
              <a:rPr lang="en-US" dirty="0" smtClean="0"/>
              <a:t>)</a:t>
            </a:r>
          </a:p>
          <a:p>
            <a:pPr>
              <a:buNone/>
            </a:pPr>
            <a:r>
              <a:rPr lang="en-US" dirty="0" smtClean="0"/>
              <a:t>	(vi) Engineer in Wireless Planning and Coordination Wing/Monitoring </a:t>
            </a:r>
            <a:r>
              <a:rPr lang="en-US" dirty="0" err="1" smtClean="0"/>
              <a:t>Organisation</a:t>
            </a:r>
            <a:endParaRPr lang="en-US" dirty="0" smtClean="0"/>
          </a:p>
          <a:p>
            <a:pPr>
              <a:buNone/>
            </a:pPr>
            <a:r>
              <a:rPr lang="en-US" dirty="0" smtClean="0"/>
              <a:t>	(vii) Assistant Naval Stores officer (in Indian Navy)</a:t>
            </a:r>
          </a:p>
          <a:p>
            <a:pPr>
              <a:buNone/>
            </a:pPr>
            <a:r>
              <a:rPr lang="en-US" dirty="0" smtClean="0"/>
              <a:t>	(viii) Survey of India Service</a:t>
            </a:r>
          </a:p>
          <a:p>
            <a:endParaRPr lang="en-US" dirty="0"/>
          </a:p>
        </p:txBody>
      </p:sp>
      <p:sp>
        <p:nvSpPr>
          <p:cNvPr id="2" name="Title 1"/>
          <p:cNvSpPr>
            <a:spLocks noGrp="1"/>
          </p:cNvSpPr>
          <p:nvPr>
            <p:ph type="title"/>
          </p:nvPr>
        </p:nvSpPr>
        <p:spPr/>
        <p:txBody>
          <a:bodyPr>
            <a:normAutofit fontScale="90000"/>
          </a:bodyPr>
          <a:lstStyle/>
          <a:p>
            <a:r>
              <a:rPr lang="en-US" b="1" dirty="0" smtClean="0"/>
              <a:t>IES- Electronics and Telecommunication Engineering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	ALL ENGINEERING GRADUATES CAN OPT FOR A CAREER IN MANAGEMENT.</a:t>
            </a:r>
          </a:p>
          <a:p>
            <a:pPr algn="just">
              <a:buNone/>
            </a:pPr>
            <a:r>
              <a:rPr lang="en-US" dirty="0" smtClean="0"/>
              <a:t>	Indian Institutes of Management Common Admission Test ( IIM CAT ) is the first step in the process of seeking admission to the 2 Year full time Post – Graduate Degree Programs in Management offered by the IIMs currently IIM </a:t>
            </a:r>
            <a:r>
              <a:rPr lang="en-US" dirty="0" err="1" smtClean="0"/>
              <a:t>Ahmedabad</a:t>
            </a:r>
            <a:r>
              <a:rPr lang="en-US" dirty="0" smtClean="0"/>
              <a:t>, IIM Bangalore, IIM Calcutta, IIM Indore, IIM Kozhikode, IIM </a:t>
            </a:r>
            <a:r>
              <a:rPr lang="en-US" dirty="0" err="1" smtClean="0"/>
              <a:t>Lucknow</a:t>
            </a:r>
            <a:r>
              <a:rPr lang="en-US" dirty="0" smtClean="0"/>
              <a:t> are offering such Programs in Management.  </a:t>
            </a:r>
            <a:endParaRPr lang="en-US" dirty="0"/>
          </a:p>
        </p:txBody>
      </p:sp>
      <p:sp>
        <p:nvSpPr>
          <p:cNvPr id="2" name="Title 1"/>
          <p:cNvSpPr>
            <a:spLocks noGrp="1"/>
          </p:cNvSpPr>
          <p:nvPr>
            <p:ph type="title"/>
          </p:nvPr>
        </p:nvSpPr>
        <p:spPr/>
        <p:txBody>
          <a:bodyPr/>
          <a:lstStyle/>
          <a:p>
            <a:r>
              <a:rPr lang="en-US" dirty="0" smtClean="0"/>
              <a:t>MANAGEMENT EDUCATION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Management Aptitude Test is conducted by All India management Association (AIMA) for admission into various management institutions in India. Centre for Management Services (CMS) is the specialized division of AIMA undertaking testing and other management services. </a:t>
            </a:r>
            <a:endParaRPr lang="en-US" dirty="0"/>
          </a:p>
        </p:txBody>
      </p:sp>
      <p:sp>
        <p:nvSpPr>
          <p:cNvPr id="2" name="Title 1"/>
          <p:cNvSpPr>
            <a:spLocks noGrp="1"/>
          </p:cNvSpPr>
          <p:nvPr>
            <p:ph type="title"/>
          </p:nvPr>
        </p:nvSpPr>
        <p:spPr/>
        <p:txBody>
          <a:bodyPr/>
          <a:lstStyle/>
          <a:p>
            <a:r>
              <a:rPr lang="en-US" dirty="0" smtClean="0"/>
              <a:t>MANAGEMENT EDUCATION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The testing services have been in operation since 1988 facilitating academia, industry and governments to screen and select candidates for higher studies, recruitment, promotion, etc. Over hundreds of AICTE approved Institutions &amp; University departments and over </a:t>
            </a:r>
            <a:r>
              <a:rPr lang="en-US" dirty="0" err="1" smtClean="0"/>
              <a:t>lakhs</a:t>
            </a:r>
            <a:r>
              <a:rPr lang="en-US" dirty="0" smtClean="0"/>
              <a:t> of MBA aspirants having availed AIMA’s testing services. MAT is approved by Ministry of HRD, GOI as a National Entrance Test.</a:t>
            </a:r>
          </a:p>
          <a:p>
            <a:endParaRPr lang="en-US" dirty="0"/>
          </a:p>
        </p:txBody>
      </p:sp>
      <p:sp>
        <p:nvSpPr>
          <p:cNvPr id="2" name="Title 1"/>
          <p:cNvSpPr>
            <a:spLocks noGrp="1"/>
          </p:cNvSpPr>
          <p:nvPr>
            <p:ph type="title"/>
          </p:nvPr>
        </p:nvSpPr>
        <p:spPr/>
        <p:txBody>
          <a:bodyPr/>
          <a:lstStyle/>
          <a:p>
            <a:r>
              <a:rPr lang="en-US" dirty="0" smtClean="0"/>
              <a:t>MANAGEMENT EDUCATION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	ATMA is a standard test to assess the aptitude of candidates for Management Education. The test is run by the Association of Indian Management Schools (AIMS), which is a network of over 600 management schools in the country. AIMS represents Indian Management Schools in the international forum and is also associated with many committees of the government or its agencies looking at policies relating to management education.</a:t>
            </a:r>
            <a:endParaRPr lang="en-US" dirty="0"/>
          </a:p>
        </p:txBody>
      </p:sp>
      <p:sp>
        <p:nvSpPr>
          <p:cNvPr id="2" name="Title 1"/>
          <p:cNvSpPr>
            <a:spLocks noGrp="1"/>
          </p:cNvSpPr>
          <p:nvPr>
            <p:ph type="title"/>
          </p:nvPr>
        </p:nvSpPr>
        <p:spPr/>
        <p:txBody>
          <a:bodyPr/>
          <a:lstStyle/>
          <a:p>
            <a:r>
              <a:rPr lang="en-US" dirty="0" smtClean="0"/>
              <a:t>MANAGEMENT EDUCATION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	XAT  i.e. Xavier Aptitude Test- is t</a:t>
            </a:r>
            <a:r>
              <a:rPr lang="en-US" dirty="0" smtClean="0"/>
              <a:t>o get admission to XLRI. Candidates appearing in XAT can also apply for admission in to other institutions accepting XAT score.</a:t>
            </a:r>
          </a:p>
          <a:p>
            <a:pPr>
              <a:buNone/>
            </a:pPr>
            <a:r>
              <a:rPr lang="en-US" dirty="0" smtClean="0"/>
              <a:t>	To register for XAT, candidates have to fill the XAT Form that is available online at </a:t>
            </a:r>
            <a:r>
              <a:rPr lang="en-US" dirty="0" smtClean="0">
                <a:hlinkClick r:id="rId2"/>
              </a:rPr>
              <a:t>www.xatonline.net.in</a:t>
            </a:r>
            <a:r>
              <a:rPr lang="en-US" dirty="0" smtClean="0"/>
              <a:t>. </a:t>
            </a:r>
            <a:endParaRPr lang="en-US" dirty="0"/>
          </a:p>
        </p:txBody>
      </p:sp>
      <p:sp>
        <p:nvSpPr>
          <p:cNvPr id="2" name="Title 1"/>
          <p:cNvSpPr>
            <a:spLocks noGrp="1"/>
          </p:cNvSpPr>
          <p:nvPr>
            <p:ph type="title"/>
          </p:nvPr>
        </p:nvSpPr>
        <p:spPr/>
        <p:txBody>
          <a:bodyPr/>
          <a:lstStyle/>
          <a:p>
            <a:r>
              <a:rPr lang="en-US" dirty="0" smtClean="0"/>
              <a:t>MANAGEMENT EDUCATION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Engineering Graduates are eligible for induction into the following Technical Arms &amp; Services of the Indian Army:</a:t>
            </a:r>
          </a:p>
          <a:p>
            <a:pPr>
              <a:buNone/>
            </a:pPr>
            <a:r>
              <a:rPr lang="en-US" dirty="0" smtClean="0"/>
              <a:t>	(</a:t>
            </a:r>
            <a:r>
              <a:rPr lang="en-US" dirty="0" err="1" smtClean="0"/>
              <a:t>i</a:t>
            </a:r>
            <a:r>
              <a:rPr lang="en-US" dirty="0" smtClean="0"/>
              <a:t>) Crops of Engineers</a:t>
            </a:r>
          </a:p>
          <a:p>
            <a:pPr>
              <a:buNone/>
            </a:pPr>
            <a:r>
              <a:rPr lang="en-US" dirty="0" smtClean="0"/>
              <a:t>	(ii) Crops of Signals</a:t>
            </a:r>
          </a:p>
          <a:p>
            <a:pPr>
              <a:buNone/>
            </a:pPr>
            <a:r>
              <a:rPr lang="en-US" dirty="0" smtClean="0"/>
              <a:t>	(iii) Crops of Electrical &amp; Mechanical Engineers</a:t>
            </a:r>
          </a:p>
          <a:p>
            <a:pPr>
              <a:buNone/>
            </a:pPr>
            <a:r>
              <a:rPr lang="en-US" dirty="0" smtClean="0"/>
              <a:t>	(iv) Armored Crops</a:t>
            </a:r>
          </a:p>
          <a:p>
            <a:pPr>
              <a:buNone/>
            </a:pPr>
            <a:r>
              <a:rPr lang="en-US" dirty="0" smtClean="0"/>
              <a:t>	(v) Artillery, Infantry Crops</a:t>
            </a:r>
          </a:p>
          <a:p>
            <a:pPr>
              <a:buNone/>
            </a:pPr>
            <a:r>
              <a:rPr lang="en-US" dirty="0" smtClean="0"/>
              <a:t>	(vi) Intelligence Crops</a:t>
            </a:r>
            <a:endParaRPr lang="en-US" dirty="0"/>
          </a:p>
        </p:txBody>
      </p:sp>
      <p:sp>
        <p:nvSpPr>
          <p:cNvPr id="2" name="Title 1"/>
          <p:cNvSpPr>
            <a:spLocks noGrp="1"/>
          </p:cNvSpPr>
          <p:nvPr>
            <p:ph type="title"/>
          </p:nvPr>
        </p:nvSpPr>
        <p:spPr/>
        <p:txBody>
          <a:bodyPr>
            <a:normAutofit fontScale="90000"/>
          </a:bodyPr>
          <a:lstStyle/>
          <a:p>
            <a:r>
              <a:rPr lang="en-US" dirty="0" smtClean="0"/>
              <a:t>PARMANENT COMMISSION IN THE ARMY TECHNICAL GRADUATE COURSE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Graduate Aptitude Test in Engineering (GATE) is an all India examination administered and conducted jointly by the Indian Institute of Science and seven Indian Institutes of Technology on behalf of the National Coordination Board - GATE, Department of Higher Education, Ministry of Human Resource Development (MHRD), Government of India. </a:t>
            </a:r>
            <a:endParaRPr lang="en-US" dirty="0"/>
          </a:p>
        </p:txBody>
      </p:sp>
      <p:sp>
        <p:nvSpPr>
          <p:cNvPr id="2" name="Title 1"/>
          <p:cNvSpPr>
            <a:spLocks noGrp="1"/>
          </p:cNvSpPr>
          <p:nvPr>
            <p:ph type="title"/>
          </p:nvPr>
        </p:nvSpPr>
        <p:spPr/>
        <p:txBody>
          <a:bodyPr>
            <a:normAutofit fontScale="90000"/>
          </a:bodyPr>
          <a:lstStyle/>
          <a:p>
            <a:r>
              <a:rPr lang="en-US" dirty="0" smtClean="0"/>
              <a:t>GATE(GRADUATE APTITUDE TEST </a:t>
            </a:r>
            <a:br>
              <a:rPr lang="en-US" dirty="0" smtClean="0"/>
            </a:br>
            <a:r>
              <a:rPr lang="en-US" dirty="0" smtClean="0"/>
              <a:t>IN ENGINEERING)</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Engineering Graduates in Electrical/Electronics</a:t>
            </a:r>
          </a:p>
          <a:p>
            <a:pPr>
              <a:buNone/>
            </a:pPr>
            <a:r>
              <a:rPr lang="en-US" dirty="0" smtClean="0"/>
              <a:t>	Mechanical/Computer Science are eligible for permanent commission in executive branch of Indian Navy</a:t>
            </a:r>
            <a:endParaRPr lang="en-US" dirty="0"/>
          </a:p>
        </p:txBody>
      </p:sp>
      <p:sp>
        <p:nvSpPr>
          <p:cNvPr id="2" name="Title 1"/>
          <p:cNvSpPr>
            <a:spLocks noGrp="1"/>
          </p:cNvSpPr>
          <p:nvPr>
            <p:ph type="title"/>
          </p:nvPr>
        </p:nvSpPr>
        <p:spPr/>
        <p:txBody>
          <a:bodyPr>
            <a:normAutofit fontScale="90000"/>
          </a:bodyPr>
          <a:lstStyle/>
          <a:p>
            <a:r>
              <a:rPr lang="en-US" dirty="0" smtClean="0"/>
              <a:t>PERMANENT COMMISSION IN EXECUTIVE BRANCH IN NAVY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t>
            </a:r>
            <a:r>
              <a:rPr lang="en-US" dirty="0" err="1" smtClean="0"/>
              <a:t>i</a:t>
            </a:r>
            <a:r>
              <a:rPr lang="en-US" dirty="0" smtClean="0"/>
              <a:t>) Marine		(viii) Avionics</a:t>
            </a:r>
          </a:p>
          <a:p>
            <a:pPr>
              <a:buNone/>
            </a:pPr>
            <a:r>
              <a:rPr lang="en-US" dirty="0" smtClean="0"/>
              <a:t>	</a:t>
            </a:r>
            <a:r>
              <a:rPr lang="en-US" dirty="0" smtClean="0"/>
              <a:t>(ii) Mechanical	(ix) Electronics</a:t>
            </a:r>
          </a:p>
          <a:p>
            <a:pPr>
              <a:buNone/>
            </a:pPr>
            <a:r>
              <a:rPr lang="en-US" dirty="0" smtClean="0"/>
              <a:t>	</a:t>
            </a:r>
            <a:r>
              <a:rPr lang="en-US" dirty="0" smtClean="0"/>
              <a:t>(iii) Aeronautical	(x) Instrumentation</a:t>
            </a:r>
          </a:p>
          <a:p>
            <a:pPr>
              <a:buNone/>
            </a:pPr>
            <a:r>
              <a:rPr lang="en-US" dirty="0" smtClean="0"/>
              <a:t>	</a:t>
            </a:r>
            <a:r>
              <a:rPr lang="en-US" dirty="0" smtClean="0"/>
              <a:t>(iv) Production	(xi) Telecommunication</a:t>
            </a:r>
          </a:p>
          <a:p>
            <a:pPr>
              <a:buNone/>
            </a:pPr>
            <a:r>
              <a:rPr lang="en-US" dirty="0" smtClean="0"/>
              <a:t>	</a:t>
            </a:r>
            <a:r>
              <a:rPr lang="en-US" dirty="0" smtClean="0"/>
              <a:t>(v) Metallurgical	(xii) Computer</a:t>
            </a:r>
          </a:p>
          <a:p>
            <a:pPr>
              <a:buNone/>
            </a:pPr>
            <a:r>
              <a:rPr lang="en-US" dirty="0" smtClean="0"/>
              <a:t>	</a:t>
            </a:r>
            <a:r>
              <a:rPr lang="en-US" dirty="0" smtClean="0"/>
              <a:t>(vi) Control</a:t>
            </a:r>
          </a:p>
          <a:p>
            <a:pPr>
              <a:buNone/>
            </a:pPr>
            <a:r>
              <a:rPr lang="en-US" dirty="0" smtClean="0"/>
              <a:t>	</a:t>
            </a:r>
            <a:r>
              <a:rPr lang="en-US" dirty="0" smtClean="0"/>
              <a:t>(vii) Electrical</a:t>
            </a:r>
            <a:endParaRPr lang="en-US" dirty="0"/>
          </a:p>
        </p:txBody>
      </p:sp>
      <p:sp>
        <p:nvSpPr>
          <p:cNvPr id="2" name="Title 1"/>
          <p:cNvSpPr>
            <a:spLocks noGrp="1"/>
          </p:cNvSpPr>
          <p:nvPr>
            <p:ph type="title"/>
          </p:nvPr>
        </p:nvSpPr>
        <p:spPr/>
        <p:txBody>
          <a:bodyPr>
            <a:normAutofit fontScale="90000"/>
          </a:bodyPr>
          <a:lstStyle/>
          <a:p>
            <a:r>
              <a:rPr lang="en-US" dirty="0" smtClean="0"/>
              <a:t>ENGINEERS FOR SHORT SERVICE COMMISSION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t>
            </a:r>
            <a:r>
              <a:rPr lang="en-US" dirty="0" err="1" smtClean="0"/>
              <a:t>i</a:t>
            </a:r>
            <a:r>
              <a:rPr lang="en-US" dirty="0" smtClean="0"/>
              <a:t>) Electrical</a:t>
            </a:r>
          </a:p>
          <a:p>
            <a:pPr>
              <a:buNone/>
            </a:pPr>
            <a:r>
              <a:rPr lang="en-US" dirty="0" smtClean="0"/>
              <a:t>`	(ii) Electronics</a:t>
            </a:r>
          </a:p>
          <a:p>
            <a:pPr>
              <a:buNone/>
            </a:pPr>
            <a:r>
              <a:rPr lang="en-US" dirty="0" smtClean="0"/>
              <a:t>	</a:t>
            </a:r>
            <a:r>
              <a:rPr lang="en-US" dirty="0" smtClean="0"/>
              <a:t>(iii) Mechanical</a:t>
            </a:r>
          </a:p>
          <a:p>
            <a:pPr>
              <a:buNone/>
            </a:pPr>
            <a:r>
              <a:rPr lang="en-US" dirty="0" smtClean="0"/>
              <a:t>	</a:t>
            </a:r>
            <a:r>
              <a:rPr lang="en-US" dirty="0" smtClean="0"/>
              <a:t>(iv) PG Degree in Electronics &amp; Physics</a:t>
            </a:r>
            <a:endParaRPr lang="en-US" dirty="0"/>
          </a:p>
        </p:txBody>
      </p:sp>
      <p:sp>
        <p:nvSpPr>
          <p:cNvPr id="2" name="Title 1"/>
          <p:cNvSpPr>
            <a:spLocks noGrp="1"/>
          </p:cNvSpPr>
          <p:nvPr>
            <p:ph type="title"/>
          </p:nvPr>
        </p:nvSpPr>
        <p:spPr/>
        <p:txBody>
          <a:bodyPr>
            <a:normAutofit fontScale="90000"/>
          </a:bodyPr>
          <a:lstStyle/>
          <a:p>
            <a:r>
              <a:rPr lang="en-US" dirty="0" smtClean="0"/>
              <a:t>ARMAMENT INSPECTION OFFICER IN THE INDIAN NAVY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dirty="0" err="1" smtClean="0"/>
              <a:t>i</a:t>
            </a:r>
            <a:r>
              <a:rPr lang="en-US" dirty="0" smtClean="0"/>
              <a:t>) Naval Architecture</a:t>
            </a:r>
          </a:p>
          <a:p>
            <a:pPr>
              <a:buNone/>
            </a:pPr>
            <a:r>
              <a:rPr lang="en-US" dirty="0" smtClean="0"/>
              <a:t>	</a:t>
            </a:r>
            <a:r>
              <a:rPr lang="en-US" dirty="0" smtClean="0"/>
              <a:t>(ii) Mechanical</a:t>
            </a:r>
          </a:p>
          <a:p>
            <a:pPr>
              <a:buNone/>
            </a:pPr>
            <a:r>
              <a:rPr lang="en-US" dirty="0" smtClean="0"/>
              <a:t>	</a:t>
            </a:r>
            <a:r>
              <a:rPr lang="en-US" dirty="0" smtClean="0"/>
              <a:t>(iii) Marine Engineering</a:t>
            </a:r>
          </a:p>
          <a:p>
            <a:pPr>
              <a:buNone/>
            </a:pPr>
            <a:r>
              <a:rPr lang="en-US" dirty="0" smtClean="0"/>
              <a:t>	</a:t>
            </a:r>
            <a:r>
              <a:rPr lang="en-US" dirty="0" smtClean="0"/>
              <a:t>(iv) Electrical</a:t>
            </a:r>
          </a:p>
          <a:p>
            <a:pPr>
              <a:buNone/>
            </a:pPr>
            <a:r>
              <a:rPr lang="en-US" dirty="0" smtClean="0"/>
              <a:t>	</a:t>
            </a:r>
            <a:r>
              <a:rPr lang="en-US" dirty="0" smtClean="0"/>
              <a:t>(v) Telecommunication</a:t>
            </a:r>
          </a:p>
          <a:p>
            <a:pPr>
              <a:buNone/>
            </a:pPr>
            <a:r>
              <a:rPr lang="en-US" dirty="0" smtClean="0"/>
              <a:t>	</a:t>
            </a:r>
            <a:r>
              <a:rPr lang="en-US" dirty="0" smtClean="0"/>
              <a:t>(vi) Electronics</a:t>
            </a:r>
          </a:p>
          <a:p>
            <a:pPr>
              <a:buNone/>
            </a:pPr>
            <a:r>
              <a:rPr lang="en-US" dirty="0" smtClean="0"/>
              <a:t>	</a:t>
            </a:r>
            <a:r>
              <a:rPr lang="en-US" dirty="0" smtClean="0"/>
              <a:t>(vii) Design</a:t>
            </a:r>
          </a:p>
          <a:p>
            <a:pPr>
              <a:buNone/>
            </a:pPr>
            <a:r>
              <a:rPr lang="en-US" dirty="0" smtClean="0"/>
              <a:t>	</a:t>
            </a:r>
            <a:r>
              <a:rPr lang="en-US" dirty="0" smtClean="0"/>
              <a:t>(viii) Aeronautical</a:t>
            </a:r>
          </a:p>
          <a:p>
            <a:pPr>
              <a:buNone/>
            </a:pPr>
            <a:r>
              <a:rPr lang="en-US" dirty="0" smtClean="0"/>
              <a:t>	</a:t>
            </a:r>
            <a:r>
              <a:rPr lang="en-US" dirty="0" smtClean="0"/>
              <a:t>(ix) Control Engineering </a:t>
            </a:r>
            <a:endParaRPr lang="en-US" dirty="0"/>
          </a:p>
        </p:txBody>
      </p:sp>
      <p:sp>
        <p:nvSpPr>
          <p:cNvPr id="2" name="Title 1"/>
          <p:cNvSpPr>
            <a:spLocks noGrp="1"/>
          </p:cNvSpPr>
          <p:nvPr>
            <p:ph type="title"/>
          </p:nvPr>
        </p:nvSpPr>
        <p:spPr/>
        <p:txBody>
          <a:bodyPr>
            <a:normAutofit fontScale="90000"/>
          </a:bodyPr>
          <a:lstStyle/>
          <a:p>
            <a:r>
              <a:rPr lang="en-US" dirty="0" smtClean="0"/>
              <a:t>ASSTT. COMMANDANT(TECHNICAL) IN COAST GURD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dirty="0" err="1" smtClean="0"/>
              <a:t>i</a:t>
            </a:r>
            <a:r>
              <a:rPr lang="en-US" dirty="0" smtClean="0"/>
              <a:t>) Electronics</a:t>
            </a:r>
          </a:p>
          <a:p>
            <a:pPr>
              <a:buNone/>
            </a:pPr>
            <a:r>
              <a:rPr lang="en-US" dirty="0" smtClean="0"/>
              <a:t>	</a:t>
            </a:r>
            <a:r>
              <a:rPr lang="en-US" dirty="0" smtClean="0"/>
              <a:t>(ii) Telecommunication</a:t>
            </a:r>
          </a:p>
          <a:p>
            <a:pPr>
              <a:buNone/>
            </a:pPr>
            <a:r>
              <a:rPr lang="en-US" dirty="0" smtClean="0"/>
              <a:t>	</a:t>
            </a:r>
            <a:r>
              <a:rPr lang="en-US" dirty="0" smtClean="0"/>
              <a:t>(iii) Electrical</a:t>
            </a:r>
          </a:p>
          <a:p>
            <a:pPr>
              <a:buNone/>
            </a:pPr>
            <a:r>
              <a:rPr lang="en-US" dirty="0" smtClean="0"/>
              <a:t>	</a:t>
            </a:r>
            <a:r>
              <a:rPr lang="en-US" dirty="0" smtClean="0"/>
              <a:t>(iv) Electronics &amp; Communication</a:t>
            </a:r>
          </a:p>
          <a:p>
            <a:pPr>
              <a:buNone/>
            </a:pPr>
            <a:r>
              <a:rPr lang="en-US" dirty="0" smtClean="0"/>
              <a:t>	</a:t>
            </a:r>
            <a:r>
              <a:rPr lang="en-US" dirty="0" smtClean="0"/>
              <a:t>(v) Instrumentation</a:t>
            </a:r>
          </a:p>
          <a:p>
            <a:pPr>
              <a:buNone/>
            </a:pPr>
            <a:r>
              <a:rPr lang="en-US" dirty="0" smtClean="0"/>
              <a:t>	</a:t>
            </a:r>
            <a:r>
              <a:rPr lang="en-US" dirty="0" smtClean="0"/>
              <a:t>(vi) Computer Science</a:t>
            </a:r>
          </a:p>
          <a:p>
            <a:pPr>
              <a:buNone/>
            </a:pPr>
            <a:r>
              <a:rPr lang="en-US" dirty="0" smtClean="0"/>
              <a:t>	</a:t>
            </a:r>
            <a:r>
              <a:rPr lang="en-US" dirty="0" smtClean="0"/>
              <a:t>(vii) Instrumentation</a:t>
            </a:r>
          </a:p>
          <a:p>
            <a:pPr>
              <a:buNone/>
            </a:pPr>
            <a:r>
              <a:rPr lang="en-US" dirty="0" smtClean="0"/>
              <a:t>	</a:t>
            </a:r>
            <a:r>
              <a:rPr lang="en-US" dirty="0" smtClean="0"/>
              <a:t>(viii) Radio Physics</a:t>
            </a:r>
            <a:endParaRPr lang="en-US" dirty="0"/>
          </a:p>
        </p:txBody>
      </p:sp>
      <p:sp>
        <p:nvSpPr>
          <p:cNvPr id="2" name="Title 1"/>
          <p:cNvSpPr>
            <a:spLocks noGrp="1"/>
          </p:cNvSpPr>
          <p:nvPr>
            <p:ph type="title"/>
          </p:nvPr>
        </p:nvSpPr>
        <p:spPr/>
        <p:txBody>
          <a:bodyPr>
            <a:normAutofit fontScale="90000"/>
          </a:bodyPr>
          <a:lstStyle/>
          <a:p>
            <a:r>
              <a:rPr lang="en-US" dirty="0" smtClean="0"/>
              <a:t>UNIVERSITY ENTRY SCHEME FOR PRE-FINAL &amp; FINAL YEAR STUDENTS IN INDIAN AIR FORCE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ENGINEERING GRADUATES &amp; PRE-FINAL YEAR STUDENT ARE SELECTED BY INDIAN ARMY FOR GRANT OF PERMANENT COMMISSION IN THE ARMY IN CORPS OF ENGINEERS, CROPS OF SIGNALS AND CORPS OF ELECTRICAL AND MECHANICAL ENGINEERS.</a:t>
            </a:r>
            <a:endParaRPr lang="en-US" dirty="0"/>
          </a:p>
        </p:txBody>
      </p:sp>
      <p:sp>
        <p:nvSpPr>
          <p:cNvPr id="2" name="Title 1"/>
          <p:cNvSpPr>
            <a:spLocks noGrp="1"/>
          </p:cNvSpPr>
          <p:nvPr>
            <p:ph type="title"/>
          </p:nvPr>
        </p:nvSpPr>
        <p:spPr/>
        <p:txBody>
          <a:bodyPr>
            <a:normAutofit fontScale="90000"/>
          </a:bodyPr>
          <a:lstStyle/>
          <a:p>
            <a:r>
              <a:rPr lang="en-US" dirty="0" smtClean="0"/>
              <a:t>UNIVERSITY SCHEME FOR PERMANENT COMMISSION IN THE ARMY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DRDO offers fellowships leading to an exciting career in high-tech areas of development </a:t>
            </a:r>
            <a:r>
              <a:rPr lang="en-US" dirty="0" err="1" smtClean="0"/>
              <a:t>viz</a:t>
            </a:r>
            <a:r>
              <a:rPr lang="en-US" dirty="0" smtClean="0"/>
              <a:t> Radars, Electromagnetic Interference, Electromagnetic Compatibility, Microwave, Computers, Signal Processing, Gas Turbines, Armaments, </a:t>
            </a:r>
            <a:r>
              <a:rPr lang="en-US" dirty="0" err="1" smtClean="0"/>
              <a:t>Milimetric</a:t>
            </a:r>
            <a:r>
              <a:rPr lang="en-US" dirty="0" smtClean="0"/>
              <a:t> Wave Systems &amp; Devices,  Guidance &amp; Control etc.</a:t>
            </a:r>
            <a:endParaRPr lang="en-US" dirty="0"/>
          </a:p>
        </p:txBody>
      </p:sp>
      <p:sp>
        <p:nvSpPr>
          <p:cNvPr id="2" name="Title 1"/>
          <p:cNvSpPr>
            <a:spLocks noGrp="1"/>
          </p:cNvSpPr>
          <p:nvPr>
            <p:ph type="title"/>
          </p:nvPr>
        </p:nvSpPr>
        <p:spPr/>
        <p:txBody>
          <a:bodyPr/>
          <a:lstStyle/>
          <a:p>
            <a:r>
              <a:rPr lang="en-US" dirty="0" smtClean="0"/>
              <a:t>MINISTRY OF DEFENCE, DRDO</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MOST OF THE PSU RECRUIT GRADUTE ENGINEER TRAINEE (GET) EITHER THROUGH CAMPUS SELECTION OR THROUGH COMPETITIVE EXAMINATION CONDUCTED BY THEM. MANY PSU NOW TAKE GATE SCORE TO SHORTLIST CANDIDATE FOR GDPI.</a:t>
            </a:r>
            <a:endParaRPr lang="en-US" dirty="0"/>
          </a:p>
        </p:txBody>
      </p:sp>
      <p:sp>
        <p:nvSpPr>
          <p:cNvPr id="2" name="Title 1"/>
          <p:cNvSpPr>
            <a:spLocks noGrp="1"/>
          </p:cNvSpPr>
          <p:nvPr>
            <p:ph type="title"/>
          </p:nvPr>
        </p:nvSpPr>
        <p:spPr/>
        <p:txBody>
          <a:bodyPr/>
          <a:lstStyle/>
          <a:p>
            <a:r>
              <a:rPr lang="en-US" dirty="0" smtClean="0"/>
              <a:t>JOBS IN PSU</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PRIVATE SECTOR INDUSTRIES RECRUIT ENGINEERS THROUGH CAMPUS SELECTION, PLACEMENT AGENCIES OR THROUGH REFERENCES</a:t>
            </a:r>
            <a:endParaRPr lang="en-US" dirty="0"/>
          </a:p>
        </p:txBody>
      </p:sp>
      <p:sp>
        <p:nvSpPr>
          <p:cNvPr id="2" name="Title 1"/>
          <p:cNvSpPr>
            <a:spLocks noGrp="1"/>
          </p:cNvSpPr>
          <p:nvPr>
            <p:ph type="title"/>
          </p:nvPr>
        </p:nvSpPr>
        <p:spPr/>
        <p:txBody>
          <a:bodyPr>
            <a:normAutofit fontScale="90000"/>
          </a:bodyPr>
          <a:lstStyle/>
          <a:p>
            <a:r>
              <a:rPr lang="en-US" dirty="0" smtClean="0"/>
              <a:t>JOBS IN PRIVATE SECTOR INDUSTRIES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JOBS IN STATE GOVERNMENT DEPARTMENTS LIKE PWD, PUBLIC HEALTH, IRRIGATION, INDUSTRY DEPARTMENT ETC ARE DONE THROUGH.</a:t>
            </a:r>
          </a:p>
          <a:p>
            <a:pPr>
              <a:buNone/>
            </a:pPr>
            <a:r>
              <a:rPr lang="en-US" dirty="0" smtClean="0"/>
              <a:t>	</a:t>
            </a:r>
            <a:r>
              <a:rPr lang="en-US" dirty="0" smtClean="0"/>
              <a:t>AUTONOMUS BODIES LIKE ASEB, ASTC ETC CONDUCT THEIR OWN SELECTION TEST/ INTERVIEW FOR RECRUITMENT OF ASSISTANT ENGINEERS.</a:t>
            </a:r>
            <a:endParaRPr lang="en-US" dirty="0"/>
          </a:p>
        </p:txBody>
      </p:sp>
      <p:sp>
        <p:nvSpPr>
          <p:cNvPr id="2" name="Title 1"/>
          <p:cNvSpPr>
            <a:spLocks noGrp="1"/>
          </p:cNvSpPr>
          <p:nvPr>
            <p:ph type="title"/>
          </p:nvPr>
        </p:nvSpPr>
        <p:spPr/>
        <p:txBody>
          <a:bodyPr>
            <a:normAutofit fontScale="90000"/>
          </a:bodyPr>
          <a:lstStyle/>
          <a:p>
            <a:r>
              <a:rPr lang="en-US" dirty="0" smtClean="0"/>
              <a:t>JOBS IN STATE GOVERNMENT THROUGH APSC</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Calibri" pitchFamily="34" charset="0"/>
                <a:cs typeface="Calibri" pitchFamily="34" charset="0"/>
              </a:rPr>
              <a:t>Admission to postgraduate </a:t>
            </a:r>
            <a:r>
              <a:rPr lang="en-US" dirty="0" err="1" smtClean="0">
                <a:latin typeface="Calibri" pitchFamily="34" charset="0"/>
                <a:cs typeface="Calibri" pitchFamily="34" charset="0"/>
              </a:rPr>
              <a:t>programmes</a:t>
            </a:r>
            <a:r>
              <a:rPr lang="en-US" dirty="0" smtClean="0">
                <a:latin typeface="Calibri" pitchFamily="34" charset="0"/>
                <a:cs typeface="Calibri" pitchFamily="34" charset="0"/>
              </a:rPr>
              <a:t> with MHRD and some other Government scholarships/assistantships in engineering colleges/institutes is open to those who qualify in GATE examination. Candidates with Bachelor’s degree in Engineering/Technology/ Architecture or Master’s degree in any branch of Science/Mathematics/Statistics/Computer</a:t>
            </a:r>
            <a:endParaRPr lang="en-US" dirty="0"/>
          </a:p>
        </p:txBody>
      </p:sp>
      <p:sp>
        <p:nvSpPr>
          <p:cNvPr id="2" name="Title 1"/>
          <p:cNvSpPr>
            <a:spLocks noGrp="1"/>
          </p:cNvSpPr>
          <p:nvPr>
            <p:ph type="title"/>
          </p:nvPr>
        </p:nvSpPr>
        <p:spPr/>
        <p:txBody>
          <a:bodyPr>
            <a:normAutofit fontScale="90000"/>
          </a:bodyPr>
          <a:lstStyle/>
          <a:p>
            <a:r>
              <a:rPr lang="en-US" dirty="0" smtClean="0"/>
              <a:t>GATE(GRADUATE APTITUDE TEST </a:t>
            </a:r>
            <a:br>
              <a:rPr lang="en-US" dirty="0" smtClean="0"/>
            </a:br>
            <a:r>
              <a:rPr lang="en-US" dirty="0" smtClean="0"/>
              <a:t>IN ENGINEERING)</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a:t>
            </a:r>
            <a:r>
              <a:rPr lang="en-US" dirty="0" smtClean="0"/>
              <a:t>STARTING OWN INDUSTRY &amp; BECOMING AN ENTREPRENEUR IS THE MOST CHALLENGING JOB FOR AN ENGINEERING GRADUATE.	</a:t>
            </a:r>
            <a:endParaRPr lang="en-US" dirty="0"/>
          </a:p>
        </p:txBody>
      </p:sp>
      <p:sp>
        <p:nvSpPr>
          <p:cNvPr id="2" name="Title 1"/>
          <p:cNvSpPr>
            <a:spLocks noGrp="1"/>
          </p:cNvSpPr>
          <p:nvPr>
            <p:ph type="title"/>
          </p:nvPr>
        </p:nvSpPr>
        <p:spPr/>
        <p:txBody>
          <a:bodyPr/>
          <a:lstStyle/>
          <a:p>
            <a:r>
              <a:rPr lang="en-US" dirty="0" smtClean="0"/>
              <a:t>BECOMINE AN Entrepreneur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dirty="0" smtClean="0">
                <a:latin typeface="Calibri" pitchFamily="34" charset="0"/>
                <a:cs typeface="Calibri" pitchFamily="34" charset="0"/>
              </a:rPr>
              <a:t>	Applications, who qualify in GATE examination are eligible for admission to Master’s degree </a:t>
            </a:r>
            <a:r>
              <a:rPr lang="en-US" dirty="0" err="1" smtClean="0">
                <a:latin typeface="Calibri" pitchFamily="34" charset="0"/>
                <a:cs typeface="Calibri" pitchFamily="34" charset="0"/>
              </a:rPr>
              <a:t>programmes</a:t>
            </a:r>
            <a:r>
              <a:rPr lang="en-US" dirty="0" smtClean="0">
                <a:latin typeface="Calibri" pitchFamily="34" charset="0"/>
                <a:cs typeface="Calibri" pitchFamily="34" charset="0"/>
              </a:rPr>
              <a:t> in Engineering/Technology/ Architecture as well as for Doctoral </a:t>
            </a:r>
            <a:r>
              <a:rPr lang="en-US" dirty="0" err="1" smtClean="0">
                <a:latin typeface="Calibri" pitchFamily="34" charset="0"/>
                <a:cs typeface="Calibri" pitchFamily="34" charset="0"/>
              </a:rPr>
              <a:t>programmes</a:t>
            </a:r>
            <a:r>
              <a:rPr lang="en-US" dirty="0" smtClean="0">
                <a:latin typeface="Calibri" pitchFamily="34" charset="0"/>
                <a:cs typeface="Calibri" pitchFamily="34" charset="0"/>
              </a:rPr>
              <a:t> in relevant branches of Science with MHRD or other Government scholarships/assistantships. </a:t>
            </a:r>
          </a:p>
          <a:p>
            <a:pPr algn="just">
              <a:buNone/>
            </a:pPr>
            <a:r>
              <a:rPr lang="en-US" dirty="0" smtClean="0"/>
              <a:t>	Qualification in GATE is also a minimum requirement to apply for various fellowships awarded by many Government organizations. </a:t>
            </a:r>
          </a:p>
          <a:p>
            <a:endParaRPr lang="en-US" dirty="0"/>
          </a:p>
        </p:txBody>
      </p:sp>
      <p:sp>
        <p:nvSpPr>
          <p:cNvPr id="2" name="Title 1"/>
          <p:cNvSpPr>
            <a:spLocks noGrp="1"/>
          </p:cNvSpPr>
          <p:nvPr>
            <p:ph type="title"/>
          </p:nvPr>
        </p:nvSpPr>
        <p:spPr/>
        <p:txBody>
          <a:bodyPr>
            <a:normAutofit fontScale="90000"/>
          </a:bodyPr>
          <a:lstStyle/>
          <a:p>
            <a:r>
              <a:rPr lang="en-US" dirty="0" smtClean="0"/>
              <a:t>GATE(GRADUATE APTITUDE TEST </a:t>
            </a:r>
            <a:br>
              <a:rPr lang="en-US" dirty="0" smtClean="0"/>
            </a:br>
            <a:r>
              <a:rPr lang="en-US" dirty="0" smtClean="0"/>
              <a:t>IN ENGINEERING)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The GATE examination consists of a single paper of 3 hours duration which contains 65 questions carrying a maximum of 100 marks. The question paper will consist of only objective questions. </a:t>
            </a:r>
            <a:endParaRPr lang="en-US" dirty="0"/>
          </a:p>
        </p:txBody>
      </p:sp>
      <p:sp>
        <p:nvSpPr>
          <p:cNvPr id="2" name="Title 1"/>
          <p:cNvSpPr>
            <a:spLocks noGrp="1"/>
          </p:cNvSpPr>
          <p:nvPr>
            <p:ph type="title"/>
          </p:nvPr>
        </p:nvSpPr>
        <p:spPr/>
        <p:txBody>
          <a:bodyPr>
            <a:normAutofit fontScale="90000"/>
          </a:bodyPr>
          <a:lstStyle/>
          <a:p>
            <a:r>
              <a:rPr lang="en-US" dirty="0" smtClean="0"/>
              <a:t>GATE(GRADUATE APTITUDE TEST </a:t>
            </a:r>
            <a:br>
              <a:rPr lang="en-US" dirty="0" smtClean="0"/>
            </a:br>
            <a:r>
              <a:rPr lang="en-US" dirty="0" smtClean="0"/>
              <a:t>IN ENGINEERING)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	Indian Engineering Services Examination (IES) is conducted by UPSC, India every year. It is conducted for the recruitment to the engineering categories in government services like Civil Engineering, Mechanical Engineering, Electrical Engineering and Electronics &amp; Tele Communication Engineering. </a:t>
            </a:r>
            <a:br>
              <a:rPr lang="en-US" dirty="0" smtClean="0"/>
            </a:b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p:txBody>
          <a:bodyPr/>
          <a:lstStyle/>
          <a:p>
            <a:r>
              <a:rPr lang="en-US" b="1" dirty="0" smtClean="0"/>
              <a:t>Indian Engineering Services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Those who clear IES can join in good grades and they have a faster career progression in government sector. Those who are looking for a stable government job in engineering cadre, IES is the exam you need to watch out for. </a:t>
            </a:r>
            <a:br>
              <a:rPr lang="en-US" dirty="0" smtClean="0"/>
            </a:br>
            <a:r>
              <a:rPr lang="en-US" dirty="0" smtClean="0"/>
              <a:t>IES is relatively a tough exam as it has a broader syllabus covering the specific engineering stream in depth.</a:t>
            </a:r>
            <a:endParaRPr lang="en-US" dirty="0"/>
          </a:p>
        </p:txBody>
      </p:sp>
      <p:sp>
        <p:nvSpPr>
          <p:cNvPr id="2" name="Title 1"/>
          <p:cNvSpPr>
            <a:spLocks noGrp="1"/>
          </p:cNvSpPr>
          <p:nvPr>
            <p:ph type="title"/>
          </p:nvPr>
        </p:nvSpPr>
        <p:spPr/>
        <p:txBody>
          <a:bodyPr/>
          <a:lstStyle/>
          <a:p>
            <a:r>
              <a:rPr lang="en-US" b="1" dirty="0" smtClean="0"/>
              <a:t>Indian Engineering Services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The entrance for Indian Engineering Service comprises of a </a:t>
            </a:r>
            <a:r>
              <a:rPr lang="en-US" b="1" dirty="0" smtClean="0"/>
              <a:t>Written Exam</a:t>
            </a:r>
            <a:r>
              <a:rPr lang="en-US" dirty="0" smtClean="0"/>
              <a:t> (section I and II) and an </a:t>
            </a:r>
            <a:r>
              <a:rPr lang="en-US" b="1" dirty="0" smtClean="0"/>
              <a:t>Interview.</a:t>
            </a:r>
            <a:r>
              <a:rPr lang="en-US" dirty="0" smtClean="0"/>
              <a:t> The details follow:</a:t>
            </a:r>
          </a:p>
          <a:p>
            <a:pPr>
              <a:buNone/>
            </a:pPr>
            <a:r>
              <a:rPr lang="en-US" dirty="0" smtClean="0"/>
              <a:t>	One Engineering Discipline should be chosen from the following categories: </a:t>
            </a:r>
          </a:p>
          <a:p>
            <a:pPr lvl="1"/>
            <a:r>
              <a:rPr lang="en-US" dirty="0" smtClean="0"/>
              <a:t>Civil Engineering </a:t>
            </a:r>
          </a:p>
          <a:p>
            <a:pPr lvl="1"/>
            <a:r>
              <a:rPr lang="en-US" dirty="0" smtClean="0"/>
              <a:t>Mechanical Engineering </a:t>
            </a:r>
          </a:p>
          <a:p>
            <a:pPr lvl="1"/>
            <a:r>
              <a:rPr lang="en-US" dirty="0" smtClean="0"/>
              <a:t>Electrical Engineering </a:t>
            </a:r>
          </a:p>
          <a:p>
            <a:pPr lvl="1"/>
            <a:r>
              <a:rPr lang="en-US" dirty="0" smtClean="0"/>
              <a:t>Electronics and Telecommunication Engineering </a:t>
            </a:r>
          </a:p>
          <a:p>
            <a:endParaRPr lang="en-US" dirty="0"/>
          </a:p>
        </p:txBody>
      </p:sp>
      <p:sp>
        <p:nvSpPr>
          <p:cNvPr id="2" name="Title 1"/>
          <p:cNvSpPr>
            <a:spLocks noGrp="1"/>
          </p:cNvSpPr>
          <p:nvPr>
            <p:ph type="title"/>
          </p:nvPr>
        </p:nvSpPr>
        <p:spPr/>
        <p:txBody>
          <a:bodyPr/>
          <a:lstStyle/>
          <a:p>
            <a:r>
              <a:rPr lang="en-US" b="1" dirty="0" smtClean="0"/>
              <a:t>Indian Engineering Services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The written examination will comprise two sections: </a:t>
            </a:r>
          </a:p>
          <a:p>
            <a:pPr lvl="1"/>
            <a:r>
              <a:rPr lang="en-US" dirty="0" smtClean="0"/>
              <a:t>Section I - objective types questions </a:t>
            </a:r>
          </a:p>
          <a:p>
            <a:pPr lvl="1"/>
            <a:r>
              <a:rPr lang="en-US" dirty="0" smtClean="0"/>
              <a:t>Section II – conventional (essay) type questions papers. </a:t>
            </a:r>
          </a:p>
          <a:p>
            <a:pPr>
              <a:buNone/>
            </a:pPr>
            <a:r>
              <a:rPr lang="en-US" dirty="0" smtClean="0"/>
              <a:t>	Both Sections will cover the entire syllabus of the relevant engineering subject. </a:t>
            </a:r>
          </a:p>
          <a:p>
            <a:endParaRPr lang="en-US" dirty="0"/>
          </a:p>
        </p:txBody>
      </p:sp>
      <p:sp>
        <p:nvSpPr>
          <p:cNvPr id="2" name="Title 1"/>
          <p:cNvSpPr>
            <a:spLocks noGrp="1"/>
          </p:cNvSpPr>
          <p:nvPr>
            <p:ph type="title"/>
          </p:nvPr>
        </p:nvSpPr>
        <p:spPr/>
        <p:txBody>
          <a:bodyPr/>
          <a:lstStyle/>
          <a:p>
            <a:r>
              <a:rPr lang="en-US" b="1" dirty="0" smtClean="0"/>
              <a:t>Indian Engineering Services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282</TotalTime>
  <Words>186</Words>
  <Application>Microsoft Office PowerPoint</Application>
  <PresentationFormat>On-screen Show (4:3)</PresentationFormat>
  <Paragraphs>132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CAREER OPPORTUNITY FOR ENGINEERING GRADUATE</vt:lpstr>
      <vt:lpstr>GATE(GRADUATE APTITUDE TEST  IN ENGINEERING)</vt:lpstr>
      <vt:lpstr>GATE(GRADUATE APTITUDE TEST  IN ENGINEERING)</vt:lpstr>
      <vt:lpstr>GATE(GRADUATE APTITUDE TEST  IN ENGINEERING)</vt:lpstr>
      <vt:lpstr>GATE(GRADUATE APTITUDE TEST  IN ENGINEERING)</vt:lpstr>
      <vt:lpstr>Indian Engineering Services </vt:lpstr>
      <vt:lpstr>Indian Engineering Services</vt:lpstr>
      <vt:lpstr>Indian Engineering Services</vt:lpstr>
      <vt:lpstr>Indian Engineering Services</vt:lpstr>
      <vt:lpstr>IES-Civil Engineering Job</vt:lpstr>
      <vt:lpstr>IES- Mechanical Engineering Jobs</vt:lpstr>
      <vt:lpstr>IES- Electrical Engineering</vt:lpstr>
      <vt:lpstr>IES- Electronics and Telecommunication Engineering</vt:lpstr>
      <vt:lpstr>MANAGEMENT EDUCATION</vt:lpstr>
      <vt:lpstr>MANAGEMENT EDUCATION</vt:lpstr>
      <vt:lpstr>MANAGEMENT EDUCATION</vt:lpstr>
      <vt:lpstr>MANAGEMENT EDUCATION</vt:lpstr>
      <vt:lpstr>MANAGEMENT EDUCATION</vt:lpstr>
      <vt:lpstr>PARMANENT COMMISSION IN THE ARMY TECHNICAL GRADUATE COURSE</vt:lpstr>
      <vt:lpstr>PERMANENT COMMISSION IN EXECUTIVE BRANCH IN NAVY</vt:lpstr>
      <vt:lpstr>ENGINEERS FOR SHORT SERVICE COMMISSION</vt:lpstr>
      <vt:lpstr>ARMAMENT INSPECTION OFFICER IN THE INDIAN NAVY</vt:lpstr>
      <vt:lpstr>ASSTT. COMMANDANT(TECHNICAL) IN COAST GURD</vt:lpstr>
      <vt:lpstr>UNIVERSITY ENTRY SCHEME FOR PRE-FINAL &amp; FINAL YEAR STUDENTS IN INDIAN AIR FORCE</vt:lpstr>
      <vt:lpstr>UNIVERSITY SCHEME FOR PERMANENT COMMISSION IN THE ARMY</vt:lpstr>
      <vt:lpstr>MINISTRY OF DEFENCE, DRDO</vt:lpstr>
      <vt:lpstr>JOBS IN PSU</vt:lpstr>
      <vt:lpstr>JOBS IN PRIVATE SECTOR INDUSTRIES</vt:lpstr>
      <vt:lpstr>JOBS IN STATE GOVERNMENT THROUGH APSC</vt:lpstr>
      <vt:lpstr>BECOMINE AN Entrepreneur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OPPORTUNITY FOR ENGINEERING GRADUATE</dc:title>
  <dc:creator>TOSHIBA</dc:creator>
  <cp:lastModifiedBy>TOSHIBA</cp:lastModifiedBy>
  <cp:revision>24</cp:revision>
  <dcterms:created xsi:type="dcterms:W3CDTF">2006-08-16T00:00:00Z</dcterms:created>
  <dcterms:modified xsi:type="dcterms:W3CDTF">2012-03-26T02:29:35Z</dcterms:modified>
</cp:coreProperties>
</file>