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74" r:id="rId4"/>
    <p:sldId id="258" r:id="rId5"/>
    <p:sldId id="259" r:id="rId6"/>
    <p:sldId id="260" r:id="rId7"/>
    <p:sldId id="261" r:id="rId8"/>
    <p:sldId id="262" r:id="rId9"/>
    <p:sldId id="263" r:id="rId10"/>
    <p:sldId id="264" r:id="rId11"/>
    <p:sldId id="275" r:id="rId12"/>
    <p:sldId id="276" r:id="rId13"/>
    <p:sldId id="265" r:id="rId14"/>
    <p:sldId id="266" r:id="rId15"/>
    <p:sldId id="267" r:id="rId16"/>
    <p:sldId id="268" r:id="rId17"/>
    <p:sldId id="269" r:id="rId18"/>
    <p:sldId id="270" r:id="rId19"/>
    <p:sldId id="271" r:id="rId20"/>
    <p:sldId id="272" r:id="rId21"/>
    <p:sldId id="273"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8/20/2015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saddleback.edu/jobs/documents/2010OrangeCountyResumeSurveyfullpresentation.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HOW TO WRITE A CV</a:t>
            </a:r>
            <a:endParaRPr lang="en-US" dirty="0"/>
          </a:p>
        </p:txBody>
      </p:sp>
      <p:sp>
        <p:nvSpPr>
          <p:cNvPr id="3" name="Subtitle 2"/>
          <p:cNvSpPr>
            <a:spLocks noGrp="1"/>
          </p:cNvSpPr>
          <p:nvPr>
            <p:ph type="subTitle" idx="1"/>
          </p:nvPr>
        </p:nvSpPr>
        <p:spPr/>
        <p:txBody>
          <a:bodyPr>
            <a:normAutofit/>
          </a:bodyPr>
          <a:lstStyle/>
          <a:p>
            <a:r>
              <a:rPr lang="en-US" dirty="0" smtClean="0"/>
              <a:t>PRESENTATION BY</a:t>
            </a:r>
          </a:p>
          <a:p>
            <a:r>
              <a:rPr lang="en-US" dirty="0" smtClean="0"/>
              <a:t>DEVAJIT BHUYAN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should I include in my CV?</a:t>
            </a:r>
            <a:endParaRPr lang="en-US" dirty="0"/>
          </a:p>
        </p:txBody>
      </p:sp>
      <p:sp>
        <p:nvSpPr>
          <p:cNvPr id="3" name="Content Placeholder 2"/>
          <p:cNvSpPr>
            <a:spLocks noGrp="1"/>
          </p:cNvSpPr>
          <p:nvPr>
            <p:ph idx="1"/>
          </p:nvPr>
        </p:nvSpPr>
        <p:spPr/>
        <p:txBody>
          <a:bodyPr/>
          <a:lstStyle/>
          <a:p>
            <a:pPr lvl="0">
              <a:buNone/>
            </a:pPr>
            <a:r>
              <a:rPr lang="en-US" dirty="0" smtClean="0"/>
              <a:t>	10.Academic/Research Interests</a:t>
            </a:r>
          </a:p>
          <a:p>
            <a:pPr lvl="0">
              <a:buNone/>
            </a:pPr>
            <a:r>
              <a:rPr lang="en-US" dirty="0" smtClean="0"/>
              <a:t>	11.Affiliations/Memberships</a:t>
            </a:r>
          </a:p>
          <a:p>
            <a:pPr lvl="0">
              <a:buNone/>
            </a:pPr>
            <a:r>
              <a:rPr lang="en-US" dirty="0" smtClean="0"/>
              <a:t>	12.Foreign Language Abilities/Skills</a:t>
            </a:r>
          </a:p>
          <a:p>
            <a:pPr lvl="0">
              <a:buNone/>
            </a:pPr>
            <a:r>
              <a:rPr lang="en-US" dirty="0" smtClean="0"/>
              <a:t>	13.Consulting</a:t>
            </a:r>
          </a:p>
          <a:p>
            <a:pPr lvl="0">
              <a:buNone/>
            </a:pPr>
            <a:r>
              <a:rPr lang="en-US" dirty="0" smtClean="0"/>
              <a:t>	14.Volunteer Work</a:t>
            </a:r>
          </a:p>
          <a:p>
            <a:pPr lvl="0">
              <a:buNone/>
            </a:pPr>
            <a:r>
              <a:rPr lang="en-US" dirty="0" smtClean="0"/>
              <a:t>	15.References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dirty="0" smtClean="0"/>
              <a:t>What should I include in my CV?</a:t>
            </a:r>
            <a:endParaRPr lang="en-US" dirty="0"/>
          </a:p>
        </p:txBody>
      </p:sp>
      <p:sp>
        <p:nvSpPr>
          <p:cNvPr id="3" name="Content Placeholder 2"/>
          <p:cNvSpPr>
            <a:spLocks noGrp="1"/>
          </p:cNvSpPr>
          <p:nvPr>
            <p:ph idx="1"/>
          </p:nvPr>
        </p:nvSpPr>
        <p:spPr>
          <a:xfrm>
            <a:off x="457200" y="990600"/>
            <a:ext cx="8229600" cy="5638800"/>
          </a:xfrm>
        </p:spPr>
        <p:txBody>
          <a:bodyPr>
            <a:noAutofit/>
          </a:bodyPr>
          <a:lstStyle/>
          <a:p>
            <a:pPr>
              <a:buNone/>
            </a:pPr>
            <a:r>
              <a:rPr lang="en-US" b="1" dirty="0" smtClean="0"/>
              <a:t>	One</a:t>
            </a:r>
            <a:r>
              <a:rPr lang="en-US" dirty="0" smtClean="0">
                <a:hlinkClick r:id="rId2"/>
              </a:rPr>
              <a:t> survey of employers</a:t>
            </a:r>
            <a:r>
              <a:rPr lang="en-US" b="1" dirty="0" smtClean="0"/>
              <a:t> found that the following aspects were most looked for</a:t>
            </a:r>
            <a:endParaRPr lang="en-US" dirty="0" smtClean="0"/>
          </a:p>
          <a:p>
            <a:r>
              <a:rPr lang="en-US" dirty="0" smtClean="0"/>
              <a:t>45% </a:t>
            </a:r>
            <a:r>
              <a:rPr lang="en-US" b="1" dirty="0" smtClean="0"/>
              <a:t>Previous related work experience</a:t>
            </a:r>
            <a:endParaRPr lang="en-US" dirty="0" smtClean="0"/>
          </a:p>
          <a:p>
            <a:r>
              <a:rPr lang="en-US" dirty="0" smtClean="0"/>
              <a:t>35% </a:t>
            </a:r>
            <a:r>
              <a:rPr lang="en-US" b="1" dirty="0" smtClean="0"/>
              <a:t>Qualifications &amp; skills</a:t>
            </a:r>
            <a:endParaRPr lang="en-US" dirty="0" smtClean="0"/>
          </a:p>
          <a:p>
            <a:r>
              <a:rPr lang="en-US" dirty="0" smtClean="0"/>
              <a:t>25% </a:t>
            </a:r>
            <a:r>
              <a:rPr lang="en-US" b="1" dirty="0" smtClean="0"/>
              <a:t>Easy to read</a:t>
            </a:r>
            <a:endParaRPr lang="en-US" dirty="0" smtClean="0"/>
          </a:p>
          <a:p>
            <a:r>
              <a:rPr lang="en-US" dirty="0" smtClean="0"/>
              <a:t>16% </a:t>
            </a:r>
            <a:r>
              <a:rPr lang="en-US" b="1" dirty="0" smtClean="0"/>
              <a:t>Accomplishments</a:t>
            </a:r>
            <a:endParaRPr lang="en-US" dirty="0" smtClean="0"/>
          </a:p>
          <a:p>
            <a:r>
              <a:rPr lang="en-US" dirty="0" smtClean="0"/>
              <a:t>14% </a:t>
            </a:r>
            <a:r>
              <a:rPr lang="en-US" b="1" dirty="0" smtClean="0"/>
              <a:t>Spelling &amp; grammar</a:t>
            </a:r>
            <a:endParaRPr lang="en-US" dirty="0" smtClean="0"/>
          </a:p>
          <a:p>
            <a:r>
              <a:rPr lang="en-US" dirty="0" smtClean="0"/>
              <a:t>9% </a:t>
            </a:r>
            <a:r>
              <a:rPr lang="en-US" b="1" dirty="0" smtClean="0"/>
              <a:t>Education</a:t>
            </a:r>
            <a:r>
              <a:rPr lang="en-US" dirty="0" smtClean="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should I include in my CV?</a:t>
            </a:r>
            <a:endParaRPr lang="en-US" dirty="0"/>
          </a:p>
        </p:txBody>
      </p:sp>
      <p:sp>
        <p:nvSpPr>
          <p:cNvPr id="3" name="Content Placeholder 2"/>
          <p:cNvSpPr>
            <a:spLocks noGrp="1"/>
          </p:cNvSpPr>
          <p:nvPr>
            <p:ph idx="1"/>
          </p:nvPr>
        </p:nvSpPr>
        <p:spPr/>
        <p:txBody>
          <a:bodyPr/>
          <a:lstStyle/>
          <a:p>
            <a:r>
              <a:rPr lang="en-US" dirty="0" smtClean="0"/>
              <a:t>9% </a:t>
            </a:r>
            <a:r>
              <a:rPr lang="en-US" b="1" dirty="0" smtClean="0"/>
              <a:t>Intangibles</a:t>
            </a:r>
            <a:r>
              <a:rPr lang="en-US" dirty="0" smtClean="0"/>
              <a:t>: individuality/desire to succeed</a:t>
            </a:r>
          </a:p>
          <a:p>
            <a:r>
              <a:rPr lang="en-US" dirty="0" smtClean="0"/>
              <a:t>3% </a:t>
            </a:r>
            <a:r>
              <a:rPr lang="en-US" b="1" dirty="0" smtClean="0"/>
              <a:t>Clear objective</a:t>
            </a:r>
            <a:endParaRPr lang="en-US" dirty="0" smtClean="0"/>
          </a:p>
          <a:p>
            <a:r>
              <a:rPr lang="en-US" dirty="0" smtClean="0"/>
              <a:t>2% </a:t>
            </a:r>
            <a:r>
              <a:rPr lang="en-US" b="1" dirty="0" smtClean="0"/>
              <a:t>Keywords added</a:t>
            </a:r>
            <a:endParaRPr lang="en-US" dirty="0" smtClean="0"/>
          </a:p>
          <a:p>
            <a:r>
              <a:rPr lang="en-US" dirty="0" smtClean="0"/>
              <a:t>1% </a:t>
            </a:r>
            <a:r>
              <a:rPr lang="en-US" b="1" dirty="0" smtClean="0"/>
              <a:t>Contact information</a:t>
            </a:r>
            <a:endParaRPr lang="en-US" dirty="0" smtClean="0"/>
          </a:p>
          <a:p>
            <a:r>
              <a:rPr lang="en-US" dirty="0" smtClean="0"/>
              <a:t>1% </a:t>
            </a:r>
            <a:r>
              <a:rPr lang="en-US" b="1" dirty="0" smtClean="0"/>
              <a:t>Personal experiences</a:t>
            </a:r>
            <a:endParaRPr lang="en-US" dirty="0" smtClean="0"/>
          </a:p>
          <a:p>
            <a:r>
              <a:rPr lang="en-US" dirty="0" smtClean="0"/>
              <a:t>1% </a:t>
            </a:r>
            <a:r>
              <a:rPr lang="en-US" b="1" dirty="0" smtClean="0"/>
              <a:t>Computer skills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How long should a CV be?</a:t>
            </a:r>
            <a:br>
              <a:rPr lang="en-US" b="1" dirty="0" smtClean="0"/>
            </a:br>
            <a:endParaRPr lang="en-US" dirty="0"/>
          </a:p>
        </p:txBody>
      </p:sp>
      <p:sp>
        <p:nvSpPr>
          <p:cNvPr id="3" name="Content Placeholder 2"/>
          <p:cNvSpPr>
            <a:spLocks noGrp="1"/>
          </p:cNvSpPr>
          <p:nvPr>
            <p:ph idx="1"/>
          </p:nvPr>
        </p:nvSpPr>
        <p:spPr/>
        <p:txBody>
          <a:bodyPr/>
          <a:lstStyle/>
          <a:p>
            <a:pPr fontAlgn="base">
              <a:buNone/>
            </a:pPr>
            <a:r>
              <a:rPr lang="en-US" dirty="0" smtClean="0"/>
              <a:t>	A standard CV in the UK/USA should be no longer than two sides of A4. Some academic CVs may be longer depending on your experience. The same is applicable in India also.</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How do I write a great CV?</a:t>
            </a:r>
            <a:br>
              <a:rPr lang="en-US" b="1" dirty="0" smtClean="0"/>
            </a:br>
            <a:r>
              <a:rPr lang="en-US" b="1" dirty="0" smtClean="0"/>
              <a:t/>
            </a:r>
            <a:br>
              <a:rPr lang="en-US" b="1" dirty="0" smtClean="0"/>
            </a:br>
            <a:endParaRPr lang="en-US" dirty="0"/>
          </a:p>
        </p:txBody>
      </p:sp>
      <p:sp>
        <p:nvSpPr>
          <p:cNvPr id="3" name="Content Placeholder 2"/>
          <p:cNvSpPr>
            <a:spLocks noGrp="1"/>
          </p:cNvSpPr>
          <p:nvPr>
            <p:ph idx="1"/>
          </p:nvPr>
        </p:nvSpPr>
        <p:spPr>
          <a:xfrm>
            <a:off x="457200" y="838200"/>
            <a:ext cx="8229600" cy="5638800"/>
          </a:xfrm>
        </p:spPr>
        <p:txBody>
          <a:bodyPr>
            <a:normAutofit fontScale="92500" lnSpcReduction="10000"/>
          </a:bodyPr>
          <a:lstStyle/>
          <a:p>
            <a:pPr fontAlgn="base">
              <a:buNone/>
            </a:pPr>
            <a:r>
              <a:rPr lang="en-US" dirty="0" smtClean="0"/>
              <a:t>	There are many ways to create an exceptional CV, but for a solid foundation, concentrate on four main points:</a:t>
            </a:r>
          </a:p>
          <a:p>
            <a:pPr lvl="0" fontAlgn="base">
              <a:buNone/>
            </a:pPr>
            <a:r>
              <a:rPr lang="en-US" b="1" dirty="0" smtClean="0"/>
              <a:t>	Grammar</a:t>
            </a:r>
            <a:r>
              <a:rPr lang="en-US" dirty="0" smtClean="0"/>
              <a:t> - there should be no mistakes in your CV. Use a spell checker and enlist a second pair of eyes to check over the text. Try and include as many active words as possible to increase the impact of your CV. Use active verbs to replace passive verbs and nouns wherever possible. For example, you could include targeted words like 'created', '</a:t>
            </a:r>
            <a:r>
              <a:rPr lang="en-US" dirty="0" err="1" smtClean="0"/>
              <a:t>analysed</a:t>
            </a:r>
            <a:r>
              <a:rPr lang="en-US" dirty="0" smtClean="0"/>
              <a:t>'; and 'devised' to present yourself as a person that shows initiative.</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do I write a great CV?</a:t>
            </a:r>
            <a:endParaRPr lang="en-US" dirty="0"/>
          </a:p>
        </p:txBody>
      </p:sp>
      <p:sp>
        <p:nvSpPr>
          <p:cNvPr id="3" name="Content Placeholder 2"/>
          <p:cNvSpPr>
            <a:spLocks noGrp="1"/>
          </p:cNvSpPr>
          <p:nvPr>
            <p:ph idx="1"/>
          </p:nvPr>
        </p:nvSpPr>
        <p:spPr/>
        <p:txBody>
          <a:bodyPr/>
          <a:lstStyle/>
          <a:p>
            <a:pPr lvl="0">
              <a:buNone/>
            </a:pPr>
            <a:r>
              <a:rPr lang="en-US" b="1" dirty="0" smtClean="0"/>
              <a:t>	Layout</a:t>
            </a:r>
            <a:r>
              <a:rPr lang="en-US" dirty="0" smtClean="0"/>
              <a:t> - place your most attractive skills and talents towards the top of your CV to boost your chances of impressing an employer. The same rule applies to listing grades - always place your highest grade first.</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do I write a great CV?</a:t>
            </a:r>
            <a:endParaRPr lang="en-US" dirty="0"/>
          </a:p>
        </p:txBody>
      </p:sp>
      <p:sp>
        <p:nvSpPr>
          <p:cNvPr id="3" name="Content Placeholder 2"/>
          <p:cNvSpPr>
            <a:spLocks noGrp="1"/>
          </p:cNvSpPr>
          <p:nvPr>
            <p:ph idx="1"/>
          </p:nvPr>
        </p:nvSpPr>
        <p:spPr/>
        <p:txBody>
          <a:bodyPr/>
          <a:lstStyle/>
          <a:p>
            <a:pPr>
              <a:buNone/>
            </a:pPr>
            <a:r>
              <a:rPr lang="en-US" b="1" dirty="0" smtClean="0"/>
              <a:t>	Presentation</a:t>
            </a:r>
            <a:r>
              <a:rPr lang="en-US" dirty="0" smtClean="0"/>
              <a:t> - keep your CV neat and make sure it is easy on the eye. Bullet points should be used to tidy up any lists. Your choice of font can have more impact than you might think. The University of Kent careers service suggest using 10 point Verdana or Lucida Sans with a larger typeface for headings and sub-headings. You should always avoid Comic Sans.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do I write a great CV?</a:t>
            </a:r>
            <a:endParaRPr lang="en-US" dirty="0"/>
          </a:p>
        </p:txBody>
      </p:sp>
      <p:sp>
        <p:nvSpPr>
          <p:cNvPr id="3" name="Content Placeholder 2"/>
          <p:cNvSpPr>
            <a:spLocks noGrp="1"/>
          </p:cNvSpPr>
          <p:nvPr>
            <p:ph idx="1"/>
          </p:nvPr>
        </p:nvSpPr>
        <p:spPr/>
        <p:txBody>
          <a:bodyPr/>
          <a:lstStyle/>
          <a:p>
            <a:pPr lvl="0" fontAlgn="base">
              <a:buNone/>
            </a:pPr>
            <a:r>
              <a:rPr lang="en-US" b="1" dirty="0" smtClean="0"/>
              <a:t>	Style</a:t>
            </a:r>
            <a:r>
              <a:rPr lang="en-US" dirty="0" smtClean="0"/>
              <a:t> - there a various types of CV you can employ. Think carefully about what style will suit your needs. </a:t>
            </a:r>
          </a:p>
          <a:p>
            <a:pPr>
              <a:buNone/>
            </a:pPr>
            <a:r>
              <a:rPr lang="en-US" dirty="0" smtClean="0"/>
              <a:t>	Never lie on your CV or job application. Not only will you demonstrate your dishonesty to a potential employer, but there can be serious consequences too.</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Do I need to write a cover letter?</a:t>
            </a:r>
            <a:br>
              <a:rPr lang="en-US" b="1" dirty="0" smtClean="0"/>
            </a:br>
            <a:endParaRPr lang="en-US" dirty="0"/>
          </a:p>
        </p:txBody>
      </p:sp>
      <p:sp>
        <p:nvSpPr>
          <p:cNvPr id="3" name="Content Placeholder 2"/>
          <p:cNvSpPr>
            <a:spLocks noGrp="1"/>
          </p:cNvSpPr>
          <p:nvPr>
            <p:ph idx="1"/>
          </p:nvPr>
        </p:nvSpPr>
        <p:spPr/>
        <p:txBody>
          <a:bodyPr/>
          <a:lstStyle/>
          <a:p>
            <a:pPr fontAlgn="base">
              <a:buNone/>
            </a:pPr>
            <a:r>
              <a:rPr lang="en-US" dirty="0" smtClean="0"/>
              <a:t>	You should always include a cover letter unless the employer states otherwise. It will enable you to personalize your application to the job. You can draw attention to a particular part of your CV, disclose a disability or clarify gaps in your work history.</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A CV</a:t>
            </a:r>
            <a:endParaRPr lang="en-US" dirty="0"/>
          </a:p>
        </p:txBody>
      </p:sp>
      <p:sp>
        <p:nvSpPr>
          <p:cNvPr id="3" name="Content Placeholder 2"/>
          <p:cNvSpPr>
            <a:spLocks noGrp="1"/>
          </p:cNvSpPr>
          <p:nvPr>
            <p:ph idx="1"/>
          </p:nvPr>
        </p:nvSpPr>
        <p:spPr/>
        <p:txBody>
          <a:bodyPr/>
          <a:lstStyle/>
          <a:p>
            <a:pPr lvl="0" fontAlgn="base"/>
            <a:r>
              <a:rPr lang="en-US" dirty="0" smtClean="0"/>
              <a:t>Tailor a CV to a specific job - it is vital to ensure the script is relevant to each job application, rather than sending the same generic CV</a:t>
            </a:r>
          </a:p>
          <a:p>
            <a:pPr lvl="0" fontAlgn="base"/>
            <a:r>
              <a:rPr lang="en-US" dirty="0" smtClean="0"/>
              <a:t>Keep it simple - it should be easy to read and use active language. Two pages of A4 is enough with a mini profile included in the first half page</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is a CV?</a:t>
            </a:r>
            <a:br>
              <a:rPr lang="en-US" b="1" dirty="0" smtClean="0"/>
            </a:br>
            <a:endParaRPr lang="en-US" dirty="0"/>
          </a:p>
        </p:txBody>
      </p:sp>
      <p:sp>
        <p:nvSpPr>
          <p:cNvPr id="3" name="Content Placeholder 2"/>
          <p:cNvSpPr>
            <a:spLocks noGrp="1"/>
          </p:cNvSpPr>
          <p:nvPr>
            <p:ph idx="1"/>
          </p:nvPr>
        </p:nvSpPr>
        <p:spPr/>
        <p:txBody>
          <a:bodyPr/>
          <a:lstStyle/>
          <a:p>
            <a:pPr fontAlgn="base">
              <a:buNone/>
            </a:pPr>
            <a:r>
              <a:rPr lang="en-US" dirty="0" smtClean="0"/>
              <a:t>	CV stands for curriculum vitae, which is Latin for 'course of life'. It is a summary of your experience, skills and education.</a:t>
            </a:r>
          </a:p>
          <a:p>
            <a:pPr fontAlgn="base">
              <a:buNone/>
            </a:pPr>
            <a:r>
              <a:rPr lang="en-US" dirty="0" smtClean="0"/>
              <a:t>	</a:t>
            </a:r>
          </a:p>
          <a:p>
            <a:pPr fontAlgn="base">
              <a:buNone/>
            </a:pPr>
            <a:r>
              <a:rPr lang="en-US" dirty="0" smtClean="0"/>
              <a:t>	In the USA and Canada it is known as a résumé - this is the French word for summary.</a:t>
            </a:r>
          </a:p>
          <a:p>
            <a:pPr fontAlgn="base">
              <a:buNone/>
            </a:pPr>
            <a:r>
              <a:rPr lang="en-US" dirty="0" smtClean="0"/>
              <a:t>	Sometimes it is also referred as Bio-data  </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A CV</a:t>
            </a:r>
            <a:endParaRPr lang="en-US" dirty="0"/>
          </a:p>
        </p:txBody>
      </p:sp>
      <p:sp>
        <p:nvSpPr>
          <p:cNvPr id="3" name="Content Placeholder 2"/>
          <p:cNvSpPr>
            <a:spLocks noGrp="1"/>
          </p:cNvSpPr>
          <p:nvPr>
            <p:ph idx="1"/>
          </p:nvPr>
        </p:nvSpPr>
        <p:spPr>
          <a:xfrm>
            <a:off x="457200" y="1600200"/>
            <a:ext cx="8229600" cy="4800600"/>
          </a:xfrm>
        </p:spPr>
        <p:txBody>
          <a:bodyPr/>
          <a:lstStyle/>
          <a:p>
            <a:pPr lvl="0"/>
            <a:r>
              <a:rPr lang="en-US" dirty="0" smtClean="0"/>
              <a:t>Include key information - personal details, including name, address, phone number, email address and any professional social media presence should be clear. A date of birth is no longer needed, owing to age discrimination rules. A photo is only essential for jobs such as acting and </a:t>
            </a:r>
            <a:r>
              <a:rPr lang="en-US" dirty="0" err="1" smtClean="0"/>
              <a:t>modelling</a:t>
            </a:r>
            <a:r>
              <a:rPr lang="en-US" dirty="0" smtClean="0"/>
              <a:t>, otherwise it is a matter of choice</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A CV</a:t>
            </a:r>
            <a:endParaRPr lang="en-US" dirty="0"/>
          </a:p>
        </p:txBody>
      </p:sp>
      <p:sp>
        <p:nvSpPr>
          <p:cNvPr id="3" name="Content Placeholder 2"/>
          <p:cNvSpPr>
            <a:spLocks noGrp="1"/>
          </p:cNvSpPr>
          <p:nvPr>
            <p:ph idx="1"/>
          </p:nvPr>
        </p:nvSpPr>
        <p:spPr/>
        <p:txBody>
          <a:bodyPr/>
          <a:lstStyle/>
          <a:p>
            <a:pPr lvl="0" fontAlgn="base"/>
            <a:r>
              <a:rPr lang="en-US" dirty="0" smtClean="0"/>
              <a:t>Showcase achievements - offer evidence of how targets were exceeded and ideas created, but always be honest</a:t>
            </a:r>
          </a:p>
          <a:p>
            <a:pPr lvl="0" fontAlgn="base"/>
            <a:r>
              <a:rPr lang="en-US" dirty="0" smtClean="0"/>
              <a:t>Check and double check - avoid sloppy errors, take a fresh look the next day and ask for a second opinion from a trusted friend or colleague</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Mistake in CV</a:t>
            </a:r>
            <a:endParaRPr lang="en-US" dirty="0"/>
          </a:p>
        </p:txBody>
      </p:sp>
      <p:sp>
        <p:nvSpPr>
          <p:cNvPr id="3" name="Content Placeholder 2"/>
          <p:cNvSpPr>
            <a:spLocks noGrp="1"/>
          </p:cNvSpPr>
          <p:nvPr>
            <p:ph idx="1"/>
          </p:nvPr>
        </p:nvSpPr>
        <p:spPr/>
        <p:txBody>
          <a:bodyPr>
            <a:normAutofit/>
          </a:bodyPr>
          <a:lstStyle/>
          <a:p>
            <a:r>
              <a:rPr lang="en-US" b="1" dirty="0" smtClean="0"/>
              <a:t>One survey of employers found the following mistakes were most common</a:t>
            </a:r>
            <a:endParaRPr lang="en-US" dirty="0" smtClean="0"/>
          </a:p>
          <a:p>
            <a:pPr lvl="0"/>
            <a:r>
              <a:rPr lang="en-US" dirty="0" smtClean="0"/>
              <a:t>Spelling and grammar 56% of employers found this</a:t>
            </a:r>
          </a:p>
          <a:p>
            <a:pPr lvl="0"/>
            <a:r>
              <a:rPr lang="en-US" dirty="0" smtClean="0"/>
              <a:t>Not tailored to the job 21%</a:t>
            </a:r>
          </a:p>
          <a:p>
            <a:pPr lvl="0"/>
            <a:r>
              <a:rPr lang="en-US" dirty="0" smtClean="0"/>
              <a:t>Length not right &amp; poor work history 16%</a:t>
            </a:r>
          </a:p>
          <a:p>
            <a:pPr lvl="0"/>
            <a:r>
              <a:rPr lang="en-US" dirty="0" smtClean="0"/>
              <a:t>Poor format and no use of bullets 11%</a:t>
            </a:r>
          </a:p>
          <a:p>
            <a:pPr lvl="0"/>
            <a:r>
              <a:rPr lang="en-US" dirty="0" smtClean="0"/>
              <a:t>No accomplishments 9%</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Mistake in CV</a:t>
            </a:r>
            <a:endParaRPr lang="en-US" dirty="0"/>
          </a:p>
        </p:txBody>
      </p:sp>
      <p:sp>
        <p:nvSpPr>
          <p:cNvPr id="3" name="Content Placeholder 2"/>
          <p:cNvSpPr>
            <a:spLocks noGrp="1"/>
          </p:cNvSpPr>
          <p:nvPr>
            <p:ph idx="1"/>
          </p:nvPr>
        </p:nvSpPr>
        <p:spPr/>
        <p:txBody>
          <a:bodyPr/>
          <a:lstStyle/>
          <a:p>
            <a:pPr lvl="0"/>
            <a:r>
              <a:rPr lang="en-US" dirty="0" smtClean="0"/>
              <a:t>Contact &amp; email problems 8%</a:t>
            </a:r>
          </a:p>
          <a:p>
            <a:pPr lvl="0"/>
            <a:r>
              <a:rPr lang="en-US" dirty="0" smtClean="0"/>
              <a:t>Objective/profile was too vague 5%</a:t>
            </a:r>
          </a:p>
          <a:p>
            <a:pPr lvl="0"/>
            <a:r>
              <a:rPr lang="en-US" dirty="0" smtClean="0"/>
              <a:t>Lying 2%</a:t>
            </a:r>
          </a:p>
          <a:p>
            <a:r>
              <a:rPr lang="en-US" dirty="0" smtClean="0"/>
              <a:t>Having a photo 1%</a:t>
            </a:r>
          </a:p>
          <a:p>
            <a:pPr lvl="0"/>
            <a:r>
              <a:rPr lang="en-US" dirty="0" smtClean="0"/>
              <a:t>Others 3% (listing all memberships, listing personal hobbies, using abbreviations)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a CV?</a:t>
            </a:r>
            <a:endParaRPr lang="en-US" dirty="0"/>
          </a:p>
        </p:txBody>
      </p:sp>
      <p:sp>
        <p:nvSpPr>
          <p:cNvPr id="3" name="Content Placeholder 2"/>
          <p:cNvSpPr>
            <a:spLocks noGrp="1"/>
          </p:cNvSpPr>
          <p:nvPr>
            <p:ph idx="1"/>
          </p:nvPr>
        </p:nvSpPr>
        <p:spPr/>
        <p:txBody>
          <a:bodyPr/>
          <a:lstStyle/>
          <a:p>
            <a:pPr>
              <a:buNone/>
            </a:pPr>
            <a:r>
              <a:rPr lang="en-US" b="1" dirty="0" smtClean="0"/>
              <a:t>	A CV is a marketing document</a:t>
            </a:r>
            <a:r>
              <a:rPr lang="en-US" dirty="0" smtClean="0"/>
              <a:t> in which you are marketing something: yourself! You need to "sell" your skills, abilities, qualifications and experience to employers.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should I include in my CV?</a:t>
            </a:r>
            <a:br>
              <a:rPr lang="en-US" b="1" dirty="0" smtClean="0"/>
            </a:b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	Your CV needs to be packed with relevant information to help an employer make the decision to hire you. It should include some or all of the following information:</a:t>
            </a:r>
          </a:p>
          <a:p>
            <a:pPr lvl="0">
              <a:buNone/>
            </a:pPr>
            <a:r>
              <a:rPr lang="en-US" dirty="0" smtClean="0"/>
              <a:t>	1.Personal/Contact Information</a:t>
            </a:r>
          </a:p>
          <a:p>
            <a:pPr>
              <a:buNone/>
            </a:pPr>
            <a:r>
              <a:rPr lang="en-US" dirty="0" smtClean="0"/>
              <a:t>	--name</a:t>
            </a:r>
            <a:br>
              <a:rPr lang="en-US" dirty="0" smtClean="0"/>
            </a:br>
            <a:r>
              <a:rPr lang="en-US" dirty="0" smtClean="0"/>
              <a:t>--address</a:t>
            </a:r>
            <a:br>
              <a:rPr lang="en-US" dirty="0" smtClean="0"/>
            </a:br>
            <a:r>
              <a:rPr lang="en-US" dirty="0" smtClean="0"/>
              <a:t>--phone number(s)</a:t>
            </a:r>
            <a:br>
              <a:rPr lang="en-US" dirty="0" smtClean="0"/>
            </a:br>
            <a:r>
              <a:rPr lang="en-US" dirty="0" smtClean="0"/>
              <a:t>--email</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What should I include in my CV?</a:t>
            </a:r>
            <a:endParaRPr lang="en-US" dirty="0"/>
          </a:p>
        </p:txBody>
      </p:sp>
      <p:sp>
        <p:nvSpPr>
          <p:cNvPr id="3" name="Content Placeholder 2"/>
          <p:cNvSpPr>
            <a:spLocks noGrp="1"/>
          </p:cNvSpPr>
          <p:nvPr>
            <p:ph idx="1"/>
          </p:nvPr>
        </p:nvSpPr>
        <p:spPr/>
        <p:txBody>
          <a:bodyPr/>
          <a:lstStyle/>
          <a:p>
            <a:pPr lvl="0">
              <a:buNone/>
            </a:pPr>
            <a:r>
              <a:rPr lang="en-US" dirty="0" smtClean="0"/>
              <a:t>	2.Academic Background</a:t>
            </a:r>
          </a:p>
          <a:p>
            <a:pPr>
              <a:buNone/>
            </a:pPr>
            <a:r>
              <a:rPr lang="en-US" dirty="0" smtClean="0"/>
              <a:t>	--postgraduate work</a:t>
            </a:r>
            <a:br>
              <a:rPr lang="en-US" dirty="0" smtClean="0"/>
            </a:br>
            <a:r>
              <a:rPr lang="en-US" dirty="0" smtClean="0"/>
              <a:t>--graduate work/degree(s), major/minors, thesis/dissertation titles, honors</a:t>
            </a:r>
            <a:br>
              <a:rPr lang="en-US" dirty="0" smtClean="0"/>
            </a:br>
            <a:r>
              <a:rPr lang="en-US" dirty="0" smtClean="0"/>
              <a:t>--undergraduate degree(s), majors/minors, honors</a:t>
            </a:r>
          </a:p>
          <a:p>
            <a:pPr>
              <a:buNone/>
            </a:pPr>
            <a:r>
              <a:rPr lang="en-US" dirty="0" smtClean="0"/>
              <a:t>	--marks/% of marks obtained in various exams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What should I include in my CV?</a:t>
            </a:r>
            <a:endParaRPr lang="en-US" dirty="0"/>
          </a:p>
        </p:txBody>
      </p:sp>
      <p:sp>
        <p:nvSpPr>
          <p:cNvPr id="3" name="Content Placeholder 2"/>
          <p:cNvSpPr>
            <a:spLocks noGrp="1"/>
          </p:cNvSpPr>
          <p:nvPr>
            <p:ph idx="1"/>
          </p:nvPr>
        </p:nvSpPr>
        <p:spPr/>
        <p:txBody>
          <a:bodyPr/>
          <a:lstStyle/>
          <a:p>
            <a:pPr lvl="0">
              <a:buNone/>
            </a:pPr>
            <a:r>
              <a:rPr lang="en-US" dirty="0" smtClean="0"/>
              <a:t>	3.Professional Licenses/Certifications-for example BCI/MCI licenses</a:t>
            </a:r>
          </a:p>
          <a:p>
            <a:pPr lvl="0">
              <a:buNone/>
            </a:pPr>
            <a:r>
              <a:rPr lang="en-US" dirty="0" smtClean="0"/>
              <a:t>	4.Academic/Teaching Experience</a:t>
            </a:r>
          </a:p>
          <a:p>
            <a:pPr>
              <a:buNone/>
            </a:pPr>
            <a:r>
              <a:rPr lang="en-US" dirty="0" smtClean="0"/>
              <a:t>	--courses taught, courses introduced</a:t>
            </a:r>
            <a:br>
              <a:rPr lang="en-US" dirty="0" smtClean="0"/>
            </a:br>
            <a:r>
              <a:rPr lang="en-US" dirty="0" smtClean="0"/>
              <a:t>--innovations in teaching</a:t>
            </a:r>
            <a:br>
              <a:rPr lang="en-US" dirty="0" smtClean="0"/>
            </a:br>
            <a:r>
              <a:rPr lang="en-US" dirty="0" smtClean="0"/>
              <a:t>--teaching evaluations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should I include in my CV?</a:t>
            </a:r>
            <a:endParaRPr lang="en-US" dirty="0"/>
          </a:p>
        </p:txBody>
      </p:sp>
      <p:sp>
        <p:nvSpPr>
          <p:cNvPr id="3" name="Content Placeholder 2"/>
          <p:cNvSpPr>
            <a:spLocks noGrp="1"/>
          </p:cNvSpPr>
          <p:nvPr>
            <p:ph idx="1"/>
          </p:nvPr>
        </p:nvSpPr>
        <p:spPr/>
        <p:txBody>
          <a:bodyPr/>
          <a:lstStyle/>
          <a:p>
            <a:pPr lvl="0">
              <a:buNone/>
            </a:pPr>
            <a:r>
              <a:rPr lang="en-US" dirty="0" smtClean="0"/>
              <a:t>	4.Technical and Specialized Skills</a:t>
            </a:r>
          </a:p>
          <a:p>
            <a:pPr lvl="0">
              <a:buNone/>
            </a:pPr>
            <a:r>
              <a:rPr lang="en-US" dirty="0" smtClean="0"/>
              <a:t>	5.Related/Other Experience</a:t>
            </a:r>
          </a:p>
          <a:p>
            <a:pPr lvl="0">
              <a:buNone/>
            </a:pPr>
            <a:r>
              <a:rPr lang="en-US" dirty="0" smtClean="0"/>
              <a:t>	6.Professional/Academic Honors and Awards</a:t>
            </a:r>
          </a:p>
          <a:p>
            <a:pPr lvl="0">
              <a:buNone/>
            </a:pPr>
            <a:r>
              <a:rPr lang="en-US" dirty="0" smtClean="0"/>
              <a:t>	7.Professional Development</a:t>
            </a:r>
          </a:p>
          <a:p>
            <a:pPr>
              <a:buNone/>
            </a:pPr>
            <a:r>
              <a:rPr lang="en-US" dirty="0" smtClean="0"/>
              <a:t>	--conferences/workshops attended, other activities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should I include in my CV?</a:t>
            </a:r>
            <a:endParaRPr lang="en-US" dirty="0"/>
          </a:p>
        </p:txBody>
      </p:sp>
      <p:sp>
        <p:nvSpPr>
          <p:cNvPr id="3" name="Content Placeholder 2"/>
          <p:cNvSpPr>
            <a:spLocks noGrp="1"/>
          </p:cNvSpPr>
          <p:nvPr>
            <p:ph idx="1"/>
          </p:nvPr>
        </p:nvSpPr>
        <p:spPr>
          <a:xfrm>
            <a:off x="457200" y="1600200"/>
            <a:ext cx="8229600" cy="4953000"/>
          </a:xfrm>
        </p:spPr>
        <p:txBody>
          <a:bodyPr>
            <a:normAutofit/>
          </a:bodyPr>
          <a:lstStyle/>
          <a:p>
            <a:pPr lvl="0">
              <a:buNone/>
            </a:pPr>
            <a:r>
              <a:rPr lang="en-US" dirty="0" smtClean="0"/>
              <a:t>	8.Research/Scholarly Activities</a:t>
            </a:r>
          </a:p>
          <a:p>
            <a:pPr>
              <a:buNone/>
            </a:pPr>
            <a:r>
              <a:rPr lang="en-US" dirty="0" smtClean="0"/>
              <a:t>	--journal articles</a:t>
            </a:r>
            <a:br>
              <a:rPr lang="en-US" dirty="0" smtClean="0"/>
            </a:br>
            <a:r>
              <a:rPr lang="en-US" dirty="0" smtClean="0"/>
              <a:t>--conference proceedings</a:t>
            </a:r>
            <a:br>
              <a:rPr lang="en-US" dirty="0" smtClean="0"/>
            </a:br>
            <a:r>
              <a:rPr lang="en-US" dirty="0" smtClean="0"/>
              <a:t>--books</a:t>
            </a:r>
            <a:br>
              <a:rPr lang="en-US" dirty="0" smtClean="0"/>
            </a:br>
            <a:r>
              <a:rPr lang="en-US" dirty="0" smtClean="0"/>
              <a:t>--chapters in books</a:t>
            </a:r>
            <a:br>
              <a:rPr lang="en-US" dirty="0" smtClean="0"/>
            </a:br>
            <a:r>
              <a:rPr lang="en-US" dirty="0" smtClean="0"/>
              <a:t>--magazine articles</a:t>
            </a:r>
            <a:br>
              <a:rPr lang="en-US" dirty="0" smtClean="0"/>
            </a:br>
            <a:r>
              <a:rPr lang="en-US" dirty="0" smtClean="0"/>
              <a:t>--papers presented/workshops</a:t>
            </a:r>
            <a:br>
              <a:rPr lang="en-US" dirty="0" smtClean="0"/>
            </a:br>
            <a:r>
              <a:rPr lang="en-US" dirty="0" smtClean="0"/>
              <a:t>--work currently under submission</a:t>
            </a:r>
            <a:br>
              <a:rPr lang="en-US" dirty="0" smtClean="0"/>
            </a:br>
            <a:r>
              <a:rPr lang="en-US" dirty="0" smtClean="0"/>
              <a:t>--work in progress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should I include in my CV?</a:t>
            </a:r>
            <a:endParaRPr lang="en-US" dirty="0"/>
          </a:p>
        </p:txBody>
      </p:sp>
      <p:sp>
        <p:nvSpPr>
          <p:cNvPr id="3" name="Content Placeholder 2"/>
          <p:cNvSpPr>
            <a:spLocks noGrp="1"/>
          </p:cNvSpPr>
          <p:nvPr>
            <p:ph idx="1"/>
          </p:nvPr>
        </p:nvSpPr>
        <p:spPr/>
        <p:txBody>
          <a:bodyPr/>
          <a:lstStyle/>
          <a:p>
            <a:pPr lvl="0">
              <a:buNone/>
            </a:pPr>
            <a:r>
              <a:rPr lang="en-US" dirty="0" smtClean="0"/>
              <a:t>	9.Grants/Scholarships</a:t>
            </a:r>
          </a:p>
          <a:p>
            <a:pPr>
              <a:buNone/>
            </a:pPr>
            <a:r>
              <a:rPr lang="en-US" dirty="0" smtClean="0"/>
              <a:t>	--academic</a:t>
            </a:r>
            <a:br>
              <a:rPr lang="en-US" dirty="0" smtClean="0"/>
            </a:br>
            <a:r>
              <a:rPr lang="en-US" dirty="0" smtClean="0"/>
              <a:t>--professional</a:t>
            </a:r>
            <a:br>
              <a:rPr lang="en-US" dirty="0" smtClean="0"/>
            </a:br>
            <a:r>
              <a:rPr lang="en-US" dirty="0" smtClean="0"/>
              <a:t>--community</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TotalTime>
  <Words>438</Words>
  <Application>Microsoft Office PowerPoint</Application>
  <PresentationFormat>On-screen Show (4:3)</PresentationFormat>
  <Paragraphs>91</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HOW TO WRITE A CV</vt:lpstr>
      <vt:lpstr>What is a CV? </vt:lpstr>
      <vt:lpstr>What is a CV?</vt:lpstr>
      <vt:lpstr>What should I include in my CV? </vt:lpstr>
      <vt:lpstr>What should I include in my CV?</vt:lpstr>
      <vt:lpstr>What should I include in my CV?</vt:lpstr>
      <vt:lpstr>What should I include in my CV?</vt:lpstr>
      <vt:lpstr>What should I include in my CV?</vt:lpstr>
      <vt:lpstr>What should I include in my CV?</vt:lpstr>
      <vt:lpstr>What should I include in my CV?</vt:lpstr>
      <vt:lpstr>What should I include in my CV?</vt:lpstr>
      <vt:lpstr>What should I include in my CV?</vt:lpstr>
      <vt:lpstr>How long should a CV be? </vt:lpstr>
      <vt:lpstr>How do I write a great CV?  </vt:lpstr>
      <vt:lpstr>How do I write a great CV?</vt:lpstr>
      <vt:lpstr>How do I write a great CV?</vt:lpstr>
      <vt:lpstr>How do I write a great CV?</vt:lpstr>
      <vt:lpstr>Do I need to write a cover letter? </vt:lpstr>
      <vt:lpstr>TIPS FOR A CV</vt:lpstr>
      <vt:lpstr>TIPS FOR A CV</vt:lpstr>
      <vt:lpstr>TIPS FOR A CV</vt:lpstr>
      <vt:lpstr>Common Mistake in CV</vt:lpstr>
      <vt:lpstr>Common Mistake in CV</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WRITE A CV</dc:title>
  <dc:creator>TOSHIBA</dc:creator>
  <cp:lastModifiedBy>TOSHIBA</cp:lastModifiedBy>
  <cp:revision>14</cp:revision>
  <dcterms:created xsi:type="dcterms:W3CDTF">2006-08-16T00:00:00Z</dcterms:created>
  <dcterms:modified xsi:type="dcterms:W3CDTF">2015-08-20T14:53:41Z</dcterms:modified>
</cp:coreProperties>
</file>