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5/25/2008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5/25/2008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5/25/2008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5/25/2008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5/25/2008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5/25/2008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5/25/2008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5/25/2008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5/25/2008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5/25/2008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5/25/2008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5/25/2008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CAREER OPORTUNITIES IN HUMANITIES</a:t>
            </a:r>
            <a:endParaRPr lang="en-IN" dirty="0"/>
          </a:p>
        </p:txBody>
      </p:sp>
      <p:sp>
        <p:nvSpPr>
          <p:cNvPr id="3" name="Subtitle 2"/>
          <p:cNvSpPr>
            <a:spLocks noGrp="1"/>
          </p:cNvSpPr>
          <p:nvPr>
            <p:ph type="subTitle" idx="1"/>
          </p:nvPr>
        </p:nvSpPr>
        <p:spPr/>
        <p:txBody>
          <a:bodyPr/>
          <a:lstStyle/>
          <a:p>
            <a:r>
              <a:rPr lang="en-US" dirty="0" smtClean="0"/>
              <a:t>PRESENTATION BY </a:t>
            </a:r>
          </a:p>
          <a:p>
            <a:r>
              <a:rPr lang="en-US" dirty="0" smtClean="0"/>
              <a:t>DEVAJIT BHUYAN</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US" dirty="0" smtClean="0"/>
              <a:t>	</a:t>
            </a:r>
            <a:r>
              <a:rPr lang="en-US" b="1" dirty="0" smtClean="0"/>
              <a:t>Eligibility: </a:t>
            </a:r>
          </a:p>
          <a:p>
            <a:pPr lvl="0"/>
            <a:r>
              <a:rPr lang="en-IN" dirty="0" smtClean="0"/>
              <a:t>10+2 in any stream -&gt;BA/B.Sc. in Economics -&gt; M.A/M.Sc. in Economics OR</a:t>
            </a:r>
          </a:p>
          <a:p>
            <a:pPr lvl="0"/>
            <a:r>
              <a:rPr lang="en-IN" dirty="0" smtClean="0"/>
              <a:t>10+2 in any stream -&gt; Graduation in any subject -&gt; Master of Business Economics OR</a:t>
            </a:r>
          </a:p>
          <a:p>
            <a:pPr lvl="0"/>
            <a:r>
              <a:rPr lang="en-IN" dirty="0" smtClean="0"/>
              <a:t>10+2 Physics, Chemistry, Biology -&gt; B.Sc. in Agricultural Science, M.Sc. in Agricultural Economics OR</a:t>
            </a:r>
          </a:p>
          <a:p>
            <a:r>
              <a:rPr lang="en-IN" dirty="0" smtClean="0"/>
              <a:t>10+2 with Physics, Chemistry, Maths -&gt; B.Sc. in Maths/Statistics, M.Sc. in Maths/Statistics -&gt; </a:t>
            </a:r>
            <a:r>
              <a:rPr lang="en-IN" dirty="0" err="1" smtClean="0"/>
              <a:t>M.Tech</a:t>
            </a:r>
            <a:r>
              <a:rPr lang="en-IN" dirty="0" smtClean="0"/>
              <a:t> in Quantitative Economics.</a:t>
            </a:r>
            <a:endParaRPr lang="en-IN" dirty="0"/>
          </a:p>
        </p:txBody>
      </p:sp>
      <p:sp>
        <p:nvSpPr>
          <p:cNvPr id="2" name="Title 1"/>
          <p:cNvSpPr>
            <a:spLocks noGrp="1"/>
          </p:cNvSpPr>
          <p:nvPr>
            <p:ph type="title"/>
          </p:nvPr>
        </p:nvSpPr>
        <p:spPr/>
        <p:txBody>
          <a:bodyPr/>
          <a:lstStyle/>
          <a:p>
            <a:r>
              <a:rPr lang="en-IN" b="1" dirty="0" smtClean="0"/>
              <a:t>Economist</a:t>
            </a:r>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Research institutions and University Departments:  Organisation like CMIE (</a:t>
            </a:r>
            <a:r>
              <a:rPr lang="en-IN" dirty="0" err="1" smtClean="0"/>
              <a:t>Center</a:t>
            </a:r>
            <a:r>
              <a:rPr lang="en-IN" dirty="0" smtClean="0"/>
              <a:t> for Monitoring Indian Economy), NCAER (National Council for Applied Economic Research), etc. in both the government and private sector utilize the Services of an Economist for research. Also job in RBI and private/public sector banks, Financial Institutions etc.</a:t>
            </a:r>
            <a:endParaRPr lang="en-IN" dirty="0"/>
          </a:p>
        </p:txBody>
      </p:sp>
      <p:sp>
        <p:nvSpPr>
          <p:cNvPr id="2" name="Title 1"/>
          <p:cNvSpPr>
            <a:spLocks noGrp="1"/>
          </p:cNvSpPr>
          <p:nvPr>
            <p:ph type="title"/>
          </p:nvPr>
        </p:nvSpPr>
        <p:spPr/>
        <p:txBody>
          <a:bodyPr/>
          <a:lstStyle/>
          <a:p>
            <a:r>
              <a:rPr lang="en-IN" b="1" dirty="0" smtClean="0"/>
              <a:t>Economist</a:t>
            </a: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buNone/>
            </a:pPr>
            <a:r>
              <a:rPr lang="en-IN" dirty="0" smtClean="0"/>
              <a:t>	Geographers study the constituents of earth, nature of landmass, its atmosphere and inhabitants. They are involved in the study of various regions of earth and the difference in climate across the earth. They also study the earth's resources like minerals and water, distribution of resources over region and its utilization, human and animal population across the earth includes local weather conditions and the seasonal progression, global monitoring of environment and weather forecasting. A geographer is also involved in land surveying and drawing of maps.</a:t>
            </a:r>
            <a:endParaRPr lang="en-IN" dirty="0"/>
          </a:p>
        </p:txBody>
      </p:sp>
      <p:sp>
        <p:nvSpPr>
          <p:cNvPr id="2" name="Title 1"/>
          <p:cNvSpPr>
            <a:spLocks noGrp="1"/>
          </p:cNvSpPr>
          <p:nvPr>
            <p:ph type="title"/>
          </p:nvPr>
        </p:nvSpPr>
        <p:spPr/>
        <p:txBody>
          <a:bodyPr/>
          <a:lstStyle/>
          <a:p>
            <a:r>
              <a:rPr lang="en-IN" b="1" dirty="0" smtClean="0"/>
              <a:t>Geographer</a:t>
            </a:r>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buNone/>
            </a:pPr>
            <a:r>
              <a:rPr lang="en-IN" b="1" dirty="0" smtClean="0"/>
              <a:t>	</a:t>
            </a:r>
            <a:r>
              <a:rPr lang="en-IN" b="1" dirty="0" err="1" smtClean="0"/>
              <a:t>Eligiblity</a:t>
            </a:r>
            <a:r>
              <a:rPr lang="en-IN" dirty="0" smtClean="0"/>
              <a:t>: </a:t>
            </a:r>
          </a:p>
          <a:p>
            <a:r>
              <a:rPr lang="en-IN" dirty="0" smtClean="0"/>
              <a:t>10+2 in any stream -&gt; BA/B.Sc. in Geography -&gt; MA/M.Sc. in Geography</a:t>
            </a:r>
          </a:p>
          <a:p>
            <a:pPr>
              <a:buNone/>
            </a:pPr>
            <a:r>
              <a:rPr lang="en-US" dirty="0" smtClean="0"/>
              <a:t>	</a:t>
            </a:r>
            <a:r>
              <a:rPr lang="en-US" b="1" dirty="0" smtClean="0"/>
              <a:t>Job opportunity:</a:t>
            </a:r>
          </a:p>
          <a:p>
            <a:pPr lvl="0"/>
            <a:r>
              <a:rPr lang="en-IN" dirty="0" smtClean="0"/>
              <a:t>Government Ministries and departments like Ministry of Environment, Ministry of Urban development and autonomous organizations under them.</a:t>
            </a:r>
          </a:p>
          <a:p>
            <a:pPr lvl="0"/>
            <a:r>
              <a:rPr lang="en-IN" dirty="0" smtClean="0"/>
              <a:t>University departments and colleges, Research organizations like National Geophysical Research Institute, Hyderabad and National Institute of Oceanography, Goa. </a:t>
            </a:r>
          </a:p>
          <a:p>
            <a:pPr>
              <a:buNone/>
            </a:pPr>
            <a:endParaRPr lang="en-IN" dirty="0"/>
          </a:p>
        </p:txBody>
      </p:sp>
      <p:sp>
        <p:nvSpPr>
          <p:cNvPr id="2" name="Title 1"/>
          <p:cNvSpPr>
            <a:spLocks noGrp="1"/>
          </p:cNvSpPr>
          <p:nvPr>
            <p:ph type="title"/>
          </p:nvPr>
        </p:nvSpPr>
        <p:spPr/>
        <p:txBody>
          <a:bodyPr/>
          <a:lstStyle/>
          <a:p>
            <a:r>
              <a:rPr lang="en-IN" b="1" dirty="0" smtClean="0"/>
              <a:t>Geographer</a:t>
            </a:r>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IN" dirty="0" smtClean="0"/>
              <a:t>	The study of conserving, managing, preserving monuments and archaeological sites, would be a part of heritage and conserving monuments. One could join as an assistant archaeologist in any state government conservation agency or work as a curator in a museum. </a:t>
            </a:r>
            <a:endParaRPr lang="en-IN" dirty="0"/>
          </a:p>
        </p:txBody>
      </p:sp>
      <p:sp>
        <p:nvSpPr>
          <p:cNvPr id="2" name="Title 1"/>
          <p:cNvSpPr>
            <a:spLocks noGrp="1"/>
          </p:cNvSpPr>
          <p:nvPr>
            <p:ph type="title"/>
          </p:nvPr>
        </p:nvSpPr>
        <p:spPr/>
        <p:txBody>
          <a:bodyPr/>
          <a:lstStyle/>
          <a:p>
            <a:r>
              <a:rPr lang="en-IN" b="1" dirty="0" smtClean="0"/>
              <a:t>Heritage Management</a:t>
            </a:r>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IN" b="1" dirty="0" smtClean="0"/>
              <a:t>	Eligibility</a:t>
            </a:r>
            <a:r>
              <a:rPr lang="en-IN" dirty="0" smtClean="0"/>
              <a:t>:</a:t>
            </a:r>
          </a:p>
          <a:p>
            <a:r>
              <a:rPr lang="en-IN" dirty="0" smtClean="0"/>
              <a:t>10+2 in any stream, Bachelor's in Humanities/Sciences -&gt; Master's or PG in Heritage Management.</a:t>
            </a:r>
          </a:p>
          <a:p>
            <a:pPr>
              <a:buNone/>
            </a:pPr>
            <a:r>
              <a:rPr lang="en-US" b="1" dirty="0" smtClean="0"/>
              <a:t>	Job opportunity:</a:t>
            </a:r>
          </a:p>
          <a:p>
            <a:pPr lvl="0">
              <a:buNone/>
            </a:pPr>
            <a:r>
              <a:rPr lang="en-IN" dirty="0" smtClean="0"/>
              <a:t>	You can find work with museums, art restoration, fine arts, etc. The Archaeological Survey of India or NGO many also employ you.</a:t>
            </a:r>
            <a:endParaRPr lang="en-IN" b="1" dirty="0"/>
          </a:p>
        </p:txBody>
      </p:sp>
      <p:sp>
        <p:nvSpPr>
          <p:cNvPr id="2" name="Title 1"/>
          <p:cNvSpPr>
            <a:spLocks noGrp="1"/>
          </p:cNvSpPr>
          <p:nvPr>
            <p:ph type="title"/>
          </p:nvPr>
        </p:nvSpPr>
        <p:spPr/>
        <p:txBody>
          <a:bodyPr/>
          <a:lstStyle/>
          <a:p>
            <a:r>
              <a:rPr lang="en-IN" b="1" dirty="0" smtClean="0"/>
              <a:t>Heritage Management</a:t>
            </a:r>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IN" dirty="0" smtClean="0"/>
              <a:t>	A Historian is involved in collecting evidence from the past, studying and describing past civilizations, societies, culture, lifestyle, customs, values, warfare technology and economy. They research on how human beings lived through the ages since the beginning of its origin.</a:t>
            </a:r>
            <a:endParaRPr lang="en-IN" dirty="0"/>
          </a:p>
        </p:txBody>
      </p:sp>
      <p:sp>
        <p:nvSpPr>
          <p:cNvPr id="2" name="Title 1"/>
          <p:cNvSpPr>
            <a:spLocks noGrp="1"/>
          </p:cNvSpPr>
          <p:nvPr>
            <p:ph type="title"/>
          </p:nvPr>
        </p:nvSpPr>
        <p:spPr/>
        <p:txBody>
          <a:bodyPr/>
          <a:lstStyle/>
          <a:p>
            <a:r>
              <a:rPr lang="en-IN" b="1" dirty="0" smtClean="0"/>
              <a:t>Historian</a:t>
            </a:r>
            <a:endParaRPr lang="en-I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IN" b="1" dirty="0" smtClean="0"/>
              <a:t>	Eligibility</a:t>
            </a:r>
            <a:r>
              <a:rPr lang="en-IN" dirty="0" smtClean="0"/>
              <a:t>:  </a:t>
            </a:r>
          </a:p>
          <a:p>
            <a:r>
              <a:rPr lang="en-IN" dirty="0" smtClean="0"/>
              <a:t>10+2 in any stream -&gt; BA / MA in History</a:t>
            </a:r>
          </a:p>
          <a:p>
            <a:pPr>
              <a:buNone/>
            </a:pPr>
            <a:r>
              <a:rPr lang="en-US" dirty="0" smtClean="0"/>
              <a:t>	</a:t>
            </a:r>
            <a:r>
              <a:rPr lang="en-US" b="1" dirty="0" smtClean="0"/>
              <a:t>Job opportunity:</a:t>
            </a:r>
          </a:p>
          <a:p>
            <a:pPr>
              <a:buNone/>
            </a:pPr>
            <a:r>
              <a:rPr lang="en-US" b="1" dirty="0" smtClean="0"/>
              <a:t>	</a:t>
            </a:r>
            <a:r>
              <a:rPr lang="en-IN" dirty="0" smtClean="0"/>
              <a:t>Teach at schools &amp; colleges and even write a book. Appear in competitive examinations.</a:t>
            </a:r>
            <a:endParaRPr lang="en-IN" b="1" dirty="0"/>
          </a:p>
        </p:txBody>
      </p:sp>
      <p:sp>
        <p:nvSpPr>
          <p:cNvPr id="2" name="Title 1"/>
          <p:cNvSpPr>
            <a:spLocks noGrp="1"/>
          </p:cNvSpPr>
          <p:nvPr>
            <p:ph type="title"/>
          </p:nvPr>
        </p:nvSpPr>
        <p:spPr/>
        <p:txBody>
          <a:bodyPr/>
          <a:lstStyle/>
          <a:p>
            <a:r>
              <a:rPr lang="en-IN" b="1" dirty="0" smtClean="0"/>
              <a:t>Historian</a:t>
            </a:r>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IN" dirty="0" smtClean="0"/>
              <a:t>	Political science is the study of origin, development and operation of political systems and public policy.</a:t>
            </a:r>
          </a:p>
          <a:p>
            <a:pPr>
              <a:buNone/>
            </a:pPr>
            <a:r>
              <a:rPr lang="en-US" dirty="0" smtClean="0"/>
              <a:t>	</a:t>
            </a:r>
            <a:r>
              <a:rPr lang="en-IN" b="1" dirty="0" smtClean="0"/>
              <a:t>Eligibility</a:t>
            </a:r>
            <a:r>
              <a:rPr lang="en-IN" dirty="0" smtClean="0"/>
              <a:t>: </a:t>
            </a:r>
          </a:p>
          <a:p>
            <a:r>
              <a:rPr lang="en-IN" dirty="0" smtClean="0"/>
              <a:t>10+2 in any stream -&gt; BA in Political Science</a:t>
            </a:r>
          </a:p>
          <a:p>
            <a:pPr>
              <a:buNone/>
            </a:pPr>
            <a:r>
              <a:rPr lang="en-US" b="1" dirty="0" smtClean="0"/>
              <a:t>	Job opportunity:</a:t>
            </a:r>
          </a:p>
          <a:p>
            <a:pPr lvl="0"/>
            <a:r>
              <a:rPr lang="en-IN" dirty="0" smtClean="0"/>
              <a:t>Public affairs organisations, research organisations, courting firms employ students with a background in political science. </a:t>
            </a:r>
          </a:p>
          <a:p>
            <a:endParaRPr lang="en-IN" b="1" dirty="0"/>
          </a:p>
        </p:txBody>
      </p:sp>
      <p:sp>
        <p:nvSpPr>
          <p:cNvPr id="2" name="Title 1"/>
          <p:cNvSpPr>
            <a:spLocks noGrp="1"/>
          </p:cNvSpPr>
          <p:nvPr>
            <p:ph type="title"/>
          </p:nvPr>
        </p:nvSpPr>
        <p:spPr/>
        <p:txBody>
          <a:bodyPr/>
          <a:lstStyle/>
          <a:p>
            <a:r>
              <a:rPr lang="en-IN" b="1" dirty="0" smtClean="0"/>
              <a:t>Political Scientist</a:t>
            </a:r>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A Population Scientist researches on subjects such as demographic factors affecting child feeding and its impact on fertility, reproductive </a:t>
            </a:r>
            <a:r>
              <a:rPr lang="en-IN" dirty="0" err="1" smtClean="0"/>
              <a:t>behavior</a:t>
            </a:r>
            <a:r>
              <a:rPr lang="en-IN" dirty="0" smtClean="0"/>
              <a:t> of teenagers, factors affecting decline in sex ratio, population dynamics and development, community influence on individual level of fertility and morality, demographic transition and so on.</a:t>
            </a:r>
            <a:endParaRPr lang="en-IN" dirty="0"/>
          </a:p>
        </p:txBody>
      </p:sp>
      <p:sp>
        <p:nvSpPr>
          <p:cNvPr id="3" name="Title 2"/>
          <p:cNvSpPr>
            <a:spLocks noGrp="1"/>
          </p:cNvSpPr>
          <p:nvPr>
            <p:ph type="title"/>
          </p:nvPr>
        </p:nvSpPr>
        <p:spPr/>
        <p:txBody>
          <a:bodyPr/>
          <a:lstStyle/>
          <a:p>
            <a:r>
              <a:rPr lang="en-IN" dirty="0" smtClean="0"/>
              <a:t>Population Scientist</a:t>
            </a:r>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IN" dirty="0" smtClean="0"/>
              <a:t>An archaeologist excavates, preserves, and studies artefacts of recent and age-old, and to understand the civilization they belong to. Understanding the civilization means knowing as much as possible about their lifestyles, the religion they follow, method of trading, agriculture, cultural influences, architecture, art etc. One major aspect of an archaeologist is the epigraph this involves taking ink impressions of ancient inscriptions on copper plates, rocks, monuments etc. An archaeologist finds the artefacts and a curator interprets the excavation. Another area of work consists of numismatics, which is the study of old coins, paper coins, medals and knowing their purpose.</a:t>
            </a:r>
            <a:endParaRPr lang="en-IN" dirty="0"/>
          </a:p>
        </p:txBody>
      </p:sp>
      <p:sp>
        <p:nvSpPr>
          <p:cNvPr id="2" name="Title 1"/>
          <p:cNvSpPr>
            <a:spLocks noGrp="1"/>
          </p:cNvSpPr>
          <p:nvPr>
            <p:ph type="title"/>
          </p:nvPr>
        </p:nvSpPr>
        <p:spPr/>
        <p:txBody>
          <a:bodyPr/>
          <a:lstStyle/>
          <a:p>
            <a:r>
              <a:rPr lang="en-IN" b="1" dirty="0" smtClean="0"/>
              <a:t>Archaeologist</a:t>
            </a:r>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b="1" dirty="0" err="1" smtClean="0"/>
              <a:t>Eligiblity</a:t>
            </a:r>
            <a:r>
              <a:rPr lang="en-IN" dirty="0" smtClean="0"/>
              <a:t>: </a:t>
            </a:r>
          </a:p>
          <a:p>
            <a:pPr lvl="0"/>
            <a:r>
              <a:rPr lang="en-IN" dirty="0" smtClean="0"/>
              <a:t>10+2 in any stream -&gt; Graduation in Social science (Economics, Sociology, Social Work, Geography, etc.) -&gt; </a:t>
            </a:r>
            <a:r>
              <a:rPr lang="en-IN" dirty="0" err="1" smtClean="0"/>
              <a:t>Postgraduation</a:t>
            </a:r>
            <a:r>
              <a:rPr lang="en-IN" dirty="0" smtClean="0"/>
              <a:t> in Population Studies OR</a:t>
            </a:r>
          </a:p>
          <a:p>
            <a:r>
              <a:rPr lang="en-IN" dirty="0" smtClean="0"/>
              <a:t>10+2 in any stream -&gt; Graduation in Social Science (Economics, Sociology, Social Work, Geography, etc.) -&gt; MA in Social Science (Economics, Sociology, Geography, etc.) </a:t>
            </a:r>
            <a:r>
              <a:rPr lang="en-IN" dirty="0" err="1" smtClean="0"/>
              <a:t>Postgraduation</a:t>
            </a:r>
            <a:r>
              <a:rPr lang="en-IN" dirty="0" smtClean="0"/>
              <a:t> in Population Studies.</a:t>
            </a:r>
            <a:endParaRPr lang="en-IN" dirty="0"/>
          </a:p>
        </p:txBody>
      </p:sp>
      <p:sp>
        <p:nvSpPr>
          <p:cNvPr id="3" name="Title 2"/>
          <p:cNvSpPr>
            <a:spLocks noGrp="1"/>
          </p:cNvSpPr>
          <p:nvPr>
            <p:ph type="title"/>
          </p:nvPr>
        </p:nvSpPr>
        <p:spPr/>
        <p:txBody>
          <a:bodyPr/>
          <a:lstStyle/>
          <a:p>
            <a:r>
              <a:rPr lang="en-IN" dirty="0" smtClean="0"/>
              <a:t>Population Scientist</a:t>
            </a:r>
            <a:endParaRPr lang="en-I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Job opportunity:</a:t>
            </a:r>
          </a:p>
          <a:p>
            <a:pPr lvl="0"/>
            <a:r>
              <a:rPr lang="en-IN" dirty="0" smtClean="0"/>
              <a:t>Work with NGO’s to improve the socio economic situation in India</a:t>
            </a:r>
          </a:p>
          <a:p>
            <a:pPr lvl="0"/>
            <a:r>
              <a:rPr lang="en-IN" dirty="0" smtClean="0"/>
              <a:t>Population Studies offers opportunities to work with international aid agencies like USAID, population Council, Ford Foundation </a:t>
            </a:r>
            <a:r>
              <a:rPr lang="en-IN" dirty="0" err="1" smtClean="0"/>
              <a:t>UNFPA,Care</a:t>
            </a:r>
            <a:r>
              <a:rPr lang="en-IN" dirty="0" smtClean="0"/>
              <a:t> etc. </a:t>
            </a:r>
          </a:p>
          <a:p>
            <a:pPr lvl="0"/>
            <a:r>
              <a:rPr lang="en-IN" dirty="0" smtClean="0"/>
              <a:t>Central Government offices like the Census Office, Registrar General and Census Commission and Ministry of Family Welfare also employ students specialising in Population Studies.</a:t>
            </a:r>
          </a:p>
          <a:p>
            <a:endParaRPr lang="en-IN" dirty="0"/>
          </a:p>
        </p:txBody>
      </p:sp>
      <p:sp>
        <p:nvSpPr>
          <p:cNvPr id="3" name="Title 2"/>
          <p:cNvSpPr>
            <a:spLocks noGrp="1"/>
          </p:cNvSpPr>
          <p:nvPr>
            <p:ph type="title"/>
          </p:nvPr>
        </p:nvSpPr>
        <p:spPr/>
        <p:txBody>
          <a:bodyPr/>
          <a:lstStyle/>
          <a:p>
            <a:r>
              <a:rPr lang="en-IN" dirty="0" smtClean="0"/>
              <a:t>Population Scientist</a:t>
            </a:r>
            <a:endParaRPr lang="en-I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A Psychologist aims to understand what constitutes normal brain function and behaviour. They traditionally study both normal and abnormal functioning and also treat patients with mental and emotional problems. Psychologists are also beginning to understand and share opinions about artistic products and experiences.</a:t>
            </a:r>
            <a:endParaRPr lang="en-IN" dirty="0"/>
          </a:p>
        </p:txBody>
      </p:sp>
      <p:sp>
        <p:nvSpPr>
          <p:cNvPr id="3" name="Title 2"/>
          <p:cNvSpPr>
            <a:spLocks noGrp="1"/>
          </p:cNvSpPr>
          <p:nvPr>
            <p:ph type="title"/>
          </p:nvPr>
        </p:nvSpPr>
        <p:spPr/>
        <p:txBody>
          <a:bodyPr/>
          <a:lstStyle/>
          <a:p>
            <a:r>
              <a:rPr lang="en-IN" dirty="0" smtClean="0"/>
              <a:t>Psychologist</a:t>
            </a:r>
            <a:endParaRPr lang="en-IN"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b="1" dirty="0" err="1" smtClean="0"/>
              <a:t>Eligiblity</a:t>
            </a:r>
            <a:r>
              <a:rPr lang="en-IN" dirty="0" smtClean="0"/>
              <a:t>: </a:t>
            </a:r>
          </a:p>
          <a:p>
            <a:r>
              <a:rPr lang="en-IN" dirty="0" smtClean="0"/>
              <a:t>10+2 in any stream BA/B.Sc. in Psychology -&gt; MA/M.Sc. in Psychology.</a:t>
            </a:r>
            <a:endParaRPr lang="en-IN" dirty="0"/>
          </a:p>
        </p:txBody>
      </p:sp>
      <p:sp>
        <p:nvSpPr>
          <p:cNvPr id="3" name="Title 2"/>
          <p:cNvSpPr>
            <a:spLocks noGrp="1"/>
          </p:cNvSpPr>
          <p:nvPr>
            <p:ph type="title"/>
          </p:nvPr>
        </p:nvSpPr>
        <p:spPr/>
        <p:txBody>
          <a:bodyPr/>
          <a:lstStyle/>
          <a:p>
            <a:r>
              <a:rPr lang="en-IN" dirty="0" smtClean="0"/>
              <a:t>Psychologist</a:t>
            </a:r>
            <a:endParaRPr lang="en-IN"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IN" b="1" dirty="0" smtClean="0"/>
              <a:t>Clinical Psychologists</a:t>
            </a:r>
            <a:endParaRPr lang="en-IN" dirty="0" smtClean="0"/>
          </a:p>
          <a:p>
            <a:pPr lvl="0"/>
            <a:r>
              <a:rPr lang="en-IN" b="1" dirty="0" smtClean="0"/>
              <a:t>Counsellors</a:t>
            </a:r>
            <a:endParaRPr lang="en-IN" dirty="0" smtClean="0"/>
          </a:p>
          <a:p>
            <a:pPr lvl="0"/>
            <a:r>
              <a:rPr lang="en-IN" b="1" dirty="0" smtClean="0"/>
              <a:t>School Psychologists</a:t>
            </a:r>
            <a:endParaRPr lang="en-IN" dirty="0" smtClean="0"/>
          </a:p>
          <a:p>
            <a:pPr lvl="0"/>
            <a:r>
              <a:rPr lang="en-IN" b="1" dirty="0" smtClean="0"/>
              <a:t>Industrial-Organizational Psychologists</a:t>
            </a:r>
            <a:endParaRPr lang="en-IN" dirty="0" smtClean="0"/>
          </a:p>
          <a:p>
            <a:pPr lvl="0"/>
            <a:r>
              <a:rPr lang="en-IN" b="1" dirty="0" smtClean="0"/>
              <a:t>Developmental Psychologists</a:t>
            </a:r>
            <a:endParaRPr lang="en-IN" dirty="0" smtClean="0"/>
          </a:p>
          <a:p>
            <a:pPr lvl="0"/>
            <a:r>
              <a:rPr lang="en-IN" b="1" dirty="0" smtClean="0"/>
              <a:t>Social Psychologists</a:t>
            </a:r>
            <a:endParaRPr lang="en-IN" dirty="0" smtClean="0"/>
          </a:p>
          <a:p>
            <a:pPr lvl="0"/>
            <a:r>
              <a:rPr lang="en-IN" b="1" dirty="0" smtClean="0"/>
              <a:t>Research/Experimental Psychologists</a:t>
            </a:r>
            <a:endParaRPr lang="en-IN" dirty="0" smtClean="0"/>
          </a:p>
          <a:p>
            <a:endParaRPr lang="en-IN" dirty="0"/>
          </a:p>
        </p:txBody>
      </p:sp>
      <p:sp>
        <p:nvSpPr>
          <p:cNvPr id="3" name="Title 2"/>
          <p:cNvSpPr>
            <a:spLocks noGrp="1"/>
          </p:cNvSpPr>
          <p:nvPr>
            <p:ph type="title"/>
          </p:nvPr>
        </p:nvSpPr>
        <p:spPr/>
        <p:txBody>
          <a:bodyPr>
            <a:normAutofit fontScale="90000"/>
          </a:bodyPr>
          <a:lstStyle/>
          <a:p>
            <a:r>
              <a:rPr lang="en-IN" b="0" cap="all" dirty="0" smtClean="0"/>
              <a:t>TYPES OF PSYCHOLOGISTS</a:t>
            </a:r>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IN" dirty="0" smtClean="0"/>
              <a:t>Activity director, addictions </a:t>
            </a:r>
            <a:r>
              <a:rPr lang="en-IN" dirty="0" err="1" smtClean="0"/>
              <a:t>counselor</a:t>
            </a:r>
            <a:r>
              <a:rPr lang="en-IN" dirty="0" smtClean="0"/>
              <a:t>, administrative program assistant, admissions </a:t>
            </a:r>
            <a:r>
              <a:rPr lang="en-IN" dirty="0" err="1" smtClean="0"/>
              <a:t>counselor</a:t>
            </a:r>
            <a:r>
              <a:rPr lang="en-IN" dirty="0" smtClean="0"/>
              <a:t>, admissions recruiter, adolescent care worker, therapy aid, group home residential </a:t>
            </a:r>
            <a:r>
              <a:rPr lang="en-IN" dirty="0" err="1" smtClean="0"/>
              <a:t>counselor</a:t>
            </a:r>
            <a:r>
              <a:rPr lang="en-IN" dirty="0" smtClean="0"/>
              <a:t>, supportive </a:t>
            </a:r>
            <a:r>
              <a:rPr lang="en-IN" dirty="0" err="1" smtClean="0"/>
              <a:t>counselor</a:t>
            </a:r>
            <a:r>
              <a:rPr lang="en-IN" dirty="0" smtClean="0"/>
              <a:t>, adolescent chemical dependency </a:t>
            </a:r>
            <a:r>
              <a:rPr lang="en-IN" dirty="0" err="1" smtClean="0"/>
              <a:t>counselor</a:t>
            </a:r>
            <a:r>
              <a:rPr lang="en-IN" dirty="0" smtClean="0"/>
              <a:t>, probation officer, foster care worker, service coordinator, </a:t>
            </a:r>
            <a:r>
              <a:rPr lang="en-IN" dirty="0" err="1" smtClean="0"/>
              <a:t>behavior</a:t>
            </a:r>
            <a:r>
              <a:rPr lang="en-IN" dirty="0" smtClean="0"/>
              <a:t> analyst, camp staff director, recreational </a:t>
            </a:r>
            <a:r>
              <a:rPr lang="en-IN" dirty="0" err="1" smtClean="0"/>
              <a:t>center</a:t>
            </a:r>
            <a:r>
              <a:rPr lang="en-IN" dirty="0" smtClean="0"/>
              <a:t> group worker, child care </a:t>
            </a:r>
            <a:r>
              <a:rPr lang="en-IN" dirty="0" err="1" smtClean="0"/>
              <a:t>counselor</a:t>
            </a:r>
            <a:r>
              <a:rPr lang="en-IN" dirty="0" smtClean="0"/>
              <a:t>, case manager, chemical dependency advocate, child care worker, </a:t>
            </a:r>
            <a:endParaRPr lang="en-IN" dirty="0"/>
          </a:p>
        </p:txBody>
      </p:sp>
      <p:sp>
        <p:nvSpPr>
          <p:cNvPr id="3" name="Title 2"/>
          <p:cNvSpPr>
            <a:spLocks noGrp="1"/>
          </p:cNvSpPr>
          <p:nvPr>
            <p:ph type="title"/>
          </p:nvPr>
        </p:nvSpPr>
        <p:spPr/>
        <p:txBody>
          <a:bodyPr/>
          <a:lstStyle/>
          <a:p>
            <a:r>
              <a:rPr lang="en-US" dirty="0" smtClean="0"/>
              <a:t>Job opportunities</a:t>
            </a:r>
            <a:endParaRPr lang="en-IN"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N" dirty="0" smtClean="0"/>
              <a:t>community outreach coordinator, community service coordinator, crime prevention coordinator, daily living aid, applied </a:t>
            </a:r>
            <a:r>
              <a:rPr lang="en-IN" dirty="0" err="1" smtClean="0"/>
              <a:t>behavior</a:t>
            </a:r>
            <a:r>
              <a:rPr lang="en-IN" dirty="0" smtClean="0"/>
              <a:t> analysis specialist, director of a day care </a:t>
            </a:r>
            <a:r>
              <a:rPr lang="en-IN" dirty="0" err="1" smtClean="0"/>
              <a:t>center</a:t>
            </a:r>
            <a:r>
              <a:rPr lang="en-IN" dirty="0" smtClean="0"/>
              <a:t>, foster home parent, early childhood specialist, group leader, psychiatric </a:t>
            </a:r>
            <a:r>
              <a:rPr lang="en-IN" dirty="0" err="1" smtClean="0"/>
              <a:t>center</a:t>
            </a:r>
            <a:r>
              <a:rPr lang="en-IN" dirty="0" smtClean="0"/>
              <a:t> case manager, educational coordinator, youth worker, drug </a:t>
            </a:r>
            <a:r>
              <a:rPr lang="en-IN" dirty="0" err="1" smtClean="0"/>
              <a:t>counselor</a:t>
            </a:r>
            <a:r>
              <a:rPr lang="en-IN" dirty="0" smtClean="0"/>
              <a:t>, volunteer coordinator, women and children outreach worker, child abuse prevention Instructor, </a:t>
            </a:r>
            <a:endParaRPr lang="en-IN" dirty="0"/>
          </a:p>
        </p:txBody>
      </p:sp>
      <p:sp>
        <p:nvSpPr>
          <p:cNvPr id="3" name="Title 2"/>
          <p:cNvSpPr>
            <a:spLocks noGrp="1"/>
          </p:cNvSpPr>
          <p:nvPr>
            <p:ph type="title"/>
          </p:nvPr>
        </p:nvSpPr>
        <p:spPr/>
        <p:txBody>
          <a:bodyPr/>
          <a:lstStyle/>
          <a:p>
            <a:r>
              <a:rPr lang="en-US" dirty="0" smtClean="0"/>
              <a:t>Job opportunities</a:t>
            </a:r>
            <a:endParaRPr lang="en-IN"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IN" dirty="0" smtClean="0"/>
              <a:t>residential service coordinator, therapy aid, independent living specialist, director of human services, group home parent, developmental reading instructor, group home coordinator, house parent, neighbourhood outreach worker, group home manager, </a:t>
            </a:r>
            <a:endParaRPr lang="en-IN" dirty="0"/>
          </a:p>
        </p:txBody>
      </p:sp>
      <p:sp>
        <p:nvSpPr>
          <p:cNvPr id="3" name="Title 2"/>
          <p:cNvSpPr>
            <a:spLocks noGrp="1"/>
          </p:cNvSpPr>
          <p:nvPr>
            <p:ph type="title"/>
          </p:nvPr>
        </p:nvSpPr>
        <p:spPr/>
        <p:txBody>
          <a:bodyPr/>
          <a:lstStyle/>
          <a:p>
            <a:r>
              <a:rPr lang="en-US" dirty="0" smtClean="0"/>
              <a:t>Job opportunities</a:t>
            </a:r>
            <a:endParaRPr lang="en-IN"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community support </a:t>
            </a:r>
            <a:r>
              <a:rPr lang="en-IN" dirty="0" err="1" smtClean="0"/>
              <a:t>counselor</a:t>
            </a:r>
            <a:r>
              <a:rPr lang="en-IN" dirty="0" smtClean="0"/>
              <a:t>, psychology teacher, half-way house worker, adolescent crisis services residential </a:t>
            </a:r>
            <a:r>
              <a:rPr lang="en-IN" dirty="0" err="1" smtClean="0"/>
              <a:t>counselor</a:t>
            </a:r>
            <a:r>
              <a:rPr lang="en-IN" dirty="0" smtClean="0"/>
              <a:t>, hot line support </a:t>
            </a:r>
            <a:r>
              <a:rPr lang="en-IN" dirty="0" err="1" smtClean="0"/>
              <a:t>counselor</a:t>
            </a:r>
            <a:r>
              <a:rPr lang="en-IN" dirty="0" smtClean="0"/>
              <a:t>, hospital admissions </a:t>
            </a:r>
            <a:r>
              <a:rPr lang="en-IN" dirty="0" err="1" smtClean="0"/>
              <a:t>counselor</a:t>
            </a:r>
            <a:r>
              <a:rPr lang="en-IN" dirty="0" smtClean="0"/>
              <a:t>, summer program for youth director, park and recreational director, social services worker, geriatric specialist, child care worker, assistant youth coordinator, individual aid, work program supervisor and trainer.</a:t>
            </a:r>
          </a:p>
          <a:p>
            <a:endParaRPr lang="en-IN" dirty="0"/>
          </a:p>
        </p:txBody>
      </p:sp>
      <p:sp>
        <p:nvSpPr>
          <p:cNvPr id="3" name="Title 2"/>
          <p:cNvSpPr>
            <a:spLocks noGrp="1"/>
          </p:cNvSpPr>
          <p:nvPr>
            <p:ph type="title"/>
          </p:nvPr>
        </p:nvSpPr>
        <p:spPr/>
        <p:txBody>
          <a:bodyPr/>
          <a:lstStyle/>
          <a:p>
            <a:r>
              <a:rPr lang="en-US" dirty="0" smtClean="0"/>
              <a:t>Job opportunities</a:t>
            </a:r>
            <a:endParaRPr lang="en-IN"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Public Administration deals with studying and analysing the factors contributing to the administration in various societies: ancient and modern, developing and developed, etc. As a Public Administrator, your responsibility includes not only public concerns but also developing public policies.</a:t>
            </a:r>
            <a:endParaRPr lang="en-IN" dirty="0"/>
          </a:p>
        </p:txBody>
      </p:sp>
      <p:sp>
        <p:nvSpPr>
          <p:cNvPr id="3" name="Title 2"/>
          <p:cNvSpPr>
            <a:spLocks noGrp="1"/>
          </p:cNvSpPr>
          <p:nvPr>
            <p:ph type="title"/>
          </p:nvPr>
        </p:nvSpPr>
        <p:spPr/>
        <p:txBody>
          <a:bodyPr/>
          <a:lstStyle/>
          <a:p>
            <a:r>
              <a:rPr lang="en-IN" dirty="0" smtClean="0"/>
              <a:t>Public Administration  </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b="1" dirty="0" smtClean="0"/>
              <a:t>Eligibility</a:t>
            </a:r>
            <a:r>
              <a:rPr lang="en-IN" dirty="0" smtClean="0"/>
              <a:t>:</a:t>
            </a:r>
          </a:p>
          <a:p>
            <a:pPr>
              <a:buNone/>
            </a:pPr>
            <a:r>
              <a:rPr lang="en-IN" dirty="0" smtClean="0"/>
              <a:t>	10+2 with Arts/Humanities subjects -&gt;  B.A. in History/Archaeology   M.A. in Archaeology.</a:t>
            </a:r>
          </a:p>
          <a:p>
            <a:pPr>
              <a:buNone/>
            </a:pPr>
            <a:r>
              <a:rPr lang="en-US" b="1" dirty="0" smtClean="0"/>
              <a:t>Job Opportunity:</a:t>
            </a:r>
          </a:p>
          <a:p>
            <a:pPr lvl="0"/>
            <a:r>
              <a:rPr lang="en-IN" dirty="0" smtClean="0"/>
              <a:t>The Archaeological Survey of India hires many archaeologists, curators etc.  You can find work with museums, art restoration, fine arts, etc.</a:t>
            </a:r>
          </a:p>
          <a:p>
            <a:pPr lvl="0"/>
            <a:r>
              <a:rPr lang="en-IN" dirty="0" smtClean="0"/>
              <a:t>Teach at schools &amp; colleges and even write a book.</a:t>
            </a:r>
          </a:p>
          <a:p>
            <a:pPr>
              <a:buNone/>
            </a:pPr>
            <a:endParaRPr lang="en-IN" b="1" dirty="0"/>
          </a:p>
        </p:txBody>
      </p:sp>
      <p:sp>
        <p:nvSpPr>
          <p:cNvPr id="2" name="Title 1"/>
          <p:cNvSpPr>
            <a:spLocks noGrp="1"/>
          </p:cNvSpPr>
          <p:nvPr>
            <p:ph type="title"/>
          </p:nvPr>
        </p:nvSpPr>
        <p:spPr/>
        <p:txBody>
          <a:bodyPr/>
          <a:lstStyle/>
          <a:p>
            <a:r>
              <a:rPr lang="en-IN" b="1" dirty="0" smtClean="0"/>
              <a:t>Archaeologist</a:t>
            </a:r>
            <a:endParaRPr lang="en-IN"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b="1" dirty="0" smtClean="0"/>
              <a:t>Eligibility</a:t>
            </a:r>
            <a:r>
              <a:rPr lang="en-IN" dirty="0" smtClean="0"/>
              <a:t>: </a:t>
            </a:r>
          </a:p>
          <a:p>
            <a:pPr lvl="0"/>
            <a:r>
              <a:rPr lang="en-IN" dirty="0" smtClean="0"/>
              <a:t>10+2 in any stream B.A. in Public Administration -&gt; Masters/ PG/Certificate Course in Public Administration</a:t>
            </a:r>
          </a:p>
          <a:p>
            <a:r>
              <a:rPr lang="en-IN" dirty="0" smtClean="0"/>
              <a:t>10+2 in any stream -&gt; Graduation in any stream preferably Social Sciences -&gt; Masters/PG/Certificate course in Public Administration.</a:t>
            </a:r>
            <a:endParaRPr lang="en-IN" dirty="0"/>
          </a:p>
        </p:txBody>
      </p:sp>
      <p:sp>
        <p:nvSpPr>
          <p:cNvPr id="3" name="Title 2"/>
          <p:cNvSpPr>
            <a:spLocks noGrp="1"/>
          </p:cNvSpPr>
          <p:nvPr>
            <p:ph type="title"/>
          </p:nvPr>
        </p:nvSpPr>
        <p:spPr/>
        <p:txBody>
          <a:bodyPr/>
          <a:lstStyle/>
          <a:p>
            <a:r>
              <a:rPr lang="en-IN" dirty="0" smtClean="0"/>
              <a:t>Public Administration</a:t>
            </a:r>
            <a:endParaRPr lang="en-IN"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a:t>
            </a:r>
            <a:r>
              <a:rPr lang="en-US" b="1" dirty="0" smtClean="0"/>
              <a:t>Job opportunity:</a:t>
            </a:r>
          </a:p>
          <a:p>
            <a:pPr lvl="0"/>
            <a:r>
              <a:rPr lang="en-IN" dirty="0" smtClean="0"/>
              <a:t>Public affairs organisations, research organisations, courting firms employ students with a background in public administration. </a:t>
            </a:r>
          </a:p>
          <a:p>
            <a:pPr lvl="0"/>
            <a:r>
              <a:rPr lang="en-IN" dirty="0" smtClean="0"/>
              <a:t>Work with NGO’s to improve the socio economic situation in India</a:t>
            </a:r>
          </a:p>
          <a:p>
            <a:endParaRPr lang="en-IN" dirty="0"/>
          </a:p>
        </p:txBody>
      </p:sp>
      <p:sp>
        <p:nvSpPr>
          <p:cNvPr id="3" name="Title 2"/>
          <p:cNvSpPr>
            <a:spLocks noGrp="1"/>
          </p:cNvSpPr>
          <p:nvPr>
            <p:ph type="title"/>
          </p:nvPr>
        </p:nvSpPr>
        <p:spPr/>
        <p:txBody>
          <a:bodyPr/>
          <a:lstStyle/>
          <a:p>
            <a:r>
              <a:rPr lang="en-IN" dirty="0" smtClean="0"/>
              <a:t>Public Administration</a:t>
            </a:r>
            <a:endParaRPr lang="en-IN"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A Social Worker is trained professionally to take a holistic view of social problems before tackling them. They serve in variety of settings from rural interior parts of the country to urban settings. They are even found working with prison inmates , juvenile delinquents, and mentally disturbed people.</a:t>
            </a:r>
            <a:endParaRPr lang="en-IN" dirty="0"/>
          </a:p>
        </p:txBody>
      </p:sp>
      <p:sp>
        <p:nvSpPr>
          <p:cNvPr id="3" name="Title 2"/>
          <p:cNvSpPr>
            <a:spLocks noGrp="1"/>
          </p:cNvSpPr>
          <p:nvPr>
            <p:ph type="title"/>
          </p:nvPr>
        </p:nvSpPr>
        <p:spPr/>
        <p:txBody>
          <a:bodyPr/>
          <a:lstStyle/>
          <a:p>
            <a:r>
              <a:rPr lang="en-IN" dirty="0" smtClean="0"/>
              <a:t>Social Worker</a:t>
            </a:r>
            <a:endParaRPr lang="en-IN"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b="1" dirty="0" err="1" smtClean="0"/>
              <a:t>Eligiblity</a:t>
            </a:r>
            <a:r>
              <a:rPr lang="en-IN" dirty="0" smtClean="0"/>
              <a:t>: </a:t>
            </a:r>
          </a:p>
          <a:p>
            <a:pPr lvl="0"/>
            <a:r>
              <a:rPr lang="en-IN" dirty="0" smtClean="0"/>
              <a:t>10+2 in any stream -&gt; Bachelor of Social Work OR</a:t>
            </a:r>
          </a:p>
          <a:p>
            <a:r>
              <a:rPr lang="en-IN" dirty="0" smtClean="0"/>
              <a:t>10+2 in any stream -&gt; Graduation in any subject -&gt; Master of Social Work. </a:t>
            </a:r>
            <a:endParaRPr lang="en-IN" dirty="0"/>
          </a:p>
        </p:txBody>
      </p:sp>
      <p:sp>
        <p:nvSpPr>
          <p:cNvPr id="3" name="Title 2"/>
          <p:cNvSpPr>
            <a:spLocks noGrp="1"/>
          </p:cNvSpPr>
          <p:nvPr>
            <p:ph type="title"/>
          </p:nvPr>
        </p:nvSpPr>
        <p:spPr/>
        <p:txBody>
          <a:bodyPr/>
          <a:lstStyle/>
          <a:p>
            <a:r>
              <a:rPr lang="en-IN" dirty="0" smtClean="0"/>
              <a:t>Social Worker</a:t>
            </a:r>
            <a:endParaRPr lang="en-IN"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Job opportunity:</a:t>
            </a:r>
          </a:p>
          <a:p>
            <a:pPr lvl="0"/>
            <a:r>
              <a:rPr lang="en-IN" dirty="0" smtClean="0"/>
              <a:t>Work with NGO’s to improve the socio economic situation in India</a:t>
            </a:r>
          </a:p>
          <a:p>
            <a:endParaRPr lang="en-IN" dirty="0"/>
          </a:p>
        </p:txBody>
      </p:sp>
      <p:sp>
        <p:nvSpPr>
          <p:cNvPr id="3" name="Title 2"/>
          <p:cNvSpPr>
            <a:spLocks noGrp="1"/>
          </p:cNvSpPr>
          <p:nvPr>
            <p:ph type="title"/>
          </p:nvPr>
        </p:nvSpPr>
        <p:spPr/>
        <p:txBody>
          <a:bodyPr/>
          <a:lstStyle/>
          <a:p>
            <a:r>
              <a:rPr lang="en-IN" dirty="0" smtClean="0"/>
              <a:t>Social Worker</a:t>
            </a:r>
            <a:endParaRPr lang="en-IN"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Sociologists can specialize in families, adolescence, children, urban community, education, health and medicine, ageing and life course, work and occupations. They can also specialize in science and technology, economics, social inequality social class, race relations, sports, culture, politics, military, peace, and war, crime social movements and any other area of human organization.</a:t>
            </a:r>
            <a:endParaRPr lang="en-IN" dirty="0"/>
          </a:p>
        </p:txBody>
      </p:sp>
      <p:sp>
        <p:nvSpPr>
          <p:cNvPr id="3" name="Title 2"/>
          <p:cNvSpPr>
            <a:spLocks noGrp="1"/>
          </p:cNvSpPr>
          <p:nvPr>
            <p:ph type="title"/>
          </p:nvPr>
        </p:nvSpPr>
        <p:spPr/>
        <p:txBody>
          <a:bodyPr/>
          <a:lstStyle/>
          <a:p>
            <a:r>
              <a:rPr lang="en-IN" dirty="0" smtClean="0"/>
              <a:t>Sociologist  </a:t>
            </a:r>
            <a:endParaRPr lang="en-IN"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b="1" dirty="0" err="1" smtClean="0"/>
              <a:t>Eligiblity</a:t>
            </a:r>
            <a:r>
              <a:rPr lang="en-IN" dirty="0" smtClean="0"/>
              <a:t>: </a:t>
            </a:r>
          </a:p>
          <a:p>
            <a:pPr lvl="0"/>
            <a:r>
              <a:rPr lang="en-IN" dirty="0" smtClean="0"/>
              <a:t>10+2 in any stream -&gt; BA/B.Sc. in Sociology -&gt; MA in Sociology OR</a:t>
            </a:r>
          </a:p>
          <a:p>
            <a:pPr lvl="0"/>
            <a:r>
              <a:rPr lang="en-IN" dirty="0" smtClean="0"/>
              <a:t>10+2 in any stream -&gt; BA/B.Sc. </a:t>
            </a:r>
            <a:r>
              <a:rPr lang="en-IN" dirty="0" err="1" smtClean="0"/>
              <a:t>Ph.D</a:t>
            </a:r>
            <a:r>
              <a:rPr lang="en-IN" dirty="0" smtClean="0"/>
              <a:t> in Sociology OR </a:t>
            </a:r>
          </a:p>
          <a:p>
            <a:r>
              <a:rPr lang="en-IN" dirty="0" smtClean="0"/>
              <a:t>10+2 in any stream -&gt; BA/B.Sc. in Economics -&gt; MA/M.Sc. in Economics -&gt;Ph.D. in Sociology.</a:t>
            </a:r>
            <a:endParaRPr lang="en-IN" dirty="0"/>
          </a:p>
        </p:txBody>
      </p:sp>
      <p:sp>
        <p:nvSpPr>
          <p:cNvPr id="3" name="Title 2"/>
          <p:cNvSpPr>
            <a:spLocks noGrp="1"/>
          </p:cNvSpPr>
          <p:nvPr>
            <p:ph type="title"/>
          </p:nvPr>
        </p:nvSpPr>
        <p:spPr/>
        <p:txBody>
          <a:bodyPr/>
          <a:lstStyle/>
          <a:p>
            <a:r>
              <a:rPr lang="en-IN" dirty="0" smtClean="0"/>
              <a:t>Sociologist </a:t>
            </a:r>
            <a:endParaRPr lang="en-IN"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334000"/>
          </a:xfrm>
        </p:spPr>
        <p:txBody>
          <a:bodyPr>
            <a:normAutofit fontScale="92500"/>
          </a:bodyPr>
          <a:lstStyle/>
          <a:p>
            <a:pPr>
              <a:buNone/>
            </a:pPr>
            <a:r>
              <a:rPr lang="en-US" dirty="0" smtClean="0"/>
              <a:t>	</a:t>
            </a:r>
            <a:r>
              <a:rPr lang="en-US" b="1" dirty="0" smtClean="0"/>
              <a:t>Job opportunity:</a:t>
            </a:r>
          </a:p>
          <a:p>
            <a:pPr lvl="0"/>
            <a:r>
              <a:rPr lang="en-IN" dirty="0" smtClean="0"/>
              <a:t>In some sectors, sociologists work closely with economists, political scientists, anthropologists, psychologists, social workers, and others, reflecting a growing appreciation of sociology’s contributions to interdisciplinary analysis and action.</a:t>
            </a:r>
          </a:p>
          <a:p>
            <a:pPr lvl="0"/>
            <a:r>
              <a:rPr lang="en-IN" dirty="0" smtClean="0"/>
              <a:t>Since its subject matter is intrinsically fascinating, sociology offers valuable preparation for careers in journalism, politics, public relations, business, or public administration – fields that involve investigative skills and working with diverse groups.</a:t>
            </a:r>
          </a:p>
          <a:p>
            <a:endParaRPr lang="en-IN" dirty="0"/>
          </a:p>
        </p:txBody>
      </p:sp>
      <p:sp>
        <p:nvSpPr>
          <p:cNvPr id="3" name="Title 2"/>
          <p:cNvSpPr>
            <a:spLocks noGrp="1"/>
          </p:cNvSpPr>
          <p:nvPr>
            <p:ph type="title"/>
          </p:nvPr>
        </p:nvSpPr>
        <p:spPr/>
        <p:txBody>
          <a:bodyPr/>
          <a:lstStyle/>
          <a:p>
            <a:r>
              <a:rPr lang="en-IN" dirty="0" smtClean="0"/>
              <a:t>Sociologist </a:t>
            </a:r>
            <a:endParaRPr lang="en-IN"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The teacher's job includes planning, designing, implementing lessons and maintaining classroom discipline. They work as school teachers, a special education teacher, adult vocational education trainer or a college professor.</a:t>
            </a:r>
            <a:endParaRPr lang="en-IN" dirty="0"/>
          </a:p>
        </p:txBody>
      </p:sp>
      <p:sp>
        <p:nvSpPr>
          <p:cNvPr id="3" name="Title 2"/>
          <p:cNvSpPr>
            <a:spLocks noGrp="1"/>
          </p:cNvSpPr>
          <p:nvPr>
            <p:ph type="title"/>
          </p:nvPr>
        </p:nvSpPr>
        <p:spPr/>
        <p:txBody>
          <a:bodyPr/>
          <a:lstStyle/>
          <a:p>
            <a:r>
              <a:rPr lang="en-IN" dirty="0" smtClean="0"/>
              <a:t>Teacher  </a:t>
            </a:r>
            <a:endParaRPr lang="en-IN"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b="1" dirty="0" err="1" smtClean="0"/>
              <a:t>Eligiblity</a:t>
            </a:r>
            <a:r>
              <a:rPr lang="en-IN" dirty="0" smtClean="0"/>
              <a:t>: </a:t>
            </a:r>
          </a:p>
          <a:p>
            <a:pPr lvl="0"/>
            <a:r>
              <a:rPr lang="en-IN" dirty="0" smtClean="0"/>
              <a:t>Class 10 -&gt; Diploma in Education/Primary Teacher Training Course OR</a:t>
            </a:r>
          </a:p>
          <a:p>
            <a:pPr lvl="0"/>
            <a:r>
              <a:rPr lang="en-IN" dirty="0" smtClean="0"/>
              <a:t>Graduation in any subject -&gt; Bachelor of Education OR</a:t>
            </a:r>
          </a:p>
          <a:p>
            <a:r>
              <a:rPr lang="en-IN" dirty="0" smtClean="0"/>
              <a:t>Graduation in any subject -&gt; </a:t>
            </a:r>
            <a:r>
              <a:rPr lang="en-IN" dirty="0" err="1" smtClean="0"/>
              <a:t>Postgraduation</a:t>
            </a:r>
            <a:r>
              <a:rPr lang="en-IN" dirty="0" smtClean="0"/>
              <a:t> -&gt; NET/SET examination.</a:t>
            </a:r>
            <a:endParaRPr lang="en-IN" dirty="0"/>
          </a:p>
        </p:txBody>
      </p:sp>
      <p:sp>
        <p:nvSpPr>
          <p:cNvPr id="3" name="Title 2"/>
          <p:cNvSpPr>
            <a:spLocks noGrp="1"/>
          </p:cNvSpPr>
          <p:nvPr>
            <p:ph type="title"/>
          </p:nvPr>
        </p:nvSpPr>
        <p:spPr/>
        <p:txBody>
          <a:bodyPr/>
          <a:lstStyle/>
          <a:p>
            <a:r>
              <a:rPr lang="en-IN" dirty="0" smtClean="0"/>
              <a:t>Teacher </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IN" dirty="0" smtClean="0"/>
              <a:t>Anthropologists study about the origins of human beings--- their physical personalities, evolutionary history, racial categorizations, historical and present day geographic distribution, group relationships and socio- cultural history. They want to know the origin of the concept of society - how thoughts originated, how they lived in earlier times and how one can use those living skills in the societies we live in. Anthropology thus is a study and interpretation of people belonging to diverse cultures and geographical locations all around the world</a:t>
            </a:r>
            <a:endParaRPr lang="en-IN" dirty="0"/>
          </a:p>
        </p:txBody>
      </p:sp>
      <p:sp>
        <p:nvSpPr>
          <p:cNvPr id="2" name="Title 1"/>
          <p:cNvSpPr>
            <a:spLocks noGrp="1"/>
          </p:cNvSpPr>
          <p:nvPr>
            <p:ph type="title"/>
          </p:nvPr>
        </p:nvSpPr>
        <p:spPr/>
        <p:txBody>
          <a:bodyPr/>
          <a:lstStyle/>
          <a:p>
            <a:r>
              <a:rPr lang="en-IN" b="1" dirty="0" smtClean="0"/>
              <a:t>Anthropologist</a:t>
            </a:r>
            <a:endParaRPr lang="en-IN"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767072"/>
          </a:xfrm>
        </p:spPr>
        <p:txBody>
          <a:bodyPr/>
          <a:lstStyle/>
          <a:p>
            <a:r>
              <a:rPr lang="en-IN" dirty="0" smtClean="0"/>
              <a:t>A Linguist is an expert in origin, evolution, development, and contemporary forms of various languages. They research to find out the latest developments in different languages and provide vital inputs for further development</a:t>
            </a:r>
            <a:r>
              <a:rPr lang="en-IN" dirty="0" smtClean="0"/>
              <a:t>.</a:t>
            </a:r>
          </a:p>
          <a:p>
            <a:r>
              <a:rPr lang="en-IN" b="1" dirty="0" err="1" smtClean="0"/>
              <a:t>Eligiblity</a:t>
            </a:r>
            <a:r>
              <a:rPr lang="en-IN" dirty="0" smtClean="0"/>
              <a:t>: </a:t>
            </a:r>
          </a:p>
          <a:p>
            <a:r>
              <a:rPr lang="en-IN" dirty="0" smtClean="0"/>
              <a:t>10+2 in any stream -&gt; BA in Literature -&gt; MA in Literature -&gt; </a:t>
            </a:r>
            <a:r>
              <a:rPr lang="en-IN" dirty="0" err="1" smtClean="0"/>
              <a:t>Ph.D</a:t>
            </a:r>
            <a:r>
              <a:rPr lang="en-IN" dirty="0" smtClean="0"/>
              <a:t> in Linguistics (optional)</a:t>
            </a:r>
            <a:endParaRPr lang="en-IN" dirty="0"/>
          </a:p>
        </p:txBody>
      </p:sp>
      <p:sp>
        <p:nvSpPr>
          <p:cNvPr id="3" name="Title 2"/>
          <p:cNvSpPr>
            <a:spLocks noGrp="1"/>
          </p:cNvSpPr>
          <p:nvPr>
            <p:ph type="title"/>
          </p:nvPr>
        </p:nvSpPr>
        <p:spPr/>
        <p:txBody>
          <a:bodyPr/>
          <a:lstStyle/>
          <a:p>
            <a:r>
              <a:rPr lang="en-IN" dirty="0" smtClean="0"/>
              <a:t>Linguist  </a:t>
            </a:r>
            <a:endParaRPr lang="en-IN"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a:t>
            </a:r>
            <a:r>
              <a:rPr lang="en-US" b="1" dirty="0" smtClean="0"/>
              <a:t>Job opportunities:</a:t>
            </a:r>
          </a:p>
          <a:p>
            <a:r>
              <a:rPr lang="en-IN" dirty="0" smtClean="0"/>
              <a:t>With Language, you could work as a translator either in newspapers, publication houses, multi national companies, Beauty pageants, discussion forums, group summits, etc.  Bilingual secretaries are in demand with more and more firms.</a:t>
            </a:r>
            <a:endParaRPr lang="en-IN" dirty="0"/>
          </a:p>
        </p:txBody>
      </p:sp>
      <p:sp>
        <p:nvSpPr>
          <p:cNvPr id="3" name="Title 2"/>
          <p:cNvSpPr>
            <a:spLocks noGrp="1"/>
          </p:cNvSpPr>
          <p:nvPr>
            <p:ph type="title"/>
          </p:nvPr>
        </p:nvSpPr>
        <p:spPr/>
        <p:txBody>
          <a:bodyPr/>
          <a:lstStyle/>
          <a:p>
            <a:r>
              <a:rPr lang="en-IN" dirty="0" smtClean="0"/>
              <a:t>Linguist </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IN" b="1" dirty="0" smtClean="0"/>
              <a:t>Eligibility</a:t>
            </a:r>
            <a:r>
              <a:rPr lang="en-IN" dirty="0" smtClean="0"/>
              <a:t>: </a:t>
            </a:r>
          </a:p>
          <a:p>
            <a:pPr lvl="0"/>
            <a:r>
              <a:rPr lang="en-IN" dirty="0" smtClean="0"/>
              <a:t>10+2 in Biological Sciences -&gt; B.Sc. in Anthropology -&gt; M.Sc. in Anthropology OR</a:t>
            </a:r>
          </a:p>
          <a:p>
            <a:r>
              <a:rPr lang="en-IN" dirty="0" smtClean="0"/>
              <a:t>10+2 in any stream -&gt; BA in Anthropology -&gt; MA in Anthropology.</a:t>
            </a:r>
            <a:endParaRPr lang="en-IN" dirty="0"/>
          </a:p>
        </p:txBody>
      </p:sp>
      <p:sp>
        <p:nvSpPr>
          <p:cNvPr id="2" name="Title 1"/>
          <p:cNvSpPr>
            <a:spLocks noGrp="1"/>
          </p:cNvSpPr>
          <p:nvPr>
            <p:ph type="title"/>
          </p:nvPr>
        </p:nvSpPr>
        <p:spPr/>
        <p:txBody>
          <a:bodyPr/>
          <a:lstStyle/>
          <a:p>
            <a:r>
              <a:rPr lang="en-IN" b="1" dirty="0" smtClean="0"/>
              <a:t>Anthropologist</a:t>
            </a: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b="1" dirty="0" smtClean="0"/>
              <a:t>Job opportunity:</a:t>
            </a:r>
          </a:p>
          <a:p>
            <a:pPr lvl="0"/>
            <a:r>
              <a:rPr lang="en-IN" dirty="0" smtClean="0"/>
              <a:t>You can find work with museums, art restoration, fine arts, etc.</a:t>
            </a:r>
          </a:p>
          <a:p>
            <a:pPr lvl="0"/>
            <a:r>
              <a:rPr lang="en-IN" dirty="0" smtClean="0"/>
              <a:t>If you specialise in Forensic anthropology you’ll find yourself in police departments in their forensic laboratory both in State and Central police forces.</a:t>
            </a:r>
          </a:p>
          <a:p>
            <a:pPr lvl="0"/>
            <a:r>
              <a:rPr lang="en-IN" dirty="0" smtClean="0"/>
              <a:t>Teach at schools &amp; colleges and even write a book.</a:t>
            </a:r>
          </a:p>
          <a:p>
            <a:endParaRPr lang="en-IN" dirty="0"/>
          </a:p>
        </p:txBody>
      </p:sp>
      <p:sp>
        <p:nvSpPr>
          <p:cNvPr id="2" name="Title 1"/>
          <p:cNvSpPr>
            <a:spLocks noGrp="1"/>
          </p:cNvSpPr>
          <p:nvPr>
            <p:ph type="title"/>
          </p:nvPr>
        </p:nvSpPr>
        <p:spPr/>
        <p:txBody>
          <a:bodyPr/>
          <a:lstStyle/>
          <a:p>
            <a:r>
              <a:rPr lang="en-IN" b="1" dirty="0" smtClean="0"/>
              <a:t>Anthropologist</a:t>
            </a:r>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IN" dirty="0" smtClean="0"/>
              <a:t>	Maps that are used for geographical illustrations, as road guides, for weather forecast etc. have been drawn accurately by cartographers. This is the art and science of making maps. Today, at the advent of technology, maps are made through computerized cartography. </a:t>
            </a:r>
            <a:endParaRPr lang="en-IN" dirty="0"/>
          </a:p>
        </p:txBody>
      </p:sp>
      <p:sp>
        <p:nvSpPr>
          <p:cNvPr id="2" name="Title 1"/>
          <p:cNvSpPr>
            <a:spLocks noGrp="1"/>
          </p:cNvSpPr>
          <p:nvPr>
            <p:ph type="title"/>
          </p:nvPr>
        </p:nvSpPr>
        <p:spPr/>
        <p:txBody>
          <a:bodyPr/>
          <a:lstStyle/>
          <a:p>
            <a:r>
              <a:rPr lang="en-IN" b="1" dirty="0" smtClean="0"/>
              <a:t>Cartographer</a:t>
            </a:r>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b="1" dirty="0" smtClean="0"/>
              <a:t>	Eligibility: </a:t>
            </a:r>
            <a:endParaRPr lang="en-IN" b="1" dirty="0" smtClean="0"/>
          </a:p>
          <a:p>
            <a:r>
              <a:rPr lang="en-IN" dirty="0" smtClean="0"/>
              <a:t>10+2 -&gt;  BA/</a:t>
            </a:r>
            <a:r>
              <a:rPr lang="en-IN" dirty="0" err="1" smtClean="0"/>
              <a:t>B.Sc</a:t>
            </a:r>
            <a:r>
              <a:rPr lang="en-IN" dirty="0" smtClean="0"/>
              <a:t> with geography related subjects  and Diploma in Cartography.</a:t>
            </a:r>
          </a:p>
          <a:p>
            <a:pPr>
              <a:buNone/>
            </a:pPr>
            <a:r>
              <a:rPr lang="en-US" dirty="0" smtClean="0"/>
              <a:t>	</a:t>
            </a:r>
            <a:r>
              <a:rPr lang="en-US" b="1" dirty="0" smtClean="0"/>
              <a:t>Job opportunities:</a:t>
            </a:r>
          </a:p>
          <a:p>
            <a:pPr lvl="0"/>
            <a:r>
              <a:rPr lang="en-IN" dirty="0" smtClean="0"/>
              <a:t>Work in the Ministry of urban &amp; rural development, Geographical Survey etc.</a:t>
            </a:r>
          </a:p>
          <a:p>
            <a:pPr lvl="0"/>
            <a:r>
              <a:rPr lang="en-IN" dirty="0" smtClean="0"/>
              <a:t>Government Ministries and departments like Ministry of Environment, Ministry of Urban development and autonomous organizations under them.</a:t>
            </a:r>
          </a:p>
          <a:p>
            <a:endParaRPr lang="en-IN" dirty="0"/>
          </a:p>
        </p:txBody>
      </p:sp>
      <p:sp>
        <p:nvSpPr>
          <p:cNvPr id="2" name="Title 1"/>
          <p:cNvSpPr>
            <a:spLocks noGrp="1"/>
          </p:cNvSpPr>
          <p:nvPr>
            <p:ph type="title"/>
          </p:nvPr>
        </p:nvSpPr>
        <p:spPr/>
        <p:txBody>
          <a:bodyPr/>
          <a:lstStyle/>
          <a:p>
            <a:r>
              <a:rPr lang="en-IN" b="1" dirty="0" smtClean="0"/>
              <a:t>Cartographer</a:t>
            </a: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IN" dirty="0" smtClean="0"/>
              <a:t>	An Economist studies the economic conditions of a country in comparison to the world. They also analyse and understand the changes in the buying patterns of the consumers, along with making future projections and advising on corrective actions in the financial, monetary and economic policies</a:t>
            </a:r>
            <a:endParaRPr lang="en-IN" dirty="0"/>
          </a:p>
        </p:txBody>
      </p:sp>
      <p:sp>
        <p:nvSpPr>
          <p:cNvPr id="2" name="Title 1"/>
          <p:cNvSpPr>
            <a:spLocks noGrp="1"/>
          </p:cNvSpPr>
          <p:nvPr>
            <p:ph type="title"/>
          </p:nvPr>
        </p:nvSpPr>
        <p:spPr/>
        <p:txBody>
          <a:bodyPr/>
          <a:lstStyle/>
          <a:p>
            <a:r>
              <a:rPr lang="en-IN" b="1" dirty="0" smtClean="0"/>
              <a:t>Economist</a:t>
            </a:r>
            <a:endParaRPr lang="en-IN"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162</TotalTime>
  <Words>1189</Words>
  <Application>Microsoft Office PowerPoint</Application>
  <PresentationFormat>On-screen Show (4:3)</PresentationFormat>
  <Paragraphs>144</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Concourse</vt:lpstr>
      <vt:lpstr>CAREER OPORTUNITIES IN HUMANITIES</vt:lpstr>
      <vt:lpstr>Archaeologist</vt:lpstr>
      <vt:lpstr>Archaeologist</vt:lpstr>
      <vt:lpstr>Anthropologist</vt:lpstr>
      <vt:lpstr>Anthropologist</vt:lpstr>
      <vt:lpstr>Anthropologist</vt:lpstr>
      <vt:lpstr>Cartographer</vt:lpstr>
      <vt:lpstr>Cartographer</vt:lpstr>
      <vt:lpstr>Economist</vt:lpstr>
      <vt:lpstr>Economist</vt:lpstr>
      <vt:lpstr>Economist</vt:lpstr>
      <vt:lpstr>Geographer</vt:lpstr>
      <vt:lpstr>Geographer</vt:lpstr>
      <vt:lpstr>Heritage Management</vt:lpstr>
      <vt:lpstr>Heritage Management</vt:lpstr>
      <vt:lpstr>Historian</vt:lpstr>
      <vt:lpstr>Historian</vt:lpstr>
      <vt:lpstr>Political Scientist</vt:lpstr>
      <vt:lpstr>Population Scientist</vt:lpstr>
      <vt:lpstr>Population Scientist</vt:lpstr>
      <vt:lpstr>Population Scientist</vt:lpstr>
      <vt:lpstr>Psychologist</vt:lpstr>
      <vt:lpstr>Psychologist</vt:lpstr>
      <vt:lpstr>TYPES OF PSYCHOLOGISTS </vt:lpstr>
      <vt:lpstr>Job opportunities</vt:lpstr>
      <vt:lpstr>Job opportunities</vt:lpstr>
      <vt:lpstr>Job opportunities</vt:lpstr>
      <vt:lpstr>Job opportunities</vt:lpstr>
      <vt:lpstr>Public Administration  </vt:lpstr>
      <vt:lpstr>Public Administration</vt:lpstr>
      <vt:lpstr>Public Administration</vt:lpstr>
      <vt:lpstr>Social Worker</vt:lpstr>
      <vt:lpstr>Social Worker</vt:lpstr>
      <vt:lpstr>Social Worker</vt:lpstr>
      <vt:lpstr>Sociologist  </vt:lpstr>
      <vt:lpstr>Sociologist </vt:lpstr>
      <vt:lpstr>Sociologist </vt:lpstr>
      <vt:lpstr>Teacher  </vt:lpstr>
      <vt:lpstr>Teacher </vt:lpstr>
      <vt:lpstr>Linguist  </vt:lpstr>
      <vt:lpstr>Linguist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CAREER OPORTUNITIES IN HUMANITIES</dc:title>
  <dc:creator>Devajit Bhuyan</dc:creator>
  <cp:lastModifiedBy>sony</cp:lastModifiedBy>
  <cp:revision>26</cp:revision>
  <dcterms:created xsi:type="dcterms:W3CDTF">2006-08-16T00:00:00Z</dcterms:created>
  <dcterms:modified xsi:type="dcterms:W3CDTF">2008-05-25T18:19:56Z</dcterms:modified>
</cp:coreProperties>
</file>