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6"/>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5CDA3-D4B8-47BB-9217-0D95C934BF1A}" v="14" dt="2025-08-09T21:12:59.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1938" autoAdjust="0"/>
  </p:normalViewPr>
  <p:slideViewPr>
    <p:cSldViewPr snapToGrid="0" snapToObjects="1">
      <p:cViewPr varScale="1">
        <p:scale>
          <a:sx n="107" d="100"/>
          <a:sy n="107" d="100"/>
        </p:scale>
        <p:origin x="888" y="2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3" d="100"/>
          <a:sy n="83" d="100"/>
        </p:scale>
        <p:origin x="388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Mongiello" userId="d5013f51cb249148" providerId="LiveId" clId="{0485CDA3-D4B8-47BB-9217-0D95C934BF1A}"/>
    <pc:docChg chg="modSld modMainMaster">
      <pc:chgData name="Marti Mongiello" userId="d5013f51cb249148" providerId="LiveId" clId="{0485CDA3-D4B8-47BB-9217-0D95C934BF1A}" dt="2025-08-09T21:14:23.110" v="14" actId="20577"/>
      <pc:docMkLst>
        <pc:docMk/>
      </pc:docMkLst>
      <pc:sldChg chg="addSp delSp modSp modTransition modAnim">
        <pc:chgData name="Marti Mongiello" userId="d5013f51cb249148" providerId="LiveId" clId="{0485CDA3-D4B8-47BB-9217-0D95C934BF1A}" dt="2025-08-09T21:12:59.422" v="12"/>
        <pc:sldMkLst>
          <pc:docMk/>
          <pc:sldMk cId="0" sldId="256"/>
        </pc:sldMkLst>
        <pc:picChg chg="add del mod">
          <ac:chgData name="Marti Mongiello" userId="d5013f51cb249148" providerId="LiveId" clId="{0485CDA3-D4B8-47BB-9217-0D95C934BF1A}" dt="2025-08-09T21:12:59.422" v="12"/>
          <ac:picMkLst>
            <pc:docMk/>
            <pc:sldMk cId="0" sldId="256"/>
            <ac:picMk id="10" creationId="{C317A921-5566-F7A1-9187-74FAEED2A8CA}"/>
          </ac:picMkLst>
        </pc:picChg>
      </pc:sldChg>
      <pc:sldChg chg="addSp delSp modSp mod modTransition modAnim">
        <pc:chgData name="Marti Mongiello" userId="d5013f51cb249148" providerId="LiveId" clId="{0485CDA3-D4B8-47BB-9217-0D95C934BF1A}" dt="2025-08-09T21:14:09.591" v="13" actId="1076"/>
        <pc:sldMkLst>
          <pc:docMk/>
          <pc:sldMk cId="0" sldId="257"/>
        </pc:sldMkLst>
        <pc:picChg chg="mod">
          <ac:chgData name="Marti Mongiello" userId="d5013f51cb249148" providerId="LiveId" clId="{0485CDA3-D4B8-47BB-9217-0D95C934BF1A}" dt="2025-08-09T21:14:09.591" v="13" actId="1076"/>
          <ac:picMkLst>
            <pc:docMk/>
            <pc:sldMk cId="0" sldId="257"/>
            <ac:picMk id="5" creationId="{D9D80800-70A6-57FB-88EC-CFAA69390B65}"/>
          </ac:picMkLst>
        </pc:picChg>
        <pc:picChg chg="add del mod">
          <ac:chgData name="Marti Mongiello" userId="d5013f51cb249148" providerId="LiveId" clId="{0485CDA3-D4B8-47BB-9217-0D95C934BF1A}" dt="2025-08-09T21:12:59.422" v="12"/>
          <ac:picMkLst>
            <pc:docMk/>
            <pc:sldMk cId="0" sldId="257"/>
            <ac:picMk id="20" creationId="{8C57363C-B0A1-31E1-3BA0-16003CC99B78}"/>
          </ac:picMkLst>
        </pc:picChg>
      </pc:sldChg>
      <pc:sldChg chg="addSp delSp modSp modTransition modAnim">
        <pc:chgData name="Marti Mongiello" userId="d5013f51cb249148" providerId="LiveId" clId="{0485CDA3-D4B8-47BB-9217-0D95C934BF1A}" dt="2025-08-09T21:12:59.422" v="12"/>
        <pc:sldMkLst>
          <pc:docMk/>
          <pc:sldMk cId="0" sldId="258"/>
        </pc:sldMkLst>
        <pc:picChg chg="add del mod">
          <ac:chgData name="Marti Mongiello" userId="d5013f51cb249148" providerId="LiveId" clId="{0485CDA3-D4B8-47BB-9217-0D95C934BF1A}" dt="2025-08-09T21:12:59.422" v="12"/>
          <ac:picMkLst>
            <pc:docMk/>
            <pc:sldMk cId="0" sldId="258"/>
            <ac:picMk id="13" creationId="{10344BD5-65D3-E949-D9FE-E1181E9B4CD9}"/>
          </ac:picMkLst>
        </pc:picChg>
      </pc:sldChg>
      <pc:sldChg chg="addSp delSp modSp modTransition modAnim">
        <pc:chgData name="Marti Mongiello" userId="d5013f51cb249148" providerId="LiveId" clId="{0485CDA3-D4B8-47BB-9217-0D95C934BF1A}" dt="2025-08-09T21:12:59.422" v="12"/>
        <pc:sldMkLst>
          <pc:docMk/>
          <pc:sldMk cId="0" sldId="259"/>
        </pc:sldMkLst>
        <pc:picChg chg="add del mod">
          <ac:chgData name="Marti Mongiello" userId="d5013f51cb249148" providerId="LiveId" clId="{0485CDA3-D4B8-47BB-9217-0D95C934BF1A}" dt="2025-08-09T21:12:59.422" v="12"/>
          <ac:picMkLst>
            <pc:docMk/>
            <pc:sldMk cId="0" sldId="259"/>
            <ac:picMk id="9" creationId="{A01F0D09-A7B7-407B-D2A4-0909FB6E98C5}"/>
          </ac:picMkLst>
        </pc:picChg>
      </pc:sldChg>
      <pc:sldChg chg="addSp delSp modSp modTransition modAnim">
        <pc:chgData name="Marti Mongiello" userId="d5013f51cb249148" providerId="LiveId" clId="{0485CDA3-D4B8-47BB-9217-0D95C934BF1A}" dt="2025-08-09T21:12:59.422" v="12"/>
        <pc:sldMkLst>
          <pc:docMk/>
          <pc:sldMk cId="0" sldId="260"/>
        </pc:sldMkLst>
        <pc:picChg chg="add del mod">
          <ac:chgData name="Marti Mongiello" userId="d5013f51cb249148" providerId="LiveId" clId="{0485CDA3-D4B8-47BB-9217-0D95C934BF1A}" dt="2025-08-09T21:12:59.422" v="12"/>
          <ac:picMkLst>
            <pc:docMk/>
            <pc:sldMk cId="0" sldId="260"/>
            <ac:picMk id="24" creationId="{A88D9898-E0A2-109A-E064-26ACB08AFF08}"/>
          </ac:picMkLst>
        </pc:picChg>
      </pc:sldChg>
      <pc:sldChg chg="addSp delSp modSp modTransition modAnim">
        <pc:chgData name="Marti Mongiello" userId="d5013f51cb249148" providerId="LiveId" clId="{0485CDA3-D4B8-47BB-9217-0D95C934BF1A}" dt="2025-08-09T21:12:59.422" v="12"/>
        <pc:sldMkLst>
          <pc:docMk/>
          <pc:sldMk cId="0" sldId="261"/>
        </pc:sldMkLst>
        <pc:picChg chg="add del mod">
          <ac:chgData name="Marti Mongiello" userId="d5013f51cb249148" providerId="LiveId" clId="{0485CDA3-D4B8-47BB-9217-0D95C934BF1A}" dt="2025-08-09T21:12:59.422" v="12"/>
          <ac:picMkLst>
            <pc:docMk/>
            <pc:sldMk cId="0" sldId="261"/>
            <ac:picMk id="11" creationId="{2E0D16B3-885E-5781-D96E-38BD5D324497}"/>
          </ac:picMkLst>
        </pc:picChg>
      </pc:sldChg>
      <pc:sldChg chg="addSp delSp modSp mod modTransition modAnim">
        <pc:chgData name="Marti Mongiello" userId="d5013f51cb249148" providerId="LiveId" clId="{0485CDA3-D4B8-47BB-9217-0D95C934BF1A}" dt="2025-08-09T21:14:23.110" v="14" actId="20577"/>
        <pc:sldMkLst>
          <pc:docMk/>
          <pc:sldMk cId="0" sldId="262"/>
        </pc:sldMkLst>
        <pc:spChg chg="mod">
          <ac:chgData name="Marti Mongiello" userId="d5013f51cb249148" providerId="LiveId" clId="{0485CDA3-D4B8-47BB-9217-0D95C934BF1A}" dt="2025-08-09T21:14:23.110" v="14" actId="20577"/>
          <ac:spMkLst>
            <pc:docMk/>
            <pc:sldMk cId="0" sldId="262"/>
            <ac:spMk id="13" creationId="{746083C2-9A01-EC6A-0B22-09063A9975E0}"/>
          </ac:spMkLst>
        </pc:spChg>
        <pc:picChg chg="add del mod">
          <ac:chgData name="Marti Mongiello" userId="d5013f51cb249148" providerId="LiveId" clId="{0485CDA3-D4B8-47BB-9217-0D95C934BF1A}" dt="2025-08-09T21:12:59.422" v="12"/>
          <ac:picMkLst>
            <pc:docMk/>
            <pc:sldMk cId="0" sldId="262"/>
            <ac:picMk id="16" creationId="{C84D6CE1-08E3-0A60-F47D-944D8A5B1EB3}"/>
          </ac:picMkLst>
        </pc:picChg>
      </pc:sldChg>
      <pc:sldChg chg="modTransition">
        <pc:chgData name="Marti Mongiello" userId="d5013f51cb249148" providerId="LiveId" clId="{0485CDA3-D4B8-47BB-9217-0D95C934BF1A}" dt="2025-08-09T20:50:52.449" v="3"/>
        <pc:sldMkLst>
          <pc:docMk/>
          <pc:sldMk cId="0" sldId="263"/>
        </pc:sldMkLst>
      </pc:sldChg>
      <pc:sldChg chg="modTransition">
        <pc:chgData name="Marti Mongiello" userId="d5013f51cb249148" providerId="LiveId" clId="{0485CDA3-D4B8-47BB-9217-0D95C934BF1A}" dt="2025-08-09T20:50:54.738" v="4"/>
        <pc:sldMkLst>
          <pc:docMk/>
          <pc:sldMk cId="0" sldId="264"/>
        </pc:sldMkLst>
      </pc:sldChg>
      <pc:sldChg chg="modTransition">
        <pc:chgData name="Marti Mongiello" userId="d5013f51cb249148" providerId="LiveId" clId="{0485CDA3-D4B8-47BB-9217-0D95C934BF1A}" dt="2025-08-09T20:50:56.841" v="5"/>
        <pc:sldMkLst>
          <pc:docMk/>
          <pc:sldMk cId="0" sldId="265"/>
        </pc:sldMkLst>
      </pc:sldChg>
      <pc:sldChg chg="modTransition">
        <pc:chgData name="Marti Mongiello" userId="d5013f51cb249148" providerId="LiveId" clId="{0485CDA3-D4B8-47BB-9217-0D95C934BF1A}" dt="2025-08-09T20:50:37.970" v="1"/>
        <pc:sldMkLst>
          <pc:docMk/>
          <pc:sldMk cId="0" sldId="266"/>
        </pc:sldMkLst>
      </pc:sldChg>
      <pc:sldChg chg="addSp delSp modSp modTransition modAnim">
        <pc:chgData name="Marti Mongiello" userId="d5013f51cb249148" providerId="LiveId" clId="{0485CDA3-D4B8-47BB-9217-0D95C934BF1A}" dt="2025-08-09T21:12:59.422" v="12"/>
        <pc:sldMkLst>
          <pc:docMk/>
          <pc:sldMk cId="2896646130" sldId="267"/>
        </pc:sldMkLst>
        <pc:picChg chg="add del mod">
          <ac:chgData name="Marti Mongiello" userId="d5013f51cb249148" providerId="LiveId" clId="{0485CDA3-D4B8-47BB-9217-0D95C934BF1A}" dt="2025-08-09T21:12:59.422" v="12"/>
          <ac:picMkLst>
            <pc:docMk/>
            <pc:sldMk cId="2896646130" sldId="267"/>
            <ac:picMk id="14" creationId="{2CEFB6FF-F2DF-6F88-0DBB-2FBEEBBBF0A1}"/>
          </ac:picMkLst>
        </pc:picChg>
      </pc:sldChg>
      <pc:sldChg chg="modTransition">
        <pc:chgData name="Marti Mongiello" userId="d5013f51cb249148" providerId="LiveId" clId="{0485CDA3-D4B8-47BB-9217-0D95C934BF1A}" dt="2025-08-09T20:50:37.970" v="1"/>
        <pc:sldMkLst>
          <pc:docMk/>
          <pc:sldMk cId="3312123903" sldId="268"/>
        </pc:sldMkLst>
      </pc:sldChg>
      <pc:sldChg chg="modTransition">
        <pc:chgData name="Marti Mongiello" userId="d5013f51cb249148" providerId="LiveId" clId="{0485CDA3-D4B8-47BB-9217-0D95C934BF1A}" dt="2025-08-09T20:50:37.970" v="1"/>
        <pc:sldMkLst>
          <pc:docMk/>
          <pc:sldMk cId="4216811591" sldId="269"/>
        </pc:sldMkLst>
      </pc:sldChg>
      <pc:sldMasterChg chg="modTransition modSldLayout">
        <pc:chgData name="Marti Mongiello" userId="d5013f51cb249148" providerId="LiveId" clId="{0485CDA3-D4B8-47BB-9217-0D95C934BF1A}" dt="2025-08-09T20:50:37.970" v="1"/>
        <pc:sldMasterMkLst>
          <pc:docMk/>
          <pc:sldMasterMk cId="1993443650" sldId="2147483689"/>
        </pc:sldMasterMkLst>
        <pc:sldLayoutChg chg="modTransition">
          <pc:chgData name="Marti Mongiello" userId="d5013f51cb249148" providerId="LiveId" clId="{0485CDA3-D4B8-47BB-9217-0D95C934BF1A}" dt="2025-08-09T20:50:37.970" v="1"/>
          <pc:sldLayoutMkLst>
            <pc:docMk/>
            <pc:sldMasterMk cId="1993443650" sldId="2147483689"/>
            <pc:sldLayoutMk cId="2337940501" sldId="2147483690"/>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132117639" sldId="2147483691"/>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3577804010" sldId="2147483692"/>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2572584567" sldId="2147483693"/>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4032691002" sldId="2147483694"/>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672716146" sldId="2147483695"/>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46980809" sldId="2147483696"/>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594599048" sldId="2147483697"/>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899447936" sldId="2147483698"/>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3302773175" sldId="2147483699"/>
          </pc:sldLayoutMkLst>
        </pc:sldLayoutChg>
        <pc:sldLayoutChg chg="modTransition">
          <pc:chgData name="Marti Mongiello" userId="d5013f51cb249148" providerId="LiveId" clId="{0485CDA3-D4B8-47BB-9217-0D95C934BF1A}" dt="2025-08-09T20:50:37.970" v="1"/>
          <pc:sldLayoutMkLst>
            <pc:docMk/>
            <pc:sldMasterMk cId="1993443650" sldId="2147483689"/>
            <pc:sldLayoutMk cId="1351760637" sldId="214748370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86394-0180-44F2-92E6-38970BFAB58B}" type="datetimeFigureOut">
              <a:rPr lang="en-US" smtClean="0"/>
              <a:t>8/9/2025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C6DE4-6140-4FA4-BCE5-088F6DC13E40}" type="slidenum">
              <a:rPr lang="en-US" smtClean="0"/>
              <a:t>‹#›</a:t>
            </a:fld>
            <a:endParaRPr lang="en-US"/>
          </a:p>
        </p:txBody>
      </p:sp>
    </p:spTree>
    <p:extLst>
      <p:ext uri="{BB962C8B-B14F-4D97-AF65-F5344CB8AC3E}">
        <p14:creationId xmlns:p14="http://schemas.microsoft.com/office/powerpoint/2010/main" val="263270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slide show easily.</a:t>
            </a:r>
          </a:p>
        </p:txBody>
      </p:sp>
      <p:sp>
        <p:nvSpPr>
          <p:cNvPr id="4" name="Slide Number Placeholder 3"/>
          <p:cNvSpPr>
            <a:spLocks noGrp="1"/>
          </p:cNvSpPr>
          <p:nvPr>
            <p:ph type="sldNum" sz="quarter" idx="5"/>
          </p:nvPr>
        </p:nvSpPr>
        <p:spPr/>
        <p:txBody>
          <a:bodyPr/>
          <a:lstStyle/>
          <a:p>
            <a:fld id="{621C6DE4-6140-4FA4-BCE5-088F6DC13E40}" type="slidenum">
              <a:rPr lang="en-US" smtClean="0"/>
              <a:t>1</a:t>
            </a:fld>
            <a:endParaRPr lang="en-US"/>
          </a:p>
        </p:txBody>
      </p:sp>
    </p:spTree>
    <p:extLst>
      <p:ext uri="{BB962C8B-B14F-4D97-AF65-F5344CB8AC3E}">
        <p14:creationId xmlns:p14="http://schemas.microsoft.com/office/powerpoint/2010/main" val="322284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Modern psychology integrates both Erikson’s and Ellis’s ideas</a:t>
            </a:r>
            <a:r>
              <a:rPr lang="en-US" dirty="0"/>
              <a:t>, on some continents and in some countries and universities</a:t>
            </a:r>
            <a:r>
              <a:rPr dirty="0"/>
              <a:t>. Educators and counselors rely on Erikson to understand developmental needs, while therapists use CBT approaches rooted in Ellis’s REBT for treating disorders like depression and anxiety. Combining developmental insight with cognitive tools allows for a comprehensive approach—addressing both the origins of issues and their current manifestations.</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Erikson and Ellis represent two distinct but complementary approaches: one developmental, one cognitive-behavioral. Their differences in theory and technique provide psychology with a rich set of tools. Both remain influential in academic study and applied practice, shaping the way we think about identity, change, and mental health.</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These references combine original works by Erikson and Ellis with scholarly sources analyzing their contributions. They meet APA guidelines for sourcing in academic presentations and provide a strong foundation for understanding both theorists’ impact on psychology.</a:t>
            </a:r>
            <a:r>
              <a:rPr lang="en-US" dirty="0"/>
              <a:t> They represent strong peer-reviewed references within five years time.</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ready for bristling in the audience over Erikson being unlicensed and having no degree.</a:t>
            </a:r>
          </a:p>
        </p:txBody>
      </p:sp>
      <p:sp>
        <p:nvSpPr>
          <p:cNvPr id="4" name="Slide Number Placeholder 3"/>
          <p:cNvSpPr>
            <a:spLocks noGrp="1"/>
          </p:cNvSpPr>
          <p:nvPr>
            <p:ph type="sldNum" sz="quarter" idx="5"/>
          </p:nvPr>
        </p:nvSpPr>
        <p:spPr/>
        <p:txBody>
          <a:bodyPr/>
          <a:lstStyle/>
          <a:p>
            <a:fld id="{621C6DE4-6140-4FA4-BCE5-088F6DC13E40}" type="slidenum">
              <a:rPr lang="en-US" smtClean="0"/>
              <a:t>2</a:t>
            </a:fld>
            <a:endParaRPr lang="en-US"/>
          </a:p>
        </p:txBody>
      </p:sp>
    </p:spTree>
    <p:extLst>
      <p:ext uri="{BB962C8B-B14F-4D97-AF65-F5344CB8AC3E}">
        <p14:creationId xmlns:p14="http://schemas.microsoft.com/office/powerpoint/2010/main" val="291327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This presentation compares Erik Erikson, known for his eight stages of psychosocial development, and Albert Ellis, creator of REBT. Erikson expanded Freud’s theories to cover the entire lifespan, emphasizing the role of social and cultural influences. Ellis broke from psychoanalysis, advocating for rational thinking to replace harmful beliefs. While their approaches differ—Erikson’s being stage-based and developmental, Ellis’s being immediate and cognitive—they share a goal of fostering mental health through personal growth.</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Erikson, trained under Anna Freud, integrated cultural and social aspects into psychoanalytic theory. His eight-stage model provided a framework for understanding development from infancy to late adulthood. Ellis, frustrated by the slow pace of psychoanalysis, developed R</a:t>
            </a:r>
            <a:r>
              <a:rPr lang="en-US" dirty="0"/>
              <a:t>ational </a:t>
            </a:r>
            <a:r>
              <a:rPr dirty="0"/>
              <a:t>E</a:t>
            </a:r>
            <a:r>
              <a:rPr lang="en-US" dirty="0"/>
              <a:t>motive </a:t>
            </a:r>
            <a:r>
              <a:rPr dirty="0"/>
              <a:t>B</a:t>
            </a:r>
            <a:r>
              <a:rPr lang="en-US" dirty="0"/>
              <a:t>ehavior </a:t>
            </a:r>
            <a:r>
              <a:rPr dirty="0"/>
              <a:t>T</a:t>
            </a:r>
            <a:r>
              <a:rPr lang="en-US" dirty="0"/>
              <a:t>herapy (REBT)</a:t>
            </a:r>
            <a:r>
              <a:rPr dirty="0"/>
              <a:t> in the 1950s to directly target irrational beliefs. His approach influenced modern </a:t>
            </a:r>
            <a:r>
              <a:rPr lang="en-US" dirty="0"/>
              <a:t>Cognitive Behavior Therapy (</a:t>
            </a:r>
            <a:r>
              <a:rPr dirty="0"/>
              <a:t>CBT</a:t>
            </a:r>
            <a:r>
              <a:rPr lang="en-US" dirty="0"/>
              <a:t>)</a:t>
            </a:r>
            <a:r>
              <a:rPr dirty="0"/>
              <a:t> methods. Both became key figures in moving psychology toward practical, results-driven applications—Erikson in education and counseling, Ellis in psychotherapy and self-help.</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Erikson’s eight stages outline life’s psychological conflicts—trust vs. mistrust in infancy to integrity vs. despair in old age. Each stage’s resolution influences later growth. Ellis’s ABC model describes how an activating event (A) leads to beliefs (B), which cause consequences (C). Challenging irrational beliefs changes emotional outcomes. Erikson provided a developmental roadmap; Ellis offered a hands-on tool for emotional change. Together, they represent developmental and cognitive-behavioral approaches in psychology.</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Erikson’s roots were in psychoanalysis, but he emphasized social context and lifelong identity formation, diverging from Freud’s focus on childhood and sexual drives. Ellis rejected the passive analyst role, preferring active dialogue. Drawing from Stoic philosophy, Ellis taught that emotional control comes from altering thought patterns. Both recognized human capacity for change, but Erikson’s model focused on long-term development, whereas Ellis focused on immediate cognitive restructuring.</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Erikson emphasized dignity, cultural respect, and framing life crises as growth opportunities. Ellis valued honesty, often using blunt language, but stressed empathy and informed consent. Both align with APA ethics: beneficence, non-maleficence, and respect for rights. Ellis’s approach was more confrontational, potentially challenging for sensitive clients, whereas Erikson’s was more reflective and exploratory. Both maintained ethical commitments to client welfare and professional integrity.</a:t>
            </a:r>
            <a:r>
              <a:rPr lang="en-US" dirty="0"/>
              <a:t> Fellow students using these practitioners in their work could run the risk of receiving failing grades or be disciplined in some universities for referencing them. Please be safe and check in your university and country before doing so.</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Erikson recognized that identity formation is shaped by cultural norms and societal expectations, influencing cross-cultural psychology and multicultural counseling. Ellis designed REBT as universally applicable but encouraged adaptation to clients’ cultural, religious, and personal values. Both theorists acknowledged that effective psychological practice requires sensitivity to diversity, ensuring theories and interventions are relevant and respectful across cultures.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This comparison highlights their contrasts: Erikson provides a life-stage narrative for understanding personal growth, while Ellis gives tools for immediate thought and behavior change. Erikson’s work is foundational in education and counseling; Ellis’s is essential in psychotherapy and self-help. Together, they bridge historical and contemporary approaches to improving mental health.</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37940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27731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17606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Student martin </a:t>
            </a:r>
            <a:r>
              <a:rPr lang="en-US" dirty="0" err="1"/>
              <a:t>cj</a:t>
            </a:r>
            <a:r>
              <a:rPr lang="en-US" dirty="0"/>
              <a:t> mongiello</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8/9/2025</a:t>
            </a:fld>
            <a:endParaRPr lang="en-US" dirty="0"/>
          </a:p>
        </p:txBody>
      </p:sp>
    </p:spTree>
    <p:extLst>
      <p:ext uri="{BB962C8B-B14F-4D97-AF65-F5344CB8AC3E}">
        <p14:creationId xmlns:p14="http://schemas.microsoft.com/office/powerpoint/2010/main" val="132117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8040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25845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326910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72716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CAD085-E8A6-8845-BD4E-CB4CCA059FC4}" type="datetimeFigureOut">
              <a:rPr lang="en-US" smtClean="0"/>
              <a:t>8/9/2025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6980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BCAD085-E8A6-8845-BD4E-CB4CCA059FC4}" type="datetimeFigureOut">
              <a:rPr lang="en-US" smtClean="0"/>
              <a:t>8/9/2025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94599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99447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CAD085-E8A6-8845-BD4E-CB4CCA059FC4}" type="datetimeFigureOut">
              <a:rPr lang="en-US" smtClean="0"/>
              <a:t>8/9/2025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1FF6DA9-008F-8B48-92A6-B652298478B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436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ampusontario.pressbooks.pub/alwaysdeveloping/chapter/psychosocial-theo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22059/jor.2023.337926.2319" TargetMode="External"/><Relationship Id="rId5" Type="http://schemas.openxmlformats.org/officeDocument/2006/relationships/hyperlink" Target="https://www.prospectmagazine.co.uk/essays/51968/albert-ellis" TargetMode="External"/><Relationship Id="rId4" Type="http://schemas.openxmlformats.org/officeDocument/2006/relationships/hyperlink" Target="https://doi.org/10.1007/s10942-019-00328-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109/MMSP48831.2020.928713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research.ebsco.com/c/udgvh3/search/results?limiters=FT%3AY%2CRV%3AY%2CDT1%3A2020-08-09%2F2025-08-09&amp;q=AR+%22%D8%AD%D9%85%D8%B2%D9%87+%D8%A8%D8%A7%D9%82%D8%B1%DB%8C+%D8%AD%DB%8C%D8%AF%D8%B1%DB%8C%22&amp;redirectFromDetailsToResultsPage=true&amp;initiatedBy=typed-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434274"/>
            <a:ext cx="7543800" cy="3566160"/>
          </a:xfrm>
        </p:spPr>
        <p:txBody>
          <a:bodyPr>
            <a:noAutofit/>
          </a:bodyPr>
          <a:lstStyle/>
          <a:p>
            <a:pPr algn="ctr">
              <a:lnSpc>
                <a:spcPct val="200000"/>
              </a:lnSpc>
            </a:pPr>
            <a:r>
              <a:rPr lang="en-US" sz="1400" b="1" dirty="0">
                <a:latin typeface="Times New Roman" panose="02020603050405020304" pitchFamily="18" charset="0"/>
                <a:cs typeface="Times New Roman" panose="02020603050405020304" pitchFamily="18" charset="0"/>
              </a:rPr>
              <a:t>Two Developmental Theorists to Examine</a:t>
            </a:r>
            <a:br>
              <a:rPr lang="en-US"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Martin CJ Mongiello</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School of Psychology and Social Sciences, National University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PSY-7120 v2: Overview of the Psychological Concepts (9187202574)</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Doctor Amanda Gibson, Ph.D.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August 9, 2025</a:t>
            </a:r>
            <a:endParaRPr sz="1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9552">
        <p159:morph option="byObject"/>
      </p:transition>
    </mc:Choice>
    <mc:Fallback>
      <p:transition spd="slow" advTm="3955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Integration in Modern Psychology</a:t>
            </a:r>
          </a:p>
        </p:txBody>
      </p:sp>
      <p:sp>
        <p:nvSpPr>
          <p:cNvPr id="3" name="Content Placeholder 2"/>
          <p:cNvSpPr>
            <a:spLocks noGrp="1"/>
          </p:cNvSpPr>
          <p:nvPr>
            <p:ph idx="1"/>
          </p:nvPr>
        </p:nvSpPr>
        <p:spPr/>
        <p:txBody>
          <a:bodyPr>
            <a:normAutofit/>
          </a:bodyPr>
          <a:lstStyle/>
          <a:p>
            <a:endParaRPr sz="3600" dirty="0"/>
          </a:p>
          <a:p>
            <a:pPr>
              <a:defRPr sz="1400"/>
            </a:pPr>
            <a:r>
              <a:rPr sz="3600" dirty="0">
                <a:solidFill>
                  <a:schemeClr val="accent2"/>
                </a:solidFill>
              </a:rPr>
              <a:t>Erikson’s</a:t>
            </a:r>
            <a:r>
              <a:rPr sz="3600" dirty="0"/>
              <a:t> theory used in education, life coaching</a:t>
            </a:r>
            <a:r>
              <a:rPr lang="en-US" sz="3600" dirty="0"/>
              <a:t>.</a:t>
            </a:r>
            <a:endParaRPr sz="3600" dirty="0"/>
          </a:p>
          <a:p>
            <a:pPr>
              <a:defRPr sz="1400"/>
            </a:pPr>
            <a:r>
              <a:rPr sz="3600" dirty="0">
                <a:solidFill>
                  <a:schemeClr val="accent2"/>
                </a:solidFill>
              </a:rPr>
              <a:t>Ellis’s</a:t>
            </a:r>
            <a:r>
              <a:rPr sz="3600" dirty="0"/>
              <a:t> REBT foundational to CBT and modern therapy</a:t>
            </a:r>
            <a:r>
              <a:rPr lang="en-US" sz="3600" dirty="0"/>
              <a:t>.</a:t>
            </a:r>
            <a:endParaRPr sz="3600" dirty="0"/>
          </a:p>
        </p:txBody>
      </p:sp>
      <p:sp>
        <p:nvSpPr>
          <p:cNvPr id="5" name="TextBox 4">
            <a:extLst>
              <a:ext uri="{FF2B5EF4-FFF2-40B4-BE49-F238E27FC236}">
                <a16:creationId xmlns:a16="http://schemas.microsoft.com/office/drawing/2014/main" id="{95E77DD4-2322-C6F4-9E73-52E2D261958B}"/>
              </a:ext>
            </a:extLst>
          </p:cNvPr>
          <p:cNvSpPr txBox="1"/>
          <p:nvPr/>
        </p:nvSpPr>
        <p:spPr>
          <a:xfrm>
            <a:off x="6454240" y="5331136"/>
            <a:ext cx="2493818" cy="1200329"/>
          </a:xfrm>
          <a:prstGeom prst="rect">
            <a:avLst/>
          </a:prstGeom>
          <a:noFill/>
        </p:spPr>
        <p:txBody>
          <a:bodyPr wrap="square" rtlCol="0">
            <a:spAutoFit/>
          </a:bodyPr>
          <a:lstStyle/>
          <a:p>
            <a:r>
              <a:rPr lang="da-DK" dirty="0"/>
              <a:t>(P. R. et al., 2024)</a:t>
            </a:r>
          </a:p>
          <a:p>
            <a:r>
              <a:rPr lang="en-US" dirty="0"/>
              <a:t>(Watson &amp; Dodd, 1990)</a:t>
            </a:r>
            <a:endParaRPr lang="da-DK" dirty="0"/>
          </a:p>
          <a:p>
            <a:r>
              <a:rPr lang="en-US" dirty="0"/>
              <a:t>(White, 1951)</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Summary</a:t>
            </a:r>
          </a:p>
        </p:txBody>
      </p:sp>
      <p:sp>
        <p:nvSpPr>
          <p:cNvPr id="3" name="Content Placeholder 2"/>
          <p:cNvSpPr>
            <a:spLocks noGrp="1"/>
          </p:cNvSpPr>
          <p:nvPr>
            <p:ph idx="1"/>
          </p:nvPr>
        </p:nvSpPr>
        <p:spPr/>
        <p:txBody>
          <a:bodyPr>
            <a:normAutofit fontScale="70000" lnSpcReduction="20000"/>
          </a:bodyPr>
          <a:lstStyle/>
          <a:p>
            <a:endParaRPr dirty="0"/>
          </a:p>
          <a:p>
            <a:pPr>
              <a:defRPr sz="1400"/>
            </a:pPr>
            <a:r>
              <a:rPr sz="4100" dirty="0"/>
              <a:t>Different paths, shared goal: human flourishing</a:t>
            </a:r>
            <a:r>
              <a:rPr lang="en-US" sz="4100" dirty="0"/>
              <a:t>.</a:t>
            </a:r>
            <a:endParaRPr sz="4100" dirty="0"/>
          </a:p>
          <a:p>
            <a:pPr>
              <a:defRPr sz="1400"/>
            </a:pPr>
            <a:r>
              <a:rPr sz="4100" dirty="0"/>
              <a:t>Legacies endure in theory and practice</a:t>
            </a:r>
            <a:r>
              <a:rPr lang="en-US" sz="4100" dirty="0"/>
              <a:t>.</a:t>
            </a:r>
          </a:p>
          <a:p>
            <a:pPr>
              <a:defRPr sz="1400"/>
            </a:pPr>
            <a:r>
              <a:rPr lang="en-US" sz="4100" dirty="0"/>
              <a:t>As a student, I am continuing to add to the body of study in advocacy of Dr. Ellis as more curse words are used in film, stage, television than ever before. Modern practitioners moving from 2025 into 2100 must become cognizant of the shift – not a practitioner, but understanding and empathic.</a:t>
            </a:r>
            <a:endParaRPr sz="4100" dirty="0"/>
          </a:p>
        </p:txBody>
      </p:sp>
      <p:sp>
        <p:nvSpPr>
          <p:cNvPr id="4" name="TextBox 3">
            <a:extLst>
              <a:ext uri="{FF2B5EF4-FFF2-40B4-BE49-F238E27FC236}">
                <a16:creationId xmlns:a16="http://schemas.microsoft.com/office/drawing/2014/main" id="{3A0848BE-6936-8A3D-AC5E-D5834AF22DD8}"/>
              </a:ext>
            </a:extLst>
          </p:cNvPr>
          <p:cNvSpPr txBox="1"/>
          <p:nvPr/>
        </p:nvSpPr>
        <p:spPr>
          <a:xfrm>
            <a:off x="6804562" y="5293426"/>
            <a:ext cx="2072244" cy="923330"/>
          </a:xfrm>
          <a:prstGeom prst="rect">
            <a:avLst/>
          </a:prstGeom>
          <a:noFill/>
        </p:spPr>
        <p:txBody>
          <a:bodyPr wrap="square" rtlCol="0">
            <a:spAutoFit/>
          </a:bodyPr>
          <a:lstStyle/>
          <a:p>
            <a:r>
              <a:rPr lang="en-US" dirty="0"/>
              <a:t>(Rovira, 2016)</a:t>
            </a:r>
          </a:p>
          <a:p>
            <a:r>
              <a:rPr lang="en-US" dirty="0"/>
              <a:t>(Taha et al., 2024)</a:t>
            </a:r>
          </a:p>
          <a:p>
            <a:r>
              <a:rPr lang="en-US" dirty="0"/>
              <a:t>(Wazir et al., 2020)</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633445"/>
            <a:ext cx="7543800" cy="1007806"/>
          </a:xfrm>
        </p:spPr>
        <p:txBody>
          <a:bodyPr/>
          <a:lstStyle/>
          <a:p>
            <a:r>
              <a:rPr dirty="0"/>
              <a:t>References</a:t>
            </a:r>
          </a:p>
        </p:txBody>
      </p:sp>
      <p:sp>
        <p:nvSpPr>
          <p:cNvPr id="3" name="Content Placeholder 2"/>
          <p:cNvSpPr>
            <a:spLocks noGrp="1"/>
          </p:cNvSpPr>
          <p:nvPr>
            <p:ph idx="1"/>
          </p:nvPr>
        </p:nvSpPr>
        <p:spPr>
          <a:xfrm>
            <a:off x="822960" y="1697292"/>
            <a:ext cx="7543801" cy="4023360"/>
          </a:xfrm>
        </p:spPr>
        <p:txBody>
          <a:bodyPr>
            <a:noAutofit/>
          </a:bodyPr>
          <a:lstStyle/>
          <a:p>
            <a:pPr marL="0">
              <a:lnSpc>
                <a:spcPct val="200000"/>
              </a:lnSpc>
              <a:spcBef>
                <a:spcPts val="0"/>
              </a:spcBef>
              <a:spcAft>
                <a:spcPts val="0"/>
              </a:spcAft>
              <a:defRPr sz="1400"/>
            </a:pPr>
            <a:r>
              <a:rPr lang="en-US" sz="1200" dirty="0">
                <a:latin typeface="Times New Roman" panose="02020603050405020304" pitchFamily="18" charset="0"/>
                <a:cs typeface="Times New Roman" panose="02020603050405020304" pitchFamily="18" charset="0"/>
              </a:rPr>
              <a:t>Baird, A. (2019). </a:t>
            </a:r>
            <a:r>
              <a:rPr lang="en-US" sz="1200" i="1" dirty="0">
                <a:latin typeface="Times New Roman" panose="02020603050405020304" pitchFamily="18" charset="0"/>
                <a:cs typeface="Times New Roman" panose="02020603050405020304" pitchFamily="18" charset="0"/>
              </a:rPr>
              <a:t>Psychosocial theory</a:t>
            </a:r>
            <a:r>
              <a:rPr lang="en-US" sz="1200" dirty="0">
                <a:latin typeface="Times New Roman" panose="02020603050405020304" pitchFamily="18" charset="0"/>
                <a:cs typeface="Times New Roman" panose="02020603050405020304" pitchFamily="18" charset="0"/>
              </a:rPr>
              <a:t>. In </a:t>
            </a:r>
            <a:r>
              <a:rPr lang="en-US" sz="1200" i="1" dirty="0">
                <a:latin typeface="Times New Roman" panose="02020603050405020304" pitchFamily="18" charset="0"/>
                <a:cs typeface="Times New Roman" panose="02020603050405020304" pitchFamily="18" charset="0"/>
              </a:rPr>
              <a:t>Always developing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eCampusOntario</a:t>
            </a:r>
            <a:r>
              <a:rPr lang="en-US" sz="1200" dirty="0">
                <a:latin typeface="Times New Roman" panose="02020603050405020304" pitchFamily="18" charset="0"/>
                <a:cs typeface="Times New Roman" panose="02020603050405020304" pitchFamily="18" charset="0"/>
              </a:rPr>
              <a:t> Pressbooks. 	</a:t>
            </a:r>
            <a:r>
              <a:rPr lang="en-US" sz="1200" dirty="0">
                <a:latin typeface="Times New Roman" panose="02020603050405020304" pitchFamily="18" charset="0"/>
                <a:cs typeface="Times New Roman" panose="02020603050405020304" pitchFamily="18" charset="0"/>
                <a:hlinkClick r:id="rId3"/>
              </a:rPr>
              <a:t>https://ecampusontario.pressbooks.pub/alwaysdeveloping/chapter/psychosocial-theory/</a:t>
            </a:r>
            <a:endParaRPr lang="en-US" sz="1200" dirty="0">
              <a:latin typeface="Times New Roman" panose="02020603050405020304" pitchFamily="18" charset="0"/>
              <a:cs typeface="Times New Roman" panose="02020603050405020304" pitchFamily="18" charset="0"/>
            </a:endParaRPr>
          </a:p>
          <a:p>
            <a:pPr marL="0">
              <a:lnSpc>
                <a:spcPct val="200000"/>
              </a:lnSpc>
              <a:spcBef>
                <a:spcPts val="0"/>
              </a:spcBef>
              <a:spcAft>
                <a:spcPts val="0"/>
              </a:spcAft>
              <a:defRPr sz="1400"/>
            </a:pPr>
            <a:r>
              <a:rPr lang="en-US" sz="1200" dirty="0" err="1">
                <a:latin typeface="Times New Roman" panose="02020603050405020304" pitchFamily="18" charset="0"/>
                <a:cs typeface="Times New Roman" panose="02020603050405020304" pitchFamily="18" charset="0"/>
              </a:rPr>
              <a:t>Dredze</a:t>
            </a:r>
            <a:r>
              <a:rPr lang="en-US" sz="1200" dirty="0">
                <a:latin typeface="Times New Roman" panose="02020603050405020304" pitchFamily="18" charset="0"/>
                <a:cs typeface="Times New Roman" panose="02020603050405020304" pitchFamily="18" charset="0"/>
              </a:rPr>
              <a:t>, J. M. (2020). Albert Ellis and Mindfulness-Based Therapy: Revisiting the Master’s Words a Decade Later. 	</a:t>
            </a:r>
            <a:r>
              <a:rPr lang="en-US" sz="1200" i="1" dirty="0">
                <a:latin typeface="Times New Roman" panose="02020603050405020304" pitchFamily="18" charset="0"/>
                <a:cs typeface="Times New Roman" panose="02020603050405020304" pitchFamily="18" charset="0"/>
              </a:rPr>
              <a:t>Journal of Rational-Emotive &amp; Cognitive-Behavior Therapy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38</a:t>
            </a:r>
            <a:r>
              <a:rPr lang="en-US" sz="1200" dirty="0">
                <a:latin typeface="Times New Roman" panose="02020603050405020304" pitchFamily="18" charset="0"/>
                <a:cs typeface="Times New Roman" panose="02020603050405020304" pitchFamily="18" charset="0"/>
              </a:rPr>
              <a:t>(3), 319–329. 	</a:t>
            </a:r>
            <a:r>
              <a:rPr lang="en-US" sz="1200" dirty="0">
                <a:latin typeface="Times New Roman" panose="02020603050405020304" pitchFamily="18" charset="0"/>
                <a:cs typeface="Times New Roman" panose="02020603050405020304" pitchFamily="18" charset="0"/>
                <a:hlinkClick r:id="rId4"/>
              </a:rPr>
              <a:t>https://doi.org/10.1007/s10942-019-00328-0</a:t>
            </a:r>
            <a:r>
              <a:rPr lang="en-US" sz="1200" dirty="0">
                <a:latin typeface="Times New Roman" panose="02020603050405020304" pitchFamily="18" charset="0"/>
                <a:cs typeface="Times New Roman" panose="02020603050405020304" pitchFamily="18" charset="0"/>
              </a:rPr>
              <a:t> </a:t>
            </a:r>
          </a:p>
          <a:p>
            <a:pPr marL="0">
              <a:lnSpc>
                <a:spcPct val="200000"/>
              </a:lnSpc>
              <a:spcBef>
                <a:spcPts val="0"/>
              </a:spcBef>
              <a:spcAft>
                <a:spcPts val="0"/>
              </a:spcAft>
              <a:defRPr sz="1400"/>
            </a:pPr>
            <a:r>
              <a:rPr lang="en-US" sz="1200" dirty="0">
                <a:latin typeface="Times New Roman" panose="02020603050405020304" pitchFamily="18" charset="0"/>
                <a:cs typeface="Times New Roman" panose="02020603050405020304" pitchFamily="18" charset="0"/>
              </a:rPr>
              <a:t>Erikson, E. H. (1967). </a:t>
            </a:r>
            <a:r>
              <a:rPr lang="en-US" sz="1200" i="1" dirty="0">
                <a:latin typeface="Times New Roman" panose="02020603050405020304" pitchFamily="18" charset="0"/>
                <a:cs typeface="Times New Roman" panose="02020603050405020304" pitchFamily="18" charset="0"/>
              </a:rPr>
              <a:t>Childhood and society</a:t>
            </a:r>
            <a:r>
              <a:rPr lang="en-US" sz="1200" dirty="0">
                <a:latin typeface="Times New Roman" panose="02020603050405020304" pitchFamily="18" charset="0"/>
                <a:cs typeface="Times New Roman" panose="02020603050405020304" pitchFamily="18" charset="0"/>
              </a:rPr>
              <a:t>. Rev. ed. reprint. </a:t>
            </a:r>
          </a:p>
          <a:p>
            <a:pPr marL="0">
              <a:lnSpc>
                <a:spcPct val="200000"/>
              </a:lnSpc>
              <a:spcBef>
                <a:spcPts val="0"/>
              </a:spcBef>
              <a:spcAft>
                <a:spcPts val="0"/>
              </a:spcAft>
              <a:defRPr sz="1400"/>
            </a:pPr>
            <a:r>
              <a:rPr lang="en-US" sz="1200" dirty="0">
                <a:latin typeface="Times New Roman" panose="02020603050405020304" pitchFamily="18" charset="0"/>
                <a:cs typeface="Times New Roman" panose="02020603050405020304" pitchFamily="18" charset="0"/>
              </a:rPr>
              <a:t>Evans, J. (2007, July 31). </a:t>
            </a:r>
            <a:r>
              <a:rPr lang="en-US" sz="1200" i="1" dirty="0">
                <a:latin typeface="Times New Roman" panose="02020603050405020304" pitchFamily="18" charset="0"/>
                <a:cs typeface="Times New Roman" panose="02020603050405020304" pitchFamily="18" charset="0"/>
              </a:rPr>
              <a:t>Albert Ellis</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Prospect Magazine</a:t>
            </a:r>
            <a:r>
              <a:rPr lang="en-US" sz="1200" dirty="0">
                <a:latin typeface="Times New Roman" panose="02020603050405020304" pitchFamily="18" charset="0"/>
                <a:cs typeface="Times New Roman" panose="02020603050405020304" pitchFamily="18" charset="0"/>
              </a:rPr>
              <a:t>. Retrieved from 	</a:t>
            </a:r>
            <a:r>
              <a:rPr lang="en-US" sz="1200" dirty="0">
                <a:latin typeface="Times New Roman" panose="02020603050405020304" pitchFamily="18" charset="0"/>
                <a:cs typeface="Times New Roman" panose="02020603050405020304" pitchFamily="18" charset="0"/>
                <a:hlinkClick r:id="rId5"/>
              </a:rPr>
              <a:t>https://www.prospectmagazine.co.uk/essays/51968/albert-ellis</a:t>
            </a:r>
            <a:endParaRPr lang="en-US" sz="1200" dirty="0">
              <a:latin typeface="Times New Roman" panose="02020603050405020304" pitchFamily="18" charset="0"/>
              <a:cs typeface="Times New Roman" panose="02020603050405020304" pitchFamily="18" charset="0"/>
            </a:endParaRPr>
          </a:p>
          <a:p>
            <a:pPr marL="0">
              <a:lnSpc>
                <a:spcPct val="200000"/>
              </a:lnSpc>
              <a:spcBef>
                <a:spcPts val="0"/>
              </a:spcBef>
              <a:spcAft>
                <a:spcPts val="0"/>
              </a:spcAft>
              <a:defRPr sz="1400"/>
            </a:pPr>
            <a:r>
              <a:rPr lang="en-US" sz="1200" dirty="0">
                <a:latin typeface="Times New Roman" panose="02020603050405020304" pitchFamily="18" charset="0"/>
                <a:cs typeface="Times New Roman" panose="02020603050405020304" pitchFamily="18" charset="0"/>
              </a:rPr>
              <a:t>Gredler, M. (2003). </a:t>
            </a:r>
            <a:r>
              <a:rPr lang="en-US" sz="1200" i="1" dirty="0">
                <a:latin typeface="Times New Roman" panose="02020603050405020304" pitchFamily="18" charset="0"/>
                <a:cs typeface="Times New Roman" panose="02020603050405020304" pitchFamily="18" charset="0"/>
              </a:rPr>
              <a:t>Erik H. Erikson</a:t>
            </a:r>
            <a:r>
              <a:rPr lang="en-US" sz="1200" dirty="0">
                <a:latin typeface="Times New Roman" panose="02020603050405020304" pitchFamily="18" charset="0"/>
                <a:cs typeface="Times New Roman" panose="02020603050405020304" pitchFamily="18" charset="0"/>
              </a:rPr>
              <a:t>. Gale. </a:t>
            </a:r>
          </a:p>
          <a:p>
            <a:pPr marL="0">
              <a:lnSpc>
                <a:spcPct val="200000"/>
              </a:lnSpc>
              <a:spcBef>
                <a:spcPts val="0"/>
              </a:spcBef>
              <a:spcAft>
                <a:spcPts val="0"/>
              </a:spcAft>
              <a:defRPr sz="1400"/>
            </a:pPr>
            <a:r>
              <a:rPr lang="ar-AE" sz="1200" dirty="0">
                <a:latin typeface="Times New Roman" panose="02020603050405020304" pitchFamily="18" charset="0"/>
                <a:cs typeface="Times New Roman" panose="02020603050405020304" pitchFamily="18" charset="0"/>
              </a:rPr>
              <a:t>حمزه باقری حیدری, اسماعیل نجار, &amp; روژان باقری حیدر. (2024). بحران هویت و تاثیرگذاری مولفه جامعه در زمانهای بازمانده روز و هرگز ترکم مکن بر اساس آراء اریک اریکسون. </a:t>
            </a:r>
            <a:r>
              <a:rPr lang="en-US" sz="1200" i="1" dirty="0">
                <a:latin typeface="Times New Roman" panose="02020603050405020304" pitchFamily="18" charset="0"/>
                <a:cs typeface="Times New Roman" panose="02020603050405020304" pitchFamily="18" charset="0"/>
              </a:rPr>
              <a:t>Research in Contemporary World Literature</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29</a:t>
            </a:r>
            <a:r>
              <a:rPr lang="en-US" sz="1200" dirty="0">
                <a:latin typeface="Times New Roman" panose="02020603050405020304" pitchFamily="18" charset="0"/>
                <a:cs typeface="Times New Roman" panose="02020603050405020304" pitchFamily="18" charset="0"/>
              </a:rPr>
              <a:t>(1), 21–43.    	</a:t>
            </a:r>
            <a:r>
              <a:rPr lang="en-US" sz="1200" dirty="0">
                <a:latin typeface="Times New Roman" panose="02020603050405020304" pitchFamily="18" charset="0"/>
                <a:cs typeface="Times New Roman" panose="02020603050405020304" pitchFamily="18" charset="0"/>
                <a:hlinkClick r:id="rId6"/>
              </a:rPr>
              <a:t>https://doi.org/10.22059/jor.2023.337926.2319</a:t>
            </a:r>
            <a:r>
              <a:rPr lang="en-US" sz="1200" dirty="0">
                <a:latin typeface="Times New Roman" panose="02020603050405020304" pitchFamily="18" charset="0"/>
                <a:cs typeface="Times New Roman" panose="02020603050405020304" pitchFamily="18" charset="0"/>
              </a:rPr>
              <a:t> </a:t>
            </a:r>
          </a:p>
          <a:p>
            <a:pPr>
              <a:lnSpc>
                <a:spcPct val="200000"/>
              </a:lnSpc>
              <a:defRPr sz="1400"/>
            </a:pPr>
            <a:endParaRPr lang="en-US" sz="1200" dirty="0">
              <a:latin typeface="Times New Roman" panose="02020603050405020304" pitchFamily="18" charset="0"/>
              <a:cs typeface="Times New Roman" panose="02020603050405020304" pitchFamily="18" charset="0"/>
            </a:endParaRPr>
          </a:p>
          <a:p>
            <a:pPr>
              <a:lnSpc>
                <a:spcPct val="200000"/>
              </a:lnSpc>
              <a:defRPr sz="1400"/>
            </a:pPr>
            <a:endParaRPr lang="en-US" sz="1200" dirty="0">
              <a:latin typeface="Times New Roman" panose="02020603050405020304" pitchFamily="18" charset="0"/>
              <a:cs typeface="Times New Roman" panose="02020603050405020304" pitchFamily="18" charset="0"/>
            </a:endParaRPr>
          </a:p>
          <a:p>
            <a:pPr>
              <a:lnSpc>
                <a:spcPct val="200000"/>
              </a:lnSpc>
              <a:defRPr sz="1400"/>
            </a:pPr>
            <a:endParaRPr sz="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0975BB-F4F6-B063-37CE-10F2F4F4201C}"/>
              </a:ext>
            </a:extLst>
          </p:cNvPr>
          <p:cNvSpPr txBox="1"/>
          <p:nvPr/>
        </p:nvSpPr>
        <p:spPr>
          <a:xfrm>
            <a:off x="449451" y="145562"/>
            <a:ext cx="8361335" cy="5945346"/>
          </a:xfrm>
          <a:prstGeom prst="rect">
            <a:avLst/>
          </a:prstGeom>
          <a:noFill/>
        </p:spPr>
        <p:txBody>
          <a:bodyPr wrap="square">
            <a:spAutoFit/>
          </a:bodyPr>
          <a:lstStyle/>
          <a:p>
            <a:pPr>
              <a:lnSpc>
                <a:spcPct val="200000"/>
              </a:lnSpc>
              <a:defRPr sz="1400"/>
            </a:pPr>
            <a:r>
              <a:rPr lang="en-US" sz="1200" dirty="0">
                <a:latin typeface="Times New Roman" panose="02020603050405020304" pitchFamily="18" charset="0"/>
                <a:cs typeface="Times New Roman" panose="02020603050405020304" pitchFamily="18" charset="0"/>
              </a:rPr>
              <a:t>Lieberman, J. E. (1999, June 15). Identity’s Architect: A Biography of Erik H. Erikson. </a:t>
            </a:r>
            <a:r>
              <a:rPr lang="en-US" sz="1200" i="1" dirty="0">
                <a:latin typeface="Times New Roman" panose="02020603050405020304" pitchFamily="18" charset="0"/>
                <a:cs typeface="Times New Roman" panose="02020603050405020304" pitchFamily="18" charset="0"/>
              </a:rPr>
              <a:t>Library Journal</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124</a:t>
            </a:r>
            <a:r>
              <a:rPr lang="en-US" sz="1200" dirty="0">
                <a:latin typeface="Times New Roman" panose="02020603050405020304" pitchFamily="18" charset="0"/>
                <a:cs typeface="Times New Roman" panose="02020603050405020304" pitchFamily="18" charset="0"/>
              </a:rPr>
              <a:t>(11), 96. </a:t>
            </a:r>
          </a:p>
          <a:p>
            <a:pPr>
              <a:lnSpc>
                <a:spcPct val="200000"/>
              </a:lnSpc>
              <a:defRPr sz="1400"/>
            </a:pPr>
            <a:r>
              <a:rPr lang="en-US" sz="1200" dirty="0">
                <a:latin typeface="Times New Roman" panose="02020603050405020304" pitchFamily="18" charset="0"/>
                <a:cs typeface="Times New Roman" panose="02020603050405020304" pitchFamily="18" charset="0"/>
              </a:rPr>
              <a:t>Maier, H. W. (1969). </a:t>
            </a:r>
            <a:r>
              <a:rPr lang="en-US" sz="1200" i="1" dirty="0">
                <a:latin typeface="Times New Roman" panose="02020603050405020304" pitchFamily="18" charset="0"/>
                <a:cs typeface="Times New Roman" panose="02020603050405020304" pitchFamily="18" charset="0"/>
              </a:rPr>
              <a:t>Three theories of child development : the contributions of Erik H. Erikson, Jean Piaget, and Robert 	R. 	Sears, and their applications</a:t>
            </a:r>
            <a:r>
              <a:rPr lang="en-US" sz="1200" dirty="0">
                <a:latin typeface="Times New Roman" panose="02020603050405020304" pitchFamily="18" charset="0"/>
                <a:cs typeface="Times New Roman" panose="02020603050405020304" pitchFamily="18" charset="0"/>
              </a:rPr>
              <a:t>. Rev. ed. </a:t>
            </a:r>
          </a:p>
          <a:p>
            <a:pPr>
              <a:lnSpc>
                <a:spcPct val="200000"/>
              </a:lnSpc>
              <a:defRPr sz="1400"/>
            </a:pPr>
            <a:r>
              <a:rPr lang="en-US" sz="1200" dirty="0">
                <a:latin typeface="Times New Roman" panose="02020603050405020304" pitchFamily="18" charset="0"/>
                <a:cs typeface="Times New Roman" panose="02020603050405020304" pitchFamily="18" charset="0"/>
              </a:rPr>
              <a:t>Martin-Joy, J. (2025). Race and prejudice in Erik Erikson’s </a:t>
            </a:r>
            <a:r>
              <a:rPr lang="en-US" sz="1200" i="1" dirty="0">
                <a:latin typeface="Times New Roman" panose="02020603050405020304" pitchFamily="18" charset="0"/>
                <a:cs typeface="Times New Roman" panose="02020603050405020304" pitchFamily="18" charset="0"/>
              </a:rPr>
              <a:t>Childhood and Society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American Imago</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82</a:t>
            </a:r>
            <a:r>
              <a:rPr lang="en-US" sz="1200" dirty="0">
                <a:latin typeface="Times New Roman" panose="02020603050405020304" pitchFamily="18" charset="0"/>
                <a:cs typeface="Times New Roman" panose="02020603050405020304" pitchFamily="18" charset="0"/>
              </a:rPr>
              <a:t>(1), 93–127. </a:t>
            </a:r>
          </a:p>
          <a:p>
            <a:pPr>
              <a:lnSpc>
                <a:spcPct val="200000"/>
              </a:lnSpc>
              <a:defRPr sz="1400"/>
            </a:pPr>
            <a:r>
              <a:rPr lang="en-US" sz="1200" dirty="0">
                <a:latin typeface="Times New Roman" panose="02020603050405020304" pitchFamily="18" charset="0"/>
                <a:cs typeface="Times New Roman" panose="02020603050405020304" pitchFamily="18" charset="0"/>
              </a:rPr>
              <a:t>P. R., S., Sujatha, K., N., K., S. K., S. K., K., K. K., &amp; S., R. (2024). Circumstances Shaping Man’s Virtues - a Cross-Sectional Study 	Based on Erik Erikson’s Stages of Psychosocial Development among College Students in Tamil Nadu. </a:t>
            </a:r>
            <a:r>
              <a:rPr lang="en-US" sz="1200" i="1" dirty="0">
                <a:latin typeface="Times New Roman" panose="02020603050405020304" pitchFamily="18" charset="0"/>
                <a:cs typeface="Times New Roman" panose="02020603050405020304" pitchFamily="18" charset="0"/>
              </a:rPr>
              <a:t>Journal of 	Cardiovascular Disease Research (Journal of Cardiovascular Disease Research)</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15</a:t>
            </a:r>
            <a:r>
              <a:rPr lang="en-US" sz="1200" dirty="0">
                <a:latin typeface="Times New Roman" panose="02020603050405020304" pitchFamily="18" charset="0"/>
                <a:cs typeface="Times New Roman" panose="02020603050405020304" pitchFamily="18" charset="0"/>
              </a:rPr>
              <a:t>(4), 69–81. </a:t>
            </a:r>
          </a:p>
          <a:p>
            <a:pPr>
              <a:lnSpc>
                <a:spcPct val="200000"/>
              </a:lnSpc>
              <a:defRPr sz="1400"/>
            </a:pPr>
            <a:r>
              <a:rPr lang="en-US" sz="1200" dirty="0">
                <a:latin typeface="Times New Roman" panose="02020603050405020304" pitchFamily="18" charset="0"/>
                <a:cs typeface="Times New Roman" panose="02020603050405020304" pitchFamily="18" charset="0"/>
              </a:rPr>
              <a:t>Rovira, M. (2016). The Albert Ellis Institute: Past, Present and Future: Interview with Dr. Kristene Doyle: Director of the Albert Ellis 	Institute, New York. </a:t>
            </a:r>
            <a:r>
              <a:rPr lang="en-US" sz="1200" i="1" dirty="0">
                <a:latin typeface="Times New Roman" panose="02020603050405020304" pitchFamily="18" charset="0"/>
                <a:cs typeface="Times New Roman" panose="02020603050405020304" pitchFamily="18" charset="0"/>
              </a:rPr>
              <a:t>Journal of Rational-Emotive &amp; Cognitive-Behavior Therapy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34</a:t>
            </a:r>
            <a:r>
              <a:rPr lang="en-US" sz="1200" dirty="0">
                <a:latin typeface="Times New Roman" panose="02020603050405020304" pitchFamily="18" charset="0"/>
                <a:cs typeface="Times New Roman" panose="02020603050405020304" pitchFamily="18" charset="0"/>
              </a:rPr>
              <a:t>(2), 125–134. 	https://doi.org/10.1007/s10942-015-0232-9</a:t>
            </a:r>
          </a:p>
          <a:p>
            <a:pPr>
              <a:lnSpc>
                <a:spcPct val="200000"/>
              </a:lnSpc>
              <a:defRPr sz="1400"/>
            </a:pPr>
            <a:r>
              <a:rPr lang="en-US" sz="1200" dirty="0">
                <a:latin typeface="Times New Roman" panose="02020603050405020304" pitchFamily="18" charset="0"/>
                <a:cs typeface="Times New Roman" panose="02020603050405020304" pitchFamily="18" charset="0"/>
              </a:rPr>
              <a:t>Stanford, B. H. (1993). Erik H. Erikson: A Life’s Work. </a:t>
            </a:r>
            <a:r>
              <a:rPr lang="en-US" sz="1200" i="1" dirty="0">
                <a:latin typeface="Times New Roman" panose="02020603050405020304" pitchFamily="18" charset="0"/>
                <a:cs typeface="Times New Roman" panose="02020603050405020304" pitchFamily="18" charset="0"/>
              </a:rPr>
              <a:t>Childhood Education</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70</a:t>
            </a:r>
            <a:r>
              <a:rPr lang="en-US" sz="1200" dirty="0">
                <a:latin typeface="Times New Roman" panose="02020603050405020304" pitchFamily="18" charset="0"/>
                <a:cs typeface="Times New Roman" panose="02020603050405020304" pitchFamily="18" charset="0"/>
              </a:rPr>
              <a:t>(1), 57. </a:t>
            </a:r>
          </a:p>
          <a:p>
            <a:pPr>
              <a:lnSpc>
                <a:spcPct val="200000"/>
              </a:lnSpc>
              <a:defRPr sz="1400"/>
            </a:pPr>
            <a:r>
              <a:rPr lang="en-US" sz="1200" dirty="0">
                <a:latin typeface="Times New Roman" panose="02020603050405020304" pitchFamily="18" charset="0"/>
                <a:cs typeface="Times New Roman" panose="02020603050405020304" pitchFamily="18" charset="0"/>
              </a:rPr>
              <a:t>Stevens, R. (1976). </a:t>
            </a:r>
            <a:r>
              <a:rPr lang="en-US" sz="1200" i="1" dirty="0">
                <a:latin typeface="Times New Roman" panose="02020603050405020304" pitchFamily="18" charset="0"/>
                <a:cs typeface="Times New Roman" panose="02020603050405020304" pitchFamily="18" charset="0"/>
              </a:rPr>
              <a:t>Integration and the concept of self</a:t>
            </a:r>
            <a:r>
              <a:rPr lang="en-US" sz="1200" dirty="0">
                <a:latin typeface="Times New Roman" panose="02020603050405020304" pitchFamily="18" charset="0"/>
                <a:cs typeface="Times New Roman" panose="02020603050405020304" pitchFamily="18" charset="0"/>
              </a:rPr>
              <a:t>. 1. publ. </a:t>
            </a:r>
          </a:p>
          <a:p>
            <a:pPr>
              <a:lnSpc>
                <a:spcPct val="200000"/>
              </a:lnSpc>
              <a:defRPr sz="1400"/>
            </a:pPr>
            <a:r>
              <a:rPr lang="en-US" sz="1200" dirty="0">
                <a:latin typeface="Times New Roman" panose="02020603050405020304" pitchFamily="18" charset="0"/>
                <a:cs typeface="Times New Roman" panose="02020603050405020304" pitchFamily="18" charset="0"/>
              </a:rPr>
              <a:t>Taha, M., </a:t>
            </a:r>
            <a:r>
              <a:rPr lang="en-US" sz="1200" dirty="0" err="1">
                <a:latin typeface="Times New Roman" panose="02020603050405020304" pitchFamily="18" charset="0"/>
                <a:cs typeface="Times New Roman" panose="02020603050405020304" pitchFamily="18" charset="0"/>
              </a:rPr>
              <a:t>Febriningsih</a:t>
            </a:r>
            <a:r>
              <a:rPr lang="en-US" sz="1200" dirty="0">
                <a:latin typeface="Times New Roman" panose="02020603050405020304" pitchFamily="18" charset="0"/>
                <a:cs typeface="Times New Roman" panose="02020603050405020304" pitchFamily="18" charset="0"/>
              </a:rPr>
              <a:t>, F., Asfar, D. A., </a:t>
            </a:r>
            <a:r>
              <a:rPr lang="en-US" sz="1200" dirty="0" err="1">
                <a:latin typeface="Times New Roman" panose="02020603050405020304" pitchFamily="18" charset="0"/>
                <a:cs typeface="Times New Roman" panose="02020603050405020304" pitchFamily="18" charset="0"/>
              </a:rPr>
              <a:t>Zalmansyah</a:t>
            </a:r>
            <a:r>
              <a:rPr lang="en-US" sz="1200" dirty="0">
                <a:latin typeface="Times New Roman" panose="02020603050405020304" pitchFamily="18" charset="0"/>
                <a:cs typeface="Times New Roman" panose="02020603050405020304" pitchFamily="18" charset="0"/>
              </a:rPr>
              <a:t>, A., Muzammil, A. R., Ajam, A., Lestari, S. A. B., </a:t>
            </a:r>
            <a:r>
              <a:rPr lang="en-US" sz="1200" dirty="0" err="1">
                <a:latin typeface="Times New Roman" panose="02020603050405020304" pitchFamily="18" charset="0"/>
                <a:cs typeface="Times New Roman" panose="02020603050405020304" pitchFamily="18" charset="0"/>
              </a:rPr>
              <a:t>Zar’in</a:t>
            </a:r>
            <a:r>
              <a:rPr lang="en-US" sz="1200" dirty="0">
                <a:latin typeface="Times New Roman" panose="02020603050405020304" pitchFamily="18" charset="0"/>
                <a:cs typeface="Times New Roman" panose="02020603050405020304" pitchFamily="18" charset="0"/>
              </a:rPr>
              <a:t>, F., Rauf, R., &amp; 	</a:t>
            </a:r>
            <a:r>
              <a:rPr lang="en-US" sz="1200" dirty="0" err="1">
                <a:latin typeface="Times New Roman" panose="02020603050405020304" pitchFamily="18" charset="0"/>
                <a:cs typeface="Times New Roman" panose="02020603050405020304" pitchFamily="18" charset="0"/>
              </a:rPr>
              <a:t>Gritantin</a:t>
            </a:r>
            <a:r>
              <a:rPr lang="en-US" sz="1200" dirty="0">
                <a:latin typeface="Times New Roman" panose="02020603050405020304" pitchFamily="18" charset="0"/>
                <a:cs typeface="Times New Roman" panose="02020603050405020304" pitchFamily="18" charset="0"/>
              </a:rPr>
              <a:t>, L. A. L. (2024). Sula Malay’s Hate Speech in the </a:t>
            </a:r>
            <a:r>
              <a:rPr lang="en-US" sz="1200" dirty="0" err="1">
                <a:latin typeface="Times New Roman" panose="02020603050405020304" pitchFamily="18" charset="0"/>
                <a:cs typeface="Times New Roman" panose="02020603050405020304" pitchFamily="18" charset="0"/>
              </a:rPr>
              <a:t>Sanana</a:t>
            </a:r>
            <a:r>
              <a:rPr lang="en-US" sz="1200" dirty="0">
                <a:latin typeface="Times New Roman" panose="02020603050405020304" pitchFamily="18" charset="0"/>
                <a:cs typeface="Times New Roman" panose="02020603050405020304" pitchFamily="18" charset="0"/>
              </a:rPr>
              <a:t> Jurisdiction: A Pragmatic Study. </a:t>
            </a:r>
            <a:r>
              <a:rPr lang="en-US" sz="1200" i="1" dirty="0">
                <a:latin typeface="Times New Roman" panose="02020603050405020304" pitchFamily="18" charset="0"/>
                <a:cs typeface="Times New Roman" panose="02020603050405020304" pitchFamily="18" charset="0"/>
              </a:rPr>
              <a:t>Journal of Language 	Teaching &amp; Research</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15</a:t>
            </a:r>
            <a:r>
              <a:rPr lang="en-US" sz="1200" dirty="0">
                <a:latin typeface="Times New Roman" panose="02020603050405020304" pitchFamily="18" charset="0"/>
                <a:cs typeface="Times New Roman" panose="02020603050405020304" pitchFamily="18" charset="0"/>
              </a:rPr>
              <a:t>(6), 1941–1950. https://doi.org/10.17507/jltr.1506.19</a:t>
            </a:r>
          </a:p>
          <a:p>
            <a:pPr>
              <a:lnSpc>
                <a:spcPct val="200000"/>
              </a:lnSpc>
              <a:defRPr sz="1400"/>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1239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6864-DF91-B01D-0826-64285288A89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6658813-0408-5D9A-5156-A3D40775C8C6}"/>
              </a:ext>
            </a:extLst>
          </p:cNvPr>
          <p:cNvSpPr txBox="1"/>
          <p:nvPr/>
        </p:nvSpPr>
        <p:spPr>
          <a:xfrm>
            <a:off x="449451" y="145562"/>
            <a:ext cx="8361335" cy="3729354"/>
          </a:xfrm>
          <a:prstGeom prst="rect">
            <a:avLst/>
          </a:prstGeom>
          <a:noFill/>
        </p:spPr>
        <p:txBody>
          <a:bodyPr wrap="square">
            <a:spAutoFit/>
          </a:bodyPr>
          <a:lstStyle/>
          <a:p>
            <a:pPr>
              <a:lnSpc>
                <a:spcPct val="200000"/>
              </a:lnSpc>
              <a:defRPr sz="1400"/>
            </a:pPr>
            <a:r>
              <a:rPr lang="en-US" sz="1200" dirty="0">
                <a:latin typeface="Times New Roman" panose="02020603050405020304" pitchFamily="18" charset="0"/>
                <a:cs typeface="Times New Roman" panose="02020603050405020304" pitchFamily="18" charset="0"/>
              </a:rPr>
              <a:t>Theories of childhood; an introduction to Dewey, Montessori, Erikson, Piaget, and Vygotsky, 2d ed. (2013, April 1). </a:t>
            </a:r>
            <a:r>
              <a:rPr lang="en-US" sz="1200" i="1" dirty="0">
                <a:latin typeface="Times New Roman" panose="02020603050405020304" pitchFamily="18" charset="0"/>
                <a:cs typeface="Times New Roman" panose="02020603050405020304" pitchFamily="18" charset="0"/>
              </a:rPr>
              <a:t>Reference &amp; 	Research Book News</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28</a:t>
            </a:r>
            <a:r>
              <a:rPr lang="en-US" sz="1200" dirty="0">
                <a:latin typeface="Times New Roman" panose="02020603050405020304" pitchFamily="18" charset="0"/>
                <a:cs typeface="Times New Roman" panose="02020603050405020304" pitchFamily="18" charset="0"/>
              </a:rPr>
              <a:t>(2). White, R. W. (1951). Childhood and Society. </a:t>
            </a:r>
            <a:r>
              <a:rPr lang="en-US" sz="1200" i="1" dirty="0">
                <a:latin typeface="Times New Roman" panose="02020603050405020304" pitchFamily="18" charset="0"/>
                <a:cs typeface="Times New Roman" panose="02020603050405020304" pitchFamily="18" charset="0"/>
              </a:rPr>
              <a:t>Journal of Abnormal Psychology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46</a:t>
            </a:r>
            <a:r>
              <a:rPr lang="en-US" sz="1200" dirty="0">
                <a:latin typeface="Times New Roman" panose="02020603050405020304" pitchFamily="18" charset="0"/>
                <a:cs typeface="Times New Roman" panose="02020603050405020304" pitchFamily="18" charset="0"/>
              </a:rPr>
              <a:t>(3), 447–	448. </a:t>
            </a:r>
          </a:p>
          <a:p>
            <a:pPr>
              <a:lnSpc>
                <a:spcPct val="200000"/>
              </a:lnSpc>
              <a:defRPr sz="1400"/>
            </a:pPr>
            <a:r>
              <a:rPr lang="en-US" sz="1200" dirty="0">
                <a:latin typeface="Times New Roman" panose="02020603050405020304" pitchFamily="18" charset="0"/>
                <a:cs typeface="Times New Roman" panose="02020603050405020304" pitchFamily="18" charset="0"/>
              </a:rPr>
              <a:t>Watson, A. K., &amp; Dodd, C. H. (1990). Communication apprehension and rational emotive therapy: An interview with Dr. Albert Ellis. 	</a:t>
            </a:r>
            <a:r>
              <a:rPr lang="en-US" sz="1200" i="1" dirty="0">
                <a:latin typeface="Times New Roman" panose="02020603050405020304" pitchFamily="18" charset="0"/>
                <a:cs typeface="Times New Roman" panose="02020603050405020304" pitchFamily="18" charset="0"/>
              </a:rPr>
              <a:t>Journal of Social Behavior &amp; Personality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5</a:t>
            </a:r>
            <a:r>
              <a:rPr lang="en-US" sz="1200" dirty="0">
                <a:latin typeface="Times New Roman" panose="02020603050405020304" pitchFamily="18" charset="0"/>
                <a:cs typeface="Times New Roman" panose="02020603050405020304" pitchFamily="18" charset="0"/>
              </a:rPr>
              <a:t>(2), 203–210. </a:t>
            </a:r>
          </a:p>
          <a:p>
            <a:pPr>
              <a:lnSpc>
                <a:spcPct val="200000"/>
              </a:lnSpc>
              <a:defRPr sz="1400"/>
            </a:pPr>
            <a:r>
              <a:rPr lang="en-US" sz="1200" dirty="0">
                <a:latin typeface="Times New Roman" panose="02020603050405020304" pitchFamily="18" charset="0"/>
                <a:cs typeface="Times New Roman" panose="02020603050405020304" pitchFamily="18" charset="0"/>
              </a:rPr>
              <a:t>Wazir, A. S. B., Karim, H. A., Abdullah, M. H. L., Mansor, S., </a:t>
            </a:r>
            <a:r>
              <a:rPr lang="en-US" sz="1200" dirty="0" err="1">
                <a:latin typeface="Times New Roman" panose="02020603050405020304" pitchFamily="18" charset="0"/>
                <a:cs typeface="Times New Roman" panose="02020603050405020304" pitchFamily="18" charset="0"/>
              </a:rPr>
              <a:t>AlDahoul</a:t>
            </a:r>
            <a:r>
              <a:rPr lang="en-US" sz="1200" dirty="0">
                <a:latin typeface="Times New Roman" panose="02020603050405020304" pitchFamily="18" charset="0"/>
                <a:cs typeface="Times New Roman" panose="02020603050405020304" pitchFamily="18" charset="0"/>
              </a:rPr>
              <a:t>, N., Fauzi, M. F. A., &amp; See, J. (2020). Spectrogram-Based 	Classification Of Spoken Foul Language Using Deep CNN. </a:t>
            </a:r>
            <a:r>
              <a:rPr lang="en-US" sz="1200" i="1" dirty="0">
                <a:latin typeface="Times New Roman" panose="02020603050405020304" pitchFamily="18" charset="0"/>
                <a:cs typeface="Times New Roman" panose="02020603050405020304" pitchFamily="18" charset="0"/>
              </a:rPr>
              <a:t>2020 IEEE 22nd International Workshop on Multimedia Signal 	Processing (MMSP), Multimedia Signal Processing (MMSP),Multimedia Signal Processing (MMSP)</a:t>
            </a:r>
            <a:r>
              <a:rPr lang="en-US" sz="1200" dirty="0">
                <a:latin typeface="Times New Roman" panose="02020603050405020304" pitchFamily="18" charset="0"/>
                <a:cs typeface="Times New Roman" panose="02020603050405020304" pitchFamily="18" charset="0"/>
              </a:rPr>
              <a:t>, 1–6. 	</a:t>
            </a:r>
            <a:r>
              <a:rPr lang="en-US" sz="1200" dirty="0">
                <a:latin typeface="Times New Roman" panose="02020603050405020304" pitchFamily="18" charset="0"/>
                <a:cs typeface="Times New Roman" panose="02020603050405020304" pitchFamily="18" charset="0"/>
                <a:hlinkClick r:id="rId2"/>
              </a:rPr>
              <a:t>https://doi.org/10.1109/MMSP48831.2020.9287133</a:t>
            </a:r>
            <a:r>
              <a:rPr lang="en-US" sz="1200" dirty="0">
                <a:latin typeface="Times New Roman" panose="02020603050405020304" pitchFamily="18" charset="0"/>
                <a:cs typeface="Times New Roman" panose="02020603050405020304" pitchFamily="18" charset="0"/>
              </a:rPr>
              <a:t> </a:t>
            </a:r>
          </a:p>
          <a:p>
            <a:pPr>
              <a:lnSpc>
                <a:spcPct val="200000"/>
              </a:lnSpc>
              <a:defRPr sz="1400"/>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811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D709-2029-F05E-2E8D-6D0092853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54C89-9F76-3EF9-FB68-BDC57C00F1AC}"/>
              </a:ext>
            </a:extLst>
          </p:cNvPr>
          <p:cNvSpPr>
            <a:spLocks noGrp="1"/>
          </p:cNvSpPr>
          <p:nvPr>
            <p:ph type="ctrTitle"/>
          </p:nvPr>
        </p:nvSpPr>
        <p:spPr>
          <a:xfrm>
            <a:off x="278295" y="1146589"/>
            <a:ext cx="5352223" cy="1682750"/>
          </a:xfrm>
        </p:spPr>
        <p:txBody>
          <a:bodyPr>
            <a:noAutofit/>
          </a:bodyPr>
          <a:lstStyle/>
          <a:p>
            <a:r>
              <a:rPr sz="6600" dirty="0"/>
              <a:t>Comparing </a:t>
            </a:r>
            <a:br>
              <a:rPr lang="en-US" sz="6600" dirty="0"/>
            </a:br>
            <a:r>
              <a:rPr sz="6600" dirty="0"/>
              <a:t>Erik Erikson &amp; </a:t>
            </a:r>
            <a:br>
              <a:rPr lang="en-US" sz="6600" dirty="0"/>
            </a:br>
            <a:r>
              <a:rPr lang="en-US" sz="6600" dirty="0"/>
              <a:t>Dr. </a:t>
            </a:r>
            <a:r>
              <a:rPr sz="6600" dirty="0"/>
              <a:t>Albert Ellis</a:t>
            </a:r>
          </a:p>
        </p:txBody>
      </p:sp>
      <p:sp>
        <p:nvSpPr>
          <p:cNvPr id="3" name="Subtitle 2">
            <a:extLst>
              <a:ext uri="{FF2B5EF4-FFF2-40B4-BE49-F238E27FC236}">
                <a16:creationId xmlns:a16="http://schemas.microsoft.com/office/drawing/2014/main" id="{8A093042-B2DC-4214-3FA9-E8813775010A}"/>
              </a:ext>
            </a:extLst>
          </p:cNvPr>
          <p:cNvSpPr>
            <a:spLocks noGrp="1"/>
          </p:cNvSpPr>
          <p:nvPr>
            <p:ph type="subTitle" idx="1"/>
          </p:nvPr>
        </p:nvSpPr>
        <p:spPr>
          <a:xfrm>
            <a:off x="278295" y="3041237"/>
            <a:ext cx="4757531" cy="1752600"/>
          </a:xfrm>
        </p:spPr>
        <p:txBody>
          <a:bodyPr>
            <a:noAutofit/>
          </a:bodyPr>
          <a:lstStyle/>
          <a:p>
            <a:r>
              <a:rPr sz="2000" dirty="0"/>
              <a:t>An Introductory Psychology Perspective</a:t>
            </a:r>
            <a:r>
              <a:rPr lang="en-US" sz="2000" dirty="0"/>
              <a:t> including an unlicensed psychotherapeutic practitioner with no degree and a practitioner who received MA and Ph.D. degrees from Columbia University and was licensed to practice by the noted American Board of Professional Psychology (ABPP).</a:t>
            </a:r>
            <a:endParaRPr sz="2000" dirty="0"/>
          </a:p>
        </p:txBody>
      </p:sp>
      <p:sp>
        <p:nvSpPr>
          <p:cNvPr id="4" name="TextBox 3">
            <a:extLst>
              <a:ext uri="{FF2B5EF4-FFF2-40B4-BE49-F238E27FC236}">
                <a16:creationId xmlns:a16="http://schemas.microsoft.com/office/drawing/2014/main" id="{47A36791-0317-024F-DEC9-FD4F0B296DF3}"/>
              </a:ext>
            </a:extLst>
          </p:cNvPr>
          <p:cNvSpPr txBox="1"/>
          <p:nvPr/>
        </p:nvSpPr>
        <p:spPr>
          <a:xfrm>
            <a:off x="5989983" y="5965651"/>
            <a:ext cx="2464904" cy="338554"/>
          </a:xfrm>
          <a:prstGeom prst="rect">
            <a:avLst/>
          </a:prstGeom>
          <a:noFill/>
        </p:spPr>
        <p:txBody>
          <a:bodyPr wrap="square" rtlCol="0">
            <a:spAutoFit/>
          </a:bodyPr>
          <a:lstStyle/>
          <a:p>
            <a:pPr algn="ctr"/>
            <a:r>
              <a:rPr lang="en-US" sz="800" dirty="0"/>
              <a:t>Photo credits: Martin CJ Mongiello</a:t>
            </a:r>
          </a:p>
          <a:p>
            <a:pPr algn="ctr"/>
            <a:r>
              <a:rPr lang="en-US" sz="800" dirty="0"/>
              <a:t>original cartoon design, August 9, 2025</a:t>
            </a:r>
          </a:p>
        </p:txBody>
      </p:sp>
      <p:pic>
        <p:nvPicPr>
          <p:cNvPr id="6" name="Picture 5" descr="Cartoon of a Erik Erikson with white hair and a mustache.">
            <a:extLst>
              <a:ext uri="{FF2B5EF4-FFF2-40B4-BE49-F238E27FC236}">
                <a16:creationId xmlns:a16="http://schemas.microsoft.com/office/drawing/2014/main" id="{2590D6A5-7E49-2801-AD8B-68F108EC9233}"/>
              </a:ext>
            </a:extLst>
          </p:cNvPr>
          <p:cNvPicPr>
            <a:picLocks noChangeAspect="1"/>
          </p:cNvPicPr>
          <p:nvPr/>
        </p:nvPicPr>
        <p:blipFill>
          <a:blip r:embed="rId3"/>
          <a:srcRect l="4545" r="32954"/>
          <a:stretch>
            <a:fillRect/>
          </a:stretch>
        </p:blipFill>
        <p:spPr>
          <a:xfrm>
            <a:off x="6445606" y="322962"/>
            <a:ext cx="2360463" cy="2632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cartoon of a person with glasses&#10;&#10;AI-generated content may be incorrect.">
            <a:extLst>
              <a:ext uri="{FF2B5EF4-FFF2-40B4-BE49-F238E27FC236}">
                <a16:creationId xmlns:a16="http://schemas.microsoft.com/office/drawing/2014/main" id="{DAD74E7D-22B4-59B8-7DA4-815C25B27D8A}"/>
              </a:ext>
            </a:extLst>
          </p:cNvPr>
          <p:cNvPicPr>
            <a:picLocks noChangeAspect="1"/>
          </p:cNvPicPr>
          <p:nvPr/>
        </p:nvPicPr>
        <p:blipFill>
          <a:blip r:embed="rId4"/>
          <a:srcRect l="6667" r="12101"/>
          <a:stretch>
            <a:fillRect/>
          </a:stretch>
        </p:blipFill>
        <p:spPr>
          <a:xfrm>
            <a:off x="5420139" y="3155672"/>
            <a:ext cx="3385930" cy="2778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6646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9749">
        <p15:prstTrans prst="drape"/>
      </p:transition>
    </mc:Choice>
    <mc:Fallback>
      <p:transition spd="slow" advTm="5974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Overview</a:t>
            </a:r>
          </a:p>
        </p:txBody>
      </p:sp>
      <p:sp>
        <p:nvSpPr>
          <p:cNvPr id="3" name="Content Placeholder 2"/>
          <p:cNvSpPr>
            <a:spLocks noGrp="1"/>
          </p:cNvSpPr>
          <p:nvPr>
            <p:ph idx="1"/>
          </p:nvPr>
        </p:nvSpPr>
        <p:spPr/>
        <p:txBody>
          <a:bodyPr/>
          <a:lstStyle/>
          <a:p>
            <a:endParaRPr dirty="0"/>
          </a:p>
          <a:p>
            <a:pPr>
              <a:defRPr sz="1400"/>
            </a:pPr>
            <a:r>
              <a:rPr sz="3600" dirty="0">
                <a:solidFill>
                  <a:schemeClr val="accent2"/>
                </a:solidFill>
              </a:rPr>
              <a:t>Erik Erikson: </a:t>
            </a:r>
            <a:r>
              <a:rPr sz="3600" dirty="0"/>
              <a:t>Developmental psychoanalyst, psychosocial stages</a:t>
            </a:r>
            <a:r>
              <a:rPr lang="en-US" sz="3600" dirty="0"/>
              <a:t>.</a:t>
            </a:r>
            <a:endParaRPr sz="3600" dirty="0"/>
          </a:p>
          <a:p>
            <a:pPr>
              <a:defRPr sz="1400"/>
            </a:pPr>
            <a:r>
              <a:rPr sz="3600" dirty="0">
                <a:solidFill>
                  <a:schemeClr val="accent2"/>
                </a:solidFill>
              </a:rPr>
              <a:t>Albert Ellis:</a:t>
            </a:r>
            <a:r>
              <a:rPr sz="3600" dirty="0"/>
              <a:t> Founder of Rational Emotive Behavior Therapy (REBT)</a:t>
            </a:r>
            <a:r>
              <a:rPr lang="en-US" sz="3600" dirty="0"/>
              <a:t>.</a:t>
            </a:r>
            <a:endParaRPr sz="3600" dirty="0"/>
          </a:p>
          <a:p>
            <a:pPr>
              <a:defRPr sz="1400"/>
            </a:pPr>
            <a:r>
              <a:rPr sz="3600" dirty="0"/>
              <a:t>Different foundations, similar aim: improving well-being</a:t>
            </a:r>
            <a:r>
              <a:rPr lang="en-US" sz="3600" dirty="0"/>
              <a:t>.</a:t>
            </a:r>
            <a:endParaRPr sz="3600" dirty="0"/>
          </a:p>
        </p:txBody>
      </p:sp>
      <p:pic>
        <p:nvPicPr>
          <p:cNvPr id="5" name="Graphic 4" descr="A baby crawling">
            <a:extLst>
              <a:ext uri="{FF2B5EF4-FFF2-40B4-BE49-F238E27FC236}">
                <a16:creationId xmlns:a16="http://schemas.microsoft.com/office/drawing/2014/main" id="{D9D80800-70A6-57FB-88EC-CFAA69390B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7496" y="1448484"/>
            <a:ext cx="1323975" cy="1266825"/>
          </a:xfrm>
          <a:prstGeom prst="rect">
            <a:avLst/>
          </a:prstGeom>
        </p:spPr>
      </p:pic>
      <p:pic>
        <p:nvPicPr>
          <p:cNvPr id="7" name="Graphic 6" descr="Woman with ponytail hair">
            <a:extLst>
              <a:ext uri="{FF2B5EF4-FFF2-40B4-BE49-F238E27FC236}">
                <a16:creationId xmlns:a16="http://schemas.microsoft.com/office/drawing/2014/main" id="{33EEC628-808A-DEB8-2360-6F39092B4F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0280" y="3220932"/>
            <a:ext cx="1223813" cy="2328712"/>
          </a:xfrm>
          <a:prstGeom prst="rect">
            <a:avLst/>
          </a:prstGeom>
        </p:spPr>
      </p:pic>
      <p:sp>
        <p:nvSpPr>
          <p:cNvPr id="9" name="TextBox 8">
            <a:extLst>
              <a:ext uri="{FF2B5EF4-FFF2-40B4-BE49-F238E27FC236}">
                <a16:creationId xmlns:a16="http://schemas.microsoft.com/office/drawing/2014/main" id="{800C9615-67A0-BCC9-8E83-DCE6985B8FBB}"/>
              </a:ext>
            </a:extLst>
          </p:cNvPr>
          <p:cNvSpPr txBox="1"/>
          <p:nvPr/>
        </p:nvSpPr>
        <p:spPr>
          <a:xfrm>
            <a:off x="595266" y="5885148"/>
            <a:ext cx="2464904" cy="338554"/>
          </a:xfrm>
          <a:prstGeom prst="rect">
            <a:avLst/>
          </a:prstGeom>
          <a:noFill/>
        </p:spPr>
        <p:txBody>
          <a:bodyPr wrap="square" rtlCol="0">
            <a:spAutoFit/>
          </a:bodyPr>
          <a:lstStyle/>
          <a:p>
            <a:pPr algn="ctr"/>
            <a:r>
              <a:rPr lang="en-US" sz="800" dirty="0"/>
              <a:t>Photo credits: Microsoft Free Online Library</a:t>
            </a:r>
          </a:p>
          <a:p>
            <a:pPr algn="ctr"/>
            <a:r>
              <a:rPr lang="en-US" sz="800" dirty="0"/>
              <a:t>of Graphics in PowerPoint, August 9, 2025</a:t>
            </a:r>
          </a:p>
        </p:txBody>
      </p:sp>
      <p:sp>
        <p:nvSpPr>
          <p:cNvPr id="12" name="TextBox 11">
            <a:extLst>
              <a:ext uri="{FF2B5EF4-FFF2-40B4-BE49-F238E27FC236}">
                <a16:creationId xmlns:a16="http://schemas.microsoft.com/office/drawing/2014/main" id="{FE3FBDB7-6362-43C1-CB17-7B35A8DDA478}"/>
              </a:ext>
            </a:extLst>
          </p:cNvPr>
          <p:cNvSpPr txBox="1"/>
          <p:nvPr/>
        </p:nvSpPr>
        <p:spPr>
          <a:xfrm>
            <a:off x="7119257" y="5620013"/>
            <a:ext cx="1816925" cy="646331"/>
          </a:xfrm>
          <a:prstGeom prst="rect">
            <a:avLst/>
          </a:prstGeom>
          <a:noFill/>
        </p:spPr>
        <p:txBody>
          <a:bodyPr wrap="square">
            <a:spAutoFit/>
          </a:bodyPr>
          <a:lstStyle/>
          <a:p>
            <a:r>
              <a:rPr lang="en-US" dirty="0"/>
              <a:t>(</a:t>
            </a:r>
            <a:r>
              <a:rPr lang="en-US" dirty="0" err="1"/>
              <a:t>Dredze</a:t>
            </a:r>
            <a:r>
              <a:rPr lang="en-US" dirty="0"/>
              <a:t>, 2020)</a:t>
            </a:r>
          </a:p>
          <a:p>
            <a:r>
              <a:rPr lang="en-US" dirty="0"/>
              <a:t>(Erikson, 1967)</a:t>
            </a: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81746">
        <p15:prstTrans prst="fallOver"/>
      </p:transition>
    </mc:Choice>
    <mc:Fallback>
      <p:transition spd="slow" advTm="817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Background</a:t>
            </a:r>
          </a:p>
        </p:txBody>
      </p:sp>
      <p:sp>
        <p:nvSpPr>
          <p:cNvPr id="3" name="Content Placeholder 2"/>
          <p:cNvSpPr>
            <a:spLocks noGrp="1"/>
          </p:cNvSpPr>
          <p:nvPr>
            <p:ph idx="1"/>
          </p:nvPr>
        </p:nvSpPr>
        <p:spPr>
          <a:xfrm>
            <a:off x="3432875" y="1845734"/>
            <a:ext cx="4933885" cy="4023360"/>
          </a:xfrm>
        </p:spPr>
        <p:txBody>
          <a:bodyPr>
            <a:normAutofit lnSpcReduction="10000"/>
          </a:bodyPr>
          <a:lstStyle/>
          <a:p>
            <a:endParaRPr dirty="0"/>
          </a:p>
          <a:p>
            <a:pPr>
              <a:defRPr sz="1400"/>
            </a:pPr>
            <a:r>
              <a:rPr sz="3600" dirty="0">
                <a:solidFill>
                  <a:schemeClr val="accent2"/>
                </a:solidFill>
              </a:rPr>
              <a:t>Erikson: </a:t>
            </a:r>
            <a:r>
              <a:rPr sz="3600" dirty="0"/>
              <a:t>German-American, trained in psychoanalysis, lifespan focus</a:t>
            </a:r>
            <a:r>
              <a:rPr lang="en-US" sz="3600" dirty="0"/>
              <a:t>.</a:t>
            </a:r>
            <a:endParaRPr sz="3600" dirty="0"/>
          </a:p>
          <a:p>
            <a:pPr>
              <a:defRPr sz="1400"/>
            </a:pPr>
            <a:r>
              <a:rPr sz="3600" dirty="0">
                <a:solidFill>
                  <a:schemeClr val="accent2"/>
                </a:solidFill>
              </a:rPr>
              <a:t>Ellis: </a:t>
            </a:r>
            <a:r>
              <a:rPr sz="3600" dirty="0"/>
              <a:t>American psychologist, cognitive-behavioral pioneer</a:t>
            </a:r>
            <a:r>
              <a:rPr lang="en-US" sz="3600" dirty="0"/>
              <a:t>.</a:t>
            </a:r>
            <a:endParaRPr sz="3600" dirty="0"/>
          </a:p>
        </p:txBody>
      </p:sp>
      <p:pic>
        <p:nvPicPr>
          <p:cNvPr id="4" name="Picture 3" descr="A cartoon drawing of Erik Erikson.">
            <a:extLst>
              <a:ext uri="{FF2B5EF4-FFF2-40B4-BE49-F238E27FC236}">
                <a16:creationId xmlns:a16="http://schemas.microsoft.com/office/drawing/2014/main" id="{BADF13FE-43B2-30A0-6DEC-3D48977F9453}"/>
              </a:ext>
            </a:extLst>
          </p:cNvPr>
          <p:cNvPicPr>
            <a:picLocks noChangeAspect="1"/>
          </p:cNvPicPr>
          <p:nvPr/>
        </p:nvPicPr>
        <p:blipFill>
          <a:blip r:embed="rId4"/>
          <a:stretch>
            <a:fillRect/>
          </a:stretch>
        </p:blipFill>
        <p:spPr>
          <a:xfrm flipH="1">
            <a:off x="1397171" y="2282630"/>
            <a:ext cx="1367165" cy="1522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cartoon drawing of Dr. Albert Ellis.">
            <a:extLst>
              <a:ext uri="{FF2B5EF4-FFF2-40B4-BE49-F238E27FC236}">
                <a16:creationId xmlns:a16="http://schemas.microsoft.com/office/drawing/2014/main" id="{B556D198-D76C-0AA1-D16C-CFF4914FB6BF}"/>
              </a:ext>
            </a:extLst>
          </p:cNvPr>
          <p:cNvPicPr>
            <a:picLocks noChangeAspect="1"/>
          </p:cNvPicPr>
          <p:nvPr/>
        </p:nvPicPr>
        <p:blipFill>
          <a:blip r:embed="rId5"/>
          <a:stretch>
            <a:fillRect/>
          </a:stretch>
        </p:blipFill>
        <p:spPr>
          <a:xfrm flipH="1">
            <a:off x="1146875" y="4179030"/>
            <a:ext cx="1829360" cy="1500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60113209-9942-6482-B749-B68C5B934513}"/>
              </a:ext>
            </a:extLst>
          </p:cNvPr>
          <p:cNvPicPr>
            <a:picLocks noChangeAspect="1"/>
          </p:cNvPicPr>
          <p:nvPr/>
        </p:nvPicPr>
        <p:blipFill>
          <a:blip r:embed="rId6"/>
          <a:stretch>
            <a:fillRect/>
          </a:stretch>
        </p:blipFill>
        <p:spPr>
          <a:xfrm>
            <a:off x="2764336" y="5910159"/>
            <a:ext cx="2462997" cy="359695"/>
          </a:xfrm>
          <a:prstGeom prst="rect">
            <a:avLst/>
          </a:prstGeom>
        </p:spPr>
      </p:pic>
      <p:sp>
        <p:nvSpPr>
          <p:cNvPr id="7" name="TextBox 6">
            <a:extLst>
              <a:ext uri="{FF2B5EF4-FFF2-40B4-BE49-F238E27FC236}">
                <a16:creationId xmlns:a16="http://schemas.microsoft.com/office/drawing/2014/main" id="{324837E2-E131-4F57-1C1C-305BBF3A3869}"/>
              </a:ext>
            </a:extLst>
          </p:cNvPr>
          <p:cNvSpPr txBox="1"/>
          <p:nvPr/>
        </p:nvSpPr>
        <p:spPr>
          <a:xfrm>
            <a:off x="7119257" y="5586993"/>
            <a:ext cx="1816925" cy="646331"/>
          </a:xfrm>
          <a:prstGeom prst="rect">
            <a:avLst/>
          </a:prstGeom>
          <a:noFill/>
        </p:spPr>
        <p:txBody>
          <a:bodyPr wrap="square">
            <a:spAutoFit/>
          </a:bodyPr>
          <a:lstStyle/>
          <a:p>
            <a:r>
              <a:rPr lang="en-US" dirty="0"/>
              <a:t>(</a:t>
            </a:r>
            <a:r>
              <a:rPr lang="en-US" dirty="0" err="1"/>
              <a:t>Dredze</a:t>
            </a:r>
            <a:r>
              <a:rPr lang="en-US" dirty="0"/>
              <a:t>, 2020)</a:t>
            </a:r>
          </a:p>
          <a:p>
            <a:r>
              <a:rPr lang="en-US" dirty="0"/>
              <a:t>(Gredler, 2003)</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advTm="89868">
        <p14:flash/>
      </p:transition>
    </mc:Choice>
    <mc:Fallback>
      <p:transition spd="slow" advTm="898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Theories &amp; Contributions</a:t>
            </a:r>
          </a:p>
        </p:txBody>
      </p:sp>
      <p:sp>
        <p:nvSpPr>
          <p:cNvPr id="3" name="Content Placeholder 2"/>
          <p:cNvSpPr>
            <a:spLocks noGrp="1"/>
          </p:cNvSpPr>
          <p:nvPr>
            <p:ph idx="1"/>
          </p:nvPr>
        </p:nvSpPr>
        <p:spPr/>
        <p:txBody>
          <a:bodyPr/>
          <a:lstStyle/>
          <a:p>
            <a:endParaRPr dirty="0"/>
          </a:p>
          <a:p>
            <a:pPr>
              <a:defRPr sz="1400"/>
            </a:pPr>
            <a:r>
              <a:rPr sz="3600" dirty="0">
                <a:solidFill>
                  <a:schemeClr val="accent2"/>
                </a:solidFill>
              </a:rPr>
              <a:t>Erikson: </a:t>
            </a:r>
            <a:r>
              <a:rPr sz="3600" dirty="0"/>
              <a:t>Eight Stages of Psychosocial Development</a:t>
            </a:r>
            <a:r>
              <a:rPr lang="en-US" sz="3600" dirty="0"/>
              <a:t>.</a:t>
            </a:r>
            <a:endParaRPr sz="3600" dirty="0"/>
          </a:p>
          <a:p>
            <a:pPr>
              <a:defRPr sz="1400"/>
            </a:pPr>
            <a:r>
              <a:rPr sz="3600" dirty="0">
                <a:solidFill>
                  <a:schemeClr val="accent2"/>
                </a:solidFill>
              </a:rPr>
              <a:t>Ellis: </a:t>
            </a:r>
            <a:r>
              <a:rPr lang="en-US" sz="3600" dirty="0">
                <a:solidFill>
                  <a:schemeClr val="tx1"/>
                </a:solidFill>
              </a:rPr>
              <a:t>Activating Event – Belief – Consequence </a:t>
            </a:r>
            <a:r>
              <a:rPr lang="en-US" sz="3600" dirty="0">
                <a:solidFill>
                  <a:schemeClr val="accent2"/>
                </a:solidFill>
              </a:rPr>
              <a:t>(</a:t>
            </a:r>
            <a:r>
              <a:rPr sz="3600" dirty="0"/>
              <a:t>ABC</a:t>
            </a:r>
            <a:r>
              <a:rPr lang="en-US" sz="3600" dirty="0"/>
              <a:t>)</a:t>
            </a:r>
            <a:r>
              <a:rPr sz="3600" dirty="0"/>
              <a:t> Model in Rational Emotive Behavior Therapy</a:t>
            </a:r>
            <a:r>
              <a:rPr lang="en-US" sz="3600" dirty="0"/>
              <a:t> (REBT).</a:t>
            </a:r>
            <a:endParaRPr sz="3600" dirty="0"/>
          </a:p>
        </p:txBody>
      </p:sp>
      <p:sp>
        <p:nvSpPr>
          <p:cNvPr id="5" name="TextBox 4">
            <a:extLst>
              <a:ext uri="{FF2B5EF4-FFF2-40B4-BE49-F238E27FC236}">
                <a16:creationId xmlns:a16="http://schemas.microsoft.com/office/drawing/2014/main" id="{8A6D018B-4DD2-29C2-CBC7-3AE36C622831}"/>
              </a:ext>
            </a:extLst>
          </p:cNvPr>
          <p:cNvSpPr txBox="1"/>
          <p:nvPr/>
        </p:nvSpPr>
        <p:spPr>
          <a:xfrm>
            <a:off x="6466114" y="5379521"/>
            <a:ext cx="2529444" cy="646331"/>
          </a:xfrm>
          <a:prstGeom prst="rect">
            <a:avLst/>
          </a:prstGeom>
          <a:noFill/>
        </p:spPr>
        <p:txBody>
          <a:bodyPr wrap="square">
            <a:spAutoFit/>
          </a:bodyPr>
          <a:lstStyle/>
          <a:p>
            <a:pPr algn="l"/>
            <a:r>
              <a:rPr lang="en-US" dirty="0">
                <a:hlinkClick r:id="rId3">
                  <a:extLst>
                    <a:ext uri="{A12FA001-AC4F-418D-AE19-62706E023703}">
                      <ahyp:hlinkClr xmlns:ahyp="http://schemas.microsoft.com/office/drawing/2018/hyperlinkcolor" val="tx"/>
                    </a:ext>
                  </a:extLst>
                </a:hlinkClick>
              </a:rPr>
              <a:t>(</a:t>
            </a:r>
            <a:r>
              <a:rPr lang="ar-AE" b="0" i="0" u="none" strike="noStrike" dirty="0">
                <a:effectLst/>
                <a:hlinkClick r:id="rId3">
                  <a:extLst>
                    <a:ext uri="{A12FA001-AC4F-418D-AE19-62706E023703}">
                      <ahyp:hlinkClr xmlns:ahyp="http://schemas.microsoft.com/office/drawing/2018/hyperlinkcolor" val="tx"/>
                    </a:ext>
                  </a:extLst>
                </a:hlinkClick>
              </a:rPr>
              <a:t>حمزه باقری حیدری</a:t>
            </a:r>
            <a:r>
              <a:rPr lang="en-US" b="0" i="0" u="none" strike="noStrike" dirty="0">
                <a:effectLst/>
              </a:rPr>
              <a:t>, 2024)</a:t>
            </a:r>
          </a:p>
          <a:p>
            <a:pPr algn="l"/>
            <a:r>
              <a:rPr lang="en-US" dirty="0"/>
              <a:t>(Rovira, 2016)</a:t>
            </a:r>
            <a:endParaRPr lang="ar-AE" b="0" i="0" dirty="0">
              <a:effectLst/>
            </a:endParaRPr>
          </a:p>
        </p:txBody>
      </p:sp>
    </p:spTree>
  </p:cSld>
  <p:clrMapOvr>
    <a:masterClrMapping/>
  </p:clrMapOvr>
  <p:transition spd="slow" advTm="74856">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Foundation</a:t>
            </a:r>
            <a:r>
              <a:rPr lang="en-US" dirty="0"/>
              <a:t>al Theories</a:t>
            </a:r>
            <a:endParaRPr dirty="0"/>
          </a:p>
        </p:txBody>
      </p:sp>
      <p:sp>
        <p:nvSpPr>
          <p:cNvPr id="3" name="Content Placeholder 2"/>
          <p:cNvSpPr>
            <a:spLocks noGrp="1"/>
          </p:cNvSpPr>
          <p:nvPr>
            <p:ph idx="1"/>
          </p:nvPr>
        </p:nvSpPr>
        <p:spPr>
          <a:xfrm>
            <a:off x="597628" y="1686725"/>
            <a:ext cx="7543801" cy="4023360"/>
          </a:xfrm>
        </p:spPr>
        <p:txBody>
          <a:bodyPr/>
          <a:lstStyle/>
          <a:p>
            <a:endParaRPr dirty="0"/>
          </a:p>
          <a:p>
            <a:pPr>
              <a:defRPr sz="1400"/>
            </a:pPr>
            <a:r>
              <a:rPr sz="3600" dirty="0">
                <a:solidFill>
                  <a:schemeClr val="accent2"/>
                </a:solidFill>
              </a:rPr>
              <a:t>Erikson: </a:t>
            </a:r>
            <a:r>
              <a:rPr sz="3600" dirty="0"/>
              <a:t>Expanded Freud’s work beyond childhood</a:t>
            </a:r>
            <a:r>
              <a:rPr lang="en-US" sz="3600" dirty="0"/>
              <a:t>.</a:t>
            </a:r>
            <a:endParaRPr sz="3600" dirty="0"/>
          </a:p>
          <a:p>
            <a:pPr>
              <a:defRPr sz="1400"/>
            </a:pPr>
            <a:r>
              <a:rPr sz="3600" dirty="0">
                <a:solidFill>
                  <a:schemeClr val="accent2"/>
                </a:solidFill>
              </a:rPr>
              <a:t>Ellis: </a:t>
            </a:r>
            <a:r>
              <a:rPr sz="3600" dirty="0"/>
              <a:t>Departed from psychoanalysis for direct cognitive restructuring</a:t>
            </a:r>
            <a:r>
              <a:rPr lang="en-US" sz="3600" dirty="0"/>
              <a:t>.</a:t>
            </a:r>
            <a:endParaRPr sz="3600" dirty="0"/>
          </a:p>
        </p:txBody>
      </p:sp>
      <p:pic>
        <p:nvPicPr>
          <p:cNvPr id="7" name="Graphic 6" descr="Elongated speech bubble">
            <a:extLst>
              <a:ext uri="{FF2B5EF4-FFF2-40B4-BE49-F238E27FC236}">
                <a16:creationId xmlns:a16="http://schemas.microsoft.com/office/drawing/2014/main" id="{5D7A7EF7-8500-B1CF-A4E7-FF31F7103D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35978">
            <a:off x="5090773" y="4878255"/>
            <a:ext cx="1267736" cy="1052304"/>
          </a:xfrm>
          <a:prstGeom prst="rect">
            <a:avLst/>
          </a:prstGeom>
        </p:spPr>
      </p:pic>
      <p:pic>
        <p:nvPicPr>
          <p:cNvPr id="9" name="Graphic 8" descr="Spiky speech bubble">
            <a:extLst>
              <a:ext uri="{FF2B5EF4-FFF2-40B4-BE49-F238E27FC236}">
                <a16:creationId xmlns:a16="http://schemas.microsoft.com/office/drawing/2014/main" id="{634E5051-8311-7BC0-3B62-97C83CF2CD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205870">
            <a:off x="6324618" y="4161277"/>
            <a:ext cx="1114803" cy="1096223"/>
          </a:xfrm>
          <a:prstGeom prst="rect">
            <a:avLst/>
          </a:prstGeom>
        </p:spPr>
      </p:pic>
      <p:pic>
        <p:nvPicPr>
          <p:cNvPr id="11" name="Graphic 10" descr="A talking face">
            <a:extLst>
              <a:ext uri="{FF2B5EF4-FFF2-40B4-BE49-F238E27FC236}">
                <a16:creationId xmlns:a16="http://schemas.microsoft.com/office/drawing/2014/main" id="{2C4EB755-3635-982B-5F79-BD01C33872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502213" y="3908859"/>
            <a:ext cx="1259409" cy="1495548"/>
          </a:xfrm>
          <a:prstGeom prst="rect">
            <a:avLst/>
          </a:prstGeom>
        </p:spPr>
      </p:pic>
      <p:pic>
        <p:nvPicPr>
          <p:cNvPr id="13" name="Graphic 12" descr="A concerned face">
            <a:extLst>
              <a:ext uri="{FF2B5EF4-FFF2-40B4-BE49-F238E27FC236}">
                <a16:creationId xmlns:a16="http://schemas.microsoft.com/office/drawing/2014/main" id="{373056FA-79D4-91E1-5371-CDBAC7F54E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59777" y="4855794"/>
            <a:ext cx="1102045" cy="1205362"/>
          </a:xfrm>
          <a:prstGeom prst="rect">
            <a:avLst/>
          </a:prstGeom>
        </p:spPr>
      </p:pic>
      <p:pic>
        <p:nvPicPr>
          <p:cNvPr id="14" name="Picture 13">
            <a:extLst>
              <a:ext uri="{FF2B5EF4-FFF2-40B4-BE49-F238E27FC236}">
                <a16:creationId xmlns:a16="http://schemas.microsoft.com/office/drawing/2014/main" id="{A610DC52-F502-B3A4-4D57-A7DA8DE96FA2}"/>
              </a:ext>
            </a:extLst>
          </p:cNvPr>
          <p:cNvPicPr>
            <a:picLocks noChangeAspect="1"/>
          </p:cNvPicPr>
          <p:nvPr/>
        </p:nvPicPr>
        <p:blipFill>
          <a:blip r:embed="rId12"/>
          <a:stretch>
            <a:fillRect/>
          </a:stretch>
        </p:blipFill>
        <p:spPr>
          <a:xfrm>
            <a:off x="224663" y="5811850"/>
            <a:ext cx="2462997" cy="359695"/>
          </a:xfrm>
          <a:prstGeom prst="rect">
            <a:avLst/>
          </a:prstGeom>
        </p:spPr>
      </p:pic>
      <p:sp>
        <p:nvSpPr>
          <p:cNvPr id="16" name="TextBox 15">
            <a:extLst>
              <a:ext uri="{FF2B5EF4-FFF2-40B4-BE49-F238E27FC236}">
                <a16:creationId xmlns:a16="http://schemas.microsoft.com/office/drawing/2014/main" id="{3A638663-A0E6-CBC5-6749-8D952ECEB22E}"/>
              </a:ext>
            </a:extLst>
          </p:cNvPr>
          <p:cNvSpPr txBox="1"/>
          <p:nvPr/>
        </p:nvSpPr>
        <p:spPr>
          <a:xfrm>
            <a:off x="6976680" y="5547908"/>
            <a:ext cx="1942657" cy="646331"/>
          </a:xfrm>
          <a:prstGeom prst="rect">
            <a:avLst/>
          </a:prstGeom>
          <a:noFill/>
        </p:spPr>
        <p:txBody>
          <a:bodyPr wrap="square">
            <a:spAutoFit/>
          </a:bodyPr>
          <a:lstStyle/>
          <a:p>
            <a:r>
              <a:rPr lang="en-US" sz="1800" dirty="0">
                <a:cs typeface="Times New Roman" panose="02020603050405020304" pitchFamily="18" charset="0"/>
              </a:rPr>
              <a:t>(</a:t>
            </a:r>
            <a:r>
              <a:rPr lang="en-US" sz="1800" dirty="0" err="1">
                <a:cs typeface="Times New Roman" panose="02020603050405020304" pitchFamily="18" charset="0"/>
              </a:rPr>
              <a:t>Dredze</a:t>
            </a:r>
            <a:r>
              <a:rPr lang="en-US" sz="1800" dirty="0">
                <a:cs typeface="Times New Roman" panose="02020603050405020304" pitchFamily="18" charset="0"/>
              </a:rPr>
              <a:t>, 2020)</a:t>
            </a:r>
          </a:p>
          <a:p>
            <a:r>
              <a:rPr lang="en-US" sz="1800" dirty="0">
                <a:cs typeface="Times New Roman" panose="02020603050405020304" pitchFamily="18" charset="0"/>
              </a:rPr>
              <a:t>(Lieberman, 1999)</a:t>
            </a:r>
            <a:endParaRPr lang="en-US" dirty="0"/>
          </a:p>
        </p:txBody>
      </p:sp>
    </p:spTree>
    <p:custDataLst>
      <p:tags r:id="rId1"/>
    </p:custDataLst>
  </p:cSld>
  <p:clrMapOvr>
    <a:masterClrMapping/>
  </p:clrMapOvr>
  <p:transition spd="med" advTm="6196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Ethical Practices</a:t>
            </a:r>
          </a:p>
        </p:txBody>
      </p:sp>
      <p:sp>
        <p:nvSpPr>
          <p:cNvPr id="3" name="Content Placeholder 2"/>
          <p:cNvSpPr>
            <a:spLocks noGrp="1"/>
          </p:cNvSpPr>
          <p:nvPr>
            <p:ph idx="1"/>
          </p:nvPr>
        </p:nvSpPr>
        <p:spPr/>
        <p:txBody>
          <a:bodyPr>
            <a:normAutofit fontScale="62500" lnSpcReduction="20000"/>
          </a:bodyPr>
          <a:lstStyle/>
          <a:p>
            <a:endParaRPr dirty="0"/>
          </a:p>
          <a:p>
            <a:pPr>
              <a:defRPr sz="1400"/>
            </a:pPr>
            <a:r>
              <a:rPr sz="3600" dirty="0">
                <a:solidFill>
                  <a:schemeClr val="accent2"/>
                </a:solidFill>
              </a:rPr>
              <a:t>Erikson: </a:t>
            </a:r>
            <a:r>
              <a:rPr sz="3600" dirty="0"/>
              <a:t>Respect for autonomy, cultural sensitivity</a:t>
            </a:r>
            <a:r>
              <a:rPr lang="en-US" sz="3600" dirty="0"/>
              <a:t>. Violated now modern standards of licensure and this presentation may be viewed as inappropriate and unethical, by many, for including him as he had no degree.</a:t>
            </a:r>
            <a:endParaRPr sz="3600" dirty="0"/>
          </a:p>
          <a:p>
            <a:pPr>
              <a:defRPr sz="1400"/>
            </a:pPr>
            <a:r>
              <a:rPr sz="3600" dirty="0">
                <a:solidFill>
                  <a:schemeClr val="accent2"/>
                </a:solidFill>
              </a:rPr>
              <a:t>Ellis: </a:t>
            </a:r>
            <a:r>
              <a:rPr sz="3600" dirty="0"/>
              <a:t>Direct but empathetic belief-challenging</a:t>
            </a:r>
            <a:r>
              <a:rPr lang="en-US" sz="3600" dirty="0"/>
              <a:t>. Obtained a license and had a doctorate degree. He was well known for cursing, and many considered him to be disrespectful to the world and uneducated despite publishing almost 100 books. The student presenter, Martin CJ Mongiello may be considered uncultured, wrong, inappropriate, and uneducated for including Dr. Ellis in any research – or The Ellis Institute of New York may be viewed as horrific, disgusting, revolting, and filthy in the world of psychology.</a:t>
            </a:r>
            <a:endParaRPr sz="3600" dirty="0"/>
          </a:p>
        </p:txBody>
      </p:sp>
      <p:sp>
        <p:nvSpPr>
          <p:cNvPr id="4" name="TextBox 3">
            <a:extLst>
              <a:ext uri="{FF2B5EF4-FFF2-40B4-BE49-F238E27FC236}">
                <a16:creationId xmlns:a16="http://schemas.microsoft.com/office/drawing/2014/main" id="{C3BFB9D1-09C9-E6FA-B07D-5D112489FB9C}"/>
              </a:ext>
            </a:extLst>
          </p:cNvPr>
          <p:cNvSpPr txBox="1"/>
          <p:nvPr/>
        </p:nvSpPr>
        <p:spPr>
          <a:xfrm rot="1197670">
            <a:off x="5183312" y="-287675"/>
            <a:ext cx="1767155" cy="3170099"/>
          </a:xfrm>
          <a:prstGeom prst="rect">
            <a:avLst/>
          </a:prstGeom>
          <a:noFill/>
        </p:spPr>
        <p:txBody>
          <a:bodyPr wrap="square" rtlCol="0">
            <a:spAutoFit/>
          </a:bodyPr>
          <a:lstStyle/>
          <a:p>
            <a:r>
              <a:rPr lang="en-US" sz="20000" b="1" dirty="0">
                <a:solidFill>
                  <a:srgbClr val="C00000"/>
                </a:solidFill>
                <a:latin typeface="Arial Black" panose="020B0A04020102020204" pitchFamily="34" charset="0"/>
              </a:rPr>
              <a:t>F</a:t>
            </a:r>
          </a:p>
        </p:txBody>
      </p:sp>
      <p:sp>
        <p:nvSpPr>
          <p:cNvPr id="5" name="TextBox 4">
            <a:extLst>
              <a:ext uri="{FF2B5EF4-FFF2-40B4-BE49-F238E27FC236}">
                <a16:creationId xmlns:a16="http://schemas.microsoft.com/office/drawing/2014/main" id="{B822340F-614D-BDA0-D174-64A315DCA3BD}"/>
              </a:ext>
            </a:extLst>
          </p:cNvPr>
          <p:cNvSpPr txBox="1"/>
          <p:nvPr/>
        </p:nvSpPr>
        <p:spPr>
          <a:xfrm>
            <a:off x="7315200" y="881875"/>
            <a:ext cx="1709366" cy="830997"/>
          </a:xfrm>
          <a:prstGeom prst="rect">
            <a:avLst/>
          </a:prstGeom>
          <a:noFill/>
        </p:spPr>
        <p:txBody>
          <a:bodyPr wrap="square" rtlCol="0">
            <a:spAutoFit/>
          </a:bodyPr>
          <a:lstStyle/>
          <a:p>
            <a:pPr algn="r"/>
            <a:r>
              <a:rPr lang="en-US" sz="800" b="1" dirty="0">
                <a:solidFill>
                  <a:srgbClr val="C00000"/>
                </a:solidFill>
              </a:rPr>
              <a:t>A grade of F has been assigned with university violation of code of conduct and ethics policies. Illegal and immoral references have been used. The student has achieved academic suspension.</a:t>
            </a:r>
          </a:p>
        </p:txBody>
      </p:sp>
      <p:sp>
        <p:nvSpPr>
          <p:cNvPr id="6" name="TextBox 5">
            <a:extLst>
              <a:ext uri="{FF2B5EF4-FFF2-40B4-BE49-F238E27FC236}">
                <a16:creationId xmlns:a16="http://schemas.microsoft.com/office/drawing/2014/main" id="{ABC776B3-3E3D-375B-F79C-3ABC69E45651}"/>
              </a:ext>
            </a:extLst>
          </p:cNvPr>
          <p:cNvSpPr txBox="1"/>
          <p:nvPr/>
        </p:nvSpPr>
        <p:spPr>
          <a:xfrm>
            <a:off x="6584856" y="5386609"/>
            <a:ext cx="2743211" cy="1477328"/>
          </a:xfrm>
          <a:prstGeom prst="rect">
            <a:avLst/>
          </a:prstGeom>
          <a:noFill/>
        </p:spPr>
        <p:txBody>
          <a:bodyPr wrap="square" rtlCol="0">
            <a:spAutoFit/>
          </a:bodyPr>
          <a:lstStyle/>
          <a:p>
            <a:r>
              <a:rPr lang="en-US" dirty="0"/>
              <a:t>(Baird, 2019)</a:t>
            </a:r>
          </a:p>
          <a:p>
            <a:r>
              <a:rPr lang="en-US" dirty="0"/>
              <a:t>(Evans, 2007)</a:t>
            </a:r>
          </a:p>
          <a:p>
            <a:r>
              <a:rPr lang="en-US" dirty="0"/>
              <a:t>(Watson &amp; Dodd, 1990)</a:t>
            </a:r>
            <a:endParaRPr lang="da-DK" dirty="0"/>
          </a:p>
          <a:p>
            <a:endParaRPr lang="en-US" dirty="0"/>
          </a:p>
          <a:p>
            <a:endParaRPr lang="en-US" dirty="0"/>
          </a:p>
        </p:txBody>
      </p:sp>
    </p:spTree>
    <p:custDataLst>
      <p:tags r:id="rId1"/>
    </p:custData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72076">
        <p159:morph option="byObject"/>
      </p:transition>
    </mc:Choice>
    <mc:Fallback>
      <p:transition spd="slow" advTm="1720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Diversity Considerations</a:t>
            </a:r>
          </a:p>
        </p:txBody>
      </p:sp>
      <p:sp>
        <p:nvSpPr>
          <p:cNvPr id="3" name="Content Placeholder 2"/>
          <p:cNvSpPr>
            <a:spLocks noGrp="1"/>
          </p:cNvSpPr>
          <p:nvPr>
            <p:ph idx="1"/>
          </p:nvPr>
        </p:nvSpPr>
        <p:spPr/>
        <p:txBody>
          <a:bodyPr/>
          <a:lstStyle/>
          <a:p>
            <a:endParaRPr dirty="0"/>
          </a:p>
          <a:p>
            <a:pPr>
              <a:defRPr sz="1400"/>
            </a:pPr>
            <a:r>
              <a:rPr sz="3600" dirty="0">
                <a:solidFill>
                  <a:schemeClr val="accent2"/>
                </a:solidFill>
              </a:rPr>
              <a:t>Erikson: </a:t>
            </a:r>
            <a:r>
              <a:rPr sz="3600" dirty="0"/>
              <a:t>Integrated cultural and societal influences</a:t>
            </a:r>
          </a:p>
          <a:p>
            <a:pPr>
              <a:defRPr sz="1400"/>
            </a:pPr>
            <a:r>
              <a:rPr sz="3600" dirty="0">
                <a:solidFill>
                  <a:schemeClr val="accent2"/>
                </a:solidFill>
              </a:rPr>
              <a:t>Ellis: </a:t>
            </a:r>
            <a:r>
              <a:rPr sz="3600" dirty="0"/>
              <a:t>Adapted REBT to diverse populations</a:t>
            </a:r>
          </a:p>
        </p:txBody>
      </p:sp>
      <p:pic>
        <p:nvPicPr>
          <p:cNvPr id="5" name="Graphic 4" descr="Man wearing a tunic">
            <a:extLst>
              <a:ext uri="{FF2B5EF4-FFF2-40B4-BE49-F238E27FC236}">
                <a16:creationId xmlns:a16="http://schemas.microsoft.com/office/drawing/2014/main" id="{4AE40B22-26DC-65F6-67AE-72753A36A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4681" y="2843574"/>
            <a:ext cx="1386332" cy="2504850"/>
          </a:xfrm>
          <a:prstGeom prst="rect">
            <a:avLst/>
          </a:prstGeom>
        </p:spPr>
      </p:pic>
      <p:pic>
        <p:nvPicPr>
          <p:cNvPr id="7" name="Graphic 6" descr="Woman wearing shirt with pattern">
            <a:extLst>
              <a:ext uri="{FF2B5EF4-FFF2-40B4-BE49-F238E27FC236}">
                <a16:creationId xmlns:a16="http://schemas.microsoft.com/office/drawing/2014/main" id="{670BD6E4-716D-CBBA-8C2C-61D48F74B4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6405" y="4032607"/>
            <a:ext cx="1218953" cy="2726450"/>
          </a:xfrm>
          <a:prstGeom prst="rect">
            <a:avLst/>
          </a:prstGeom>
        </p:spPr>
      </p:pic>
      <p:pic>
        <p:nvPicPr>
          <p:cNvPr id="9" name="Graphic 8" descr="Man wearing a jacket">
            <a:extLst>
              <a:ext uri="{FF2B5EF4-FFF2-40B4-BE49-F238E27FC236}">
                <a16:creationId xmlns:a16="http://schemas.microsoft.com/office/drawing/2014/main" id="{58FA2FFB-80E2-DE53-E00B-DAF269D5C4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42396" y="4304176"/>
            <a:ext cx="1304925" cy="1876425"/>
          </a:xfrm>
          <a:prstGeom prst="rect">
            <a:avLst/>
          </a:prstGeom>
        </p:spPr>
      </p:pic>
      <p:pic>
        <p:nvPicPr>
          <p:cNvPr id="11" name="Graphic 10" descr="Woman with afro hair">
            <a:extLst>
              <a:ext uri="{FF2B5EF4-FFF2-40B4-BE49-F238E27FC236}">
                <a16:creationId xmlns:a16="http://schemas.microsoft.com/office/drawing/2014/main" id="{9CD6C76C-0956-07CA-653C-7B6D273736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7151" y="4652425"/>
            <a:ext cx="630416" cy="2061147"/>
          </a:xfrm>
          <a:prstGeom prst="rect">
            <a:avLst/>
          </a:prstGeom>
        </p:spPr>
      </p:pic>
      <p:pic>
        <p:nvPicPr>
          <p:cNvPr id="12" name="Picture 11">
            <a:extLst>
              <a:ext uri="{FF2B5EF4-FFF2-40B4-BE49-F238E27FC236}">
                <a16:creationId xmlns:a16="http://schemas.microsoft.com/office/drawing/2014/main" id="{1D382D09-7325-0C13-EAC6-3E34D9291158}"/>
              </a:ext>
            </a:extLst>
          </p:cNvPr>
          <p:cNvPicPr>
            <a:picLocks noChangeAspect="1"/>
          </p:cNvPicPr>
          <p:nvPr/>
        </p:nvPicPr>
        <p:blipFill>
          <a:blip r:embed="rId11"/>
          <a:stretch>
            <a:fillRect/>
          </a:stretch>
        </p:blipFill>
        <p:spPr>
          <a:xfrm>
            <a:off x="269612" y="5869094"/>
            <a:ext cx="2462997" cy="359695"/>
          </a:xfrm>
          <a:prstGeom prst="rect">
            <a:avLst/>
          </a:prstGeom>
        </p:spPr>
      </p:pic>
      <p:sp>
        <p:nvSpPr>
          <p:cNvPr id="13" name="TextBox 12">
            <a:extLst>
              <a:ext uri="{FF2B5EF4-FFF2-40B4-BE49-F238E27FC236}">
                <a16:creationId xmlns:a16="http://schemas.microsoft.com/office/drawing/2014/main" id="{746083C2-9A01-EC6A-0B22-09063A9975E0}"/>
              </a:ext>
            </a:extLst>
          </p:cNvPr>
          <p:cNvSpPr txBox="1"/>
          <p:nvPr/>
        </p:nvSpPr>
        <p:spPr>
          <a:xfrm>
            <a:off x="7059881" y="5402610"/>
            <a:ext cx="1949929" cy="923330"/>
          </a:xfrm>
          <a:prstGeom prst="rect">
            <a:avLst/>
          </a:prstGeom>
          <a:noFill/>
        </p:spPr>
        <p:txBody>
          <a:bodyPr wrap="square" rtlCol="0">
            <a:spAutoFit/>
          </a:bodyPr>
          <a:lstStyle/>
          <a:p>
            <a:r>
              <a:rPr lang="en-US" dirty="0"/>
              <a:t>(</a:t>
            </a:r>
            <a:r>
              <a:rPr lang="en-US" dirty="0" err="1"/>
              <a:t>Dredze</a:t>
            </a:r>
            <a:r>
              <a:rPr lang="en-US" dirty="0"/>
              <a:t>, 2020)</a:t>
            </a:r>
          </a:p>
          <a:p>
            <a:r>
              <a:rPr lang="en-US" dirty="0"/>
              <a:t>(Maier, 1969)</a:t>
            </a:r>
          </a:p>
          <a:p>
            <a:r>
              <a:rPr lang="en-US" dirty="0"/>
              <a:t>(Martin-Joy, 2025)</a:t>
            </a:r>
          </a:p>
        </p:txBody>
      </p:sp>
    </p:spTree>
  </p:cSld>
  <p:clrMapOvr>
    <a:masterClrMapping/>
  </p:clrMapOvr>
  <p:transition spd="slow" advTm="35909">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Comparison</a:t>
            </a:r>
          </a:p>
        </p:txBody>
      </p:sp>
      <p:sp>
        <p:nvSpPr>
          <p:cNvPr id="3" name="Content Placeholder 2"/>
          <p:cNvSpPr>
            <a:spLocks noGrp="1"/>
          </p:cNvSpPr>
          <p:nvPr>
            <p:ph idx="1"/>
          </p:nvPr>
        </p:nvSpPr>
        <p:spPr/>
        <p:txBody>
          <a:bodyPr>
            <a:normAutofit/>
          </a:bodyPr>
          <a:lstStyle/>
          <a:p>
            <a:endParaRPr sz="3600" dirty="0"/>
          </a:p>
          <a:p>
            <a:pPr>
              <a:defRPr sz="1400"/>
            </a:pPr>
            <a:r>
              <a:rPr sz="3600" dirty="0">
                <a:solidFill>
                  <a:schemeClr val="accent2"/>
                </a:solidFill>
              </a:rPr>
              <a:t>Erikson: </a:t>
            </a:r>
            <a:r>
              <a:rPr sz="3600" dirty="0"/>
              <a:t>Developmental stages, identity focus, life-span theory</a:t>
            </a:r>
            <a:r>
              <a:rPr lang="en-US" sz="3600" dirty="0"/>
              <a:t>.</a:t>
            </a:r>
            <a:endParaRPr sz="3600" dirty="0"/>
          </a:p>
          <a:p>
            <a:pPr>
              <a:defRPr sz="1400"/>
            </a:pPr>
            <a:r>
              <a:rPr sz="3600" dirty="0">
                <a:solidFill>
                  <a:schemeClr val="accent2"/>
                </a:solidFill>
              </a:rPr>
              <a:t>Ellis: </a:t>
            </a:r>
            <a:r>
              <a:rPr sz="3600" dirty="0"/>
              <a:t>Cognitive restructuring, present-focused, irrational belief change</a:t>
            </a:r>
            <a:r>
              <a:rPr lang="en-US" sz="3600" dirty="0"/>
              <a:t>.</a:t>
            </a:r>
            <a:endParaRPr sz="3600" dirty="0"/>
          </a:p>
        </p:txBody>
      </p:sp>
      <p:sp>
        <p:nvSpPr>
          <p:cNvPr id="4" name="TextBox 3">
            <a:extLst>
              <a:ext uri="{FF2B5EF4-FFF2-40B4-BE49-F238E27FC236}">
                <a16:creationId xmlns:a16="http://schemas.microsoft.com/office/drawing/2014/main" id="{AC9F48EE-124E-CB07-A2DC-B3C4C810F036}"/>
              </a:ext>
            </a:extLst>
          </p:cNvPr>
          <p:cNvSpPr txBox="1"/>
          <p:nvPr/>
        </p:nvSpPr>
        <p:spPr>
          <a:xfrm>
            <a:off x="6198920" y="5331136"/>
            <a:ext cx="2452254" cy="923330"/>
          </a:xfrm>
          <a:prstGeom prst="rect">
            <a:avLst/>
          </a:prstGeom>
          <a:noFill/>
        </p:spPr>
        <p:txBody>
          <a:bodyPr wrap="square" rtlCol="0">
            <a:spAutoFit/>
          </a:bodyPr>
          <a:lstStyle/>
          <a:p>
            <a:r>
              <a:rPr lang="en-US" dirty="0"/>
              <a:t>(Stanford, 1993) </a:t>
            </a:r>
          </a:p>
          <a:p>
            <a:r>
              <a:rPr lang="en-US" dirty="0"/>
              <a:t>(Stevens, 1976)</a:t>
            </a:r>
          </a:p>
          <a:p>
            <a:r>
              <a:rPr lang="en-US" dirty="0"/>
              <a:t>(Watson &amp; Dodd, 1990)</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34.5"/>
</p:tagLst>
</file>

<file path=ppt/tags/tag2.xml><?xml version="1.0" encoding="utf-8"?>
<p:tagLst xmlns:a="http://schemas.openxmlformats.org/drawingml/2006/main" xmlns:r="http://schemas.openxmlformats.org/officeDocument/2006/relationships" xmlns:p="http://schemas.openxmlformats.org/presentationml/2006/main">
  <p:tag name="TIMING" val="|2.3|4"/>
</p:tagLst>
</file>

<file path=ppt/tags/tag3.xml><?xml version="1.0" encoding="utf-8"?>
<p:tagLst xmlns:a="http://schemas.openxmlformats.org/drawingml/2006/main" xmlns:r="http://schemas.openxmlformats.org/officeDocument/2006/relationships" xmlns:p="http://schemas.openxmlformats.org/presentationml/2006/main">
  <p:tag name="TIMING" val="|56.2|0.7|0.7|0.6"/>
</p:tagLst>
</file>

<file path=ppt/tags/tag4.xml><?xml version="1.0" encoding="utf-8"?>
<p:tagLst xmlns:a="http://schemas.openxmlformats.org/drawingml/2006/main" xmlns:r="http://schemas.openxmlformats.org/officeDocument/2006/relationships" xmlns:p="http://schemas.openxmlformats.org/presentationml/2006/main">
  <p:tag name="TIMING" val="|153.5|15.8"/>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265</TotalTime>
  <Words>2216</Words>
  <Application>Microsoft Office PowerPoint</Application>
  <PresentationFormat>On-screen Show (4:3)</PresentationFormat>
  <Paragraphs>103</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Arial Black</vt:lpstr>
      <vt:lpstr>Calibri</vt:lpstr>
      <vt:lpstr>Calibri Light</vt:lpstr>
      <vt:lpstr>Times New Roman</vt:lpstr>
      <vt:lpstr>Retrospect</vt:lpstr>
      <vt:lpstr>Two Developmental Theorists to Examine  Martin CJ Mongiello School of Psychology and Social Sciences, National University PSY-7120 v2: Overview of the Psychological Concepts (9187202574) Doctor Amanda Gibson, Ph.D. August 9, 2025</vt:lpstr>
      <vt:lpstr>Comparing  Erik Erikson &amp;  Dr. Albert Ellis</vt:lpstr>
      <vt:lpstr>Overview</vt:lpstr>
      <vt:lpstr>Background</vt:lpstr>
      <vt:lpstr>Theories &amp; Contributions</vt:lpstr>
      <vt:lpstr>Foundational Theories</vt:lpstr>
      <vt:lpstr>Ethical Practices</vt:lpstr>
      <vt:lpstr>Diversity Considerations</vt:lpstr>
      <vt:lpstr>Comparison</vt:lpstr>
      <vt:lpstr>Integration in Modern Psychology</vt:lpstr>
      <vt:lpstr>Summary</vt:lpstr>
      <vt:lpstr>References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Marti Mongiello</dc:description>
  <cp:lastModifiedBy>Marti Mongiello</cp:lastModifiedBy>
  <cp:revision>2</cp:revision>
  <dcterms:created xsi:type="dcterms:W3CDTF">2013-01-27T09:14:16Z</dcterms:created>
  <dcterms:modified xsi:type="dcterms:W3CDTF">2025-08-09T21:14:26Z</dcterms:modified>
  <cp:category/>
</cp:coreProperties>
</file>