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4" r:id="rId4"/>
    <p:sldId id="286" r:id="rId5"/>
    <p:sldId id="273" r:id="rId6"/>
    <p:sldId id="283" r:id="rId7"/>
    <p:sldId id="285" r:id="rId8"/>
    <p:sldId id="275" r:id="rId9"/>
    <p:sldId id="289" r:id="rId10"/>
    <p:sldId id="290" r:id="rId11"/>
    <p:sldId id="288" r:id="rId12"/>
    <p:sldId id="291" r:id="rId13"/>
    <p:sldId id="287" r:id="rId14"/>
    <p:sldId id="258" r:id="rId15"/>
    <p:sldId id="259" r:id="rId16"/>
    <p:sldId id="261" r:id="rId17"/>
    <p:sldId id="274" r:id="rId18"/>
    <p:sldId id="262" r:id="rId19"/>
    <p:sldId id="292" r:id="rId20"/>
    <p:sldId id="293" r:id="rId21"/>
    <p:sldId id="295" r:id="rId22"/>
    <p:sldId id="294" r:id="rId23"/>
    <p:sldId id="263" r:id="rId24"/>
    <p:sldId id="264" r:id="rId25"/>
    <p:sldId id="265" r:id="rId26"/>
    <p:sldId id="266" r:id="rId27"/>
    <p:sldId id="267" r:id="rId28"/>
    <p:sldId id="268" r:id="rId29"/>
    <p:sldId id="269" r:id="rId30"/>
    <p:sldId id="282" r:id="rId31"/>
    <p:sldId id="270" r:id="rId32"/>
    <p:sldId id="276" r:id="rId33"/>
    <p:sldId id="277" r:id="rId34"/>
    <p:sldId id="281" r:id="rId35"/>
    <p:sldId id="280" r:id="rId36"/>
    <p:sldId id="278" r:id="rId37"/>
    <p:sldId id="279" r:id="rId38"/>
    <p:sldId id="272" r:id="rId39"/>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66FF"/>
    <a:srgbClr val="3399FF"/>
    <a:srgbClr val="66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8297" autoAdjust="0"/>
    <p:restoredTop sz="90929"/>
  </p:normalViewPr>
  <p:slideViewPr>
    <p:cSldViewPr>
      <p:cViewPr varScale="1">
        <p:scale>
          <a:sx n="105" d="100"/>
          <a:sy n="105" d="100"/>
        </p:scale>
        <p:origin x="-21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1"/>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90" indent="0" algn="ctr">
              <a:buNone/>
              <a:defRPr>
                <a:solidFill>
                  <a:schemeClr val="tx1">
                    <a:tint val="75000"/>
                  </a:schemeClr>
                </a:solidFill>
              </a:defRPr>
            </a:lvl2pPr>
            <a:lvl3pPr marL="1015980" indent="0" algn="ctr">
              <a:buNone/>
              <a:defRPr>
                <a:solidFill>
                  <a:schemeClr val="tx1">
                    <a:tint val="75000"/>
                  </a:schemeClr>
                </a:solidFill>
              </a:defRPr>
            </a:lvl3pPr>
            <a:lvl4pPr marL="1523970" indent="0" algn="ctr">
              <a:buNone/>
              <a:defRPr>
                <a:solidFill>
                  <a:schemeClr val="tx1">
                    <a:tint val="75000"/>
                  </a:schemeClr>
                </a:solidFill>
              </a:defRPr>
            </a:lvl4pPr>
            <a:lvl5pPr marL="2031960" indent="0" algn="ctr">
              <a:buNone/>
              <a:defRPr>
                <a:solidFill>
                  <a:schemeClr val="tx1">
                    <a:tint val="75000"/>
                  </a:schemeClr>
                </a:solidFill>
              </a:defRPr>
            </a:lvl5pPr>
            <a:lvl6pPr marL="2539950" indent="0" algn="ctr">
              <a:buNone/>
              <a:defRPr>
                <a:solidFill>
                  <a:schemeClr val="tx1">
                    <a:tint val="75000"/>
                  </a:schemeClr>
                </a:solidFill>
              </a:defRPr>
            </a:lvl6pPr>
            <a:lvl7pPr marL="3047940" indent="0" algn="ctr">
              <a:buNone/>
              <a:defRPr>
                <a:solidFill>
                  <a:schemeClr val="tx1">
                    <a:tint val="75000"/>
                  </a:schemeClr>
                </a:solidFill>
              </a:defRPr>
            </a:lvl7pPr>
            <a:lvl8pPr marL="3555929" indent="0" algn="ctr">
              <a:buNone/>
              <a:defRPr>
                <a:solidFill>
                  <a:schemeClr val="tx1">
                    <a:tint val="75000"/>
                  </a:schemeClr>
                </a:solidFill>
              </a:defRPr>
            </a:lvl8pPr>
            <a:lvl9pPr marL="40639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3CC758-C958-4464-AFB3-F29342B689AC}" type="slidenum">
              <a:rPr lang="en-US" smtClean="0"/>
              <a:pPr>
                <a:defRPr/>
              </a:pPr>
              <a:t>‹#›</a:t>
            </a:fld>
            <a:endParaRPr lang="en-US"/>
          </a:p>
        </p:txBody>
      </p:sp>
    </p:spTree>
    <p:extLst>
      <p:ext uri="{BB962C8B-B14F-4D97-AF65-F5344CB8AC3E}">
        <p14:creationId xmlns:p14="http://schemas.microsoft.com/office/powerpoint/2010/main" val="13832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2949C6-97B7-447D-9F39-AB1DA19A9A18}" type="slidenum">
              <a:rPr lang="en-US" smtClean="0"/>
              <a:pPr>
                <a:defRPr/>
              </a:pPr>
              <a:t>‹#›</a:t>
            </a:fld>
            <a:endParaRPr lang="en-US"/>
          </a:p>
        </p:txBody>
      </p:sp>
    </p:spTree>
    <p:extLst>
      <p:ext uri="{BB962C8B-B14F-4D97-AF65-F5344CB8AC3E}">
        <p14:creationId xmlns:p14="http://schemas.microsoft.com/office/powerpoint/2010/main" val="164691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68"/>
            <a:ext cx="2540000" cy="722488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4444" y="338668"/>
            <a:ext cx="7450667" cy="7224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B04407-8CB9-41FD-B51B-C063F4654C37}" type="slidenum">
              <a:rPr lang="en-US" smtClean="0"/>
              <a:pPr>
                <a:defRPr/>
              </a:pPr>
              <a:t>‹#›</a:t>
            </a:fld>
            <a:endParaRPr lang="en-US"/>
          </a:p>
        </p:txBody>
      </p:sp>
    </p:spTree>
    <p:extLst>
      <p:ext uri="{BB962C8B-B14F-4D97-AF65-F5344CB8AC3E}">
        <p14:creationId xmlns:p14="http://schemas.microsoft.com/office/powerpoint/2010/main" val="73139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6EB98D-CAF1-422B-9907-CD2E82F07388}" type="slidenum">
              <a:rPr lang="en-US" smtClean="0"/>
              <a:pPr>
                <a:defRPr/>
              </a:pPr>
              <a:t>‹#›</a:t>
            </a:fld>
            <a:endParaRPr lang="en-US"/>
          </a:p>
        </p:txBody>
      </p:sp>
    </p:spTree>
    <p:extLst>
      <p:ext uri="{BB962C8B-B14F-4D97-AF65-F5344CB8AC3E}">
        <p14:creationId xmlns:p14="http://schemas.microsoft.com/office/powerpoint/2010/main" val="2550188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7"/>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3"/>
            <a:ext cx="8636000" cy="1666874"/>
          </a:xfrm>
        </p:spPr>
        <p:txBody>
          <a:bodyPr anchor="b"/>
          <a:lstStyle>
            <a:lvl1pPr marL="0" indent="0">
              <a:buNone/>
              <a:defRPr sz="2200">
                <a:solidFill>
                  <a:schemeClr val="tx1">
                    <a:tint val="75000"/>
                  </a:schemeClr>
                </a:solidFill>
              </a:defRPr>
            </a:lvl1pPr>
            <a:lvl2pPr marL="507990" indent="0">
              <a:buNone/>
              <a:defRPr sz="2000">
                <a:solidFill>
                  <a:schemeClr val="tx1">
                    <a:tint val="75000"/>
                  </a:schemeClr>
                </a:solidFill>
              </a:defRPr>
            </a:lvl2pPr>
            <a:lvl3pPr marL="1015980" indent="0">
              <a:buNone/>
              <a:defRPr sz="1800">
                <a:solidFill>
                  <a:schemeClr val="tx1">
                    <a:tint val="75000"/>
                  </a:schemeClr>
                </a:solidFill>
              </a:defRPr>
            </a:lvl3pPr>
            <a:lvl4pPr marL="1523970" indent="0">
              <a:buNone/>
              <a:defRPr sz="1600">
                <a:solidFill>
                  <a:schemeClr val="tx1">
                    <a:tint val="75000"/>
                  </a:schemeClr>
                </a:solidFill>
              </a:defRPr>
            </a:lvl4pPr>
            <a:lvl5pPr marL="2031960" indent="0">
              <a:buNone/>
              <a:defRPr sz="1600">
                <a:solidFill>
                  <a:schemeClr val="tx1">
                    <a:tint val="75000"/>
                  </a:schemeClr>
                </a:solidFill>
              </a:defRPr>
            </a:lvl5pPr>
            <a:lvl6pPr marL="2539950" indent="0">
              <a:buNone/>
              <a:defRPr sz="1600">
                <a:solidFill>
                  <a:schemeClr val="tx1">
                    <a:tint val="75000"/>
                  </a:schemeClr>
                </a:solidFill>
              </a:defRPr>
            </a:lvl6pPr>
            <a:lvl7pPr marL="3047940" indent="0">
              <a:buNone/>
              <a:defRPr sz="1600">
                <a:solidFill>
                  <a:schemeClr val="tx1">
                    <a:tint val="75000"/>
                  </a:schemeClr>
                </a:solidFill>
              </a:defRPr>
            </a:lvl7pPr>
            <a:lvl8pPr marL="3555929" indent="0">
              <a:buNone/>
              <a:defRPr sz="1600">
                <a:solidFill>
                  <a:schemeClr val="tx1">
                    <a:tint val="75000"/>
                  </a:schemeClr>
                </a:solidFill>
              </a:defRPr>
            </a:lvl8pPr>
            <a:lvl9pPr marL="406391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51D10B-7762-4EEC-82BC-C55A951F2974}" type="slidenum">
              <a:rPr lang="en-US" smtClean="0"/>
              <a:pPr>
                <a:defRPr/>
              </a:pPr>
              <a:t>‹#›</a:t>
            </a:fld>
            <a:endParaRPr lang="en-US"/>
          </a:p>
        </p:txBody>
      </p:sp>
    </p:spTree>
    <p:extLst>
      <p:ext uri="{BB962C8B-B14F-4D97-AF65-F5344CB8AC3E}">
        <p14:creationId xmlns:p14="http://schemas.microsoft.com/office/powerpoint/2010/main" val="2826623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4446"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19A978-442C-44F0-AF66-D39B24307995}" type="slidenum">
              <a:rPr lang="en-US" smtClean="0"/>
              <a:pPr>
                <a:defRPr/>
              </a:pPr>
              <a:t>‹#›</a:t>
            </a:fld>
            <a:endParaRPr lang="en-US"/>
          </a:p>
        </p:txBody>
      </p:sp>
    </p:spTree>
    <p:extLst>
      <p:ext uri="{BB962C8B-B14F-4D97-AF65-F5344CB8AC3E}">
        <p14:creationId xmlns:p14="http://schemas.microsoft.com/office/powerpoint/2010/main" val="66172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90" indent="0">
              <a:buNone/>
              <a:defRPr sz="2200" b="1"/>
            </a:lvl2pPr>
            <a:lvl3pPr marL="1015980" indent="0">
              <a:buNone/>
              <a:defRPr sz="2000" b="1"/>
            </a:lvl3pPr>
            <a:lvl4pPr marL="1523970" indent="0">
              <a:buNone/>
              <a:defRPr sz="1800" b="1"/>
            </a:lvl4pPr>
            <a:lvl5pPr marL="2031960" indent="0">
              <a:buNone/>
              <a:defRPr sz="1800" b="1"/>
            </a:lvl5pPr>
            <a:lvl6pPr marL="2539950" indent="0">
              <a:buNone/>
              <a:defRPr sz="1800" b="1"/>
            </a:lvl6pPr>
            <a:lvl7pPr marL="3047940" indent="0">
              <a:buNone/>
              <a:defRPr sz="1800" b="1"/>
            </a:lvl7pPr>
            <a:lvl8pPr marL="3555929" indent="0">
              <a:buNone/>
              <a:defRPr sz="1800" b="1"/>
            </a:lvl8pPr>
            <a:lvl9pPr marL="406391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705681"/>
            <a:ext cx="4490861" cy="710847"/>
          </a:xfrm>
        </p:spPr>
        <p:txBody>
          <a:bodyPr anchor="b"/>
          <a:lstStyle>
            <a:lvl1pPr marL="0" indent="0">
              <a:buNone/>
              <a:defRPr sz="2700" b="1"/>
            </a:lvl1pPr>
            <a:lvl2pPr marL="507990" indent="0">
              <a:buNone/>
              <a:defRPr sz="2200" b="1"/>
            </a:lvl2pPr>
            <a:lvl3pPr marL="1015980" indent="0">
              <a:buNone/>
              <a:defRPr sz="2000" b="1"/>
            </a:lvl3pPr>
            <a:lvl4pPr marL="1523970" indent="0">
              <a:buNone/>
              <a:defRPr sz="1800" b="1"/>
            </a:lvl4pPr>
            <a:lvl5pPr marL="2031960" indent="0">
              <a:buNone/>
              <a:defRPr sz="1800" b="1"/>
            </a:lvl5pPr>
            <a:lvl6pPr marL="2539950" indent="0">
              <a:buNone/>
              <a:defRPr sz="1800" b="1"/>
            </a:lvl6pPr>
            <a:lvl7pPr marL="3047940" indent="0">
              <a:buNone/>
              <a:defRPr sz="1800" b="1"/>
            </a:lvl7pPr>
            <a:lvl8pPr marL="3555929" indent="0">
              <a:buNone/>
              <a:defRPr sz="1800" b="1"/>
            </a:lvl8pPr>
            <a:lvl9pPr marL="406391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1"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FA77AD8-5C5A-4BCD-A9E8-15FA6C972BEA}" type="slidenum">
              <a:rPr lang="en-US" smtClean="0"/>
              <a:pPr>
                <a:defRPr/>
              </a:pPr>
              <a:t>‹#›</a:t>
            </a:fld>
            <a:endParaRPr lang="en-US"/>
          </a:p>
        </p:txBody>
      </p:sp>
    </p:spTree>
    <p:extLst>
      <p:ext uri="{BB962C8B-B14F-4D97-AF65-F5344CB8AC3E}">
        <p14:creationId xmlns:p14="http://schemas.microsoft.com/office/powerpoint/2010/main" val="247811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4A378C4-3647-4C60-8094-6D8AB68445A2}" type="slidenum">
              <a:rPr lang="en-US" smtClean="0"/>
              <a:pPr>
                <a:defRPr/>
              </a:pPr>
              <a:t>‹#›</a:t>
            </a:fld>
            <a:endParaRPr lang="en-US"/>
          </a:p>
        </p:txBody>
      </p:sp>
    </p:spTree>
    <p:extLst>
      <p:ext uri="{BB962C8B-B14F-4D97-AF65-F5344CB8AC3E}">
        <p14:creationId xmlns:p14="http://schemas.microsoft.com/office/powerpoint/2010/main" val="41139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EC9A88C-26A7-43B0-805E-CE998E579925}" type="slidenum">
              <a:rPr lang="en-US" smtClean="0"/>
              <a:pPr>
                <a:defRPr/>
              </a:pPr>
              <a:t>‹#›</a:t>
            </a:fld>
            <a:endParaRPr lang="en-US"/>
          </a:p>
        </p:txBody>
      </p:sp>
    </p:spTree>
    <p:extLst>
      <p:ext uri="{BB962C8B-B14F-4D97-AF65-F5344CB8AC3E}">
        <p14:creationId xmlns:p14="http://schemas.microsoft.com/office/powerpoint/2010/main" val="140666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03390"/>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391"/>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594556"/>
            <a:ext cx="3342570" cy="5212292"/>
          </a:xfrm>
        </p:spPr>
        <p:txBody>
          <a:bodyPr/>
          <a:lstStyle>
            <a:lvl1pPr marL="0" indent="0">
              <a:buNone/>
              <a:defRPr sz="1600"/>
            </a:lvl1pPr>
            <a:lvl2pPr marL="507990" indent="0">
              <a:buNone/>
              <a:defRPr sz="1300"/>
            </a:lvl2pPr>
            <a:lvl3pPr marL="1015980" indent="0">
              <a:buNone/>
              <a:defRPr sz="1100"/>
            </a:lvl3pPr>
            <a:lvl4pPr marL="1523970" indent="0">
              <a:buNone/>
              <a:defRPr sz="1000"/>
            </a:lvl4pPr>
            <a:lvl5pPr marL="2031960" indent="0">
              <a:buNone/>
              <a:defRPr sz="1000"/>
            </a:lvl5pPr>
            <a:lvl6pPr marL="2539950" indent="0">
              <a:buNone/>
              <a:defRPr sz="1000"/>
            </a:lvl6pPr>
            <a:lvl7pPr marL="3047940" indent="0">
              <a:buNone/>
              <a:defRPr sz="1000"/>
            </a:lvl7pPr>
            <a:lvl8pPr marL="3555929" indent="0">
              <a:buNone/>
              <a:defRPr sz="1000"/>
            </a:lvl8pPr>
            <a:lvl9pPr marL="406391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C25B06-5B8C-4DEC-B0C2-456EF28620C0}" type="slidenum">
              <a:rPr lang="en-US" smtClean="0"/>
              <a:pPr>
                <a:defRPr/>
              </a:pPr>
              <a:t>‹#›</a:t>
            </a:fld>
            <a:endParaRPr lang="en-US"/>
          </a:p>
        </p:txBody>
      </p:sp>
    </p:spTree>
    <p:extLst>
      <p:ext uri="{BB962C8B-B14F-4D97-AF65-F5344CB8AC3E}">
        <p14:creationId xmlns:p14="http://schemas.microsoft.com/office/powerpoint/2010/main" val="302555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90" indent="0">
              <a:buNone/>
              <a:defRPr sz="3100"/>
            </a:lvl2pPr>
            <a:lvl3pPr marL="1015980" indent="0">
              <a:buNone/>
              <a:defRPr sz="2700"/>
            </a:lvl3pPr>
            <a:lvl4pPr marL="1523970" indent="0">
              <a:buNone/>
              <a:defRPr sz="2200"/>
            </a:lvl4pPr>
            <a:lvl5pPr marL="2031960" indent="0">
              <a:buNone/>
              <a:defRPr sz="2200"/>
            </a:lvl5pPr>
            <a:lvl6pPr marL="2539950" indent="0">
              <a:buNone/>
              <a:defRPr sz="2200"/>
            </a:lvl6pPr>
            <a:lvl7pPr marL="3047940" indent="0">
              <a:buNone/>
              <a:defRPr sz="2200"/>
            </a:lvl7pPr>
            <a:lvl8pPr marL="3555929" indent="0">
              <a:buNone/>
              <a:defRPr sz="2200"/>
            </a:lvl8pPr>
            <a:lvl9pPr marL="4063918"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90" indent="0">
              <a:buNone/>
              <a:defRPr sz="1300"/>
            </a:lvl2pPr>
            <a:lvl3pPr marL="1015980" indent="0">
              <a:buNone/>
              <a:defRPr sz="1100"/>
            </a:lvl3pPr>
            <a:lvl4pPr marL="1523970" indent="0">
              <a:buNone/>
              <a:defRPr sz="1000"/>
            </a:lvl4pPr>
            <a:lvl5pPr marL="2031960" indent="0">
              <a:buNone/>
              <a:defRPr sz="1000"/>
            </a:lvl5pPr>
            <a:lvl6pPr marL="2539950" indent="0">
              <a:buNone/>
              <a:defRPr sz="1000"/>
            </a:lvl6pPr>
            <a:lvl7pPr marL="3047940" indent="0">
              <a:buNone/>
              <a:defRPr sz="1000"/>
            </a:lvl7pPr>
            <a:lvl8pPr marL="3555929" indent="0">
              <a:buNone/>
              <a:defRPr sz="1000"/>
            </a:lvl8pPr>
            <a:lvl9pPr marL="406391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53C298-6898-4AA4-93FD-DB47E02383B3}" type="slidenum">
              <a:rPr lang="en-US" smtClean="0"/>
              <a:pPr>
                <a:defRPr/>
              </a:pPr>
              <a:t>‹#›</a:t>
            </a:fld>
            <a:endParaRPr lang="en-US"/>
          </a:p>
        </p:txBody>
      </p:sp>
    </p:spTree>
    <p:extLst>
      <p:ext uri="{BB962C8B-B14F-4D97-AF65-F5344CB8AC3E}">
        <p14:creationId xmlns:p14="http://schemas.microsoft.com/office/powerpoint/2010/main" val="29101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05153"/>
            <a:ext cx="9144000" cy="1270000"/>
          </a:xfrm>
          <a:prstGeom prst="rect">
            <a:avLst/>
          </a:prstGeom>
        </p:spPr>
        <p:txBody>
          <a:bodyPr vert="horz" lIns="101598" tIns="50798" rIns="101598" bIns="507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8" tIns="50798" rIns="101598" bIns="507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1" y="7062613"/>
            <a:ext cx="2370667" cy="405694"/>
          </a:xfrm>
          <a:prstGeom prst="rect">
            <a:avLst/>
          </a:prstGeom>
        </p:spPr>
        <p:txBody>
          <a:bodyPr vert="horz" lIns="101598" tIns="50798" rIns="101598" bIns="50798" rtlCol="0" anchor="ctr"/>
          <a:lstStyle>
            <a:lvl1pPr algn="l">
              <a:defRPr sz="13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471335" y="7062613"/>
            <a:ext cx="3217333" cy="405694"/>
          </a:xfrm>
          <a:prstGeom prst="rect">
            <a:avLst/>
          </a:prstGeom>
        </p:spPr>
        <p:txBody>
          <a:bodyPr vert="horz" lIns="101598" tIns="50798" rIns="101598" bIns="50798" rtlCol="0" anchor="ctr"/>
          <a:lstStyle>
            <a:lvl1pPr algn="ctr">
              <a:defRPr sz="13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81333" y="7062613"/>
            <a:ext cx="2370667" cy="405694"/>
          </a:xfrm>
          <a:prstGeom prst="rect">
            <a:avLst/>
          </a:prstGeom>
        </p:spPr>
        <p:txBody>
          <a:bodyPr vert="horz" lIns="101598" tIns="50798" rIns="101598" bIns="50798" rtlCol="0" anchor="ctr"/>
          <a:lstStyle>
            <a:lvl1pPr algn="r">
              <a:defRPr sz="1300">
                <a:solidFill>
                  <a:schemeClr val="tx1">
                    <a:tint val="75000"/>
                  </a:schemeClr>
                </a:solidFill>
              </a:defRPr>
            </a:lvl1pPr>
          </a:lstStyle>
          <a:p>
            <a:pPr>
              <a:defRPr/>
            </a:pPr>
            <a:fld id="{65CF2670-D945-4469-BD43-1E2D293DC953}" type="slidenum">
              <a:rPr lang="en-US" smtClean="0"/>
              <a:pPr>
                <a:defRPr/>
              </a:pPr>
              <a:t>‹#›</a:t>
            </a:fld>
            <a:endParaRPr lang="en-US"/>
          </a:p>
        </p:txBody>
      </p:sp>
    </p:spTree>
    <p:extLst>
      <p:ext uri="{BB962C8B-B14F-4D97-AF65-F5344CB8AC3E}">
        <p14:creationId xmlns:p14="http://schemas.microsoft.com/office/powerpoint/2010/main" val="417154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15980" rtl="0" eaLnBrk="1" latinLnBrk="0" hangingPunct="1">
        <a:spcBef>
          <a:spcPct val="0"/>
        </a:spcBef>
        <a:buNone/>
        <a:defRPr sz="4900" kern="1200">
          <a:solidFill>
            <a:schemeClr val="tx1"/>
          </a:solidFill>
          <a:latin typeface="+mj-lt"/>
          <a:ea typeface="+mj-ea"/>
          <a:cs typeface="+mj-cs"/>
        </a:defRPr>
      </a:lvl1pPr>
    </p:titleStyle>
    <p:bodyStyle>
      <a:lvl1pPr marL="380992" indent="-380992" algn="l" defTabSz="101598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84" indent="-317493" algn="l" defTabSz="101598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974" indent="-253994" algn="l" defTabSz="101598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96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95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80" rtl="0" eaLnBrk="1" latinLnBrk="0" hangingPunct="1">
        <a:defRPr sz="2000" kern="1200">
          <a:solidFill>
            <a:schemeClr val="tx1"/>
          </a:solidFill>
          <a:latin typeface="+mn-lt"/>
          <a:ea typeface="+mn-ea"/>
          <a:cs typeface="+mn-cs"/>
        </a:defRPr>
      </a:lvl1pPr>
      <a:lvl2pPr marL="507990" algn="l" defTabSz="1015980" rtl="0" eaLnBrk="1" latinLnBrk="0" hangingPunct="1">
        <a:defRPr sz="2000" kern="1200">
          <a:solidFill>
            <a:schemeClr val="tx1"/>
          </a:solidFill>
          <a:latin typeface="+mn-lt"/>
          <a:ea typeface="+mn-ea"/>
          <a:cs typeface="+mn-cs"/>
        </a:defRPr>
      </a:lvl2pPr>
      <a:lvl3pPr marL="1015980" algn="l" defTabSz="1015980" rtl="0" eaLnBrk="1" latinLnBrk="0" hangingPunct="1">
        <a:defRPr sz="2000" kern="1200">
          <a:solidFill>
            <a:schemeClr val="tx1"/>
          </a:solidFill>
          <a:latin typeface="+mn-lt"/>
          <a:ea typeface="+mn-ea"/>
          <a:cs typeface="+mn-cs"/>
        </a:defRPr>
      </a:lvl3pPr>
      <a:lvl4pPr marL="1523970" algn="l" defTabSz="1015980" rtl="0" eaLnBrk="1" latinLnBrk="0" hangingPunct="1">
        <a:defRPr sz="2000" kern="1200">
          <a:solidFill>
            <a:schemeClr val="tx1"/>
          </a:solidFill>
          <a:latin typeface="+mn-lt"/>
          <a:ea typeface="+mn-ea"/>
          <a:cs typeface="+mn-cs"/>
        </a:defRPr>
      </a:lvl4pPr>
      <a:lvl5pPr marL="2031960" algn="l" defTabSz="1015980" rtl="0" eaLnBrk="1" latinLnBrk="0" hangingPunct="1">
        <a:defRPr sz="2000" kern="1200">
          <a:solidFill>
            <a:schemeClr val="tx1"/>
          </a:solidFill>
          <a:latin typeface="+mn-lt"/>
          <a:ea typeface="+mn-ea"/>
          <a:cs typeface="+mn-cs"/>
        </a:defRPr>
      </a:lvl5pPr>
      <a:lvl6pPr marL="2539950" algn="l" defTabSz="1015980" rtl="0" eaLnBrk="1" latinLnBrk="0" hangingPunct="1">
        <a:defRPr sz="2000" kern="1200">
          <a:solidFill>
            <a:schemeClr val="tx1"/>
          </a:solidFill>
          <a:latin typeface="+mn-lt"/>
          <a:ea typeface="+mn-ea"/>
          <a:cs typeface="+mn-cs"/>
        </a:defRPr>
      </a:lvl6pPr>
      <a:lvl7pPr marL="3047940" algn="l" defTabSz="1015980" rtl="0" eaLnBrk="1" latinLnBrk="0" hangingPunct="1">
        <a:defRPr sz="2000" kern="1200">
          <a:solidFill>
            <a:schemeClr val="tx1"/>
          </a:solidFill>
          <a:latin typeface="+mn-lt"/>
          <a:ea typeface="+mn-ea"/>
          <a:cs typeface="+mn-cs"/>
        </a:defRPr>
      </a:lvl7pPr>
      <a:lvl8pPr marL="3555929" algn="l" defTabSz="1015980" rtl="0" eaLnBrk="1" latinLnBrk="0" hangingPunct="1">
        <a:defRPr sz="2000" kern="1200">
          <a:solidFill>
            <a:schemeClr val="tx1"/>
          </a:solidFill>
          <a:latin typeface="+mn-lt"/>
          <a:ea typeface="+mn-ea"/>
          <a:cs typeface="+mn-cs"/>
        </a:defRPr>
      </a:lvl8pPr>
      <a:lvl9pPr marL="4063918" algn="l" defTabSz="101598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sidethepresidentscabinet.com/"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mongielloassociates.com/" TargetMode="External"/><Relationship Id="rId5" Type="http://schemas.openxmlformats.org/officeDocument/2006/relationships/hyperlink" Target="http://www.thepresidentialculinarymuseum.org/" TargetMode="External"/><Relationship Id="rId4" Type="http://schemas.openxmlformats.org/officeDocument/2006/relationships/hyperlink" Target="http://www.theinnofthepatriot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hdphoto" Target="../media/hdphoto1.wdp"/><Relationship Id="rId7"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G"/><Relationship Id="rId5" Type="http://schemas.microsoft.com/office/2007/relationships/hdphoto" Target="../media/hdphoto2.wdp"/><Relationship Id="rId4" Type="http://schemas.openxmlformats.org/officeDocument/2006/relationships/image" Target="../media/image29.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mongielloassociates.com/" TargetMode="Externa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gif"/><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0287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5"/>
          <p:cNvSpPr txBox="1">
            <a:spLocks noChangeArrowheads="1"/>
          </p:cNvSpPr>
          <p:nvPr/>
        </p:nvSpPr>
        <p:spPr bwMode="auto">
          <a:xfrm>
            <a:off x="417685" y="533400"/>
            <a:ext cx="9372600" cy="66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ctr" eaLnBrk="1" hangingPunct="1">
              <a:lnSpc>
                <a:spcPct val="95000"/>
              </a:lnSpc>
            </a:pPr>
            <a:r>
              <a:rPr lang="en-US" sz="2600" b="1" dirty="0">
                <a:solidFill>
                  <a:srgbClr val="000000"/>
                </a:solidFill>
                <a:latin typeface="Arial" charset="0"/>
              </a:rPr>
              <a:t>Mongiello Associates Strategic </a:t>
            </a:r>
            <a:r>
              <a:rPr lang="en-US" sz="2600" b="1" dirty="0" smtClean="0">
                <a:solidFill>
                  <a:srgbClr val="000000"/>
                </a:solidFill>
                <a:latin typeface="Arial" charset="0"/>
              </a:rPr>
              <a:t>Marketing™</a:t>
            </a:r>
            <a:endParaRPr lang="en-US" sz="2600" b="1" dirty="0">
              <a:solidFill>
                <a:srgbClr val="000000"/>
              </a:solidFill>
              <a:latin typeface="Arial" charset="0"/>
            </a:endParaRPr>
          </a:p>
          <a:p>
            <a:pPr lvl="0" algn="ctr" eaLnBrk="1" hangingPunct="1">
              <a:lnSpc>
                <a:spcPct val="95000"/>
              </a:lnSpc>
            </a:pPr>
            <a:r>
              <a:rPr lang="en-US" sz="1000" b="1" dirty="0">
                <a:solidFill>
                  <a:srgbClr val="000000"/>
                </a:solidFill>
                <a:latin typeface="Arial" charset="0"/>
              </a:rPr>
              <a:t>a DBA of Mongiello </a:t>
            </a:r>
            <a:r>
              <a:rPr lang="en-US" sz="1000" b="1" dirty="0" smtClean="0">
                <a:solidFill>
                  <a:srgbClr val="000000"/>
                </a:solidFill>
                <a:latin typeface="Arial" charset="0"/>
              </a:rPr>
              <a:t>Holdings™, </a:t>
            </a:r>
            <a:r>
              <a:rPr lang="en-US" sz="1000" b="1" dirty="0">
                <a:solidFill>
                  <a:srgbClr val="000000"/>
                </a:solidFill>
                <a:latin typeface="Arial" charset="0"/>
              </a:rPr>
              <a:t>LLC </a:t>
            </a:r>
          </a:p>
          <a:p>
            <a:pPr lvl="0" algn="ctr" eaLnBrk="1" hangingPunct="1">
              <a:lnSpc>
                <a:spcPct val="95000"/>
              </a:lnSpc>
            </a:pPr>
            <a:endParaRPr lang="en-US" sz="2600" b="1" dirty="0">
              <a:solidFill>
                <a:srgbClr val="000000"/>
              </a:solidFill>
              <a:latin typeface="Arial" charset="0"/>
            </a:endParaRPr>
          </a:p>
          <a:p>
            <a:pPr lvl="0" algn="ctr" eaLnBrk="1" hangingPunct="1">
              <a:lnSpc>
                <a:spcPct val="95000"/>
              </a:lnSpc>
            </a:pPr>
            <a:r>
              <a:rPr lang="en-US" sz="2600" b="1" dirty="0">
                <a:solidFill>
                  <a:srgbClr val="000000"/>
                </a:solidFill>
                <a:latin typeface="Arial" charset="0"/>
              </a:rPr>
              <a:t>Presents</a:t>
            </a:r>
          </a:p>
          <a:p>
            <a:pPr lvl="0" algn="ctr" eaLnBrk="1" hangingPunct="1">
              <a:lnSpc>
                <a:spcPct val="95000"/>
              </a:lnSpc>
            </a:pPr>
            <a:endParaRPr lang="en-US" dirty="0">
              <a:solidFill>
                <a:prstClr val="black"/>
              </a:solidFill>
            </a:endParaRPr>
          </a:p>
          <a:p>
            <a:pPr lvl="0" algn="ctr" eaLnBrk="1" hangingPunct="1">
              <a:lnSpc>
                <a:spcPct val="95000"/>
              </a:lnSpc>
            </a:pPr>
            <a:r>
              <a:rPr lang="en-US" sz="2600" b="1" dirty="0">
                <a:solidFill>
                  <a:srgbClr val="000000"/>
                </a:solidFill>
                <a:latin typeface="Arial" charset="0"/>
              </a:rPr>
              <a:t>Chefs Marti and Stormy Mongiello with  </a:t>
            </a:r>
          </a:p>
          <a:p>
            <a:pPr lvl="0" algn="ctr" eaLnBrk="1" hangingPunct="1">
              <a:lnSpc>
                <a:spcPct val="95000"/>
              </a:lnSpc>
            </a:pPr>
            <a:r>
              <a:rPr lang="en-US" sz="2600" b="1" dirty="0">
                <a:solidFill>
                  <a:srgbClr val="000000"/>
                </a:solidFill>
                <a:latin typeface="Arial" charset="0"/>
              </a:rPr>
              <a:t>“</a:t>
            </a:r>
            <a:r>
              <a:rPr lang="en-US" b="1" dirty="0">
                <a:solidFill>
                  <a:prstClr val="black"/>
                </a:solidFill>
                <a:latin typeface="Arial" charset="0"/>
              </a:rPr>
              <a:t>The Commander and Chief of All Cooking </a:t>
            </a:r>
            <a:r>
              <a:rPr lang="en-US" b="1" dirty="0" smtClean="0">
                <a:solidFill>
                  <a:prstClr val="black"/>
                </a:solidFill>
                <a:latin typeface="Arial" charset="0"/>
              </a:rPr>
              <a:t>Shows™”</a:t>
            </a:r>
            <a:endParaRPr lang="en-US" b="1" dirty="0">
              <a:solidFill>
                <a:prstClr val="black"/>
              </a:solidFill>
              <a:latin typeface="Arial" charset="0"/>
            </a:endParaRPr>
          </a:p>
          <a:p>
            <a:pPr lvl="0" algn="ctr" eaLnBrk="1" hangingPunct="1">
              <a:lnSpc>
                <a:spcPct val="95000"/>
              </a:lnSpc>
            </a:pPr>
            <a:endParaRPr lang="en-US" b="1" dirty="0">
              <a:solidFill>
                <a:prstClr val="black"/>
              </a:solidFill>
              <a:latin typeface="Arial" charset="0"/>
            </a:endParaRPr>
          </a:p>
          <a:p>
            <a:pPr lvl="0" algn="ctr" eaLnBrk="1" hangingPunct="1">
              <a:lnSpc>
                <a:spcPct val="95000"/>
              </a:lnSpc>
            </a:pPr>
            <a:r>
              <a:rPr lang="en-US" sz="5400" b="1" dirty="0">
                <a:solidFill>
                  <a:prstClr val="black"/>
                </a:solidFill>
                <a:latin typeface="Calibri"/>
              </a:rPr>
              <a:t>Inside the Presidents’ </a:t>
            </a:r>
            <a:r>
              <a:rPr lang="en-US" sz="5400" b="1" dirty="0" smtClean="0">
                <a:solidFill>
                  <a:prstClr val="black"/>
                </a:solidFill>
                <a:latin typeface="Calibri"/>
              </a:rPr>
              <a:t>Cabinet</a:t>
            </a:r>
            <a:r>
              <a:rPr lang="en-US" sz="1200" b="1" dirty="0" smtClean="0">
                <a:solidFill>
                  <a:prstClr val="black"/>
                </a:solidFill>
                <a:latin typeface="Calibri"/>
              </a:rPr>
              <a:t>™©</a:t>
            </a:r>
            <a:endParaRPr lang="en-US" sz="1200" b="1" dirty="0" smtClean="0">
              <a:solidFill>
                <a:prstClr val="black"/>
              </a:solidFill>
              <a:latin typeface="Calibri"/>
            </a:endParaRPr>
          </a:p>
          <a:p>
            <a:pPr lvl="0" algn="ctr" eaLnBrk="1" hangingPunct="1">
              <a:lnSpc>
                <a:spcPct val="95000"/>
              </a:lnSpc>
            </a:pPr>
            <a:r>
              <a:rPr lang="en-US" sz="3600" b="1" dirty="0" smtClean="0">
                <a:solidFill>
                  <a:prstClr val="black"/>
                </a:solidFill>
                <a:latin typeface="Calibri"/>
              </a:rPr>
              <a:t>&amp; Extended Profile of </a:t>
            </a:r>
          </a:p>
          <a:p>
            <a:pPr lvl="0" algn="ctr" eaLnBrk="1" hangingPunct="1">
              <a:lnSpc>
                <a:spcPct val="95000"/>
              </a:lnSpc>
            </a:pPr>
            <a:r>
              <a:rPr lang="en-US" sz="3600" b="1" dirty="0" smtClean="0">
                <a:solidFill>
                  <a:prstClr val="black"/>
                </a:solidFill>
                <a:latin typeface="Calibri"/>
              </a:rPr>
              <a:t>Team Staff </a:t>
            </a:r>
            <a:r>
              <a:rPr lang="en-US" sz="3600" b="1" dirty="0" smtClean="0">
                <a:solidFill>
                  <a:prstClr val="black"/>
                </a:solidFill>
                <a:latin typeface="Calibri"/>
              </a:rPr>
              <a:t>Capabilities</a:t>
            </a:r>
          </a:p>
          <a:p>
            <a:pPr lvl="0" algn="ctr" eaLnBrk="1" hangingPunct="1">
              <a:lnSpc>
                <a:spcPct val="95000"/>
              </a:lnSpc>
            </a:pPr>
            <a:endParaRPr lang="en-US" sz="3600" dirty="0">
              <a:solidFill>
                <a:prstClr val="black"/>
              </a:solidFill>
              <a:latin typeface="Arial Rounded MT Bold" pitchFamily="34" charset="0"/>
            </a:endParaRPr>
          </a:p>
          <a:p>
            <a:pPr lvl="0" algn="ctr" eaLnBrk="1" hangingPunct="1">
              <a:lnSpc>
                <a:spcPct val="95000"/>
              </a:lnSpc>
            </a:pPr>
            <a:r>
              <a:rPr lang="en-US" sz="2000" dirty="0">
                <a:ln w="18000">
                  <a:solidFill>
                    <a:srgbClr val="C0504D">
                      <a:satMod val="140000"/>
                    </a:srgbClr>
                  </a:solidFill>
                  <a:prstDash val="solid"/>
                  <a:miter lim="800000"/>
                </a:ln>
                <a:noFill/>
                <a:latin typeface="Calibri"/>
                <a:hlinkClick r:id="rId3"/>
              </a:rPr>
              <a:t>www.insidethepresidentscabinet.com</a:t>
            </a:r>
            <a:r>
              <a:rPr lang="en-US" sz="2000" dirty="0">
                <a:ln w="18000">
                  <a:solidFill>
                    <a:srgbClr val="C0504D">
                      <a:satMod val="140000"/>
                    </a:srgbClr>
                  </a:solidFill>
                  <a:prstDash val="solid"/>
                  <a:miter lim="800000"/>
                </a:ln>
                <a:noFill/>
                <a:latin typeface="Calibri"/>
              </a:rPr>
              <a:t> </a:t>
            </a:r>
            <a:r>
              <a:rPr lang="en-US" sz="20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Arial Rounded MT Bold" pitchFamily="34" charset="0"/>
              </a:rPr>
              <a:t>     </a:t>
            </a:r>
            <a:r>
              <a:rPr lang="en-US" sz="2000" dirty="0">
                <a:ln w="18000">
                  <a:solidFill>
                    <a:srgbClr val="C0504D">
                      <a:satMod val="140000"/>
                    </a:srgbClr>
                  </a:solidFill>
                  <a:prstDash val="solid"/>
                  <a:miter lim="800000"/>
                </a:ln>
                <a:noFill/>
                <a:latin typeface="Calibri"/>
              </a:rPr>
              <a:t> </a:t>
            </a:r>
            <a:r>
              <a:rPr lang="en-US" sz="2000" dirty="0">
                <a:ln w="18000">
                  <a:solidFill>
                    <a:srgbClr val="C0504D">
                      <a:satMod val="140000"/>
                    </a:srgbClr>
                  </a:solidFill>
                  <a:prstDash val="solid"/>
                  <a:miter lim="800000"/>
                </a:ln>
                <a:noFill/>
                <a:latin typeface="Calibri"/>
                <a:hlinkClick r:id="rId4"/>
              </a:rPr>
              <a:t>www.theinnofthepatriots.com</a:t>
            </a:r>
            <a:r>
              <a:rPr lang="en-US" sz="2000" dirty="0">
                <a:ln w="18000">
                  <a:solidFill>
                    <a:srgbClr val="C0504D">
                      <a:satMod val="140000"/>
                    </a:srgbClr>
                  </a:solidFill>
                  <a:prstDash val="solid"/>
                  <a:miter lim="800000"/>
                </a:ln>
                <a:noFill/>
                <a:latin typeface="Calibri"/>
              </a:rPr>
              <a:t>  </a:t>
            </a:r>
            <a:r>
              <a:rPr lang="en-US" sz="2000" dirty="0">
                <a:ln w="18000">
                  <a:solidFill>
                    <a:srgbClr val="C0504D">
                      <a:satMod val="140000"/>
                    </a:srgbClr>
                  </a:solidFill>
                  <a:prstDash val="solid"/>
                  <a:miter lim="800000"/>
                </a:ln>
                <a:noFill/>
                <a:latin typeface="Calibri"/>
                <a:hlinkClick r:id="rId5"/>
              </a:rPr>
              <a:t>www.thepresidentialculinarymuseum.org</a:t>
            </a:r>
            <a:r>
              <a:rPr lang="en-US" sz="2000" dirty="0">
                <a:ln w="18000">
                  <a:solidFill>
                    <a:srgbClr val="C0504D">
                      <a:satMod val="140000"/>
                    </a:srgbClr>
                  </a:solidFill>
                  <a:prstDash val="solid"/>
                  <a:miter lim="800000"/>
                </a:ln>
                <a:noFill/>
                <a:latin typeface="Calibri"/>
              </a:rPr>
              <a:t> </a:t>
            </a:r>
            <a:endParaRPr lang="en-US" sz="2000" dirty="0" smtClean="0">
              <a:ln w="18000">
                <a:solidFill>
                  <a:srgbClr val="C0504D">
                    <a:satMod val="140000"/>
                  </a:srgbClr>
                </a:solidFill>
                <a:prstDash val="solid"/>
                <a:miter lim="800000"/>
              </a:ln>
              <a:noFill/>
              <a:latin typeface="Calibri"/>
            </a:endParaRPr>
          </a:p>
          <a:p>
            <a:pPr lvl="0" algn="ctr" eaLnBrk="1" hangingPunct="1">
              <a:lnSpc>
                <a:spcPct val="95000"/>
              </a:lnSpc>
            </a:pPr>
            <a:endParaRPr lang="en-US" sz="2000" dirty="0">
              <a:ln w="18000">
                <a:solidFill>
                  <a:srgbClr val="C0504D">
                    <a:satMod val="140000"/>
                  </a:srgbClr>
                </a:solidFill>
                <a:prstDash val="solid"/>
                <a:miter lim="800000"/>
              </a:ln>
              <a:noFill/>
              <a:latin typeface="Calibri"/>
            </a:endParaRPr>
          </a:p>
          <a:p>
            <a:pPr lvl="0" algn="ctr" eaLnBrk="1" hangingPunct="1">
              <a:lnSpc>
                <a:spcPct val="95000"/>
              </a:lnSpc>
            </a:pPr>
            <a:endParaRPr lang="en-US" sz="20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Arial Rounded MT Bold" pitchFamily="34" charset="0"/>
            </a:endParaRPr>
          </a:p>
          <a:p>
            <a:pPr lvl="0" algn="r" eaLnBrk="1" hangingPunct="1">
              <a:lnSpc>
                <a:spcPct val="95000"/>
              </a:lnSpc>
            </a:pPr>
            <a:r>
              <a:rPr lang="en-US" sz="1100" b="1" dirty="0">
                <a:solidFill>
                  <a:srgbClr val="000000"/>
                </a:solidFill>
                <a:latin typeface="Arial" pitchFamily="34" charset="0"/>
                <a:cs typeface="Arial" pitchFamily="34" charset="0"/>
              </a:rPr>
              <a:t>Writers Guild of America East Registration Number: I237867, Library of Congress registered,  </a:t>
            </a:r>
          </a:p>
          <a:p>
            <a:pPr lvl="0" algn="r" eaLnBrk="1" hangingPunct="1">
              <a:lnSpc>
                <a:spcPct val="95000"/>
              </a:lnSpc>
            </a:pPr>
            <a:r>
              <a:rPr lang="en-US" sz="1100" dirty="0" smtClean="0">
                <a:solidFill>
                  <a:srgbClr val="000000"/>
                </a:solidFill>
                <a:latin typeface="Arial" pitchFamily="34" charset="0"/>
                <a:cs typeface="Arial" pitchFamily="34" charset="0"/>
              </a:rPr>
              <a:t>Mongiello Associates, </a:t>
            </a:r>
            <a:r>
              <a:rPr lang="en-US" sz="1100" dirty="0" smtClean="0">
                <a:solidFill>
                  <a:srgbClr val="000000"/>
                </a:solidFill>
                <a:latin typeface="Arial" pitchFamily="34" charset="0"/>
                <a:cs typeface="Arial" pitchFamily="34" charset="0"/>
              </a:rPr>
              <a:t>704-490-3947</a:t>
            </a:r>
            <a:r>
              <a:rPr lang="en-US" sz="1100" b="1" dirty="0" smtClean="0">
                <a:solidFill>
                  <a:srgbClr val="000000"/>
                </a:solidFill>
                <a:latin typeface="Arial" pitchFamily="34" charset="0"/>
                <a:cs typeface="Arial" pitchFamily="34" charset="0"/>
              </a:rPr>
              <a:t>, </a:t>
            </a:r>
            <a:r>
              <a:rPr lang="en-US" sz="1100" dirty="0" smtClean="0">
                <a:solidFill>
                  <a:srgbClr val="000000"/>
                </a:solidFill>
                <a:latin typeface="Arial" pitchFamily="34" charset="0"/>
                <a:cs typeface="Arial" pitchFamily="34" charset="0"/>
                <a:hlinkClick r:id="rId6"/>
              </a:rPr>
              <a:t>www.mongielloassociates.com</a:t>
            </a:r>
            <a:endParaRPr lang="en-US" sz="11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762000"/>
            <a:ext cx="8128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533400"/>
            <a:ext cx="2692400" cy="2019300"/>
          </a:xfrm>
          <a:prstGeom prst="rect">
            <a:avLst/>
          </a:prstGeom>
        </p:spPr>
      </p:pic>
    </p:spTree>
    <p:extLst>
      <p:ext uri="{BB962C8B-B14F-4D97-AF65-F5344CB8AC3E}">
        <p14:creationId xmlns:p14="http://schemas.microsoft.com/office/powerpoint/2010/main" val="4287786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762000"/>
            <a:ext cx="8128000" cy="609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457200"/>
            <a:ext cx="2921000" cy="2190750"/>
          </a:xfrm>
          <a:prstGeom prst="rect">
            <a:avLst/>
          </a:prstGeom>
        </p:spPr>
      </p:pic>
    </p:spTree>
    <p:extLst>
      <p:ext uri="{BB962C8B-B14F-4D97-AF65-F5344CB8AC3E}">
        <p14:creationId xmlns:p14="http://schemas.microsoft.com/office/powerpoint/2010/main" val="216892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36800" y="1371600"/>
            <a:ext cx="7112000" cy="53340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366000" y="592611"/>
            <a:ext cx="2438400" cy="220717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09" y="487378"/>
            <a:ext cx="2997200" cy="22479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000" y="2819400"/>
            <a:ext cx="1676400" cy="12573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000" y="4267200"/>
            <a:ext cx="1676400" cy="125730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000" y="5715000"/>
            <a:ext cx="1676400" cy="1257300"/>
          </a:xfrm>
          <a:prstGeom prst="rect">
            <a:avLst/>
          </a:prstGeom>
        </p:spPr>
      </p:pic>
    </p:spTree>
    <p:extLst>
      <p:ext uri="{BB962C8B-B14F-4D97-AF65-F5344CB8AC3E}">
        <p14:creationId xmlns:p14="http://schemas.microsoft.com/office/powerpoint/2010/main" val="323393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762000"/>
            <a:ext cx="8128000" cy="6096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00" y="381000"/>
            <a:ext cx="3149600" cy="2362200"/>
          </a:xfrm>
          <a:prstGeom prst="rect">
            <a:avLst/>
          </a:prstGeom>
        </p:spPr>
      </p:pic>
    </p:spTree>
    <p:extLst>
      <p:ext uri="{BB962C8B-B14F-4D97-AF65-F5344CB8AC3E}">
        <p14:creationId xmlns:p14="http://schemas.microsoft.com/office/powerpoint/2010/main" val="2466097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ctrTitle"/>
          </p:nvPr>
        </p:nvSpPr>
        <p:spPr>
          <a:xfrm>
            <a:off x="449263" y="347663"/>
            <a:ext cx="9258300" cy="1182687"/>
          </a:xfrm>
        </p:spPr>
        <p:txBody>
          <a:bodyPr lIns="0" tIns="0" rIns="0" bIns="0" anchor="t"/>
          <a:lstStyle/>
          <a:p>
            <a:pPr eaLnBrk="1" hangingPunct="1">
              <a:lnSpc>
                <a:spcPct val="95000"/>
              </a:lnSpc>
            </a:pPr>
            <a:r>
              <a:rPr lang="en-US" smtClean="0">
                <a:solidFill>
                  <a:srgbClr val="000000"/>
                </a:solidFill>
                <a:latin typeface="Arial" charset="0"/>
              </a:rPr>
              <a:t>Our Offerings</a:t>
            </a:r>
          </a:p>
        </p:txBody>
      </p:sp>
      <p:sp>
        <p:nvSpPr>
          <p:cNvPr id="6147" name="Rectangle 2"/>
          <p:cNvSpPr>
            <a:spLocks noGrp="1" noChangeArrowheads="1"/>
          </p:cNvSpPr>
          <p:nvPr>
            <p:ph type="subTitle" idx="1"/>
          </p:nvPr>
        </p:nvSpPr>
        <p:spPr>
          <a:xfrm>
            <a:off x="449263" y="1081088"/>
            <a:ext cx="9258300" cy="6434137"/>
          </a:xfrm>
        </p:spPr>
        <p:txBody>
          <a:bodyPr lIns="0" tIns="0" rIns="0" bIns="0"/>
          <a:lstStyle/>
          <a:p>
            <a:pPr eaLnBrk="1" hangingPunct="1">
              <a:lnSpc>
                <a:spcPct val="95000"/>
              </a:lnSpc>
              <a:spcBef>
                <a:spcPct val="0"/>
              </a:spcBef>
            </a:pPr>
            <a:endParaRPr lang="en-US" sz="1000" smtClean="0">
              <a:solidFill>
                <a:srgbClr val="000000"/>
              </a:solidFill>
              <a:latin typeface="Arial" charset="0"/>
            </a:endParaRPr>
          </a:p>
          <a:p>
            <a:pPr eaLnBrk="1" hangingPunct="1">
              <a:lnSpc>
                <a:spcPct val="95000"/>
              </a:lnSpc>
              <a:spcBef>
                <a:spcPct val="0"/>
              </a:spcBef>
            </a:pPr>
            <a:r>
              <a:rPr lang="en-US" u="sng" smtClean="0">
                <a:solidFill>
                  <a:srgbClr val="000000"/>
                </a:solidFill>
                <a:latin typeface="Arial" charset="0"/>
              </a:rPr>
              <a:t>White House Dinners and Dishes </a:t>
            </a:r>
            <a:endParaRPr lang="en-US" u="sng" smtClean="0"/>
          </a:p>
          <a:p>
            <a:pPr eaLnBrk="1" hangingPunct="1">
              <a:lnSpc>
                <a:spcPct val="95000"/>
              </a:lnSpc>
              <a:spcBef>
                <a:spcPct val="0"/>
              </a:spcBef>
            </a:pPr>
            <a:endParaRPr lang="en-US" sz="1000" u="sng" smtClean="0"/>
          </a:p>
          <a:p>
            <a:pPr eaLnBrk="1" hangingPunct="1">
              <a:lnSpc>
                <a:spcPct val="95000"/>
              </a:lnSpc>
              <a:spcBef>
                <a:spcPct val="0"/>
              </a:spcBef>
            </a:pPr>
            <a:r>
              <a:rPr lang="en-US" sz="2400" smtClean="0">
                <a:solidFill>
                  <a:srgbClr val="000000"/>
                </a:solidFill>
                <a:latin typeface="Arial" charset="0"/>
              </a:rPr>
              <a:t>First Families Favorites from Camp David, the White House and Air Force One supported by the Presidential Culinary Museum</a:t>
            </a:r>
            <a:endParaRPr lang="en-US" smtClean="0"/>
          </a:p>
          <a:p>
            <a:pPr eaLnBrk="1" hangingPunct="1">
              <a:lnSpc>
                <a:spcPct val="95000"/>
              </a:lnSpc>
              <a:spcBef>
                <a:spcPct val="0"/>
              </a:spcBef>
            </a:pPr>
            <a:r>
              <a:rPr lang="en-US" sz="2400" smtClean="0">
                <a:solidFill>
                  <a:srgbClr val="000000"/>
                </a:solidFill>
                <a:latin typeface="Arial" charset="0"/>
              </a:rPr>
              <a:t>featuring historical reproductions and artifacts of White House China Sets and more on display in our mobile museum.</a:t>
            </a:r>
            <a:endParaRPr lang="en-US" smtClean="0"/>
          </a:p>
          <a:p>
            <a:pPr eaLnBrk="1" hangingPunct="1">
              <a:lnSpc>
                <a:spcPct val="95000"/>
              </a:lnSpc>
              <a:spcBef>
                <a:spcPct val="0"/>
              </a:spcBef>
            </a:pPr>
            <a:endParaRPr lang="en-US" sz="2400" smtClean="0">
              <a:solidFill>
                <a:srgbClr val="000000"/>
              </a:solidFill>
              <a:latin typeface="Arial" charset="0"/>
            </a:endParaRPr>
          </a:p>
          <a:p>
            <a:pPr eaLnBrk="1" hangingPunct="1">
              <a:lnSpc>
                <a:spcPct val="95000"/>
              </a:lnSpc>
              <a:spcBef>
                <a:spcPct val="0"/>
              </a:spcBef>
            </a:pPr>
            <a:r>
              <a:rPr lang="en-US" u="sng" smtClean="0">
                <a:latin typeface="Arial" charset="0"/>
              </a:rPr>
              <a:t>Cooking Stage Battles</a:t>
            </a:r>
          </a:p>
          <a:p>
            <a:pPr eaLnBrk="1" hangingPunct="1">
              <a:lnSpc>
                <a:spcPct val="95000"/>
              </a:lnSpc>
              <a:spcBef>
                <a:spcPct val="0"/>
              </a:spcBef>
            </a:pPr>
            <a:r>
              <a:rPr lang="en-US" sz="2800" smtClean="0">
                <a:solidFill>
                  <a:srgbClr val="000000"/>
                </a:solidFill>
                <a:latin typeface="Arial" charset="0"/>
              </a:rPr>
              <a:t>Iron Chef-like battles pitting local cooks &amp; chefs against each other with the Presidents Chef as host.  A local panel of experts sits as Judges.  Can also be used for Corporate fun and crazy team building!</a:t>
            </a:r>
            <a:endParaRPr lang="en-US" smtClean="0"/>
          </a:p>
          <a:p>
            <a:pPr eaLnBrk="1" hangingPunct="1">
              <a:lnSpc>
                <a:spcPct val="95000"/>
              </a:lnSpc>
              <a:spcBef>
                <a:spcPct val="0"/>
              </a:spcBef>
            </a:pPr>
            <a:endParaRPr lang="en-US" sz="2800" smtClean="0">
              <a:solidFill>
                <a:srgbClr val="000000"/>
              </a:solidFill>
              <a:latin typeface="Arial" charset="0"/>
            </a:endParaRPr>
          </a:p>
          <a:p>
            <a:pPr eaLnBrk="1" hangingPunct="1">
              <a:lnSpc>
                <a:spcPct val="95000"/>
              </a:lnSpc>
              <a:spcBef>
                <a:spcPct val="0"/>
              </a:spcBef>
            </a:pPr>
            <a:r>
              <a:rPr lang="en-US" u="sng" smtClean="0">
                <a:solidFill>
                  <a:srgbClr val="000000"/>
                </a:solidFill>
                <a:latin typeface="Arial" charset="0"/>
              </a:rPr>
              <a:t>Fun and Frolic Dinners</a:t>
            </a:r>
            <a:endParaRPr lang="en-US" u="sng" smtClean="0"/>
          </a:p>
          <a:p>
            <a:pPr eaLnBrk="1" hangingPunct="1">
              <a:lnSpc>
                <a:spcPct val="95000"/>
              </a:lnSpc>
              <a:spcBef>
                <a:spcPct val="0"/>
              </a:spcBef>
            </a:pPr>
            <a:r>
              <a:rPr lang="en-US" sz="2400" smtClean="0">
                <a:solidFill>
                  <a:srgbClr val="000000"/>
                </a:solidFill>
                <a:latin typeface="Arial" charset="0"/>
              </a:rPr>
              <a:t>Creatively themed meals where Chef Marti entertains and explains before each course served – sometimes with a few stories</a:t>
            </a:r>
            <a:endParaRPr lang="en-US" sz="2400" smtClean="0"/>
          </a:p>
          <a:p>
            <a:pPr eaLnBrk="1" hangingPunct="1">
              <a:lnSpc>
                <a:spcPct val="95000"/>
              </a:lnSpc>
              <a:spcBef>
                <a:spcPct val="0"/>
              </a:spcBef>
            </a:pPr>
            <a:endParaRPr lang="en-US" sz="2400" smtClean="0">
              <a:solidFill>
                <a:srgbClr val="000000"/>
              </a:solidFill>
              <a:latin typeface="Arial" charset="0"/>
            </a:endParaRPr>
          </a:p>
          <a:p>
            <a:pPr eaLnBrk="1" hangingPunct="1">
              <a:lnSpc>
                <a:spcPct val="95000"/>
              </a:lnSpc>
              <a:spcBef>
                <a:spcPct val="0"/>
              </a:spcBef>
            </a:pPr>
            <a:endParaRPr lang="en-US" sz="2400" smtClean="0">
              <a:solidFill>
                <a:srgbClr val="000000"/>
              </a:solidFill>
              <a:latin typeface="Arial" charset="0"/>
            </a:endParaRPr>
          </a:p>
          <a:p>
            <a:pPr eaLnBrk="1" hangingPunct="1">
              <a:lnSpc>
                <a:spcPct val="95000"/>
              </a:lnSpc>
              <a:spcBef>
                <a:spcPct val="0"/>
              </a:spcBef>
            </a:pPr>
            <a:endParaRPr lang="en-US" sz="2800" smtClean="0">
              <a:solidFill>
                <a:srgbClr val="000000"/>
              </a:solidFill>
              <a:latin typeface="Arial" charset="0"/>
            </a:endParaRPr>
          </a:p>
          <a:p>
            <a:pPr eaLnBrk="1" hangingPunct="1">
              <a:lnSpc>
                <a:spcPct val="95000"/>
              </a:lnSpc>
              <a:spcBef>
                <a:spcPct val="0"/>
              </a:spcBef>
            </a:pPr>
            <a:endParaRPr lang="en-US" smtClean="0">
              <a:solidFill>
                <a:srgbClr val="000000"/>
              </a:solidFill>
              <a:latin typeface="Arial" charset="0"/>
            </a:endParaRPr>
          </a:p>
          <a:p>
            <a:pPr eaLnBrk="1" hangingPunct="1">
              <a:lnSpc>
                <a:spcPct val="95000"/>
              </a:lnSpc>
              <a:spcBef>
                <a:spcPct val="0"/>
              </a:spcBef>
            </a:pPr>
            <a:endParaRPr lang="en-US" smtClean="0">
              <a:solidFill>
                <a:srgbClr val="000000"/>
              </a:solidFill>
              <a:latin typeface="Arial" charset="0"/>
            </a:endParaRPr>
          </a:p>
          <a:p>
            <a:pPr eaLnBrk="1" hangingPunct="1">
              <a:lnSpc>
                <a:spcPct val="95000"/>
              </a:lnSpc>
              <a:spcBef>
                <a:spcPct val="0"/>
              </a:spcBef>
            </a:pPr>
            <a:endParaRPr lang="en-US" smtClean="0">
              <a:solidFill>
                <a:srgbClr val="000000"/>
              </a:solidFill>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247650" y="304800"/>
            <a:ext cx="9664700" cy="914400"/>
          </a:xfrm>
        </p:spPr>
        <p:txBody>
          <a:bodyPr lIns="0" tIns="0" rIns="0" bIns="0" anchor="t"/>
          <a:lstStyle/>
          <a:p>
            <a:pPr eaLnBrk="1" hangingPunct="1">
              <a:lnSpc>
                <a:spcPct val="95000"/>
              </a:lnSpc>
            </a:pPr>
            <a:r>
              <a:rPr lang="en-US" sz="4300" smtClean="0">
                <a:solidFill>
                  <a:srgbClr val="000000"/>
                </a:solidFill>
                <a:latin typeface="Arial" charset="0"/>
              </a:rPr>
              <a:t>Manufacturers That We Assist</a:t>
            </a:r>
          </a:p>
        </p:txBody>
      </p:sp>
      <p:sp>
        <p:nvSpPr>
          <p:cNvPr id="7171" name="Rectangle 2"/>
          <p:cNvSpPr>
            <a:spLocks noGrp="1" noChangeArrowheads="1"/>
          </p:cNvSpPr>
          <p:nvPr>
            <p:ph idx="1"/>
          </p:nvPr>
        </p:nvSpPr>
        <p:spPr>
          <a:xfrm>
            <a:off x="247650" y="1828800"/>
            <a:ext cx="9664700" cy="5486400"/>
          </a:xfrm>
        </p:spPr>
        <p:txBody>
          <a:bodyPr lIns="0" tIns="0" rIns="0" bIns="0"/>
          <a:lstStyle/>
          <a:p>
            <a:pPr marL="0" indent="0" algn="ctr" eaLnBrk="1" hangingPunct="1">
              <a:lnSpc>
                <a:spcPct val="95000"/>
              </a:lnSpc>
              <a:spcBef>
                <a:spcPct val="0"/>
              </a:spcBef>
              <a:buFontTx/>
              <a:buNone/>
            </a:pPr>
            <a:r>
              <a:rPr lang="en-US" dirty="0" smtClean="0">
                <a:solidFill>
                  <a:srgbClr val="000000"/>
                </a:solidFill>
                <a:latin typeface="Arial" charset="0"/>
              </a:rPr>
              <a:t>Marketing &amp; Branding Ideas that Work!</a:t>
            </a:r>
            <a:endParaRPr lang="en-US" dirty="0" smtClean="0"/>
          </a:p>
          <a:p>
            <a:pPr marL="0" indent="0" algn="ctr" eaLnBrk="1" hangingPunct="1">
              <a:lnSpc>
                <a:spcPct val="95000"/>
              </a:lnSpc>
              <a:spcBef>
                <a:spcPct val="0"/>
              </a:spcBef>
              <a:buFontTx/>
              <a:buNone/>
            </a:pPr>
            <a:r>
              <a:rPr lang="en-US" sz="2700" dirty="0" smtClean="0">
                <a:solidFill>
                  <a:srgbClr val="000000"/>
                </a:solidFill>
                <a:latin typeface="Arial" charset="0"/>
              </a:rPr>
              <a:t>We develop recipes, promotions, publicity or complete</a:t>
            </a:r>
            <a:endParaRPr lang="en-US" dirty="0" smtClean="0"/>
          </a:p>
          <a:p>
            <a:pPr marL="0" indent="0" algn="ctr" eaLnBrk="1" hangingPunct="1">
              <a:lnSpc>
                <a:spcPct val="95000"/>
              </a:lnSpc>
              <a:spcBef>
                <a:spcPct val="0"/>
              </a:spcBef>
              <a:buFontTx/>
              <a:buNone/>
            </a:pPr>
            <a:r>
              <a:rPr lang="en-US" sz="2700" dirty="0" smtClean="0">
                <a:solidFill>
                  <a:srgbClr val="000000"/>
                </a:solidFill>
                <a:latin typeface="Arial" charset="0"/>
              </a:rPr>
              <a:t>stage shows to market and sell your product.</a:t>
            </a:r>
            <a:endParaRPr lang="en-US" dirty="0" smtClean="0"/>
          </a:p>
          <a:p>
            <a:pPr marL="0" indent="0" algn="ctr" eaLnBrk="1" hangingPunct="1">
              <a:lnSpc>
                <a:spcPct val="95000"/>
              </a:lnSpc>
              <a:spcBef>
                <a:spcPct val="0"/>
              </a:spcBef>
              <a:buFontTx/>
              <a:buNone/>
            </a:pPr>
            <a:endParaRPr lang="en-US" sz="2700" dirty="0" smtClean="0">
              <a:solidFill>
                <a:srgbClr val="000000"/>
              </a:solidFill>
              <a:latin typeface="Arial" charset="0"/>
            </a:endParaRPr>
          </a:p>
          <a:p>
            <a:pPr marL="0" indent="0" algn="ctr" eaLnBrk="1" hangingPunct="1">
              <a:lnSpc>
                <a:spcPct val="95000"/>
              </a:lnSpc>
              <a:spcBef>
                <a:spcPct val="0"/>
              </a:spcBef>
              <a:buFontTx/>
              <a:buNone/>
            </a:pPr>
            <a:r>
              <a:rPr lang="en-US" dirty="0" smtClean="0">
                <a:solidFill>
                  <a:srgbClr val="000000"/>
                </a:solidFill>
                <a:latin typeface="Arial" charset="0"/>
              </a:rPr>
              <a:t>We’ve Worked With These Companies and Brands:</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4979166"/>
            <a:ext cx="7334250" cy="164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ushes"/>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860425" y="242888"/>
            <a:ext cx="8439150" cy="713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ctrTitle"/>
          </p:nvPr>
        </p:nvSpPr>
        <p:spPr>
          <a:xfrm>
            <a:off x="449263" y="347663"/>
            <a:ext cx="9258300" cy="1182687"/>
          </a:xfrm>
        </p:spPr>
        <p:txBody>
          <a:bodyPr lIns="0" tIns="0" rIns="0" bIns="0" anchor="t"/>
          <a:lstStyle/>
          <a:p>
            <a:pPr eaLnBrk="1" hangingPunct="1">
              <a:lnSpc>
                <a:spcPct val="95000"/>
              </a:lnSpc>
            </a:pPr>
            <a:r>
              <a:rPr lang="en-US" smtClean="0">
                <a:solidFill>
                  <a:srgbClr val="000000"/>
                </a:solidFill>
                <a:latin typeface="Arial" charset="0"/>
              </a:rPr>
              <a:t> Presidential Tasting Event</a:t>
            </a:r>
          </a:p>
        </p:txBody>
      </p:sp>
      <p:sp>
        <p:nvSpPr>
          <p:cNvPr id="10243" name="Rectangle 2"/>
          <p:cNvSpPr>
            <a:spLocks noGrp="1" noChangeArrowheads="1"/>
          </p:cNvSpPr>
          <p:nvPr>
            <p:ph type="subTitle" idx="1"/>
          </p:nvPr>
        </p:nvSpPr>
        <p:spPr>
          <a:xfrm>
            <a:off x="449263" y="1631950"/>
            <a:ext cx="9258300" cy="5330825"/>
          </a:xfrm>
        </p:spPr>
        <p:txBody>
          <a:bodyPr lIns="0" tIns="0" rIns="0" bIns="0"/>
          <a:lstStyle/>
          <a:p>
            <a:pPr eaLnBrk="1" hangingPunct="1">
              <a:lnSpc>
                <a:spcPct val="95000"/>
              </a:lnSpc>
              <a:spcBef>
                <a:spcPct val="0"/>
              </a:spcBef>
            </a:pPr>
            <a:r>
              <a:rPr lang="en-US" sz="2200" smtClean="0">
                <a:solidFill>
                  <a:srgbClr val="000000"/>
                </a:solidFill>
                <a:latin typeface="Arial" charset="0"/>
              </a:rPr>
              <a:t>A celebration of American Regional cuisine and the many good food items that come from, </a:t>
            </a:r>
            <a:r>
              <a:rPr lang="en-US" sz="2200" smtClean="0">
                <a:solidFill>
                  <a:srgbClr val="000000"/>
                </a:solidFill>
                <a:latin typeface="MS Gothic" pitchFamily="49" charset="-128"/>
              </a:rPr>
              <a:t>“</a:t>
            </a:r>
            <a:r>
              <a:rPr lang="en-US" sz="2200" smtClean="0">
                <a:solidFill>
                  <a:srgbClr val="000000"/>
                </a:solidFill>
                <a:latin typeface="Arial" charset="0"/>
              </a:rPr>
              <a:t>Cooking American,</a:t>
            </a:r>
            <a:r>
              <a:rPr lang="en-US" sz="2200" smtClean="0">
                <a:solidFill>
                  <a:srgbClr val="000000"/>
                </a:solidFill>
                <a:latin typeface="MS Gothic" pitchFamily="49" charset="-128"/>
              </a:rPr>
              <a:t>”</a:t>
            </a:r>
            <a:r>
              <a:rPr lang="en-US" sz="2200" smtClean="0">
                <a:solidFill>
                  <a:srgbClr val="000000"/>
                </a:solidFill>
                <a:latin typeface="Arial" charset="0"/>
              </a:rPr>
              <a:t> will be shared. </a:t>
            </a:r>
            <a:endParaRPr lang="en-US" smtClean="0"/>
          </a:p>
          <a:p>
            <a:pPr eaLnBrk="1" hangingPunct="1">
              <a:lnSpc>
                <a:spcPct val="95000"/>
              </a:lnSpc>
              <a:spcBef>
                <a:spcPct val="0"/>
              </a:spcBef>
            </a:pPr>
            <a:endParaRPr lang="en-US" sz="2200" smtClean="0">
              <a:solidFill>
                <a:srgbClr val="000000"/>
              </a:solidFill>
              <a:latin typeface="Arial" charset="0"/>
            </a:endParaRPr>
          </a:p>
          <a:p>
            <a:pPr eaLnBrk="1" hangingPunct="1">
              <a:lnSpc>
                <a:spcPct val="95000"/>
              </a:lnSpc>
              <a:spcBef>
                <a:spcPct val="0"/>
              </a:spcBef>
            </a:pPr>
            <a:r>
              <a:rPr lang="en-US" sz="2200" smtClean="0">
                <a:solidFill>
                  <a:srgbClr val="000000"/>
                </a:solidFill>
                <a:latin typeface="Arial" charset="0"/>
              </a:rPr>
              <a:t>Chef Marti Mongiello, former Executive Chef at Camp David and a White House Chef with Chef Stormy Mongiello, Chef de Cuisine and Curator of the Presidential Culinary Museum will take, the stage. They’ll whip up favorite recipes of the First Families.  The gala celebration event will also include a sneak peak at Americas only Presidential Culinary Museum and personal tales of cooking for the famous First Families.  The LIVE show and talk will mesmerize or have taste buds be - tantalized - with a tidbit of every item cooked.  Your guest's have a chance to examine select items from the White House China Collection that will be on Display as Part of the Presidential Culinary Museum that Chef Marti is the Curator and Executive Director of in the USA.  Please ask for more details.</a:t>
            </a:r>
            <a:endParaRPr lang="en-US" smtClean="0"/>
          </a:p>
          <a:p>
            <a:pPr eaLnBrk="1" hangingPunct="1">
              <a:lnSpc>
                <a:spcPct val="95000"/>
              </a:lnSpc>
              <a:spcBef>
                <a:spcPct val="0"/>
              </a:spcBef>
            </a:pPr>
            <a:endParaRPr lang="en-US" sz="2200" smtClean="0">
              <a:solidFill>
                <a:srgbClr val="000000"/>
              </a:solidFill>
              <a:latin typeface="Arial" charset="0"/>
            </a:endParaRPr>
          </a:p>
          <a:p>
            <a:pPr eaLnBrk="1" hangingPunct="1">
              <a:lnSpc>
                <a:spcPct val="95000"/>
              </a:lnSpc>
              <a:spcBef>
                <a:spcPct val="0"/>
              </a:spcBef>
            </a:pPr>
            <a:r>
              <a:rPr lang="en-US" sz="2200" smtClean="0">
                <a:solidFill>
                  <a:srgbClr val="000000"/>
                </a:solidFill>
                <a:latin typeface="Arial" charset="0"/>
              </a:rPr>
              <a:t>Food Preparation is done by your staff or caterer – simple recipes.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832" y="4495800"/>
            <a:ext cx="2234361" cy="27326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000" y="2586000"/>
            <a:ext cx="3048000" cy="304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800" y="388200"/>
            <a:ext cx="2578393" cy="3571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36968"/>
            <a:ext cx="7430632" cy="7430632"/>
          </a:xfrm>
          <a:prstGeom prst="rect">
            <a:avLst/>
          </a:prstGeom>
        </p:spPr>
      </p:pic>
    </p:spTree>
    <p:extLst>
      <p:ext uri="{BB962C8B-B14F-4D97-AF65-F5344CB8AC3E}">
        <p14:creationId xmlns:p14="http://schemas.microsoft.com/office/powerpoint/2010/main" val="251203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6625" y="2438400"/>
            <a:ext cx="4572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4419600"/>
            <a:ext cx="245903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6858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0"/>
            <a:ext cx="7620000" cy="7620000"/>
          </a:xfrm>
          <a:prstGeom prst="rect">
            <a:avLst/>
          </a:prstGeom>
        </p:spPr>
      </p:pic>
    </p:spTree>
    <p:extLst>
      <p:ext uri="{BB962C8B-B14F-4D97-AF65-F5344CB8AC3E}">
        <p14:creationId xmlns:p14="http://schemas.microsoft.com/office/powerpoint/2010/main" val="3078438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0"/>
            <a:ext cx="4286250" cy="762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200" y="0"/>
            <a:ext cx="4286250" cy="7620000"/>
          </a:xfrm>
          <a:prstGeom prst="rect">
            <a:avLst/>
          </a:prstGeom>
        </p:spPr>
      </p:pic>
    </p:spTree>
    <p:extLst>
      <p:ext uri="{BB962C8B-B14F-4D97-AF65-F5344CB8AC3E}">
        <p14:creationId xmlns:p14="http://schemas.microsoft.com/office/powerpoint/2010/main" val="20006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409669"/>
            <a:ext cx="3857625"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0" y="409669"/>
            <a:ext cx="3857625" cy="6858000"/>
          </a:xfrm>
          <a:prstGeom prst="rect">
            <a:avLst/>
          </a:prstGeom>
        </p:spPr>
      </p:pic>
    </p:spTree>
    <p:extLst>
      <p:ext uri="{BB962C8B-B14F-4D97-AF65-F5344CB8AC3E}">
        <p14:creationId xmlns:p14="http://schemas.microsoft.com/office/powerpoint/2010/main" val="4088885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812800" y="1277938"/>
            <a:ext cx="29464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3860800" y="1168400"/>
            <a:ext cx="5946775" cy="552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pPr>
            <a:r>
              <a:rPr lang="en-US" sz="1800" b="1">
                <a:solidFill>
                  <a:srgbClr val="000080"/>
                </a:solidFill>
                <a:latin typeface="Arial" charset="0"/>
              </a:rPr>
              <a:t>Example Tasting Menu</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rPr>
              <a:t>Royal Hashemite Kingdom Hummus </a:t>
            </a:r>
            <a:endParaRPr lang="en-US"/>
          </a:p>
          <a:p>
            <a:pPr algn="ctr" eaLnBrk="1" hangingPunct="1">
              <a:lnSpc>
                <a:spcPct val="95000"/>
              </a:lnSpc>
            </a:pPr>
            <a:r>
              <a:rPr lang="en-US" sz="1800" b="1">
                <a:solidFill>
                  <a:srgbClr val="000000"/>
                </a:solidFill>
              </a:rPr>
              <a:t>with Grilled Pita, Zaatar and Baked Pita Chips</a:t>
            </a:r>
          </a:p>
          <a:p>
            <a:pPr algn="ctr" eaLnBrk="1" hangingPunct="1">
              <a:lnSpc>
                <a:spcPct val="95000"/>
              </a:lnSpc>
            </a:pPr>
            <a:r>
              <a:rPr lang="en-US" sz="1800" b="1">
                <a:solidFill>
                  <a:srgbClr val="000000"/>
                </a:solidFill>
              </a:rPr>
              <a:t>(from the King &amp; Queen of Jordan)</a:t>
            </a:r>
            <a:endParaRPr lang="en-US"/>
          </a:p>
          <a:p>
            <a:pPr algn="ctr" eaLnBrk="1" hangingPunct="1">
              <a:lnSpc>
                <a:spcPct val="95000"/>
              </a:lnSpc>
            </a:pPr>
            <a:endParaRPr lang="en-US" sz="1800" b="1">
              <a:solidFill>
                <a:srgbClr val="000000"/>
              </a:solidFill>
            </a:endParaRPr>
          </a:p>
          <a:p>
            <a:pPr algn="ctr" eaLnBrk="1" hangingPunct="1">
              <a:lnSpc>
                <a:spcPct val="95000"/>
              </a:lnSpc>
            </a:pPr>
            <a:r>
              <a:rPr lang="en-US" sz="1800" b="1">
                <a:solidFill>
                  <a:srgbClr val="000000"/>
                </a:solidFill>
              </a:rPr>
              <a:t>Famed White House Roof Garden Salad</a:t>
            </a:r>
            <a:endParaRPr lang="en-US"/>
          </a:p>
          <a:p>
            <a:pPr algn="ctr" eaLnBrk="1" hangingPunct="1">
              <a:lnSpc>
                <a:spcPct val="95000"/>
              </a:lnSpc>
            </a:pPr>
            <a:r>
              <a:rPr lang="en-US" sz="1800" b="1">
                <a:solidFill>
                  <a:srgbClr val="000000"/>
                </a:solidFill>
              </a:rPr>
              <a:t>With Homemade Italian Focaccia</a:t>
            </a:r>
          </a:p>
          <a:p>
            <a:pPr algn="ctr" eaLnBrk="1" hangingPunct="1">
              <a:lnSpc>
                <a:spcPct val="95000"/>
              </a:lnSpc>
            </a:pPr>
            <a:endParaRPr lang="en-US" sz="1800" b="1">
              <a:solidFill>
                <a:srgbClr val="000000"/>
              </a:solidFill>
            </a:endParaRPr>
          </a:p>
          <a:p>
            <a:pPr algn="ctr" eaLnBrk="1" hangingPunct="1">
              <a:lnSpc>
                <a:spcPct val="95000"/>
              </a:lnSpc>
            </a:pPr>
            <a:r>
              <a:rPr lang="en-US" sz="1800" b="1">
                <a:solidFill>
                  <a:srgbClr val="000000"/>
                </a:solidFill>
              </a:rPr>
              <a:t>Thai Spiced Sweet Potato Soup with Grilled Shrimp</a:t>
            </a:r>
            <a:endParaRPr lang="en-US"/>
          </a:p>
          <a:p>
            <a:pPr algn="ctr" eaLnBrk="1" hangingPunct="1">
              <a:lnSpc>
                <a:spcPct val="95000"/>
              </a:lnSpc>
            </a:pPr>
            <a:endParaRPr lang="en-US" sz="1800" b="1">
              <a:solidFill>
                <a:srgbClr val="000000"/>
              </a:solidFill>
            </a:endParaRPr>
          </a:p>
          <a:p>
            <a:pPr algn="ctr" eaLnBrk="1" hangingPunct="1">
              <a:lnSpc>
                <a:spcPct val="95000"/>
              </a:lnSpc>
            </a:pPr>
            <a:r>
              <a:rPr lang="en-US" sz="1800" b="1">
                <a:solidFill>
                  <a:srgbClr val="000000"/>
                </a:solidFill>
              </a:rPr>
              <a:t>Flamed New York Strip Steak over gathered Field</a:t>
            </a:r>
          </a:p>
          <a:p>
            <a:pPr algn="ctr" eaLnBrk="1" hangingPunct="1">
              <a:lnSpc>
                <a:spcPct val="95000"/>
              </a:lnSpc>
            </a:pPr>
            <a:r>
              <a:rPr lang="en-US" sz="1800" b="1">
                <a:solidFill>
                  <a:srgbClr val="000000"/>
                </a:solidFill>
              </a:rPr>
              <a:t>Greens, Spicy Pecans, Stilton Blue Cheese Crumbles,</a:t>
            </a:r>
          </a:p>
          <a:p>
            <a:pPr algn="ctr" eaLnBrk="1" hangingPunct="1">
              <a:lnSpc>
                <a:spcPct val="95000"/>
              </a:lnSpc>
            </a:pPr>
            <a:r>
              <a:rPr lang="en-US" sz="1800" b="1">
                <a:solidFill>
                  <a:srgbClr val="000000"/>
                </a:solidFill>
              </a:rPr>
              <a:t>Grape Tomatoes and Carmelized Onions</a:t>
            </a:r>
            <a:endParaRPr lang="en-US"/>
          </a:p>
          <a:p>
            <a:pPr algn="ctr" eaLnBrk="1" hangingPunct="1">
              <a:lnSpc>
                <a:spcPct val="95000"/>
              </a:lnSpc>
            </a:pPr>
            <a:endParaRPr lang="en-US" sz="1800" b="1">
              <a:solidFill>
                <a:srgbClr val="000000"/>
              </a:solidFill>
            </a:endParaRPr>
          </a:p>
          <a:p>
            <a:pPr algn="ctr" eaLnBrk="1" hangingPunct="1">
              <a:lnSpc>
                <a:spcPct val="95000"/>
              </a:lnSpc>
            </a:pPr>
            <a:r>
              <a:rPr lang="en-US" sz="1800" b="1">
                <a:solidFill>
                  <a:srgbClr val="000000"/>
                </a:solidFill>
              </a:rPr>
              <a:t>Lemon &amp; Madagascar Pure Vanilla Crème Brulee </a:t>
            </a:r>
          </a:p>
          <a:p>
            <a:pPr algn="ctr" eaLnBrk="1" hangingPunct="1">
              <a:lnSpc>
                <a:spcPct val="95000"/>
              </a:lnSpc>
            </a:pPr>
            <a:r>
              <a:rPr lang="en-US" sz="1800" b="1">
                <a:solidFill>
                  <a:srgbClr val="000000"/>
                </a:solidFill>
              </a:rPr>
              <a:t>with fresh Raspberries, Blackberries and Mint</a:t>
            </a:r>
            <a:endParaRPr lang="en-US"/>
          </a:p>
          <a:p>
            <a:pPr algn="ctr" eaLnBrk="1" hangingPunct="1">
              <a:lnSpc>
                <a:spcPct val="95000"/>
              </a:lnSpc>
            </a:pPr>
            <a:endParaRPr lang="en-US" sz="1800" b="1">
              <a:solidFill>
                <a:srgbClr val="000000"/>
              </a:solidFill>
            </a:endParaRPr>
          </a:p>
          <a:p>
            <a:pPr algn="ctr" eaLnBrk="1" hangingPunct="1">
              <a:lnSpc>
                <a:spcPct val="95000"/>
              </a:lnSpc>
            </a:pPr>
            <a:r>
              <a:rPr lang="en-US" sz="1800" b="1">
                <a:solidFill>
                  <a:srgbClr val="000000"/>
                </a:solidFill>
              </a:rPr>
              <a:t>Tidbit Polynesian Coconut Pineapple </a:t>
            </a:r>
            <a:endParaRPr lang="en-US"/>
          </a:p>
          <a:p>
            <a:pPr algn="ctr" eaLnBrk="1" hangingPunct="1">
              <a:lnSpc>
                <a:spcPct val="95000"/>
              </a:lnSpc>
            </a:pPr>
            <a:r>
              <a:rPr lang="en-US" sz="1800" b="1">
                <a:solidFill>
                  <a:srgbClr val="000000"/>
                </a:solidFill>
              </a:rPr>
              <a:t>Macadamia White Chocolate Chip Cookies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304800" y="0"/>
            <a:ext cx="424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a:solidFill>
                  <a:srgbClr val="FF0000"/>
                </a:solidFill>
              </a:rPr>
              <a:t>Le Cordon Bleu Institute</a:t>
            </a:r>
          </a:p>
        </p:txBody>
      </p:sp>
      <p:pic>
        <p:nvPicPr>
          <p:cNvPr id="12292" name="Picture 6" descr="TodaySho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3589338"/>
            <a:ext cx="25146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8"/>
          <p:cNvSpPr txBox="1">
            <a:spLocks noChangeArrowheads="1"/>
          </p:cNvSpPr>
          <p:nvPr/>
        </p:nvSpPr>
        <p:spPr bwMode="auto">
          <a:xfrm>
            <a:off x="4851400" y="7040563"/>
            <a:ext cx="5638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a:solidFill>
                  <a:srgbClr val="FF0000"/>
                </a:solidFill>
              </a:rPr>
              <a:t>Culinary Institute of America</a:t>
            </a:r>
          </a:p>
        </p:txBody>
      </p:sp>
      <p:sp>
        <p:nvSpPr>
          <p:cNvPr id="12294" name="Text Box 9"/>
          <p:cNvSpPr txBox="1">
            <a:spLocks noChangeArrowheads="1"/>
          </p:cNvSpPr>
          <p:nvPr/>
        </p:nvSpPr>
        <p:spPr bwMode="auto">
          <a:xfrm>
            <a:off x="4851400" y="2895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a:solidFill>
                  <a:srgbClr val="FF0000"/>
                </a:solidFill>
              </a:rPr>
              <a:t>University of San Francisco</a:t>
            </a:r>
          </a:p>
        </p:txBody>
      </p:sp>
      <p:pic>
        <p:nvPicPr>
          <p:cNvPr id="122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40488"/>
            <a:ext cx="168275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7338"/>
            <a:ext cx="10160000"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6"/>
          <p:cNvSpPr txBox="1">
            <a:spLocks noChangeArrowheads="1"/>
          </p:cNvSpPr>
          <p:nvPr/>
        </p:nvSpPr>
        <p:spPr bwMode="auto">
          <a:xfrm>
            <a:off x="3949700" y="965200"/>
            <a:ext cx="5924550" cy="54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pPr>
            <a:r>
              <a:rPr lang="en-US" sz="2800" b="1" i="1">
                <a:solidFill>
                  <a:srgbClr val="000000"/>
                </a:solidFill>
                <a:latin typeface="Arial" charset="0"/>
              </a:rPr>
              <a:t>COOKING STAGE BATTLES</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latin typeface="Arial" charset="0"/>
              </a:rPr>
              <a:t>21 Years in the US Navy and living on three continents has given Chef Marti a unique ability to develop teams that work together, no matter how diverse or off the wall. This is a great way to bring departments or rival offices together (NOT just for foodie or food professionals to engage in)</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latin typeface="Arial" charset="0"/>
              </a:rPr>
              <a:t>Our Program Includes :</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latin typeface="Arial" charset="0"/>
              </a:rPr>
              <a:t>2 Hour Sit Down Talk</a:t>
            </a:r>
            <a:endParaRPr lang="en-US"/>
          </a:p>
          <a:p>
            <a:pPr algn="ctr" eaLnBrk="1" hangingPunct="1">
              <a:lnSpc>
                <a:spcPct val="95000"/>
              </a:lnSpc>
            </a:pPr>
            <a:r>
              <a:rPr lang="en-US" sz="1800" b="1">
                <a:solidFill>
                  <a:srgbClr val="000000"/>
                </a:solidFill>
                <a:latin typeface="Arial" charset="0"/>
              </a:rPr>
              <a:t>Creating Teams</a:t>
            </a:r>
            <a:endParaRPr lang="en-US"/>
          </a:p>
          <a:p>
            <a:pPr algn="ctr" eaLnBrk="1" hangingPunct="1">
              <a:lnSpc>
                <a:spcPct val="95000"/>
              </a:lnSpc>
            </a:pPr>
            <a:r>
              <a:rPr lang="en-US" sz="1800" b="1">
                <a:solidFill>
                  <a:srgbClr val="000000"/>
                </a:solidFill>
                <a:latin typeface="Arial" charset="0"/>
              </a:rPr>
              <a:t>Make a Recipe</a:t>
            </a:r>
            <a:endParaRPr lang="en-US"/>
          </a:p>
          <a:p>
            <a:pPr algn="ctr" eaLnBrk="1" hangingPunct="1">
              <a:lnSpc>
                <a:spcPct val="95000"/>
              </a:lnSpc>
            </a:pPr>
            <a:r>
              <a:rPr lang="en-US" sz="1800" b="1">
                <a:solidFill>
                  <a:srgbClr val="000000"/>
                </a:solidFill>
                <a:latin typeface="Arial" charset="0"/>
              </a:rPr>
              <a:t>Practical Lessons Learned</a:t>
            </a:r>
            <a:endParaRPr lang="en-US"/>
          </a:p>
          <a:p>
            <a:pPr algn="ctr" eaLnBrk="1" hangingPunct="1">
              <a:lnSpc>
                <a:spcPct val="95000"/>
              </a:lnSpc>
            </a:pPr>
            <a:r>
              <a:rPr lang="en-US" sz="1800" b="1">
                <a:solidFill>
                  <a:srgbClr val="000000"/>
                </a:solidFill>
                <a:latin typeface="Arial" charset="0"/>
              </a:rPr>
              <a:t>Award for the best dishes</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latin typeface="Arial" charset="0"/>
              </a:rPr>
              <a:t>Special Menu For Dinner</a:t>
            </a:r>
            <a:endParaRPr lang="en-US"/>
          </a:p>
          <a:p>
            <a:pPr algn="ctr" eaLnBrk="1" hangingPunct="1">
              <a:lnSpc>
                <a:spcPct val="95000"/>
              </a:lnSpc>
            </a:pPr>
            <a:endParaRPr lang="en-US" sz="1800" b="1">
              <a:solidFill>
                <a:srgbClr val="000000"/>
              </a:solidFill>
              <a:latin typeface="Arial" charset="0"/>
            </a:endParaRPr>
          </a:p>
          <a:p>
            <a:pPr algn="ctr" eaLnBrk="1" hangingPunct="1">
              <a:lnSpc>
                <a:spcPct val="95000"/>
              </a:lnSpc>
            </a:pPr>
            <a:r>
              <a:rPr lang="en-US" sz="1800" b="1">
                <a:solidFill>
                  <a:srgbClr val="000000"/>
                </a:solidFill>
                <a:latin typeface="Arial" charset="0"/>
              </a:rPr>
              <a:t>All Day Event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33338" y="6350000"/>
            <a:ext cx="100933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pPr>
            <a:r>
              <a:rPr lang="en-US" sz="2800" b="1">
                <a:solidFill>
                  <a:srgbClr val="000000"/>
                </a:solidFill>
                <a:latin typeface="Arial" charset="0"/>
              </a:rPr>
              <a:t>Chef Marti Lived in Japan and Belgium – he Travels the World Extensively </a:t>
            </a:r>
            <a:r>
              <a:rPr lang="en-US" sz="2800" b="1">
                <a:solidFill>
                  <a:srgbClr val="000000"/>
                </a:solidFill>
                <a:latin typeface="MS Gothic" pitchFamily="49" charset="-128"/>
              </a:rPr>
              <a:t>–</a:t>
            </a:r>
            <a:r>
              <a:rPr lang="en-US" sz="2800" b="1">
                <a:solidFill>
                  <a:srgbClr val="000000"/>
                </a:solidFill>
                <a:latin typeface="Arial" charset="0"/>
              </a:rPr>
              <a:t> A Spokesman You Can Trust to Speak the Language of Food In Your Country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
          <p:cNvSpPr>
            <a:spLocks noGrp="1" noChangeArrowheads="1"/>
          </p:cNvSpPr>
          <p:nvPr>
            <p:ph type="ctrTitle"/>
          </p:nvPr>
        </p:nvSpPr>
        <p:spPr>
          <a:xfrm>
            <a:off x="449263" y="347663"/>
            <a:ext cx="9258300" cy="1182687"/>
          </a:xfrm>
        </p:spPr>
        <p:txBody>
          <a:bodyPr lIns="0" tIns="0" rIns="0" bIns="0" anchor="t"/>
          <a:lstStyle/>
          <a:p>
            <a:pPr eaLnBrk="1" hangingPunct="1">
              <a:lnSpc>
                <a:spcPct val="95000"/>
              </a:lnSpc>
            </a:pPr>
            <a:r>
              <a:rPr lang="en-US" smtClean="0">
                <a:solidFill>
                  <a:srgbClr val="000000"/>
                </a:solidFill>
                <a:latin typeface="Arial" charset="0"/>
              </a:rPr>
              <a:t>Head Of State Dinner</a:t>
            </a:r>
          </a:p>
        </p:txBody>
      </p:sp>
      <p:sp>
        <p:nvSpPr>
          <p:cNvPr id="15364" name="Rectangle 2"/>
          <p:cNvSpPr>
            <a:spLocks noGrp="1" noChangeArrowheads="1"/>
          </p:cNvSpPr>
          <p:nvPr>
            <p:ph type="subTitle" idx="1"/>
          </p:nvPr>
        </p:nvSpPr>
        <p:spPr>
          <a:xfrm>
            <a:off x="449263" y="1781175"/>
            <a:ext cx="9258300" cy="4940300"/>
          </a:xfrm>
        </p:spPr>
        <p:txBody>
          <a:bodyPr lIns="0" tIns="0" rIns="0" bIns="0"/>
          <a:lstStyle/>
          <a:p>
            <a:pPr eaLnBrk="1" hangingPunct="1">
              <a:lnSpc>
                <a:spcPct val="95000"/>
              </a:lnSpc>
              <a:spcBef>
                <a:spcPct val="0"/>
              </a:spcBef>
            </a:pPr>
            <a:r>
              <a:rPr lang="en-US" smtClean="0">
                <a:solidFill>
                  <a:srgbClr val="000000"/>
                </a:solidFill>
                <a:latin typeface="Arial" charset="0"/>
              </a:rPr>
              <a:t>Coordinated with your venue and staff we will reproduce an unforgettable occasion!                 Our event planning team will reproduce the look and feel and most importantly the TASTE of a private dinner party at the White House.</a:t>
            </a:r>
            <a:endParaRPr lang="en-US" smtClean="0"/>
          </a:p>
          <a:p>
            <a:pPr algn="l" eaLnBrk="1" hangingPunct="1">
              <a:lnSpc>
                <a:spcPct val="95000"/>
              </a:lnSpc>
              <a:spcBef>
                <a:spcPct val="0"/>
              </a:spcBef>
            </a:pPr>
            <a:endParaRPr lang="en-US" smtClean="0">
              <a:solidFill>
                <a:srgbClr val="000000"/>
              </a:solidFill>
              <a:latin typeface="Arial" charset="0"/>
            </a:endParaRPr>
          </a:p>
          <a:p>
            <a:pPr eaLnBrk="1" hangingPunct="1">
              <a:lnSpc>
                <a:spcPct val="95000"/>
              </a:lnSpc>
              <a:spcBef>
                <a:spcPct val="0"/>
              </a:spcBef>
            </a:pPr>
            <a:r>
              <a:rPr lang="en-US" smtClean="0">
                <a:solidFill>
                  <a:srgbClr val="000000"/>
                </a:solidFill>
                <a:latin typeface="Arial" charset="0"/>
              </a:rPr>
              <a:t>We recommend this sort of an event for fund raising or for a select group of executives.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52888"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0"/>
            <a:ext cx="56769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descr="pgcom_logo_to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5600" y="1074738"/>
            <a:ext cx="12192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ctrTitle"/>
          </p:nvPr>
        </p:nvSpPr>
        <p:spPr>
          <a:xfrm>
            <a:off x="449263" y="347663"/>
            <a:ext cx="9258300" cy="1182687"/>
          </a:xfrm>
        </p:spPr>
        <p:txBody>
          <a:bodyPr lIns="0" tIns="0" rIns="0" bIns="0" anchor="t"/>
          <a:lstStyle/>
          <a:p>
            <a:pPr eaLnBrk="1" hangingPunct="1">
              <a:lnSpc>
                <a:spcPct val="95000"/>
              </a:lnSpc>
            </a:pPr>
            <a:r>
              <a:rPr lang="en-US" smtClean="0">
                <a:solidFill>
                  <a:srgbClr val="000000"/>
                </a:solidFill>
                <a:latin typeface="Arial" charset="0"/>
              </a:rPr>
              <a:t>Brand Promotion</a:t>
            </a:r>
          </a:p>
        </p:txBody>
      </p:sp>
      <p:sp>
        <p:nvSpPr>
          <p:cNvPr id="17411" name="Rectangle 2"/>
          <p:cNvSpPr>
            <a:spLocks noGrp="1" noChangeArrowheads="1"/>
          </p:cNvSpPr>
          <p:nvPr>
            <p:ph type="subTitle" idx="1"/>
          </p:nvPr>
        </p:nvSpPr>
        <p:spPr>
          <a:xfrm>
            <a:off x="449263" y="1781175"/>
            <a:ext cx="9258300" cy="4940300"/>
          </a:xfrm>
        </p:spPr>
        <p:txBody>
          <a:bodyPr lIns="0" tIns="0" rIns="0" bIns="0"/>
          <a:lstStyle/>
          <a:p>
            <a:pPr lvl="1" indent="-342900" algn="l" eaLnBrk="1" hangingPunct="1">
              <a:lnSpc>
                <a:spcPct val="95000"/>
              </a:lnSpc>
              <a:spcBef>
                <a:spcPct val="0"/>
              </a:spcBef>
              <a:buClr>
                <a:srgbClr val="000000"/>
              </a:buClr>
              <a:buFontTx/>
              <a:buChar char="•"/>
            </a:pPr>
            <a:r>
              <a:rPr lang="en-US" smtClean="0">
                <a:solidFill>
                  <a:srgbClr val="000000"/>
                </a:solidFill>
                <a:latin typeface="Arial" charset="0"/>
              </a:rPr>
              <a:t>Multi Location Roadshows at the largest events held in America and the world – iconic landmarks</a:t>
            </a:r>
            <a:endParaRPr lang="en-US" sz="2400" smtClean="0"/>
          </a:p>
          <a:p>
            <a:pPr lvl="1" indent="-342900" algn="l" eaLnBrk="1" hangingPunct="1">
              <a:lnSpc>
                <a:spcPct val="95000"/>
              </a:lnSpc>
              <a:spcBef>
                <a:spcPct val="0"/>
              </a:spcBef>
              <a:buClr>
                <a:srgbClr val="000000"/>
              </a:buClr>
              <a:buFontTx/>
              <a:buChar char="•"/>
            </a:pPr>
            <a:endParaRPr lang="en-US" smtClean="0">
              <a:solidFill>
                <a:srgbClr val="000000"/>
              </a:solidFill>
              <a:latin typeface="Arial" charset="0"/>
            </a:endParaRPr>
          </a:p>
          <a:p>
            <a:pPr lvl="1" indent="-342900" algn="l" eaLnBrk="1" hangingPunct="1">
              <a:lnSpc>
                <a:spcPct val="95000"/>
              </a:lnSpc>
              <a:spcBef>
                <a:spcPct val="0"/>
              </a:spcBef>
              <a:buClr>
                <a:srgbClr val="000000"/>
              </a:buClr>
              <a:buFontTx/>
              <a:buChar char="•"/>
            </a:pPr>
            <a:r>
              <a:rPr lang="en-US" smtClean="0">
                <a:solidFill>
                  <a:srgbClr val="000000"/>
                </a:solidFill>
                <a:latin typeface="Arial" charset="0"/>
              </a:rPr>
              <a:t>Recipes Developed With Your Product</a:t>
            </a:r>
            <a:endParaRPr lang="en-US" sz="2400" smtClean="0"/>
          </a:p>
          <a:p>
            <a:pPr lvl="1" indent="-342900" algn="l" eaLnBrk="1" hangingPunct="1">
              <a:lnSpc>
                <a:spcPct val="95000"/>
              </a:lnSpc>
              <a:spcBef>
                <a:spcPct val="0"/>
              </a:spcBef>
              <a:buClr>
                <a:srgbClr val="000000"/>
              </a:buClr>
              <a:buFontTx/>
              <a:buChar char="•"/>
            </a:pPr>
            <a:endParaRPr lang="en-US" smtClean="0">
              <a:solidFill>
                <a:srgbClr val="000000"/>
              </a:solidFill>
              <a:latin typeface="Arial" charset="0"/>
            </a:endParaRPr>
          </a:p>
          <a:p>
            <a:pPr lvl="1" indent="-342900" algn="l" eaLnBrk="1" hangingPunct="1">
              <a:lnSpc>
                <a:spcPct val="95000"/>
              </a:lnSpc>
              <a:spcBef>
                <a:spcPct val="0"/>
              </a:spcBef>
              <a:buClr>
                <a:srgbClr val="000000"/>
              </a:buClr>
              <a:buFontTx/>
              <a:buChar char="•"/>
            </a:pPr>
            <a:r>
              <a:rPr lang="en-US" smtClean="0">
                <a:solidFill>
                  <a:srgbClr val="000000"/>
                </a:solidFill>
                <a:latin typeface="Arial" charset="0"/>
              </a:rPr>
              <a:t>Excellent Track Record With Proctor &amp; Gamble </a:t>
            </a:r>
            <a:endParaRPr lang="en-US" sz="2400" smtClean="0"/>
          </a:p>
          <a:p>
            <a:pPr lvl="1" indent="-342900" algn="l" eaLnBrk="1" hangingPunct="1">
              <a:lnSpc>
                <a:spcPct val="95000"/>
              </a:lnSpc>
              <a:spcBef>
                <a:spcPct val="0"/>
              </a:spcBef>
              <a:buClr>
                <a:srgbClr val="000000"/>
              </a:buClr>
              <a:buFontTx/>
              <a:buChar char="•"/>
            </a:pPr>
            <a:endParaRPr lang="en-US" smtClean="0">
              <a:solidFill>
                <a:srgbClr val="000000"/>
              </a:solidFill>
              <a:latin typeface="Arial" charset="0"/>
            </a:endParaRPr>
          </a:p>
          <a:p>
            <a:pPr lvl="1" indent="-342900" algn="l" eaLnBrk="1" hangingPunct="1">
              <a:lnSpc>
                <a:spcPct val="95000"/>
              </a:lnSpc>
              <a:spcBef>
                <a:spcPct val="0"/>
              </a:spcBef>
              <a:buClr>
                <a:srgbClr val="000000"/>
              </a:buClr>
              <a:buFontTx/>
              <a:buChar char="•"/>
            </a:pPr>
            <a:r>
              <a:rPr lang="en-US" smtClean="0">
                <a:solidFill>
                  <a:srgbClr val="000000"/>
                </a:solidFill>
                <a:latin typeface="Arial" charset="0"/>
              </a:rPr>
              <a:t>Large Events for Casino's &amp; Trade Shows</a:t>
            </a:r>
            <a:endParaRPr lang="en-US" sz="2400" smtClean="0"/>
          </a:p>
          <a:p>
            <a:pPr lvl="1" indent="-342900" algn="l" eaLnBrk="1" hangingPunct="1">
              <a:lnSpc>
                <a:spcPct val="95000"/>
              </a:lnSpc>
              <a:spcBef>
                <a:spcPct val="0"/>
              </a:spcBef>
              <a:buClr>
                <a:srgbClr val="000000"/>
              </a:buClr>
              <a:buFontTx/>
              <a:buChar char="•"/>
            </a:pPr>
            <a:endParaRPr lang="en-US" smtClean="0">
              <a:solidFill>
                <a:srgbClr val="000000"/>
              </a:solidFill>
              <a:latin typeface="Arial" charset="0"/>
            </a:endParaRPr>
          </a:p>
          <a:p>
            <a:pPr lvl="1" indent="-342900" algn="l" eaLnBrk="1" hangingPunct="1">
              <a:lnSpc>
                <a:spcPct val="95000"/>
              </a:lnSpc>
              <a:spcBef>
                <a:spcPct val="0"/>
              </a:spcBef>
              <a:buClr>
                <a:srgbClr val="000000"/>
              </a:buClr>
              <a:buFontTx/>
              <a:buChar char="•"/>
            </a:pPr>
            <a:r>
              <a:rPr lang="en-US" smtClean="0">
                <a:solidFill>
                  <a:srgbClr val="000000"/>
                </a:solidFill>
                <a:latin typeface="Arial" charset="0"/>
              </a:rPr>
              <a:t>Experience and a Name with Professional Executive Chef's Credentials </a:t>
            </a:r>
            <a:endParaRPr lang="en-US" sz="2400" smtClean="0"/>
          </a:p>
          <a:p>
            <a:pPr algn="l" eaLnBrk="1" hangingPunct="1">
              <a:lnSpc>
                <a:spcPct val="95000"/>
              </a:lnSpc>
              <a:spcBef>
                <a:spcPct val="0"/>
              </a:spcBef>
              <a:buClr>
                <a:srgbClr val="000000"/>
              </a:buClr>
            </a:pPr>
            <a:endParaRPr lang="en-US" sz="2800" smtClean="0">
              <a:solidFill>
                <a:srgbClr val="000000"/>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847725"/>
            <a:ext cx="3533775" cy="59245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0" y="3200400"/>
            <a:ext cx="5800725" cy="32146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080" y="1905000"/>
            <a:ext cx="5760720" cy="1054608"/>
          </a:xfrm>
          <a:prstGeom prst="rect">
            <a:avLst/>
          </a:prstGeom>
        </p:spPr>
      </p:pic>
    </p:spTree>
    <p:extLst>
      <p:ext uri="{BB962C8B-B14F-4D97-AF65-F5344CB8AC3E}">
        <p14:creationId xmlns:p14="http://schemas.microsoft.com/office/powerpoint/2010/main" val="1268313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498600" y="6096000"/>
            <a:ext cx="3708400" cy="1271588"/>
          </a:xfrm>
        </p:spPr>
        <p:txBody>
          <a:bodyPr>
            <a:normAutofit fontScale="90000"/>
          </a:bodyPr>
          <a:lstStyle/>
          <a:p>
            <a:pPr eaLnBrk="1" hangingPunct="1"/>
            <a:r>
              <a:rPr lang="en-US" sz="4000" b="1" smtClean="0"/>
              <a:t>Recipe Post</a:t>
            </a:r>
            <a:br>
              <a:rPr lang="en-US" sz="4000" b="1" smtClean="0"/>
            </a:br>
            <a:r>
              <a:rPr lang="en-US" sz="4000" b="1" smtClean="0"/>
              <a:t>Card Creation</a:t>
            </a:r>
          </a:p>
        </p:txBody>
      </p:sp>
      <p:pic>
        <p:nvPicPr>
          <p:cNvPr id="18435" name="Picture 4" descr="recipe postcard back"/>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5918200" y="4953000"/>
            <a:ext cx="3581400" cy="243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5" descr="recipe postcard front"/>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rot="-874181">
            <a:off x="736600" y="914400"/>
            <a:ext cx="6629400" cy="4508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Albuquerque 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6667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p:txBody>
          <a:bodyPr/>
          <a:lstStyle/>
          <a:p>
            <a:pPr eaLnBrk="1" hangingPunct="1"/>
            <a:r>
              <a:rPr lang="en-US" sz="3600" smtClean="0"/>
              <a:t>The Chefs and their Shows have appeared all over the world at shows like this:</a:t>
            </a:r>
          </a:p>
        </p:txBody>
      </p:sp>
      <p:pic>
        <p:nvPicPr>
          <p:cNvPr id="20484" name="Picture 8" descr="Albuquerque 059"/>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584200" y="27813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Sa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4419600"/>
            <a:ext cx="35512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Sa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800" y="21336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Albuquerque 0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20574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10"/>
          <p:cNvSpPr txBox="1">
            <a:spLocks noChangeArrowheads="1"/>
          </p:cNvSpPr>
          <p:nvPr/>
        </p:nvSpPr>
        <p:spPr bwMode="auto">
          <a:xfrm>
            <a:off x="355600" y="6400800"/>
            <a:ext cx="6019800" cy="879475"/>
          </a:xfrm>
          <a:prstGeom prst="rect">
            <a:avLst/>
          </a:prstGeom>
          <a:solidFill>
            <a:schemeClr val="accent2"/>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solidFill>
                  <a:srgbClr val="FFCC00"/>
                </a:solidFill>
              </a:rPr>
              <a:t>The International Balloon Festival in Albuquerque, New Mexico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naheim 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334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DSC041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600" y="3505200"/>
            <a:ext cx="218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DSC041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581650"/>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DSC041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5581650"/>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DSC04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5581650"/>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2" descr="DSC041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81650"/>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 descr="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200" y="228600"/>
            <a:ext cx="2438400" cy="18319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13" name="Text Box 18"/>
          <p:cNvSpPr txBox="1">
            <a:spLocks noChangeArrowheads="1"/>
          </p:cNvSpPr>
          <p:nvPr/>
        </p:nvSpPr>
        <p:spPr bwMode="auto">
          <a:xfrm>
            <a:off x="203200" y="4394200"/>
            <a:ext cx="8077200" cy="1244600"/>
          </a:xfrm>
          <a:prstGeom prst="rect">
            <a:avLst/>
          </a:prstGeom>
          <a:solidFill>
            <a:srgbClr val="3399FF"/>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a:t>The AARP Annual Convention (Anaheim, CA) and Paramount’s Kings Island Amusement Park (Columbus, OH) and Concert Stadium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ARP Conv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28600"/>
            <a:ext cx="9220200"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Sa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304800"/>
            <a:ext cx="25146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descr="St Louis 042"/>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431800" y="3371850"/>
            <a:ext cx="533400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St Louis 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3810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USC_TSLLogo_white06"/>
          <p:cNvPicPr>
            <a:picLocks noChangeAspect="1" noChangeArrowheads="1"/>
          </p:cNvPicPr>
          <p:nvPr/>
        </p:nvPicPr>
        <p:blipFill>
          <a:blip r:embed="rId5">
            <a:extLst>
              <a:ext uri="{28A0092B-C50C-407E-A947-70E740481C1C}">
                <a14:useLocalDpi xmlns:a14="http://schemas.microsoft.com/office/drawing/2010/main" val="0"/>
              </a:ext>
            </a:extLst>
          </a:blip>
          <a:srcRect t="10527"/>
          <a:stretch>
            <a:fillRect/>
          </a:stretch>
        </p:blipFill>
        <p:spPr bwMode="auto">
          <a:xfrm>
            <a:off x="584200" y="5334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St Louis 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2667000"/>
            <a:ext cx="354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descr="4squareBann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5400" y="2362200"/>
            <a:ext cx="7239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Map_program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715963"/>
            <a:ext cx="9753600"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5600" y="838200"/>
            <a:ext cx="3200400" cy="1477963"/>
          </a:xfrm>
          <a:prstGeom prst="rect">
            <a:avLst/>
          </a:prstGeom>
          <a:solidFill>
            <a:schemeClr val="accent2">
              <a:lumMod val="20000"/>
              <a:lumOff val="80000"/>
            </a:schemeClr>
          </a:solidFill>
        </p:spPr>
        <p:txBody>
          <a:bodyPr>
            <a:spAutoFit/>
          </a:bodyPr>
          <a:lstStyle/>
          <a:p>
            <a:pPr algn="ctr">
              <a:defRPr/>
            </a:pPr>
            <a:r>
              <a:rPr lang="en-US" sz="1800" dirty="0"/>
              <a:t>A quarter million samples distributed per day under the guidance of Chefs Marti and Stormy at mega-shows and festivals across the world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troit Arts Beats Eats mega annual festiva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36600" y="152400"/>
            <a:ext cx="73152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498600" y="5791200"/>
            <a:ext cx="8153400" cy="1570038"/>
          </a:xfrm>
          <a:prstGeom prst="rect">
            <a:avLst/>
          </a:prstGeom>
          <a:solidFill>
            <a:srgbClr val="3366FF"/>
          </a:solidFill>
          <a:ln w="57150" cmpd="thinThick">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b="1">
                <a:solidFill>
                  <a:schemeClr val="bg1"/>
                </a:solidFill>
              </a:rPr>
              <a:t>Arts, Beats &amp; Eats Festival, Michigan – 250,000 samples distributed while managing a temporary hired - 20 person team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ctrTitle"/>
          </p:nvPr>
        </p:nvSpPr>
        <p:spPr>
          <a:xfrm>
            <a:off x="449263" y="347663"/>
            <a:ext cx="9258300" cy="1182687"/>
          </a:xfrm>
        </p:spPr>
        <p:txBody>
          <a:bodyPr lIns="0" tIns="0" rIns="0" bIns="0" anchor="t"/>
          <a:lstStyle/>
          <a:p>
            <a:pPr eaLnBrk="1" hangingPunct="1">
              <a:lnSpc>
                <a:spcPct val="95000"/>
              </a:lnSpc>
            </a:pPr>
            <a:r>
              <a:rPr lang="en-US" dirty="0" smtClean="0">
                <a:solidFill>
                  <a:srgbClr val="000000"/>
                </a:solidFill>
              </a:rPr>
              <a:t>INFORMATION</a:t>
            </a:r>
          </a:p>
        </p:txBody>
      </p:sp>
      <p:sp>
        <p:nvSpPr>
          <p:cNvPr id="26627" name="Rectangle 2"/>
          <p:cNvSpPr>
            <a:spLocks noGrp="1" noChangeArrowheads="1"/>
          </p:cNvSpPr>
          <p:nvPr>
            <p:ph type="subTitle" idx="1"/>
          </p:nvPr>
        </p:nvSpPr>
        <p:spPr>
          <a:xfrm>
            <a:off x="449263" y="1219200"/>
            <a:ext cx="9258300" cy="6248400"/>
          </a:xfrm>
        </p:spPr>
        <p:txBody>
          <a:bodyPr lIns="0" tIns="0" rIns="0" bIns="0">
            <a:normAutofit fontScale="92500" lnSpcReduction="10000"/>
          </a:bodyPr>
          <a:lstStyle/>
          <a:p>
            <a:pPr lvl="0">
              <a:lnSpc>
                <a:spcPct val="95000"/>
              </a:lnSpc>
            </a:pPr>
            <a:r>
              <a:rPr lang="en-US" sz="1600" b="1" dirty="0" smtClean="0">
                <a:solidFill>
                  <a:srgbClr val="000000"/>
                </a:solidFill>
                <a:latin typeface="Arial" pitchFamily="34" charset="0"/>
                <a:cs typeface="Arial" pitchFamily="34" charset="0"/>
              </a:rPr>
              <a:t>Writers Guild of America East Registration Number: I237867, Library of Congress registered,  </a:t>
            </a:r>
          </a:p>
          <a:p>
            <a:pPr lvl="0">
              <a:lnSpc>
                <a:spcPct val="95000"/>
              </a:lnSpc>
            </a:pPr>
            <a:r>
              <a:rPr lang="en-US" sz="1600" dirty="0" smtClean="0">
                <a:solidFill>
                  <a:srgbClr val="000000"/>
                </a:solidFill>
                <a:latin typeface="Arial" pitchFamily="34" charset="0"/>
                <a:cs typeface="Arial" pitchFamily="34" charset="0"/>
              </a:rPr>
              <a:t>Mongiello </a:t>
            </a:r>
            <a:r>
              <a:rPr lang="en-US" sz="1600" dirty="0" smtClean="0">
                <a:solidFill>
                  <a:srgbClr val="000000"/>
                </a:solidFill>
                <a:latin typeface="Arial" pitchFamily="34" charset="0"/>
                <a:cs typeface="Arial" pitchFamily="34" charset="0"/>
              </a:rPr>
              <a:t>Associates Strategic Marketing, 704-490-3947</a:t>
            </a:r>
            <a:r>
              <a:rPr lang="en-US" sz="1600" b="1" dirty="0" smtClean="0">
                <a:solidFill>
                  <a:srgbClr val="000000"/>
                </a:solidFill>
                <a:latin typeface="Arial" pitchFamily="34" charset="0"/>
                <a:cs typeface="Arial" pitchFamily="34" charset="0"/>
              </a:rPr>
              <a:t>, </a:t>
            </a:r>
            <a:r>
              <a:rPr lang="en-US" sz="1600" dirty="0" smtClean="0">
                <a:solidFill>
                  <a:srgbClr val="000000"/>
                </a:solidFill>
                <a:latin typeface="Arial" pitchFamily="34" charset="0"/>
                <a:cs typeface="Arial" pitchFamily="34" charset="0"/>
                <a:hlinkClick r:id="rId2"/>
              </a:rPr>
              <a:t>www.mongielloassociates.com</a:t>
            </a:r>
            <a:endParaRPr lang="en-US" sz="1600" dirty="0" smtClean="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95000"/>
              </a:lnSpc>
              <a:spcBef>
                <a:spcPct val="0"/>
              </a:spcBef>
            </a:pPr>
            <a:endParaRPr lang="en-US" sz="1800" dirty="0"/>
          </a:p>
          <a:p>
            <a:pPr eaLnBrk="1" hangingPunct="1">
              <a:lnSpc>
                <a:spcPct val="95000"/>
              </a:lnSpc>
              <a:spcBef>
                <a:spcPct val="0"/>
              </a:spcBef>
            </a:pPr>
            <a:endParaRPr lang="en-US" sz="1800" dirty="0" smtClean="0"/>
          </a:p>
          <a:p>
            <a:pPr eaLnBrk="1" hangingPunct="1">
              <a:lnSpc>
                <a:spcPct val="80000"/>
              </a:lnSpc>
            </a:pPr>
            <a:r>
              <a:rPr lang="en-US" sz="1600" dirty="0" smtClean="0"/>
              <a:t>The Inn of the Patriots – a top 30 world ranked B &amp; B, Rated #1, worldwide, for HISTORY</a:t>
            </a:r>
          </a:p>
          <a:p>
            <a:pPr eaLnBrk="1" hangingPunct="1">
              <a:lnSpc>
                <a:spcPct val="80000"/>
              </a:lnSpc>
            </a:pPr>
            <a:r>
              <a:rPr lang="en-US" sz="1600" dirty="0" smtClean="0"/>
              <a:t>Rated “Best of the South</a:t>
            </a:r>
            <a:r>
              <a:rPr lang="en-US" sz="1600" dirty="0" smtClean="0"/>
              <a:t>,” </a:t>
            </a:r>
            <a:r>
              <a:rPr lang="en-US" sz="1600" dirty="0" smtClean="0"/>
              <a:t>Zagat rated </a:t>
            </a:r>
            <a:r>
              <a:rPr lang="en-US" sz="1600" dirty="0" smtClean="0"/>
              <a:t>26 </a:t>
            </a:r>
            <a:r>
              <a:rPr lang="en-US" sz="1600" dirty="0" smtClean="0"/>
              <a:t>of </a:t>
            </a:r>
            <a:r>
              <a:rPr lang="en-US" sz="1600" dirty="0" smtClean="0"/>
              <a:t>30</a:t>
            </a:r>
            <a:endParaRPr lang="en-US" sz="1600" dirty="0" smtClean="0"/>
          </a:p>
          <a:p>
            <a:pPr eaLnBrk="1" hangingPunct="1">
              <a:lnSpc>
                <a:spcPct val="80000"/>
              </a:lnSpc>
            </a:pPr>
            <a:r>
              <a:rPr lang="en-US" sz="1600" dirty="0" smtClean="0"/>
              <a:t>3 Dogwood Blossom Award – highest green travel award in </a:t>
            </a:r>
            <a:r>
              <a:rPr lang="en-US" sz="1600" dirty="0" smtClean="0"/>
              <a:t>NC</a:t>
            </a:r>
            <a:endParaRPr lang="en-US" sz="1600" dirty="0" smtClean="0"/>
          </a:p>
          <a:p>
            <a:pPr eaLnBrk="1" hangingPunct="1">
              <a:lnSpc>
                <a:spcPct val="80000"/>
              </a:lnSpc>
            </a:pPr>
            <a:r>
              <a:rPr lang="en-US" sz="1600" dirty="0" smtClean="0"/>
              <a:t>301 Cleveland Avenue, Grover, NC 28073</a:t>
            </a:r>
          </a:p>
          <a:p>
            <a:pPr eaLnBrk="1" hangingPunct="1">
              <a:lnSpc>
                <a:spcPct val="80000"/>
              </a:lnSpc>
            </a:pPr>
            <a:r>
              <a:rPr lang="en-US" sz="1600" b="1" dirty="0" smtClean="0"/>
              <a:t>Home of the “Presidential Culinary </a:t>
            </a:r>
            <a:r>
              <a:rPr lang="en-US" sz="1600" b="1" dirty="0" smtClean="0"/>
              <a:t>Museum®” and Presidential Service Center™</a:t>
            </a:r>
            <a:endParaRPr lang="en-US" sz="1600" b="1" dirty="0" smtClean="0"/>
          </a:p>
          <a:p>
            <a:pPr eaLnBrk="1" hangingPunct="1">
              <a:lnSpc>
                <a:spcPct val="80000"/>
              </a:lnSpc>
            </a:pPr>
            <a:endParaRPr lang="en-US" sz="2000" b="1" dirty="0" smtClean="0"/>
          </a:p>
          <a:p>
            <a:pPr eaLnBrk="1" hangingPunct="1">
              <a:lnSpc>
                <a:spcPct val="95000"/>
              </a:lnSpc>
              <a:spcBef>
                <a:spcPct val="0"/>
              </a:spcBef>
            </a:pPr>
            <a:endParaRPr lang="en-US" sz="1500" b="1" dirty="0" smtClean="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2209800"/>
            <a:ext cx="5029200" cy="35922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866" y="2667000"/>
            <a:ext cx="3996267" cy="2247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952500"/>
            <a:ext cx="7467600" cy="5600700"/>
          </a:xfrm>
          <a:prstGeom prst="rect">
            <a:avLst/>
          </a:prstGeom>
        </p:spPr>
      </p:pic>
    </p:spTree>
    <p:extLst>
      <p:ext uri="{BB962C8B-B14F-4D97-AF65-F5344CB8AC3E}">
        <p14:creationId xmlns:p14="http://schemas.microsoft.com/office/powerpoint/2010/main" val="204387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55600" y="1676400"/>
            <a:ext cx="9448800" cy="5105400"/>
          </a:xfrm>
        </p:spPr>
        <p:txBody>
          <a:bodyPr/>
          <a:lstStyle/>
          <a:p>
            <a:pPr algn="ctr" eaLnBrk="1" hangingPunct="1">
              <a:lnSpc>
                <a:spcPct val="80000"/>
              </a:lnSpc>
              <a:buFontTx/>
              <a:buNone/>
            </a:pPr>
            <a:r>
              <a:rPr lang="en-US" sz="1600" smtClean="0"/>
              <a:t>The presentation, ideas and programs enclosed are the intellectual property of Mongiello Associates </a:t>
            </a:r>
          </a:p>
          <a:p>
            <a:pPr algn="ctr" eaLnBrk="1" hangingPunct="1">
              <a:lnSpc>
                <a:spcPct val="80000"/>
              </a:lnSpc>
              <a:buFontTx/>
              <a:buNone/>
            </a:pPr>
            <a:r>
              <a:rPr lang="en-US" sz="1600" smtClean="0"/>
              <a:t>– a DBA of Mongiello Holdings, LLC and Martin CJ Mongiello.</a:t>
            </a:r>
          </a:p>
          <a:p>
            <a:pPr algn="ctr" eaLnBrk="1" hangingPunct="1">
              <a:lnSpc>
                <a:spcPct val="80000"/>
              </a:lnSpc>
              <a:buFontTx/>
              <a:buNone/>
            </a:pPr>
            <a:endParaRPr lang="en-US" sz="1600" smtClean="0"/>
          </a:p>
          <a:p>
            <a:pPr algn="ctr" eaLnBrk="1" hangingPunct="1">
              <a:lnSpc>
                <a:spcPct val="80000"/>
              </a:lnSpc>
              <a:buFontTx/>
              <a:buNone/>
            </a:pPr>
            <a:r>
              <a:rPr lang="en-US" sz="1600" smtClean="0"/>
              <a:t>	The reader acknowledges that the information provided by Martin CJ Mongiello in this marketing plan is confidential; therefore, reader agrees not to disclose it without the express written permission of Martin CJ Mongiello.  This document contains proprietary information relating to Martin CJ Mongiello.  It is submitted solely for the purpose of allowing interested parties to review the company's marketing communications proposal.  This document may not be reproduced in whole or in part without the express written consent of Martin CJ Mongiello.  The disclosure of information contained herein does not constitute any license of authorization to use the information, ideas or concepts presented or to secondarily disclose any information.  By accepted delivery of this document, the recipient agrees to return this document to company upon request or within five days.  It is acknowledged by reader that information to be furnished in this marketing plan is in all respects confidential in nature, other than information which is in the public domain through other means and that any disclosure or use of same by reader, may cause serious business harm or damage.  This is a marketing idea and plan, it does not imply an offering of securities.</a:t>
            </a:r>
          </a:p>
          <a:p>
            <a:pPr algn="ctr" eaLnBrk="1" hangingPunct="1">
              <a:lnSpc>
                <a:spcPct val="80000"/>
              </a:lnSpc>
              <a:buFontTx/>
              <a:buNone/>
            </a:pPr>
            <a:endParaRPr lang="en-US" sz="1600" smtClean="0"/>
          </a:p>
          <a:p>
            <a:pPr algn="ctr" eaLnBrk="1" hangingPunct="1">
              <a:lnSpc>
                <a:spcPct val="80000"/>
              </a:lnSpc>
              <a:buFontTx/>
              <a:buNone/>
            </a:pPr>
            <a:r>
              <a:rPr lang="en-US" sz="1600" smtClean="0"/>
              <a:t>Copy 1: Sent via email/mail to recipient for review, Copy 2: Mongiello Associates, Martin CJ Mongiello</a:t>
            </a:r>
            <a:br>
              <a:rPr lang="en-US" sz="1600" smtClean="0"/>
            </a:br>
            <a:r>
              <a:rPr lang="en-US" sz="1600" smtClean="0"/>
              <a:t>Copy 3: Mongiello Associates, Michael C Mongiello, Copy 4: Mongiello &amp; Mongiello, Michael Mongiello</a:t>
            </a:r>
            <a:br>
              <a:rPr lang="en-US" sz="1600" smtClean="0"/>
            </a:br>
            <a:r>
              <a:rPr lang="en-US" sz="1600" smtClean="0"/>
              <a:t>Copy 5: Galli Associates, Anthony P. Galli, Copy 6: Cooking with Chef Marti, Andrew M. King</a:t>
            </a:r>
            <a:br>
              <a:rPr lang="en-US" sz="1600" smtClean="0"/>
            </a:br>
            <a:r>
              <a:rPr lang="en-US" sz="1600" smtClean="0"/>
              <a:t/>
            </a:r>
            <a:br>
              <a:rPr lang="en-US" sz="1600" smtClean="0"/>
            </a:br>
            <a:r>
              <a:rPr lang="en-US" sz="1600" smtClean="0"/>
              <a:t>After review of proposal please return copy within five days.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3048000"/>
            <a:ext cx="9144000" cy="1752600"/>
          </a:xfrm>
        </p:spPr>
        <p:txBody>
          <a:bodyPr/>
          <a:lstStyle/>
          <a:p>
            <a:pPr marL="0" indent="0" algn="ctr">
              <a:buNone/>
            </a:pPr>
            <a:r>
              <a:rPr lang="en-US" dirty="0" smtClean="0"/>
              <a:t>SOME of our current sponsors</a:t>
            </a:r>
            <a:endParaRPr lang="en-US" dirty="0"/>
          </a:p>
        </p:txBody>
      </p:sp>
    </p:spTree>
    <p:extLst>
      <p:ext uri="{BB962C8B-B14F-4D97-AF65-F5344CB8AC3E}">
        <p14:creationId xmlns:p14="http://schemas.microsoft.com/office/powerpoint/2010/main" val="197439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50" y="1444349"/>
            <a:ext cx="2381250" cy="2381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024" y="2743200"/>
            <a:ext cx="4567976" cy="28522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4655737"/>
            <a:ext cx="5715000" cy="7065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692" y="1463210"/>
            <a:ext cx="2447657" cy="15420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0000" y="5512987"/>
            <a:ext cx="4530186" cy="19115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29" y="1444349"/>
            <a:ext cx="2857500" cy="238125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350" y="5726802"/>
            <a:ext cx="4241099" cy="141639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7000" y="457200"/>
            <a:ext cx="1924381" cy="160365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150" y="457200"/>
            <a:ext cx="6934200" cy="857250"/>
          </a:xfrm>
          <a:prstGeom prst="rect">
            <a:avLst/>
          </a:prstGeom>
        </p:spPr>
      </p:pic>
    </p:spTree>
    <p:extLst>
      <p:ext uri="{BB962C8B-B14F-4D97-AF65-F5344CB8AC3E}">
        <p14:creationId xmlns:p14="http://schemas.microsoft.com/office/powerpoint/2010/main" val="309366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hefMartiTODAYS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762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Marti's 21 year Navy pho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2863" y="4724400"/>
            <a:ext cx="20653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Mongiello Camp David gree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00" y="5673725"/>
            <a:ext cx="26670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381000"/>
            <a:ext cx="4724400" cy="18372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762000"/>
            <a:ext cx="8128000" cy="6096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609600"/>
            <a:ext cx="2743200" cy="2057400"/>
          </a:xfrm>
          <a:prstGeom prst="rect">
            <a:avLst/>
          </a:prstGeom>
        </p:spPr>
      </p:pic>
    </p:spTree>
    <p:extLst>
      <p:ext uri="{BB962C8B-B14F-4D97-AF65-F5344CB8AC3E}">
        <p14:creationId xmlns:p14="http://schemas.microsoft.com/office/powerpoint/2010/main" val="2489445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7589</TotalTime>
  <Words>834</Words>
  <Application>Microsoft Office PowerPoint</Application>
  <PresentationFormat>Custom</PresentationFormat>
  <Paragraphs>140</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Offerings</vt:lpstr>
      <vt:lpstr>Manufacturers That We Assist</vt:lpstr>
      <vt:lpstr>PowerPoint Presentation</vt:lpstr>
      <vt:lpstr>PowerPoint Presentation</vt:lpstr>
      <vt:lpstr> Presidential Tasting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 Of State Dinner</vt:lpstr>
      <vt:lpstr>PowerPoint Presentation</vt:lpstr>
      <vt:lpstr>Brand Promotion</vt:lpstr>
      <vt:lpstr>Recipe Post Card Creation</vt:lpstr>
      <vt:lpstr>PowerPoint Presentation</vt:lpstr>
      <vt:lpstr>The Chefs and their Shows have appeared all over the world at shows like this:</vt:lpstr>
      <vt:lpstr>PowerPoint Presentation</vt:lpstr>
      <vt:lpstr>PowerPoint Presentation</vt:lpstr>
      <vt:lpstr>PowerPoint Presentation</vt:lpstr>
      <vt:lpstr>PowerPoint Presentation</vt:lpstr>
      <vt:lpstr>PowerPoint Presentation</vt:lpstr>
      <vt:lpstr>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Mongiello Associates</dc:creator>
  <cp:lastModifiedBy>Martin CJ Mongiello</cp:lastModifiedBy>
  <cp:revision>54</cp:revision>
  <dcterms:created xsi:type="dcterms:W3CDTF">2004-05-06T09:28:21Z</dcterms:created>
  <dcterms:modified xsi:type="dcterms:W3CDTF">2014-06-13T04:36:00Z</dcterms:modified>
</cp:coreProperties>
</file>