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8" r:id="rId4"/>
    <p:sldId id="259" r:id="rId5"/>
    <p:sldId id="260" r:id="rId6"/>
    <p:sldId id="261" r:id="rId7"/>
    <p:sldId id="262" r:id="rId8"/>
    <p:sldId id="263" r:id="rId9"/>
    <p:sldId id="264" r:id="rId10"/>
    <p:sldId id="265" r:id="rId11"/>
    <p:sldId id="268" r:id="rId12"/>
    <p:sldId id="269" r:id="rId13"/>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5" y="1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FD0B7A-F5DD-4F40-B4CB-3B2C354B893A}"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FD0B7A-F5DD-4F40-B4CB-3B2C354B893A}"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FD0B7A-F5DD-4F40-B4CB-3B2C354B893A}"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37719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0AF048FE-A2A7-0543-825C-32EB95D5993D}"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02600" y="6356350"/>
            <a:ext cx="5842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615E579C-813A-FC41-8507-B8FBAF3A2159}" type="slidenum">
              <a:rPr lang="en-US" smtClean="0"/>
              <a:t>‹#›</a:t>
            </a:fld>
            <a:endParaRPr lang="en-US"/>
          </a:p>
        </p:txBody>
      </p:sp>
    </p:spTree>
    <p:extLst>
      <p:ext uri="{BB962C8B-B14F-4D97-AF65-F5344CB8AC3E}">
        <p14:creationId xmlns:p14="http://schemas.microsoft.com/office/powerpoint/2010/main" val="29385391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7719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0AF048FE-A2A7-0543-825C-32EB95D5993D}"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02600" y="6356350"/>
            <a:ext cx="5842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615E579C-813A-FC41-8507-B8FBAF3A2159}" type="slidenum">
              <a:rPr lang="en-US" smtClean="0"/>
              <a:t>‹#›</a:t>
            </a:fld>
            <a:endParaRPr lang="en-US"/>
          </a:p>
        </p:txBody>
      </p:sp>
    </p:spTree>
    <p:extLst>
      <p:ext uri="{BB962C8B-B14F-4D97-AF65-F5344CB8AC3E}">
        <p14:creationId xmlns:p14="http://schemas.microsoft.com/office/powerpoint/2010/main" val="1766743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7719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0AF048FE-A2A7-0543-825C-32EB95D5993D}"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02600" y="6356350"/>
            <a:ext cx="5842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615E579C-813A-FC41-8507-B8FBAF3A2159}" type="slidenum">
              <a:rPr lang="en-US" smtClean="0"/>
              <a:t>‹#›</a:t>
            </a:fld>
            <a:endParaRPr lang="en-US"/>
          </a:p>
        </p:txBody>
      </p:sp>
    </p:spTree>
    <p:extLst>
      <p:ext uri="{BB962C8B-B14F-4D97-AF65-F5344CB8AC3E}">
        <p14:creationId xmlns:p14="http://schemas.microsoft.com/office/powerpoint/2010/main" val="1074817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37719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0AF048FE-A2A7-0543-825C-32EB95D5993D}" type="datetimeFigureOut">
              <a:rPr lang="en-US" smtClean="0"/>
              <a:t>6/8/2021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02600" y="6356350"/>
            <a:ext cx="5842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615E579C-813A-FC41-8507-B8FBAF3A2159}" type="slidenum">
              <a:rPr lang="en-US" smtClean="0"/>
              <a:t>‹#›</a:t>
            </a:fld>
            <a:endParaRPr lang="en-US"/>
          </a:p>
        </p:txBody>
      </p:sp>
    </p:spTree>
    <p:extLst>
      <p:ext uri="{BB962C8B-B14F-4D97-AF65-F5344CB8AC3E}">
        <p14:creationId xmlns:p14="http://schemas.microsoft.com/office/powerpoint/2010/main" val="1363997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37719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0AF048FE-A2A7-0543-825C-32EB95D5993D}" type="datetimeFigureOut">
              <a:rPr lang="en-US" smtClean="0"/>
              <a:t>6/8/2021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102600" y="6356350"/>
            <a:ext cx="5842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615E579C-813A-FC41-8507-B8FBAF3A2159}" type="slidenum">
              <a:rPr lang="en-US" smtClean="0"/>
              <a:t>‹#›</a:t>
            </a:fld>
            <a:endParaRPr lang="en-US"/>
          </a:p>
        </p:txBody>
      </p:sp>
    </p:spTree>
    <p:extLst>
      <p:ext uri="{BB962C8B-B14F-4D97-AF65-F5344CB8AC3E}">
        <p14:creationId xmlns:p14="http://schemas.microsoft.com/office/powerpoint/2010/main" val="1333228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37719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0AF048FE-A2A7-0543-825C-32EB95D5993D}" type="datetimeFigureOut">
              <a:rPr lang="en-US" smtClean="0"/>
              <a:t>6/8/2021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102600" y="6356350"/>
            <a:ext cx="5842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615E579C-813A-FC41-8507-B8FBAF3A2159}" type="slidenum">
              <a:rPr lang="en-US" smtClean="0"/>
              <a:t>‹#›</a:t>
            </a:fld>
            <a:endParaRPr lang="en-US"/>
          </a:p>
        </p:txBody>
      </p:sp>
    </p:spTree>
    <p:extLst>
      <p:ext uri="{BB962C8B-B14F-4D97-AF65-F5344CB8AC3E}">
        <p14:creationId xmlns:p14="http://schemas.microsoft.com/office/powerpoint/2010/main" val="26012321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7719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0AF048FE-A2A7-0543-825C-32EB95D5993D}" type="datetimeFigureOut">
              <a:rPr lang="en-US" smtClean="0"/>
              <a:t>6/8/2021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102600" y="6356350"/>
            <a:ext cx="5842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615E579C-813A-FC41-8507-B8FBAF3A2159}" type="slidenum">
              <a:rPr lang="en-US" smtClean="0"/>
              <a:t>‹#›</a:t>
            </a:fld>
            <a:endParaRPr lang="en-US"/>
          </a:p>
        </p:txBody>
      </p:sp>
    </p:spTree>
    <p:extLst>
      <p:ext uri="{BB962C8B-B14F-4D97-AF65-F5344CB8AC3E}">
        <p14:creationId xmlns:p14="http://schemas.microsoft.com/office/powerpoint/2010/main" val="23791710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7719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0AF048FE-A2A7-0543-825C-32EB95D5993D}" type="datetimeFigureOut">
              <a:rPr lang="en-US" smtClean="0"/>
              <a:t>6/8/2021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02600" y="6356350"/>
            <a:ext cx="5842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615E579C-813A-FC41-8507-B8FBAF3A2159}" type="slidenum">
              <a:rPr lang="en-US" smtClean="0"/>
              <a:t>‹#›</a:t>
            </a:fld>
            <a:endParaRPr lang="en-US"/>
          </a:p>
        </p:txBody>
      </p:sp>
    </p:spTree>
    <p:extLst>
      <p:ext uri="{BB962C8B-B14F-4D97-AF65-F5344CB8AC3E}">
        <p14:creationId xmlns:p14="http://schemas.microsoft.com/office/powerpoint/2010/main" val="1419126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FD0B7A-F5DD-4F40-B4CB-3B2C354B893A}"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7719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0AF048FE-A2A7-0543-825C-32EB95D5993D}" type="datetimeFigureOut">
              <a:rPr lang="en-US" smtClean="0"/>
              <a:t>6/8/2021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02600" y="6356350"/>
            <a:ext cx="5842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615E579C-813A-FC41-8507-B8FBAF3A2159}" type="slidenum">
              <a:rPr lang="en-US" smtClean="0"/>
              <a:t>‹#›</a:t>
            </a:fld>
            <a:endParaRPr lang="en-US"/>
          </a:p>
        </p:txBody>
      </p:sp>
    </p:spTree>
    <p:extLst>
      <p:ext uri="{BB962C8B-B14F-4D97-AF65-F5344CB8AC3E}">
        <p14:creationId xmlns:p14="http://schemas.microsoft.com/office/powerpoint/2010/main" val="31915156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7719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0AF048FE-A2A7-0543-825C-32EB95D5993D}"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02600" y="6356350"/>
            <a:ext cx="5842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615E579C-813A-FC41-8507-B8FBAF3A2159}" type="slidenum">
              <a:rPr lang="en-US" smtClean="0"/>
              <a:t>‹#›</a:t>
            </a:fld>
            <a:endParaRPr lang="en-US"/>
          </a:p>
        </p:txBody>
      </p:sp>
    </p:spTree>
    <p:extLst>
      <p:ext uri="{BB962C8B-B14F-4D97-AF65-F5344CB8AC3E}">
        <p14:creationId xmlns:p14="http://schemas.microsoft.com/office/powerpoint/2010/main" val="15548294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771900" y="6356350"/>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0AF048FE-A2A7-0543-825C-32EB95D5993D}"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02600" y="6356350"/>
            <a:ext cx="5842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615E579C-813A-FC41-8507-B8FBAF3A2159}" type="slidenum">
              <a:rPr lang="en-US" smtClean="0"/>
              <a:t>‹#›</a:t>
            </a:fld>
            <a:endParaRPr lang="en-US"/>
          </a:p>
        </p:txBody>
      </p:sp>
    </p:spTree>
    <p:extLst>
      <p:ext uri="{BB962C8B-B14F-4D97-AF65-F5344CB8AC3E}">
        <p14:creationId xmlns:p14="http://schemas.microsoft.com/office/powerpoint/2010/main" val="2671143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D0B7A-F5DD-4F40-B4CB-3B2C354B893A}" type="datetimeFigureOut">
              <a:rPr lang="en-US" smtClean="0"/>
              <a:t>6/8/2021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FD0B7A-F5DD-4F40-B4CB-3B2C354B893A}" type="datetimeFigureOut">
              <a:rPr lang="en-US" smtClean="0"/>
              <a:t>6/8/2021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FD0B7A-F5DD-4F40-B4CB-3B2C354B893A}" type="datetimeFigureOut">
              <a:rPr lang="en-US" smtClean="0"/>
              <a:t>6/8/2021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FD0B7A-F5DD-4F40-B4CB-3B2C354B893A}" type="datetimeFigureOut">
              <a:rPr lang="en-US" smtClean="0"/>
              <a:t>6/8/2021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D0B7A-F5DD-4F40-B4CB-3B2C354B893A}" type="datetimeFigureOut">
              <a:rPr lang="en-US" smtClean="0"/>
              <a:t>6/8/2021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FD0B7A-F5DD-4F40-B4CB-3B2C354B893A}" type="datetimeFigureOut">
              <a:rPr lang="en-US" smtClean="0"/>
              <a:t>6/8/2021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FD0B7A-F5DD-4F40-B4CB-3B2C354B893A}" type="datetimeFigureOut">
              <a:rPr lang="en-US" smtClean="0"/>
              <a:t>6/8/2021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6/8/2021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57200" y="6356350"/>
            <a:ext cx="21209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algn="l"/>
            <a:r>
              <a:rPr lang="en-US"/>
              <a:t>Company Name</a:t>
            </a:r>
          </a:p>
        </p:txBody>
      </p:sp>
    </p:spTree>
    <p:extLst>
      <p:ext uri="{BB962C8B-B14F-4D97-AF65-F5344CB8AC3E}">
        <p14:creationId xmlns:p14="http://schemas.microsoft.com/office/powerpoint/2010/main" val="34301307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10.jpg"/><Relationship Id="rId13" Type="http://schemas.openxmlformats.org/officeDocument/2006/relationships/image" Target="../media/image15.jpeg"/><Relationship Id="rId18" Type="http://schemas.openxmlformats.org/officeDocument/2006/relationships/image" Target="../media/image19.png"/><Relationship Id="rId26" Type="http://schemas.openxmlformats.org/officeDocument/2006/relationships/image" Target="../media/image27.png"/><Relationship Id="rId3" Type="http://schemas.openxmlformats.org/officeDocument/2006/relationships/image" Target="../media/image5.jpeg"/><Relationship Id="rId21" Type="http://schemas.openxmlformats.org/officeDocument/2006/relationships/image" Target="../media/image22.jpg"/><Relationship Id="rId7" Type="http://schemas.openxmlformats.org/officeDocument/2006/relationships/image" Target="../media/image9.jpeg"/><Relationship Id="rId12" Type="http://schemas.openxmlformats.org/officeDocument/2006/relationships/image" Target="../media/image14.jpg"/><Relationship Id="rId17" Type="http://schemas.openxmlformats.org/officeDocument/2006/relationships/image" Target="../media/image18.jpg"/><Relationship Id="rId25" Type="http://schemas.openxmlformats.org/officeDocument/2006/relationships/image" Target="../media/image26.jpg"/><Relationship Id="rId2" Type="http://schemas.openxmlformats.org/officeDocument/2006/relationships/image" Target="../media/image4.jpeg"/><Relationship Id="rId16" Type="http://schemas.openxmlformats.org/officeDocument/2006/relationships/image" Target="../media/image2.jpeg"/><Relationship Id="rId20" Type="http://schemas.openxmlformats.org/officeDocument/2006/relationships/image" Target="../media/image21.jpg"/><Relationship Id="rId1" Type="http://schemas.openxmlformats.org/officeDocument/2006/relationships/slideLayout" Target="../slideLayouts/slideLayout12.xml"/><Relationship Id="rId6" Type="http://schemas.openxmlformats.org/officeDocument/2006/relationships/image" Target="../media/image8.jpeg"/><Relationship Id="rId11" Type="http://schemas.openxmlformats.org/officeDocument/2006/relationships/image" Target="../media/image13.jpg"/><Relationship Id="rId24" Type="http://schemas.openxmlformats.org/officeDocument/2006/relationships/image" Target="../media/image25.jpg"/><Relationship Id="rId5" Type="http://schemas.openxmlformats.org/officeDocument/2006/relationships/image" Target="../media/image7.jpeg"/><Relationship Id="rId15" Type="http://schemas.openxmlformats.org/officeDocument/2006/relationships/image" Target="../media/image17.png"/><Relationship Id="rId23" Type="http://schemas.openxmlformats.org/officeDocument/2006/relationships/image" Target="../media/image24.png"/><Relationship Id="rId28" Type="http://schemas.openxmlformats.org/officeDocument/2006/relationships/image" Target="../media/image29.png"/><Relationship Id="rId10" Type="http://schemas.openxmlformats.org/officeDocument/2006/relationships/image" Target="../media/image12.jpg"/><Relationship Id="rId19" Type="http://schemas.openxmlformats.org/officeDocument/2006/relationships/image" Target="../media/image20.png"/><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6.jpeg"/><Relationship Id="rId22" Type="http://schemas.openxmlformats.org/officeDocument/2006/relationships/image" Target="../media/image23.png"/><Relationship Id="rId27" Type="http://schemas.openxmlformats.org/officeDocument/2006/relationships/image" Target="../media/image28.jpeg"/></Relationships>
</file>

<file path=ppt/slides/_rels/slide11.xml.rels><?xml version="1.0" encoding="UTF-8" standalone="yes"?>
<Relationships xmlns="http://schemas.openxmlformats.org/package/2006/relationships"><Relationship Id="rId8" Type="http://schemas.openxmlformats.org/officeDocument/2006/relationships/image" Target="../media/image35.jpeg"/><Relationship Id="rId3" Type="http://schemas.openxmlformats.org/officeDocument/2006/relationships/image" Target="../media/image30.jpeg"/><Relationship Id="rId7" Type="http://schemas.openxmlformats.org/officeDocument/2006/relationships/image" Target="../media/image34.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33.jpeg"/><Relationship Id="rId5" Type="http://schemas.openxmlformats.org/officeDocument/2006/relationships/image" Target="../media/image32.jpeg"/><Relationship Id="rId10" Type="http://schemas.openxmlformats.org/officeDocument/2006/relationships/image" Target="../media/image37.jpeg"/><Relationship Id="rId4" Type="http://schemas.openxmlformats.org/officeDocument/2006/relationships/image" Target="../media/image31.jpeg"/><Relationship Id="rId9" Type="http://schemas.openxmlformats.org/officeDocument/2006/relationships/image" Target="../media/image36.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8157" y="4848888"/>
            <a:ext cx="8167687" cy="748974"/>
          </a:xfrm>
        </p:spPr>
        <p:txBody>
          <a:bodyPr>
            <a:noAutofit/>
          </a:bodyPr>
          <a:lstStyle/>
          <a:p>
            <a:r>
              <a:rPr lang="en-US" sz="4500">
                <a:solidFill>
                  <a:schemeClr val="tx1">
                    <a:lumMod val="75000"/>
                    <a:lumOff val="25000"/>
                  </a:schemeClr>
                </a:solidFill>
                <a:latin typeface="Trebuchet MS"/>
                <a:cs typeface="Trebuchet MS"/>
              </a:rPr>
              <a:t>The Inn of the Patriots, LLC</a:t>
            </a:r>
          </a:p>
        </p:txBody>
      </p:sp>
      <p:pic>
        <p:nvPicPr>
          <p:cNvPr id="4" name="Picture 3" descr="Text&#10;&#10;Description automatically generated">
            <a:extLst>
              <a:ext uri="{FF2B5EF4-FFF2-40B4-BE49-F238E27FC236}">
                <a16:creationId xmlns:a16="http://schemas.microsoft.com/office/drawing/2014/main" id="{A4ECC2BF-AEA2-493C-8EC8-5DED87B5B3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6294" y="980728"/>
            <a:ext cx="7091411" cy="3701806"/>
          </a:xfrm>
          <a:prstGeom prst="rect">
            <a:avLst/>
          </a:prstGeom>
        </p:spPr>
      </p:pic>
    </p:spTree>
    <p:extLst>
      <p:ext uri="{BB962C8B-B14F-4D97-AF65-F5344CB8AC3E}">
        <p14:creationId xmlns:p14="http://schemas.microsoft.com/office/powerpoint/2010/main" val="2971554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056923"/>
            <a:ext cx="9144000" cy="801077"/>
          </a:xfrm>
          <a:prstGeom prst="rect">
            <a:avLst/>
          </a:prstGeom>
          <a:gradFill>
            <a:gsLst>
              <a:gs pos="0">
                <a:schemeClr val="bg1">
                  <a:lumMod val="95000"/>
                </a:schemeClr>
              </a:gs>
              <a:gs pos="75000">
                <a:schemeClr val="bg1"/>
              </a:gs>
            </a:gsLst>
            <a:lin scaled="0"/>
            <a:tileRect/>
          </a:gradFill>
          <a:ln w="9525" cap="flat" algn="ctr">
            <a:noFill/>
            <a:prstDash val="solid"/>
          </a:ln>
        </p:spPr>
        <p:style>
          <a:lnRef idx="1">
            <a:schemeClr val="dk1"/>
          </a:lnRef>
          <a:fillRef idx="3">
            <a:schemeClr val="dk1"/>
          </a:fillRef>
          <a:effectRef idx="2">
            <a:schemeClr val="dk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9pPr>
          </a:lstStyle>
          <a:p>
            <a:pPr algn="ctr"/>
            <a:endParaRPr lang="en-US">
              <a:solidFill>
                <a:schemeClr val="bg1"/>
              </a:solidFill>
            </a:endParaRPr>
          </a:p>
        </p:txBody>
      </p:sp>
      <p:sp>
        <p:nvSpPr>
          <p:cNvPr id="2" name="Title 1" descr="slidetitle" title="slide title"/>
          <p:cNvSpPr>
            <a:spLocks noGrp="1"/>
          </p:cNvSpPr>
          <p:nvPr>
            <p:ph type="ctrTitle"/>
          </p:nvPr>
        </p:nvSpPr>
        <p:spPr>
          <a:xfrm>
            <a:off x="243869" y="207667"/>
            <a:ext cx="8564359" cy="748974"/>
          </a:xfrm>
        </p:spPr>
        <p:txBody>
          <a:bodyPr>
            <a:noAutofit/>
          </a:bodyPr>
          <a:lstStyle/>
          <a:p>
            <a:pPr algn="l"/>
            <a:r>
              <a:rPr lang="en-US" sz="5000" spc="60" dirty="0">
                <a:solidFill>
                  <a:schemeClr val="tx1">
                    <a:lumMod val="75000"/>
                    <a:lumOff val="25000"/>
                  </a:schemeClr>
                </a:solidFill>
                <a:latin typeface="Trebuchet MS"/>
                <a:cs typeface="Trebuchet MS"/>
              </a:rPr>
              <a:t>Team &amp; Key Roles</a:t>
            </a:r>
          </a:p>
        </p:txBody>
      </p:sp>
      <p:sp>
        <p:nvSpPr>
          <p:cNvPr id="4" name="TextBox 3"/>
          <p:cNvSpPr txBox="1"/>
          <p:nvPr/>
        </p:nvSpPr>
        <p:spPr>
          <a:xfrm>
            <a:off x="9147175" y="2137681"/>
            <a:ext cx="45719"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endParaRPr lang="en-US"/>
          </a:p>
        </p:txBody>
      </p:sp>
      <p:pic>
        <p:nvPicPr>
          <p:cNvPr id="15" name="New picture"/>
          <p:cNvPicPr/>
          <p:nvPr/>
        </p:nvPicPr>
        <p:blipFill>
          <a:blip r:embed="rId2"/>
          <a:srcRect/>
          <a:stretch>
            <a:fillRect/>
          </a:stretch>
        </p:blipFill>
        <p:spPr>
          <a:xfrm>
            <a:off x="339068" y="1094016"/>
            <a:ext cx="943429" cy="94342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6" name="New shape"/>
          <p:cNvSpPr/>
          <p:nvPr/>
        </p:nvSpPr>
        <p:spPr>
          <a:xfrm>
            <a:off x="241300" y="2132856"/>
            <a:ext cx="1652651" cy="640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Stormy L. Mongiello, BA, PHR, SHRM-CP</a:t>
            </a:r>
          </a:p>
        </p:txBody>
      </p:sp>
      <p:sp>
        <p:nvSpPr>
          <p:cNvPr id="17" name="New shape"/>
          <p:cNvSpPr/>
          <p:nvPr/>
        </p:nvSpPr>
        <p:spPr>
          <a:xfrm>
            <a:off x="241297" y="2770343"/>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100" dirty="0" err="1">
                <a:solidFill>
                  <a:srgbClr val="7F7F7F"/>
                </a:solidFill>
                <a:latin typeface="Trebuchet MS"/>
              </a:rPr>
              <a:t>CHRO</a:t>
            </a:r>
            <a:r>
              <a:rPr lang="en-US" sz="1100" dirty="0">
                <a:solidFill>
                  <a:srgbClr val="7F7F7F"/>
                </a:solidFill>
                <a:latin typeface="Trebuchet MS"/>
              </a:rPr>
              <a:t> &amp; co-CEO</a:t>
            </a:r>
          </a:p>
        </p:txBody>
      </p:sp>
      <p:pic>
        <p:nvPicPr>
          <p:cNvPr id="18" name="New picture"/>
          <p:cNvPicPr/>
          <p:nvPr/>
        </p:nvPicPr>
        <p:blipFill>
          <a:blip r:embed="rId3"/>
          <a:srcRect/>
          <a:stretch>
            <a:fillRect/>
          </a:stretch>
        </p:blipFill>
        <p:spPr>
          <a:xfrm>
            <a:off x="3131840" y="1102307"/>
            <a:ext cx="986687" cy="100921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9" name="New shape"/>
          <p:cNvSpPr/>
          <p:nvPr/>
        </p:nvSpPr>
        <p:spPr>
          <a:xfrm>
            <a:off x="3203848" y="2191402"/>
            <a:ext cx="1652651" cy="430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Toni Ann </a:t>
            </a:r>
          </a:p>
          <a:p>
            <a:pPr algn="l" fontAlgn="t"/>
            <a:r>
              <a:rPr lang="en-US" sz="1400" dirty="0">
                <a:solidFill>
                  <a:srgbClr val="404040"/>
                </a:solidFill>
                <a:latin typeface="Trebuchet MS"/>
              </a:rPr>
              <a:t>Marcolini, Esq.</a:t>
            </a:r>
          </a:p>
        </p:txBody>
      </p:sp>
      <p:sp>
        <p:nvSpPr>
          <p:cNvPr id="20" name="New shape"/>
          <p:cNvSpPr/>
          <p:nvPr/>
        </p:nvSpPr>
        <p:spPr>
          <a:xfrm>
            <a:off x="3203848" y="2623984"/>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100" dirty="0">
                <a:solidFill>
                  <a:srgbClr val="7F7F7F"/>
                </a:solidFill>
                <a:latin typeface="Trebuchet MS"/>
              </a:rPr>
              <a:t>General Counsel</a:t>
            </a:r>
          </a:p>
        </p:txBody>
      </p:sp>
      <p:pic>
        <p:nvPicPr>
          <p:cNvPr id="21" name="New picture"/>
          <p:cNvPicPr/>
          <p:nvPr/>
        </p:nvPicPr>
        <p:blipFill>
          <a:blip r:embed="rId4"/>
          <a:srcRect/>
          <a:stretch>
            <a:fillRect/>
          </a:stretch>
        </p:blipFill>
        <p:spPr>
          <a:xfrm>
            <a:off x="1767828" y="3104286"/>
            <a:ext cx="943429" cy="92382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2" name="New shape"/>
          <p:cNvSpPr/>
          <p:nvPr/>
        </p:nvSpPr>
        <p:spPr>
          <a:xfrm>
            <a:off x="1763688" y="4077072"/>
            <a:ext cx="1652651" cy="640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Martin CJ Mongiello, </a:t>
            </a:r>
          </a:p>
          <a:p>
            <a:pPr algn="l" fontAlgn="t"/>
            <a:r>
              <a:rPr lang="en-US" sz="1400" dirty="0">
                <a:solidFill>
                  <a:srgbClr val="404040"/>
                </a:solidFill>
                <a:latin typeface="Trebuchet MS"/>
              </a:rPr>
              <a:t>MBA, MA, MCFE</a:t>
            </a:r>
          </a:p>
        </p:txBody>
      </p:sp>
      <p:sp>
        <p:nvSpPr>
          <p:cNvPr id="23" name="New shape"/>
          <p:cNvSpPr/>
          <p:nvPr/>
        </p:nvSpPr>
        <p:spPr>
          <a:xfrm>
            <a:off x="1767221" y="4725144"/>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100" dirty="0">
                <a:solidFill>
                  <a:srgbClr val="7F7F7F"/>
                </a:solidFill>
                <a:latin typeface="Trebuchet MS"/>
              </a:rPr>
              <a:t>Co-CEO &amp; CMO</a:t>
            </a:r>
          </a:p>
        </p:txBody>
      </p:sp>
      <p:pic>
        <p:nvPicPr>
          <p:cNvPr id="24" name="New picture"/>
          <p:cNvPicPr/>
          <p:nvPr/>
        </p:nvPicPr>
        <p:blipFill>
          <a:blip r:embed="rId5"/>
          <a:srcRect/>
          <a:stretch>
            <a:fillRect/>
          </a:stretch>
        </p:blipFill>
        <p:spPr>
          <a:xfrm>
            <a:off x="339067" y="3068960"/>
            <a:ext cx="943429" cy="94342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5" name="New shape"/>
          <p:cNvSpPr/>
          <p:nvPr/>
        </p:nvSpPr>
        <p:spPr>
          <a:xfrm>
            <a:off x="241298" y="4077072"/>
            <a:ext cx="1652651" cy="430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Antwain </a:t>
            </a:r>
          </a:p>
          <a:p>
            <a:pPr algn="l" fontAlgn="t"/>
            <a:r>
              <a:rPr lang="en-US" sz="1400" dirty="0">
                <a:solidFill>
                  <a:srgbClr val="404040"/>
                </a:solidFill>
                <a:latin typeface="Trebuchet MS"/>
              </a:rPr>
              <a:t>Thomas</a:t>
            </a:r>
          </a:p>
        </p:txBody>
      </p:sp>
      <p:sp>
        <p:nvSpPr>
          <p:cNvPr id="26" name="New shape"/>
          <p:cNvSpPr/>
          <p:nvPr/>
        </p:nvSpPr>
        <p:spPr>
          <a:xfrm>
            <a:off x="251520" y="4472334"/>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100" dirty="0">
                <a:solidFill>
                  <a:srgbClr val="7F7F7F"/>
                </a:solidFill>
                <a:latin typeface="Trebuchet MS"/>
              </a:rPr>
              <a:t>CDO</a:t>
            </a:r>
          </a:p>
        </p:txBody>
      </p:sp>
      <p:pic>
        <p:nvPicPr>
          <p:cNvPr id="27" name="New picture"/>
          <p:cNvPicPr/>
          <p:nvPr/>
        </p:nvPicPr>
        <p:blipFill>
          <a:blip r:embed="rId6"/>
          <a:srcRect/>
          <a:stretch>
            <a:fillRect/>
          </a:stretch>
        </p:blipFill>
        <p:spPr>
          <a:xfrm>
            <a:off x="1763688" y="1102090"/>
            <a:ext cx="943429" cy="94342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8" name="New shape"/>
          <p:cNvSpPr/>
          <p:nvPr/>
        </p:nvSpPr>
        <p:spPr>
          <a:xfrm>
            <a:off x="1763688" y="2132856"/>
            <a:ext cx="1652651" cy="213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John Kerr</a:t>
            </a:r>
          </a:p>
        </p:txBody>
      </p:sp>
      <p:sp>
        <p:nvSpPr>
          <p:cNvPr id="29" name="New shape"/>
          <p:cNvSpPr/>
          <p:nvPr/>
        </p:nvSpPr>
        <p:spPr>
          <a:xfrm>
            <a:off x="1763688" y="2325088"/>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100" dirty="0">
                <a:solidFill>
                  <a:srgbClr val="7F7F7F"/>
                </a:solidFill>
                <a:latin typeface="Trebuchet MS"/>
              </a:rPr>
              <a:t>CBRE Senior VP</a:t>
            </a:r>
          </a:p>
        </p:txBody>
      </p:sp>
      <p:pic>
        <p:nvPicPr>
          <p:cNvPr id="33" name="New picture"/>
          <p:cNvPicPr/>
          <p:nvPr/>
        </p:nvPicPr>
        <p:blipFill>
          <a:blip r:embed="rId7"/>
          <a:srcRect/>
          <a:stretch>
            <a:fillRect/>
          </a:stretch>
        </p:blipFill>
        <p:spPr>
          <a:xfrm>
            <a:off x="5860737" y="3107176"/>
            <a:ext cx="943429" cy="94342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4" name="New shape"/>
          <p:cNvSpPr/>
          <p:nvPr/>
        </p:nvSpPr>
        <p:spPr>
          <a:xfrm>
            <a:off x="5817479" y="4081973"/>
            <a:ext cx="1652651" cy="427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Orlando Herrera, </a:t>
            </a:r>
          </a:p>
          <a:p>
            <a:pPr algn="l" fontAlgn="t"/>
            <a:r>
              <a:rPr lang="en-US" sz="1400" dirty="0">
                <a:solidFill>
                  <a:srgbClr val="404040"/>
                </a:solidFill>
                <a:latin typeface="Trebuchet MS"/>
              </a:rPr>
              <a:t>Jr. MSA, CPS, PRC</a:t>
            </a:r>
          </a:p>
        </p:txBody>
      </p:sp>
      <p:sp>
        <p:nvSpPr>
          <p:cNvPr id="35" name="New shape"/>
          <p:cNvSpPr/>
          <p:nvPr/>
        </p:nvSpPr>
        <p:spPr>
          <a:xfrm>
            <a:off x="5796136" y="4509120"/>
            <a:ext cx="1652651" cy="169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100" dirty="0">
                <a:solidFill>
                  <a:srgbClr val="7F7F7F"/>
                </a:solidFill>
                <a:latin typeface="Trebuchet MS"/>
              </a:rPr>
              <a:t>Senior VP</a:t>
            </a:r>
          </a:p>
        </p:txBody>
      </p:sp>
      <p:pic>
        <p:nvPicPr>
          <p:cNvPr id="5" name="Picture 4" descr="A person smiling for the camera&#10;&#10;Description automatically generated with medium confidence">
            <a:extLst>
              <a:ext uri="{FF2B5EF4-FFF2-40B4-BE49-F238E27FC236}">
                <a16:creationId xmlns:a16="http://schemas.microsoft.com/office/drawing/2014/main" id="{FC16E8B3-2A24-4424-865C-A501947B749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17479" y="1091395"/>
            <a:ext cx="986687" cy="96945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7" name="Picture 36" descr="Text&#10;&#10;Description automatically generated">
            <a:extLst>
              <a:ext uri="{FF2B5EF4-FFF2-40B4-BE49-F238E27FC236}">
                <a16:creationId xmlns:a16="http://schemas.microsoft.com/office/drawing/2014/main" id="{8152E09B-6CD7-47A9-9F2A-A630D7B6617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47536" y="1823539"/>
            <a:ext cx="799520" cy="292281"/>
          </a:xfrm>
          <a:prstGeom prst="rect">
            <a:avLst/>
          </a:prstGeom>
        </p:spPr>
      </p:pic>
      <p:pic>
        <p:nvPicPr>
          <p:cNvPr id="39" name="Picture 38" descr="Diagram, logo&#10;&#10;Description automatically generated">
            <a:extLst>
              <a:ext uri="{FF2B5EF4-FFF2-40B4-BE49-F238E27FC236}">
                <a16:creationId xmlns:a16="http://schemas.microsoft.com/office/drawing/2014/main" id="{55377F60-765C-4602-882E-A1E9146D77C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990262" y="4609214"/>
            <a:ext cx="1039910" cy="1005246"/>
          </a:xfrm>
          <a:prstGeom prst="rect">
            <a:avLst/>
          </a:prstGeom>
        </p:spPr>
      </p:pic>
      <p:sp>
        <p:nvSpPr>
          <p:cNvPr id="40" name="New shape">
            <a:extLst>
              <a:ext uri="{FF2B5EF4-FFF2-40B4-BE49-F238E27FC236}">
                <a16:creationId xmlns:a16="http://schemas.microsoft.com/office/drawing/2014/main" id="{ED117CC2-DA7C-4CB0-83C5-3813CEE11207}"/>
              </a:ext>
            </a:extLst>
          </p:cNvPr>
          <p:cNvSpPr/>
          <p:nvPr/>
        </p:nvSpPr>
        <p:spPr>
          <a:xfrm>
            <a:off x="5798280" y="2142927"/>
            <a:ext cx="1652651" cy="430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Chuck Gorum,</a:t>
            </a:r>
          </a:p>
          <a:p>
            <a:pPr algn="l" fontAlgn="t"/>
            <a:r>
              <a:rPr lang="en-US" sz="1400" dirty="0">
                <a:solidFill>
                  <a:srgbClr val="404040"/>
                </a:solidFill>
                <a:latin typeface="Trebuchet MS"/>
              </a:rPr>
              <a:t>PE</a:t>
            </a:r>
          </a:p>
        </p:txBody>
      </p:sp>
      <p:pic>
        <p:nvPicPr>
          <p:cNvPr id="42" name="Picture 41" descr="A person smiling for the camera&#10;&#10;Description automatically generated with low confidence">
            <a:extLst>
              <a:ext uri="{FF2B5EF4-FFF2-40B4-BE49-F238E27FC236}">
                <a16:creationId xmlns:a16="http://schemas.microsoft.com/office/drawing/2014/main" id="{1D831709-3099-465C-895A-1113D7057E8F}"/>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532096" y="1090793"/>
            <a:ext cx="970055" cy="97005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4" name="Picture 43" descr="A person taking a selfie&#10;&#10;Description automatically generated">
            <a:extLst>
              <a:ext uri="{FF2B5EF4-FFF2-40B4-BE49-F238E27FC236}">
                <a16:creationId xmlns:a16="http://schemas.microsoft.com/office/drawing/2014/main" id="{DE049643-7FCD-4536-A36D-9048275AF243}"/>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550319" y="4986893"/>
            <a:ext cx="992490" cy="99249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6" name="Picture 45" descr="A person and person smiling&#10;&#10;Description automatically generated with low confidence">
            <a:extLst>
              <a:ext uri="{FF2B5EF4-FFF2-40B4-BE49-F238E27FC236}">
                <a16:creationId xmlns:a16="http://schemas.microsoft.com/office/drawing/2014/main" id="{5B72262C-3A25-4203-8A46-AA97684B6F4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32007" y="4960920"/>
            <a:ext cx="999633" cy="99963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8" name="Picture 47" descr="A person with her hand on her chin&#10;&#10;Description automatically generated with low confidence">
            <a:extLst>
              <a:ext uri="{FF2B5EF4-FFF2-40B4-BE49-F238E27FC236}">
                <a16:creationId xmlns:a16="http://schemas.microsoft.com/office/drawing/2014/main" id="{7FFFA76A-27B6-4622-80E9-79038FC02AA6}"/>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558290" y="3068960"/>
            <a:ext cx="961365" cy="96136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9" name="New shape">
            <a:extLst>
              <a:ext uri="{FF2B5EF4-FFF2-40B4-BE49-F238E27FC236}">
                <a16:creationId xmlns:a16="http://schemas.microsoft.com/office/drawing/2014/main" id="{EB637DE2-1F30-4D32-AC91-8FACCAEC6ED5}"/>
              </a:ext>
            </a:extLst>
          </p:cNvPr>
          <p:cNvSpPr/>
          <p:nvPr/>
        </p:nvSpPr>
        <p:spPr>
          <a:xfrm>
            <a:off x="4543955" y="2201000"/>
            <a:ext cx="1652651" cy="430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Dr. Hazel</a:t>
            </a:r>
          </a:p>
          <a:p>
            <a:pPr algn="l" fontAlgn="t"/>
            <a:r>
              <a:rPr lang="en-US" sz="1400" dirty="0">
                <a:solidFill>
                  <a:srgbClr val="404040"/>
                </a:solidFill>
                <a:latin typeface="Trebuchet MS"/>
              </a:rPr>
              <a:t>Herrington</a:t>
            </a:r>
          </a:p>
        </p:txBody>
      </p:sp>
      <p:sp>
        <p:nvSpPr>
          <p:cNvPr id="50" name="New shape">
            <a:extLst>
              <a:ext uri="{FF2B5EF4-FFF2-40B4-BE49-F238E27FC236}">
                <a16:creationId xmlns:a16="http://schemas.microsoft.com/office/drawing/2014/main" id="{FCDBE8DB-E6B7-4624-A88D-657BBD2C69C3}"/>
              </a:ext>
            </a:extLst>
          </p:cNvPr>
          <p:cNvSpPr/>
          <p:nvPr/>
        </p:nvSpPr>
        <p:spPr>
          <a:xfrm>
            <a:off x="3203848" y="4077072"/>
            <a:ext cx="1652651"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b="0" i="0" dirty="0">
                <a:solidFill>
                  <a:schemeClr val="tx1"/>
                </a:solidFill>
                <a:effectLst/>
                <a:latin typeface="-apple-system"/>
              </a:rPr>
              <a:t>Bill Kline. AIA, </a:t>
            </a:r>
          </a:p>
          <a:p>
            <a:pPr algn="l" fontAlgn="t"/>
            <a:r>
              <a:rPr lang="en-US" sz="1400" b="0" i="0" dirty="0" err="1">
                <a:solidFill>
                  <a:schemeClr val="tx1"/>
                </a:solidFill>
                <a:effectLst/>
                <a:latin typeface="-apple-system"/>
              </a:rPr>
              <a:t>ACHA</a:t>
            </a:r>
            <a:r>
              <a:rPr lang="en-US" sz="1400" b="0" i="0" dirty="0">
                <a:solidFill>
                  <a:schemeClr val="tx1"/>
                </a:solidFill>
                <a:effectLst/>
                <a:latin typeface="-apple-system"/>
              </a:rPr>
              <a:t>, </a:t>
            </a:r>
            <a:r>
              <a:rPr lang="en-US" sz="1400" b="0" i="0" dirty="0" err="1">
                <a:solidFill>
                  <a:schemeClr val="tx1"/>
                </a:solidFill>
                <a:effectLst/>
                <a:latin typeface="-apple-system"/>
              </a:rPr>
              <a:t>EDAC</a:t>
            </a:r>
            <a:r>
              <a:rPr lang="en-US" sz="1400" b="0" i="0" dirty="0">
                <a:solidFill>
                  <a:schemeClr val="tx1"/>
                </a:solidFill>
                <a:effectLst/>
                <a:latin typeface="-apple-system"/>
              </a:rPr>
              <a:t>, </a:t>
            </a:r>
          </a:p>
          <a:p>
            <a:pPr algn="l" fontAlgn="t"/>
            <a:r>
              <a:rPr lang="en-US" sz="1400" b="0" i="0" dirty="0">
                <a:solidFill>
                  <a:schemeClr val="tx1"/>
                </a:solidFill>
                <a:effectLst/>
                <a:latin typeface="-apple-system"/>
              </a:rPr>
              <a:t>LEED AP</a:t>
            </a:r>
            <a:endParaRPr lang="en-US" sz="1400" dirty="0">
              <a:solidFill>
                <a:schemeClr val="tx1"/>
              </a:solidFill>
              <a:latin typeface="Trebuchet MS"/>
            </a:endParaRPr>
          </a:p>
        </p:txBody>
      </p:sp>
      <p:sp>
        <p:nvSpPr>
          <p:cNvPr id="51" name="New shape">
            <a:extLst>
              <a:ext uri="{FF2B5EF4-FFF2-40B4-BE49-F238E27FC236}">
                <a16:creationId xmlns:a16="http://schemas.microsoft.com/office/drawing/2014/main" id="{E1634584-92B8-4CA8-A1B3-73EF03F4FF03}"/>
              </a:ext>
            </a:extLst>
          </p:cNvPr>
          <p:cNvSpPr/>
          <p:nvPr/>
        </p:nvSpPr>
        <p:spPr>
          <a:xfrm>
            <a:off x="4551220" y="6044631"/>
            <a:ext cx="2469052"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bIns="0" rtlCol="0" anchor="t">
            <a:spAutoFit/>
          </a:bodyPr>
          <a:lstStyle/>
          <a:p>
            <a:pPr algn="l" fontAlgn="t"/>
            <a:r>
              <a:rPr lang="en-US" sz="1400" b="0" i="0" dirty="0">
                <a:solidFill>
                  <a:schemeClr val="tx1"/>
                </a:solidFill>
                <a:effectLst/>
                <a:latin typeface="Trebuchet MS" panose="020B0603020202020204" pitchFamily="34" charset="0"/>
              </a:rPr>
              <a:t>Dr. Thelma </a:t>
            </a:r>
          </a:p>
          <a:p>
            <a:pPr algn="l" fontAlgn="t"/>
            <a:r>
              <a:rPr lang="en-US" sz="1400" b="0" i="0" dirty="0">
                <a:solidFill>
                  <a:schemeClr val="tx1"/>
                </a:solidFill>
                <a:effectLst/>
                <a:latin typeface="Trebuchet MS" panose="020B0603020202020204" pitchFamily="34" charset="0"/>
              </a:rPr>
              <a:t>Frimpong </a:t>
            </a:r>
          </a:p>
          <a:p>
            <a:pPr algn="l" fontAlgn="t"/>
            <a:r>
              <a:rPr lang="en-US" sz="1400" b="0" i="0" dirty="0">
                <a:solidFill>
                  <a:schemeClr val="tx1"/>
                </a:solidFill>
                <a:effectLst/>
                <a:latin typeface="Trebuchet MS" panose="020B0603020202020204" pitchFamily="34" charset="0"/>
              </a:rPr>
              <a:t>Mensah </a:t>
            </a:r>
            <a:r>
              <a:rPr lang="en-US" sz="1400" b="0" i="0" dirty="0" err="1">
                <a:solidFill>
                  <a:schemeClr val="tx1"/>
                </a:solidFill>
                <a:effectLst/>
                <a:latin typeface="Trebuchet MS" panose="020B0603020202020204" pitchFamily="34" charset="0"/>
              </a:rPr>
              <a:t>FPMP</a:t>
            </a:r>
            <a:r>
              <a:rPr lang="en-US" sz="1400" b="0" i="0" dirty="0">
                <a:solidFill>
                  <a:schemeClr val="tx1"/>
                </a:solidFill>
                <a:effectLst/>
                <a:latin typeface="Trebuchet MS" panose="020B0603020202020204" pitchFamily="34" charset="0"/>
              </a:rPr>
              <a:t>, DBA, MBA, BA</a:t>
            </a:r>
            <a:r>
              <a:rPr lang="en-US" sz="1400" dirty="0">
                <a:solidFill>
                  <a:schemeClr val="tx1"/>
                </a:solidFill>
                <a:latin typeface="Trebuchet MS" panose="020B0603020202020204" pitchFamily="34" charset="0"/>
              </a:rPr>
              <a:t> </a:t>
            </a:r>
          </a:p>
        </p:txBody>
      </p:sp>
      <p:sp>
        <p:nvSpPr>
          <p:cNvPr id="52" name="New shape">
            <a:extLst>
              <a:ext uri="{FF2B5EF4-FFF2-40B4-BE49-F238E27FC236}">
                <a16:creationId xmlns:a16="http://schemas.microsoft.com/office/drawing/2014/main" id="{ADFF9812-11D6-48F8-99D1-37414DC9B893}"/>
              </a:ext>
            </a:extLst>
          </p:cNvPr>
          <p:cNvSpPr/>
          <p:nvPr/>
        </p:nvSpPr>
        <p:spPr>
          <a:xfrm>
            <a:off x="4587353" y="4077072"/>
            <a:ext cx="1652651" cy="430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Dr. </a:t>
            </a:r>
            <a:r>
              <a:rPr lang="en-US" sz="1400" dirty="0" err="1">
                <a:solidFill>
                  <a:srgbClr val="404040"/>
                </a:solidFill>
                <a:latin typeface="Trebuchet MS"/>
              </a:rPr>
              <a:t>Joynicole</a:t>
            </a:r>
            <a:endParaRPr lang="en-US" sz="1400" dirty="0">
              <a:solidFill>
                <a:srgbClr val="404040"/>
              </a:solidFill>
              <a:latin typeface="Trebuchet MS"/>
            </a:endParaRPr>
          </a:p>
          <a:p>
            <a:pPr algn="l" fontAlgn="t"/>
            <a:r>
              <a:rPr lang="en-US" sz="1400" dirty="0">
                <a:solidFill>
                  <a:srgbClr val="404040"/>
                </a:solidFill>
                <a:latin typeface="Trebuchet MS"/>
              </a:rPr>
              <a:t>Martinez</a:t>
            </a:r>
          </a:p>
        </p:txBody>
      </p:sp>
      <p:sp>
        <p:nvSpPr>
          <p:cNvPr id="59" name="New shape">
            <a:extLst>
              <a:ext uri="{FF2B5EF4-FFF2-40B4-BE49-F238E27FC236}">
                <a16:creationId xmlns:a16="http://schemas.microsoft.com/office/drawing/2014/main" id="{2D0B6672-2B0C-47AC-A282-EBFC56F1644C}"/>
              </a:ext>
            </a:extLst>
          </p:cNvPr>
          <p:cNvSpPr/>
          <p:nvPr/>
        </p:nvSpPr>
        <p:spPr>
          <a:xfrm>
            <a:off x="5796136" y="2583732"/>
            <a:ext cx="1944216" cy="338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bIns="0" rtlCol="0" anchor="t">
            <a:spAutoFit/>
          </a:bodyPr>
          <a:lstStyle/>
          <a:p>
            <a:pPr algn="l" fontAlgn="t"/>
            <a:r>
              <a:rPr lang="en-US" sz="1100" dirty="0">
                <a:solidFill>
                  <a:srgbClr val="7F7F7F"/>
                </a:solidFill>
                <a:latin typeface="Trebuchet MS"/>
              </a:rPr>
              <a:t>Investors Project </a:t>
            </a:r>
          </a:p>
          <a:p>
            <a:pPr algn="l" fontAlgn="t"/>
            <a:r>
              <a:rPr lang="en-US" sz="1100" dirty="0">
                <a:solidFill>
                  <a:srgbClr val="7F7F7F"/>
                </a:solidFill>
                <a:latin typeface="Trebuchet MS"/>
              </a:rPr>
              <a:t>Manager</a:t>
            </a:r>
          </a:p>
        </p:txBody>
      </p:sp>
      <p:pic>
        <p:nvPicPr>
          <p:cNvPr id="7" name="Picture 6" descr="Logo&#10;&#10;Description automatically generated">
            <a:extLst>
              <a:ext uri="{FF2B5EF4-FFF2-40B4-BE49-F238E27FC236}">
                <a16:creationId xmlns:a16="http://schemas.microsoft.com/office/drawing/2014/main" id="{ED84E708-70A2-402D-AA57-D976B69D8453}"/>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067179" y="4640142"/>
            <a:ext cx="943429" cy="943429"/>
          </a:xfrm>
          <a:prstGeom prst="rect">
            <a:avLst/>
          </a:prstGeom>
        </p:spPr>
      </p:pic>
      <p:pic>
        <p:nvPicPr>
          <p:cNvPr id="9" name="Picture 8" descr="companylogo" title="companylogo"/>
          <p:cNvPicPr/>
          <p:nvPr/>
        </p:nvPicPr>
        <p:blipFill>
          <a:blip r:embed="rId16"/>
          <a:srcRect/>
          <a:stretch>
            <a:fillRect/>
          </a:stretch>
        </p:blipFill>
        <p:spPr>
          <a:xfrm>
            <a:off x="7462820" y="5665286"/>
            <a:ext cx="1484790" cy="940921"/>
          </a:xfrm>
          <a:prstGeom prst="rect">
            <a:avLst/>
          </a:prstGeom>
        </p:spPr>
      </p:pic>
      <p:sp>
        <p:nvSpPr>
          <p:cNvPr id="63" name="New shape">
            <a:extLst>
              <a:ext uri="{FF2B5EF4-FFF2-40B4-BE49-F238E27FC236}">
                <a16:creationId xmlns:a16="http://schemas.microsoft.com/office/drawing/2014/main" id="{4B10442F-2B4D-4E09-8AA5-95A35E2363F5}"/>
              </a:ext>
            </a:extLst>
          </p:cNvPr>
          <p:cNvSpPr/>
          <p:nvPr/>
        </p:nvSpPr>
        <p:spPr>
          <a:xfrm>
            <a:off x="3194801" y="4695995"/>
            <a:ext cx="1652651" cy="338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fontAlgn="t"/>
            <a:r>
              <a:rPr lang="en-US" sz="1100" b="0" i="0" dirty="0">
                <a:solidFill>
                  <a:schemeClr val="accent4"/>
                </a:solidFill>
                <a:effectLst/>
                <a:latin typeface="Trebuchet MS" panose="020B0603020202020204" pitchFamily="34" charset="0"/>
              </a:rPr>
              <a:t>Managing Principal</a:t>
            </a:r>
          </a:p>
          <a:p>
            <a:pPr algn="l" fontAlgn="t"/>
            <a:endParaRPr lang="en-US" sz="1100" dirty="0">
              <a:solidFill>
                <a:schemeClr val="accent4"/>
              </a:solidFill>
              <a:latin typeface="Trebuchet MS" panose="020B0603020202020204" pitchFamily="34" charset="0"/>
            </a:endParaRPr>
          </a:p>
        </p:txBody>
      </p:sp>
      <p:sp>
        <p:nvSpPr>
          <p:cNvPr id="64" name="New shape">
            <a:extLst>
              <a:ext uri="{FF2B5EF4-FFF2-40B4-BE49-F238E27FC236}">
                <a16:creationId xmlns:a16="http://schemas.microsoft.com/office/drawing/2014/main" id="{4BB9E7A8-B826-4700-B4B1-336E54E45067}"/>
              </a:ext>
            </a:extLst>
          </p:cNvPr>
          <p:cNvSpPr/>
          <p:nvPr/>
        </p:nvSpPr>
        <p:spPr>
          <a:xfrm>
            <a:off x="4543789" y="2643841"/>
            <a:ext cx="1652651" cy="338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100" dirty="0">
                <a:solidFill>
                  <a:srgbClr val="7F7F7F"/>
                </a:solidFill>
                <a:latin typeface="Trebuchet MS"/>
              </a:rPr>
              <a:t>PRESIDENTIAL</a:t>
            </a:r>
          </a:p>
          <a:p>
            <a:pPr algn="l" fontAlgn="t"/>
            <a:r>
              <a:rPr lang="en-US" sz="1100" dirty="0">
                <a:solidFill>
                  <a:srgbClr val="7F7F7F"/>
                </a:solidFill>
                <a:latin typeface="Trebuchet MS"/>
              </a:rPr>
              <a:t>Magazine Editor</a:t>
            </a:r>
          </a:p>
        </p:txBody>
      </p:sp>
      <p:pic>
        <p:nvPicPr>
          <p:cNvPr id="66" name="Picture 65" descr="A person smiling for the picture&#10;&#10;Description automatically generated with low confidence">
            <a:extLst>
              <a:ext uri="{FF2B5EF4-FFF2-40B4-BE49-F238E27FC236}">
                <a16:creationId xmlns:a16="http://schemas.microsoft.com/office/drawing/2014/main" id="{3A6180D3-2D8A-4560-8C1F-E0AEFA7B18BC}"/>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184626" y="3068960"/>
            <a:ext cx="986782" cy="98678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2" name="Picture 71" descr="A picture containing logo&#10;&#10;Description automatically generated">
            <a:extLst>
              <a:ext uri="{FF2B5EF4-FFF2-40B4-BE49-F238E27FC236}">
                <a16:creationId xmlns:a16="http://schemas.microsoft.com/office/drawing/2014/main" id="{A5B2BA8F-F37C-4019-B8D5-735716C1DEA8}"/>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l="11441" t="28182" r="11755" b="27937"/>
          <a:stretch/>
        </p:blipFill>
        <p:spPr>
          <a:xfrm>
            <a:off x="2300085" y="1857525"/>
            <a:ext cx="640081" cy="275331"/>
          </a:xfrm>
          <a:prstGeom prst="rect">
            <a:avLst/>
          </a:prstGeom>
        </p:spPr>
      </p:pic>
      <p:pic>
        <p:nvPicPr>
          <p:cNvPr id="74" name="Picture 73" descr="Shape&#10;&#10;Description automatically generated with low confidence">
            <a:extLst>
              <a:ext uri="{FF2B5EF4-FFF2-40B4-BE49-F238E27FC236}">
                <a16:creationId xmlns:a16="http://schemas.microsoft.com/office/drawing/2014/main" id="{7E6BAF21-9E08-4141-B5DD-AE63DCA205B0}"/>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3884990" y="3492442"/>
            <a:ext cx="493811" cy="584902"/>
          </a:xfrm>
          <a:prstGeom prst="rect">
            <a:avLst/>
          </a:prstGeom>
        </p:spPr>
      </p:pic>
      <p:sp>
        <p:nvSpPr>
          <p:cNvPr id="75" name="New shape">
            <a:extLst>
              <a:ext uri="{FF2B5EF4-FFF2-40B4-BE49-F238E27FC236}">
                <a16:creationId xmlns:a16="http://schemas.microsoft.com/office/drawing/2014/main" id="{B0F81DE5-2CC2-4F0D-B1D9-D73041179698}"/>
              </a:ext>
            </a:extLst>
          </p:cNvPr>
          <p:cNvSpPr/>
          <p:nvPr/>
        </p:nvSpPr>
        <p:spPr>
          <a:xfrm>
            <a:off x="1768703" y="6025322"/>
            <a:ext cx="1652651" cy="430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Terrence </a:t>
            </a:r>
          </a:p>
          <a:p>
            <a:pPr algn="l" fontAlgn="t"/>
            <a:r>
              <a:rPr lang="en-US" sz="1400" dirty="0">
                <a:solidFill>
                  <a:srgbClr val="404040"/>
                </a:solidFill>
                <a:latin typeface="Trebuchet MS"/>
              </a:rPr>
              <a:t>Caufield</a:t>
            </a:r>
          </a:p>
        </p:txBody>
      </p:sp>
      <p:sp>
        <p:nvSpPr>
          <p:cNvPr id="76" name="New shape">
            <a:extLst>
              <a:ext uri="{FF2B5EF4-FFF2-40B4-BE49-F238E27FC236}">
                <a16:creationId xmlns:a16="http://schemas.microsoft.com/office/drawing/2014/main" id="{7652A535-F0E6-411F-AB4D-DD83F90E479C}"/>
              </a:ext>
            </a:extLst>
          </p:cNvPr>
          <p:cNvSpPr/>
          <p:nvPr/>
        </p:nvSpPr>
        <p:spPr>
          <a:xfrm>
            <a:off x="298426" y="5990562"/>
            <a:ext cx="1652651" cy="430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William Collins, Esquire</a:t>
            </a:r>
          </a:p>
        </p:txBody>
      </p:sp>
      <p:pic>
        <p:nvPicPr>
          <p:cNvPr id="78" name="Picture 77" descr="A person in a suit smiling&#10;&#10;Description automatically generated with medium confidence">
            <a:extLst>
              <a:ext uri="{FF2B5EF4-FFF2-40B4-BE49-F238E27FC236}">
                <a16:creationId xmlns:a16="http://schemas.microsoft.com/office/drawing/2014/main" id="{174CD79E-0D6F-4421-BE40-A2CCCE1F100C}"/>
              </a:ext>
            </a:extLst>
          </p:cNvPr>
          <p:cNvPicPr>
            <a:picLocks noChangeAspect="1"/>
          </p:cNvPicPr>
          <p:nvPr/>
        </p:nvPicPr>
        <p:blipFill rotWithShape="1">
          <a:blip r:embed="rId20">
            <a:extLst>
              <a:ext uri="{28A0092B-C50C-407E-A947-70E740481C1C}">
                <a14:useLocalDpi xmlns:a14="http://schemas.microsoft.com/office/drawing/2010/main" val="0"/>
              </a:ext>
            </a:extLst>
          </a:blip>
          <a:srcRect b="39727"/>
          <a:stretch/>
        </p:blipFill>
        <p:spPr>
          <a:xfrm>
            <a:off x="3136491" y="4986892"/>
            <a:ext cx="1056695" cy="10161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80" name="Picture 79" descr="A person in a blue shirt&#10;&#10;Description automatically generated with low confidence">
            <a:extLst>
              <a:ext uri="{FF2B5EF4-FFF2-40B4-BE49-F238E27FC236}">
                <a16:creationId xmlns:a16="http://schemas.microsoft.com/office/drawing/2014/main" id="{76B49D67-B2FA-4BC3-8B09-EEAE88939C69}"/>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1731582" y="4959313"/>
            <a:ext cx="999633" cy="99963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1" name="New shape">
            <a:extLst>
              <a:ext uri="{FF2B5EF4-FFF2-40B4-BE49-F238E27FC236}">
                <a16:creationId xmlns:a16="http://schemas.microsoft.com/office/drawing/2014/main" id="{7A6EAB33-33BD-4716-B55C-453074ABB195}"/>
              </a:ext>
            </a:extLst>
          </p:cNvPr>
          <p:cNvSpPr/>
          <p:nvPr/>
        </p:nvSpPr>
        <p:spPr>
          <a:xfrm>
            <a:off x="3159962" y="6042806"/>
            <a:ext cx="1652651"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b="0" i="0" dirty="0">
                <a:solidFill>
                  <a:schemeClr val="tx1"/>
                </a:solidFill>
                <a:effectLst/>
                <a:latin typeface="Trebuchet MS" panose="020B0603020202020204" pitchFamily="34" charset="0"/>
              </a:rPr>
              <a:t>Paul Wesley Bridges, AIA, NCARB</a:t>
            </a:r>
            <a:endParaRPr lang="en-US" sz="1400" dirty="0">
              <a:solidFill>
                <a:schemeClr val="tx1"/>
              </a:solidFill>
              <a:latin typeface="Trebuchet MS" panose="020B0603020202020204" pitchFamily="34" charset="0"/>
            </a:endParaRPr>
          </a:p>
        </p:txBody>
      </p:sp>
      <p:pic>
        <p:nvPicPr>
          <p:cNvPr id="68" name="Picture 67" descr="Text&#10;&#10;Description automatically generated">
            <a:extLst>
              <a:ext uri="{FF2B5EF4-FFF2-40B4-BE49-F238E27FC236}">
                <a16:creationId xmlns:a16="http://schemas.microsoft.com/office/drawing/2014/main" id="{E90C9DE5-E496-4C7D-92D3-AB1714B04844}"/>
              </a:ext>
            </a:extLst>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300084" y="5646574"/>
            <a:ext cx="759869" cy="394547"/>
          </a:xfrm>
          <a:prstGeom prst="rect">
            <a:avLst/>
          </a:prstGeom>
        </p:spPr>
      </p:pic>
      <p:pic>
        <p:nvPicPr>
          <p:cNvPr id="70" name="Picture 69" descr="Logo, company name&#10;&#10;Description automatically generated">
            <a:extLst>
              <a:ext uri="{FF2B5EF4-FFF2-40B4-BE49-F238E27FC236}">
                <a16:creationId xmlns:a16="http://schemas.microsoft.com/office/drawing/2014/main" id="{1D8AF75D-073B-4345-84E4-2F8DAE520FB9}"/>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3533869" y="5764179"/>
            <a:ext cx="892865" cy="276943"/>
          </a:xfrm>
          <a:prstGeom prst="rect">
            <a:avLst/>
          </a:prstGeom>
        </p:spPr>
      </p:pic>
      <p:pic>
        <p:nvPicPr>
          <p:cNvPr id="83" name="Picture 82" descr="A person smiling for the camera&#10;&#10;Description automatically generated with medium confidence">
            <a:extLst>
              <a:ext uri="{FF2B5EF4-FFF2-40B4-BE49-F238E27FC236}">
                <a16:creationId xmlns:a16="http://schemas.microsoft.com/office/drawing/2014/main" id="{27169210-AB11-4DC5-8754-94B8578737CE}"/>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5866568" y="4913725"/>
            <a:ext cx="1030812" cy="103081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4" name="New shape">
            <a:extLst>
              <a:ext uri="{FF2B5EF4-FFF2-40B4-BE49-F238E27FC236}">
                <a16:creationId xmlns:a16="http://schemas.microsoft.com/office/drawing/2014/main" id="{7DD8FDF3-D655-4012-A00B-09C0815DF980}"/>
              </a:ext>
            </a:extLst>
          </p:cNvPr>
          <p:cNvSpPr/>
          <p:nvPr/>
        </p:nvSpPr>
        <p:spPr>
          <a:xfrm>
            <a:off x="5941918" y="5990189"/>
            <a:ext cx="1652651" cy="4308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chemeClr val="tx1"/>
                </a:solidFill>
                <a:latin typeface="Trebuchet MS"/>
              </a:rPr>
              <a:t>Maria Plinio, Esquire</a:t>
            </a:r>
          </a:p>
        </p:txBody>
      </p:sp>
      <p:pic>
        <p:nvPicPr>
          <p:cNvPr id="6" name="Picture 5" descr="A picture containing chart&#10;&#10;Description automatically generated">
            <a:extLst>
              <a:ext uri="{FF2B5EF4-FFF2-40B4-BE49-F238E27FC236}">
                <a16:creationId xmlns:a16="http://schemas.microsoft.com/office/drawing/2014/main" id="{433A5BEC-23CC-42A3-9118-3D50FB631738}"/>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7411018" y="3261244"/>
            <a:ext cx="1333708" cy="1169559"/>
          </a:xfrm>
          <a:prstGeom prst="rect">
            <a:avLst/>
          </a:prstGeom>
        </p:spPr>
      </p:pic>
      <p:pic>
        <p:nvPicPr>
          <p:cNvPr id="10" name="Picture 9" descr="Shape&#10;&#10;Description automatically generated with low confidence">
            <a:extLst>
              <a:ext uri="{FF2B5EF4-FFF2-40B4-BE49-F238E27FC236}">
                <a16:creationId xmlns:a16="http://schemas.microsoft.com/office/drawing/2014/main" id="{03F9CDA3-02BE-4308-BAFA-C7B2EBC80E82}"/>
              </a:ext>
            </a:extLst>
          </p:cNvPr>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7259729" y="2357778"/>
            <a:ext cx="1581065" cy="903466"/>
          </a:xfrm>
          <a:prstGeom prst="rect">
            <a:avLst/>
          </a:prstGeom>
        </p:spPr>
      </p:pic>
      <p:pic>
        <p:nvPicPr>
          <p:cNvPr id="13" name="Picture 12" descr="Text&#10;&#10;Description automatically generated with medium confidence">
            <a:extLst>
              <a:ext uri="{FF2B5EF4-FFF2-40B4-BE49-F238E27FC236}">
                <a16:creationId xmlns:a16="http://schemas.microsoft.com/office/drawing/2014/main" id="{CCAFC972-F978-4406-828E-2CB64C92C7EE}"/>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233824" y="1810896"/>
            <a:ext cx="1623801" cy="563968"/>
          </a:xfrm>
          <a:prstGeom prst="rect">
            <a:avLst/>
          </a:prstGeom>
        </p:spPr>
      </p:pic>
      <p:pic>
        <p:nvPicPr>
          <p:cNvPr id="30" name="Picture 29" descr="Logo&#10;&#10;Description automatically generated">
            <a:extLst>
              <a:ext uri="{FF2B5EF4-FFF2-40B4-BE49-F238E27FC236}">
                <a16:creationId xmlns:a16="http://schemas.microsoft.com/office/drawing/2014/main" id="{DB678372-28F3-48FD-9339-9227905B0F12}"/>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482575" y="418773"/>
            <a:ext cx="1104067" cy="1266378"/>
          </a:xfrm>
          <a:prstGeom prst="rect">
            <a:avLst/>
          </a:prstGeom>
        </p:spPr>
      </p:pic>
    </p:spTree>
    <p:extLst>
      <p:ext uri="{BB962C8B-B14F-4D97-AF65-F5344CB8AC3E}">
        <p14:creationId xmlns:p14="http://schemas.microsoft.com/office/powerpoint/2010/main" val="3154594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056923"/>
            <a:ext cx="9144000" cy="801077"/>
          </a:xfrm>
          <a:prstGeom prst="rect">
            <a:avLst/>
          </a:prstGeom>
          <a:gradFill>
            <a:gsLst>
              <a:gs pos="0">
                <a:schemeClr val="bg1">
                  <a:lumMod val="95000"/>
                </a:schemeClr>
              </a:gs>
              <a:gs pos="75000">
                <a:schemeClr val="bg1"/>
              </a:gs>
            </a:gsLst>
            <a:lin scaled="0"/>
            <a:tileRect/>
          </a:gradFill>
          <a:ln w="9525" cap="flat" algn="ctr">
            <a:noFill/>
            <a:prstDash val="solid"/>
          </a:ln>
        </p:spPr>
        <p:style>
          <a:lnRef idx="1">
            <a:schemeClr val="dk1"/>
          </a:lnRef>
          <a:fillRef idx="3">
            <a:schemeClr val="dk1"/>
          </a:fillRef>
          <a:effectRef idx="2">
            <a:schemeClr val="dk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9pPr>
          </a:lstStyle>
          <a:p>
            <a:pPr algn="ctr"/>
            <a:endParaRPr lang="en-US">
              <a:solidFill>
                <a:schemeClr val="bg1"/>
              </a:solidFill>
            </a:endParaRPr>
          </a:p>
        </p:txBody>
      </p:sp>
      <p:sp>
        <p:nvSpPr>
          <p:cNvPr id="2" name="Title 1" descr="slidetitle" title="slide title"/>
          <p:cNvSpPr>
            <a:spLocks noGrp="1"/>
          </p:cNvSpPr>
          <p:nvPr>
            <p:ph type="ctrTitle"/>
          </p:nvPr>
        </p:nvSpPr>
        <p:spPr>
          <a:xfrm>
            <a:off x="436356" y="645188"/>
            <a:ext cx="8564359" cy="748974"/>
          </a:xfrm>
        </p:spPr>
        <p:txBody>
          <a:bodyPr>
            <a:noAutofit/>
          </a:bodyPr>
          <a:lstStyle/>
          <a:p>
            <a:pPr algn="l"/>
            <a:r>
              <a:rPr lang="en-US" sz="5000" spc="60">
                <a:solidFill>
                  <a:schemeClr val="tx1">
                    <a:lumMod val="75000"/>
                    <a:lumOff val="25000"/>
                  </a:schemeClr>
                </a:solidFill>
                <a:latin typeface="Trebuchet MS"/>
                <a:cs typeface="Trebuchet MS"/>
              </a:rPr>
              <a:t>Partners and Resources</a:t>
            </a:r>
          </a:p>
        </p:txBody>
      </p:sp>
      <p:pic>
        <p:nvPicPr>
          <p:cNvPr id="9" name="Picture 8" descr="companylogo" title="companylogo"/>
          <p:cNvPicPr/>
          <p:nvPr/>
        </p:nvPicPr>
        <p:blipFill>
          <a:blip r:embed="rId2"/>
          <a:srcRect/>
          <a:stretch>
            <a:fillRect/>
          </a:stretch>
        </p:blipFill>
        <p:spPr>
          <a:xfrm>
            <a:off x="7803014" y="6213120"/>
            <a:ext cx="918072" cy="508000"/>
          </a:xfrm>
          <a:prstGeom prst="rect">
            <a:avLst/>
          </a:prstGeom>
        </p:spPr>
      </p:pic>
      <p:sp>
        <p:nvSpPr>
          <p:cNvPr id="10" name="TextBox 9" descr="footertext" title="footer text"/>
          <p:cNvSpPr txBox="1"/>
          <p:nvPr/>
        </p:nvSpPr>
        <p:spPr>
          <a:xfrm>
            <a:off x="442804" y="6265163"/>
            <a:ext cx="6744197" cy="3356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r>
              <a:rPr lang="en-US" sz="1600">
                <a:solidFill>
                  <a:schemeClr val="tx1">
                    <a:lumMod val="50000"/>
                    <a:lumOff val="50000"/>
                  </a:schemeClr>
                </a:solidFill>
                <a:latin typeface="Trebuchet MS"/>
                <a:cs typeface="Trebuchet MS"/>
              </a:rPr>
              <a:t>The Inn of the Patriots, LLC</a:t>
            </a:r>
          </a:p>
        </p:txBody>
      </p:sp>
      <p:cxnSp>
        <p:nvCxnSpPr>
          <p:cNvPr id="8" name="Straight Connector 7"/>
          <p:cNvCxnSpPr/>
          <p:nvPr/>
        </p:nvCxnSpPr>
        <p:spPr>
          <a:xfrm>
            <a:off x="0" y="6060176"/>
            <a:ext cx="9144000" cy="0"/>
          </a:xfrm>
          <a:prstGeom prst="line">
            <a:avLst/>
          </a:prstGeom>
          <a:ln w="9525" cap="flat" algn="ctr">
            <a:solidFill>
              <a:schemeClr val="bg1">
                <a:lumMod val="85000"/>
              </a:schemeClr>
            </a:solidFill>
            <a:prstDash val="solid"/>
          </a:ln>
        </p:spPr>
        <p:style>
          <a:lnRef idx="1">
            <a:schemeClr val="dk1"/>
          </a:lnRef>
          <a:fillRef idx="0">
            <a:schemeClr val="dk1"/>
          </a:fillRef>
          <a:effectRef idx="0">
            <a:schemeClr val="dk1"/>
          </a:effectRef>
          <a:fontRef idx="minor">
            <a:schemeClr val="tx1"/>
          </a:fontRef>
        </p:style>
      </p:cxnSp>
      <p:sp>
        <p:nvSpPr>
          <p:cNvPr id="4" name="TextBox 3"/>
          <p:cNvSpPr txBox="1"/>
          <p:nvPr/>
        </p:nvSpPr>
        <p:spPr>
          <a:xfrm>
            <a:off x="9147175" y="2137681"/>
            <a:ext cx="45719"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endParaRPr lang="en-US"/>
          </a:p>
        </p:txBody>
      </p:sp>
      <p:pic>
        <p:nvPicPr>
          <p:cNvPr id="12" name="New picture"/>
          <p:cNvPicPr/>
          <p:nvPr/>
        </p:nvPicPr>
        <p:blipFill>
          <a:blip r:embed="rId3"/>
          <a:srcRect/>
          <a:stretch>
            <a:fillRect/>
          </a:stretch>
        </p:blipFill>
        <p:spPr>
          <a:xfrm>
            <a:off x="971020" y="1614206"/>
            <a:ext cx="874637" cy="9434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New shape"/>
          <p:cNvSpPr/>
          <p:nvPr/>
        </p:nvSpPr>
        <p:spPr>
          <a:xfrm>
            <a:off x="883557" y="2684768"/>
            <a:ext cx="1652651" cy="427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Presidential Service Center</a:t>
            </a:r>
          </a:p>
        </p:txBody>
      </p:sp>
      <p:sp>
        <p:nvSpPr>
          <p:cNvPr id="14" name="New shape"/>
          <p:cNvSpPr/>
          <p:nvPr/>
        </p:nvSpPr>
        <p:spPr>
          <a:xfrm>
            <a:off x="241300" y="3224775"/>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endParaRPr lang="en-US" sz="1100">
              <a:solidFill>
                <a:srgbClr val="7F7F7F"/>
              </a:solidFill>
              <a:latin typeface="Trebuchet MS"/>
            </a:endParaRPr>
          </a:p>
        </p:txBody>
      </p:sp>
      <p:pic>
        <p:nvPicPr>
          <p:cNvPr id="15" name="New picture"/>
          <p:cNvPicPr/>
          <p:nvPr/>
        </p:nvPicPr>
        <p:blipFill>
          <a:blip r:embed="rId4"/>
          <a:srcRect/>
          <a:stretch>
            <a:fillRect/>
          </a:stretch>
        </p:blipFill>
        <p:spPr>
          <a:xfrm>
            <a:off x="2603500" y="1524000"/>
            <a:ext cx="1886857" cy="9434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6" name="New shape"/>
          <p:cNvSpPr/>
          <p:nvPr/>
        </p:nvSpPr>
        <p:spPr>
          <a:xfrm>
            <a:off x="2527300" y="2670629"/>
            <a:ext cx="1652651" cy="427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a:solidFill>
                  <a:srgbClr val="404040"/>
                </a:solidFill>
                <a:latin typeface="Trebuchet MS"/>
              </a:rPr>
              <a:t>The Presidential Culinary Museum</a:t>
            </a:r>
          </a:p>
        </p:txBody>
      </p:sp>
      <p:sp>
        <p:nvSpPr>
          <p:cNvPr id="17" name="New shape"/>
          <p:cNvSpPr/>
          <p:nvPr/>
        </p:nvSpPr>
        <p:spPr>
          <a:xfrm>
            <a:off x="2527300" y="3224775"/>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endParaRPr lang="en-US" sz="1100">
              <a:solidFill>
                <a:srgbClr val="7F7F7F"/>
              </a:solidFill>
              <a:latin typeface="Trebuchet MS"/>
            </a:endParaRPr>
          </a:p>
        </p:txBody>
      </p:sp>
      <p:pic>
        <p:nvPicPr>
          <p:cNvPr id="18" name="New picture"/>
          <p:cNvPicPr/>
          <p:nvPr/>
        </p:nvPicPr>
        <p:blipFill>
          <a:blip r:embed="rId5"/>
          <a:srcRect/>
          <a:stretch>
            <a:fillRect/>
          </a:stretch>
        </p:blipFill>
        <p:spPr>
          <a:xfrm>
            <a:off x="4889500" y="1524000"/>
            <a:ext cx="982738" cy="9434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9" name="New shape"/>
          <p:cNvSpPr/>
          <p:nvPr/>
        </p:nvSpPr>
        <p:spPr>
          <a:xfrm>
            <a:off x="4813300" y="2670629"/>
            <a:ext cx="1652651" cy="427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a:solidFill>
                  <a:srgbClr val="404040"/>
                </a:solidFill>
                <a:latin typeface="Trebuchet MS"/>
              </a:rPr>
              <a:t>AMVETS Post 12 onsite</a:t>
            </a:r>
          </a:p>
        </p:txBody>
      </p:sp>
      <p:sp>
        <p:nvSpPr>
          <p:cNvPr id="20" name="New shape"/>
          <p:cNvSpPr/>
          <p:nvPr/>
        </p:nvSpPr>
        <p:spPr>
          <a:xfrm>
            <a:off x="4813300" y="3224775"/>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endParaRPr lang="en-US" sz="1100">
              <a:solidFill>
                <a:srgbClr val="7F7F7F"/>
              </a:solidFill>
              <a:latin typeface="Trebuchet MS"/>
            </a:endParaRPr>
          </a:p>
        </p:txBody>
      </p:sp>
      <p:pic>
        <p:nvPicPr>
          <p:cNvPr id="21" name="New picture"/>
          <p:cNvPicPr/>
          <p:nvPr/>
        </p:nvPicPr>
        <p:blipFill>
          <a:blip r:embed="rId6"/>
          <a:srcRect/>
          <a:stretch>
            <a:fillRect/>
          </a:stretch>
        </p:blipFill>
        <p:spPr>
          <a:xfrm>
            <a:off x="6669465" y="1589712"/>
            <a:ext cx="560161" cy="9434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2" name="New shape"/>
          <p:cNvSpPr/>
          <p:nvPr/>
        </p:nvSpPr>
        <p:spPr>
          <a:xfrm>
            <a:off x="6669465" y="2615343"/>
            <a:ext cx="1652651" cy="640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err="1">
                <a:solidFill>
                  <a:srgbClr val="404040"/>
                </a:solidFill>
                <a:latin typeface="Trebuchet MS"/>
              </a:rPr>
              <a:t>NAVOBA</a:t>
            </a:r>
            <a:r>
              <a:rPr lang="en-US" sz="1400" dirty="0">
                <a:solidFill>
                  <a:srgbClr val="404040"/>
                </a:solidFill>
                <a:latin typeface="Trebuchet MS"/>
              </a:rPr>
              <a:t> featured member</a:t>
            </a:r>
          </a:p>
        </p:txBody>
      </p:sp>
      <p:sp>
        <p:nvSpPr>
          <p:cNvPr id="23" name="New shape"/>
          <p:cNvSpPr/>
          <p:nvPr/>
        </p:nvSpPr>
        <p:spPr>
          <a:xfrm>
            <a:off x="7099300" y="3438349"/>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endParaRPr lang="en-US" sz="1100">
              <a:solidFill>
                <a:srgbClr val="7F7F7F"/>
              </a:solidFill>
              <a:latin typeface="Trebuchet MS"/>
            </a:endParaRPr>
          </a:p>
        </p:txBody>
      </p:sp>
      <p:pic>
        <p:nvPicPr>
          <p:cNvPr id="24" name="New picture"/>
          <p:cNvPicPr/>
          <p:nvPr/>
        </p:nvPicPr>
        <p:blipFill>
          <a:blip r:embed="rId7"/>
          <a:srcRect/>
          <a:stretch>
            <a:fillRect/>
          </a:stretch>
        </p:blipFill>
        <p:spPr>
          <a:xfrm>
            <a:off x="1143825" y="3687090"/>
            <a:ext cx="566057" cy="9434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5" name="New shape"/>
          <p:cNvSpPr/>
          <p:nvPr/>
        </p:nvSpPr>
        <p:spPr>
          <a:xfrm>
            <a:off x="1019331" y="4938767"/>
            <a:ext cx="1652651" cy="427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Heroes Vodka Bar</a:t>
            </a:r>
          </a:p>
        </p:txBody>
      </p:sp>
      <p:sp>
        <p:nvSpPr>
          <p:cNvPr id="26" name="New shape"/>
          <p:cNvSpPr/>
          <p:nvPr/>
        </p:nvSpPr>
        <p:spPr>
          <a:xfrm>
            <a:off x="241300" y="5510775"/>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endParaRPr lang="en-US" sz="1100">
              <a:solidFill>
                <a:srgbClr val="7F7F7F"/>
              </a:solidFill>
              <a:latin typeface="Trebuchet MS"/>
            </a:endParaRPr>
          </a:p>
        </p:txBody>
      </p:sp>
      <p:pic>
        <p:nvPicPr>
          <p:cNvPr id="27" name="New picture"/>
          <p:cNvPicPr/>
          <p:nvPr/>
        </p:nvPicPr>
        <p:blipFill>
          <a:blip r:embed="rId8"/>
          <a:srcRect/>
          <a:stretch>
            <a:fillRect/>
          </a:stretch>
        </p:blipFill>
        <p:spPr>
          <a:xfrm>
            <a:off x="2898569" y="3802902"/>
            <a:ext cx="943429" cy="9434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8" name="New shape"/>
          <p:cNvSpPr/>
          <p:nvPr/>
        </p:nvSpPr>
        <p:spPr>
          <a:xfrm>
            <a:off x="2720602" y="4931669"/>
            <a:ext cx="1652651" cy="427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White House Knives</a:t>
            </a:r>
          </a:p>
        </p:txBody>
      </p:sp>
      <p:sp>
        <p:nvSpPr>
          <p:cNvPr id="29" name="New shape"/>
          <p:cNvSpPr/>
          <p:nvPr/>
        </p:nvSpPr>
        <p:spPr>
          <a:xfrm>
            <a:off x="2527300" y="5510775"/>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endParaRPr lang="en-US" sz="1100">
              <a:solidFill>
                <a:srgbClr val="7F7F7F"/>
              </a:solidFill>
              <a:latin typeface="Trebuchet MS"/>
            </a:endParaRPr>
          </a:p>
        </p:txBody>
      </p:sp>
      <p:pic>
        <p:nvPicPr>
          <p:cNvPr id="30" name="New picture"/>
          <p:cNvPicPr/>
          <p:nvPr/>
        </p:nvPicPr>
        <p:blipFill>
          <a:blip r:embed="rId9"/>
          <a:srcRect/>
          <a:stretch>
            <a:fillRect/>
          </a:stretch>
        </p:blipFill>
        <p:spPr>
          <a:xfrm>
            <a:off x="4594767" y="3788785"/>
            <a:ext cx="1651000" cy="6191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1" name="New shape"/>
          <p:cNvSpPr/>
          <p:nvPr/>
        </p:nvSpPr>
        <p:spPr>
          <a:xfrm>
            <a:off x="4933143" y="4770082"/>
            <a:ext cx="1652651" cy="427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IAVA alumni member</a:t>
            </a:r>
          </a:p>
        </p:txBody>
      </p:sp>
      <p:sp>
        <p:nvSpPr>
          <p:cNvPr id="32" name="New shape"/>
          <p:cNvSpPr/>
          <p:nvPr/>
        </p:nvSpPr>
        <p:spPr>
          <a:xfrm>
            <a:off x="4813300" y="5510775"/>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endParaRPr lang="en-US" sz="1100">
              <a:solidFill>
                <a:srgbClr val="7F7F7F"/>
              </a:solidFill>
              <a:latin typeface="Trebuchet MS"/>
            </a:endParaRPr>
          </a:p>
        </p:txBody>
      </p:sp>
      <p:pic>
        <p:nvPicPr>
          <p:cNvPr id="33" name="New picture"/>
          <p:cNvPicPr/>
          <p:nvPr/>
        </p:nvPicPr>
        <p:blipFill>
          <a:blip r:embed="rId10"/>
          <a:srcRect/>
          <a:stretch>
            <a:fillRect/>
          </a:stretch>
        </p:blipFill>
        <p:spPr>
          <a:xfrm>
            <a:off x="6590517" y="3770899"/>
            <a:ext cx="1061357" cy="9434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4" name="New shape"/>
          <p:cNvSpPr/>
          <p:nvPr/>
        </p:nvSpPr>
        <p:spPr>
          <a:xfrm>
            <a:off x="6465951" y="4941168"/>
            <a:ext cx="1652651" cy="427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r>
              <a:rPr lang="en-US" sz="1400" dirty="0">
                <a:solidFill>
                  <a:srgbClr val="404040"/>
                </a:solidFill>
                <a:latin typeface="Trebuchet MS"/>
              </a:rPr>
              <a:t>Alumni Wounded Warrior Project</a:t>
            </a:r>
          </a:p>
        </p:txBody>
      </p:sp>
      <p:sp>
        <p:nvSpPr>
          <p:cNvPr id="35" name="New shape"/>
          <p:cNvSpPr/>
          <p:nvPr/>
        </p:nvSpPr>
        <p:spPr>
          <a:xfrm>
            <a:off x="7099300" y="5510775"/>
            <a:ext cx="1652651" cy="167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spAutoFit/>
          </a:bodyPr>
          <a:lstStyle/>
          <a:p>
            <a:pPr algn="l" fontAlgn="t"/>
            <a:endParaRPr lang="en-US" sz="1100">
              <a:solidFill>
                <a:srgbClr val="7F7F7F"/>
              </a:solidFill>
              <a:latin typeface="Trebuchet MS"/>
            </a:endParaRPr>
          </a:p>
        </p:txBody>
      </p:sp>
    </p:spTree>
    <p:extLst>
      <p:ext uri="{BB962C8B-B14F-4D97-AF65-F5344CB8AC3E}">
        <p14:creationId xmlns:p14="http://schemas.microsoft.com/office/powerpoint/2010/main" val="315459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056923"/>
            <a:ext cx="9144000" cy="801077"/>
          </a:xfrm>
          <a:prstGeom prst="rect">
            <a:avLst/>
          </a:prstGeom>
          <a:gradFill>
            <a:gsLst>
              <a:gs pos="0">
                <a:schemeClr val="bg1">
                  <a:lumMod val="95000"/>
                </a:schemeClr>
              </a:gs>
              <a:gs pos="75000">
                <a:schemeClr val="bg1"/>
              </a:gs>
            </a:gsLst>
            <a:lin scaled="0"/>
            <a:tileRect/>
          </a:gradFill>
          <a:ln w="9525" cap="flat" algn="ctr">
            <a:noFill/>
            <a:prstDash val="solid"/>
          </a:ln>
        </p:spPr>
        <p:style>
          <a:lnRef idx="1">
            <a:schemeClr val="dk1"/>
          </a:lnRef>
          <a:fillRef idx="3">
            <a:schemeClr val="dk1"/>
          </a:fillRef>
          <a:effectRef idx="2">
            <a:schemeClr val="dk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9pPr>
          </a:lstStyle>
          <a:p>
            <a:pPr algn="ctr"/>
            <a:endParaRPr lang="en-US">
              <a:solidFill>
                <a:schemeClr val="bg1"/>
              </a:solidFill>
            </a:endParaRPr>
          </a:p>
        </p:txBody>
      </p:sp>
      <p:sp>
        <p:nvSpPr>
          <p:cNvPr id="4" name="TextBox 3"/>
          <p:cNvSpPr txBox="1"/>
          <p:nvPr/>
        </p:nvSpPr>
        <p:spPr>
          <a:xfrm>
            <a:off x="323528" y="829613"/>
            <a:ext cx="8183604" cy="434041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algn="ctr">
              <a:lnSpc>
                <a:spcPct val="130000"/>
              </a:lnSpc>
            </a:pPr>
            <a:r>
              <a:rPr lang="en-US" sz="3600" spc="100" dirty="0">
                <a:solidFill>
                  <a:schemeClr val="tx1">
                    <a:lumMod val="50000"/>
                    <a:lumOff val="50000"/>
                  </a:schemeClr>
                </a:solidFill>
                <a:latin typeface="Georgia"/>
                <a:cs typeface="Georgia"/>
              </a:rPr>
              <a:t>The Inn of the Patriots expansion (12 years) with The United States Presidential Culinary Museum is by White House alumni in Washington, DC. We are evaluating several potential properties and partners.</a:t>
            </a:r>
          </a:p>
        </p:txBody>
      </p:sp>
      <p:cxnSp>
        <p:nvCxnSpPr>
          <p:cNvPr id="8" name="Straight Connector 7"/>
          <p:cNvCxnSpPr/>
          <p:nvPr/>
        </p:nvCxnSpPr>
        <p:spPr>
          <a:xfrm>
            <a:off x="0" y="6060176"/>
            <a:ext cx="9144000" cy="0"/>
          </a:xfrm>
          <a:prstGeom prst="line">
            <a:avLst/>
          </a:prstGeom>
          <a:ln w="9525" cap="flat" algn="ctr">
            <a:solidFill>
              <a:schemeClr val="bg1">
                <a:lumMod val="85000"/>
              </a:schemeClr>
            </a:solidFill>
            <a:prstDash val="solid"/>
          </a:ln>
        </p:spPr>
        <p:style>
          <a:lnRef idx="1">
            <a:schemeClr val="dk1"/>
          </a:lnRef>
          <a:fillRef idx="0">
            <a:schemeClr val="dk1"/>
          </a:fillRef>
          <a:effectRef idx="0">
            <a:schemeClr val="dk1"/>
          </a:effectRef>
          <a:fontRef idx="minor">
            <a:schemeClr val="tx1"/>
          </a:fontRef>
        </p:style>
      </p:cxnSp>
      <p:sp>
        <p:nvSpPr>
          <p:cNvPr id="13" name="TextBox 12" descr="footertext" title="footertext"/>
          <p:cNvSpPr txBox="1"/>
          <p:nvPr/>
        </p:nvSpPr>
        <p:spPr>
          <a:xfrm>
            <a:off x="442803" y="6265163"/>
            <a:ext cx="6744198" cy="3356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r>
              <a:rPr lang="en-US" sz="1600">
                <a:solidFill>
                  <a:schemeClr val="tx1">
                    <a:lumMod val="50000"/>
                    <a:lumOff val="50000"/>
                  </a:schemeClr>
                </a:solidFill>
                <a:latin typeface="Trebuchet MS"/>
                <a:cs typeface="Trebuchet MS"/>
              </a:rPr>
              <a:t>The Inn of the Patriots, LLC</a:t>
            </a:r>
          </a:p>
        </p:txBody>
      </p:sp>
      <p:pic>
        <p:nvPicPr>
          <p:cNvPr id="14" name="Picture 13" descr="companylogo" title="companylogo"/>
          <p:cNvPicPr/>
          <p:nvPr/>
        </p:nvPicPr>
        <p:blipFill>
          <a:blip r:embed="rId2"/>
          <a:srcRect/>
          <a:stretch>
            <a:fillRect/>
          </a:stretch>
        </p:blipFill>
        <p:spPr>
          <a:xfrm>
            <a:off x="7803014" y="6213120"/>
            <a:ext cx="918072" cy="508000"/>
          </a:xfrm>
          <a:prstGeom prst="rect">
            <a:avLst/>
          </a:prstGeom>
        </p:spPr>
      </p:pic>
    </p:spTree>
    <p:extLst>
      <p:ext uri="{BB962C8B-B14F-4D97-AF65-F5344CB8AC3E}">
        <p14:creationId xmlns:p14="http://schemas.microsoft.com/office/powerpoint/2010/main" val="3365209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056923"/>
            <a:ext cx="9144000" cy="801077"/>
          </a:xfrm>
          <a:prstGeom prst="rect">
            <a:avLst/>
          </a:prstGeom>
          <a:gradFill>
            <a:gsLst>
              <a:gs pos="0">
                <a:schemeClr val="bg1">
                  <a:lumMod val="95000"/>
                </a:schemeClr>
              </a:gs>
              <a:gs pos="75000">
                <a:schemeClr val="bg1"/>
              </a:gs>
            </a:gsLst>
            <a:lin scaled="0"/>
            <a:tileRect/>
          </a:gradFill>
          <a:ln w="9525" cap="flat" algn="ctr">
            <a:noFill/>
            <a:prstDash val="solid"/>
          </a:ln>
        </p:spPr>
        <p:style>
          <a:lnRef idx="1">
            <a:schemeClr val="dk1"/>
          </a:lnRef>
          <a:fillRef idx="3">
            <a:schemeClr val="dk1"/>
          </a:fillRef>
          <a:effectRef idx="2">
            <a:schemeClr val="dk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9pPr>
          </a:lstStyle>
          <a:p>
            <a:pPr algn="ctr"/>
            <a:endParaRPr lang="en-US">
              <a:solidFill>
                <a:schemeClr val="bg1"/>
              </a:solidFill>
            </a:endParaRPr>
          </a:p>
        </p:txBody>
      </p:sp>
      <p:sp>
        <p:nvSpPr>
          <p:cNvPr id="2" name="Title 1" descr="slidetitle" title="slide title"/>
          <p:cNvSpPr>
            <a:spLocks noGrp="1"/>
          </p:cNvSpPr>
          <p:nvPr>
            <p:ph type="ctrTitle"/>
          </p:nvPr>
        </p:nvSpPr>
        <p:spPr>
          <a:xfrm>
            <a:off x="436356" y="645188"/>
            <a:ext cx="8564359" cy="748974"/>
          </a:xfrm>
        </p:spPr>
        <p:txBody>
          <a:bodyPr>
            <a:noAutofit/>
          </a:bodyPr>
          <a:lstStyle/>
          <a:p>
            <a:pPr algn="l"/>
            <a:r>
              <a:rPr lang="en-US" sz="5000" spc="60">
                <a:solidFill>
                  <a:schemeClr val="tx1">
                    <a:lumMod val="75000"/>
                    <a:lumOff val="25000"/>
                  </a:schemeClr>
                </a:solidFill>
                <a:latin typeface="Trebuchet MS"/>
                <a:cs typeface="Trebuchet MS"/>
              </a:rPr>
              <a:t>Problems worth solving</a:t>
            </a:r>
          </a:p>
        </p:txBody>
      </p:sp>
      <p:sp>
        <p:nvSpPr>
          <p:cNvPr id="4" name="TextBox 3" descr="descriptionList" title="descriptionList"/>
          <p:cNvSpPr txBox="1"/>
          <p:nvPr/>
        </p:nvSpPr>
        <p:spPr>
          <a:xfrm>
            <a:off x="443110" y="1747058"/>
            <a:ext cx="8515162" cy="421044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marL="457200" indent="-457200">
              <a:lnSpc>
                <a:spcPct val="150000"/>
              </a:lnSpc>
              <a:buClr>
                <a:schemeClr val="tx1">
                  <a:lumMod val="85000"/>
                  <a:lumOff val="15000"/>
                </a:schemeClr>
              </a:buClr>
              <a:buFont typeface="Wingdings" charset="2"/>
              <a:buChar char="§"/>
            </a:pPr>
            <a:r>
              <a:rPr lang="en-US" sz="3000" spc="60">
                <a:solidFill>
                  <a:schemeClr val="tx1">
                    <a:lumMod val="50000"/>
                    <a:lumOff val="50000"/>
                  </a:schemeClr>
                </a:solidFill>
                <a:latin typeface="Georgia"/>
                <a:cs typeface="Georgia"/>
              </a:rPr>
              <a:t>Unique museum astounds guests</a:t>
            </a:r>
          </a:p>
          <a:p>
            <a:pPr marL="457200" indent="-457200">
              <a:lnSpc>
                <a:spcPct val="150000"/>
              </a:lnSpc>
              <a:buClr>
                <a:schemeClr val="tx1">
                  <a:lumMod val="85000"/>
                  <a:lumOff val="15000"/>
                </a:schemeClr>
              </a:buClr>
              <a:buFont typeface="Wingdings" charset="2"/>
              <a:buChar char="§"/>
            </a:pPr>
            <a:r>
              <a:rPr lang="en-US" sz="3000" spc="60">
                <a:solidFill>
                  <a:schemeClr val="tx1">
                    <a:lumMod val="50000"/>
                    <a:lumOff val="50000"/>
                  </a:schemeClr>
                </a:solidFill>
                <a:latin typeface="Georgia"/>
                <a:cs typeface="Georgia"/>
              </a:rPr>
              <a:t>Television series highly entertaining</a:t>
            </a:r>
          </a:p>
          <a:p>
            <a:pPr marL="457200" indent="-457200">
              <a:lnSpc>
                <a:spcPct val="150000"/>
              </a:lnSpc>
              <a:buClr>
                <a:schemeClr val="tx1">
                  <a:lumMod val="85000"/>
                  <a:lumOff val="15000"/>
                </a:schemeClr>
              </a:buClr>
              <a:buFont typeface="Wingdings" charset="2"/>
              <a:buChar char="§"/>
            </a:pPr>
            <a:r>
              <a:rPr lang="en-US" sz="3000" spc="60">
                <a:solidFill>
                  <a:schemeClr val="tx1">
                    <a:lumMod val="50000"/>
                    <a:lumOff val="50000"/>
                  </a:schemeClr>
                </a:solidFill>
                <a:latin typeface="Georgia"/>
                <a:cs typeface="Georgia"/>
              </a:rPr>
              <a:t>Featured to almost three billion via TV</a:t>
            </a:r>
          </a:p>
          <a:p>
            <a:pPr marL="457200" indent="-457200">
              <a:lnSpc>
                <a:spcPct val="150000"/>
              </a:lnSpc>
              <a:buClr>
                <a:schemeClr val="tx1">
                  <a:lumMod val="85000"/>
                  <a:lumOff val="15000"/>
                </a:schemeClr>
              </a:buClr>
              <a:buFont typeface="Wingdings" charset="2"/>
              <a:buChar char="§"/>
            </a:pPr>
            <a:r>
              <a:rPr lang="en-US" sz="3000" spc="60">
                <a:solidFill>
                  <a:schemeClr val="tx1">
                    <a:lumMod val="50000"/>
                    <a:lumOff val="50000"/>
                  </a:schemeClr>
                </a:solidFill>
                <a:latin typeface="Georgia"/>
                <a:cs typeface="Georgia"/>
              </a:rPr>
              <a:t>Showcased in 160+ newspapers worldwide</a:t>
            </a:r>
          </a:p>
          <a:p>
            <a:pPr marL="457200" indent="-457200">
              <a:lnSpc>
                <a:spcPct val="150000"/>
              </a:lnSpc>
              <a:buClr>
                <a:schemeClr val="tx1">
                  <a:lumMod val="85000"/>
                  <a:lumOff val="15000"/>
                </a:schemeClr>
              </a:buClr>
              <a:buFont typeface="Wingdings" charset="2"/>
              <a:buChar char="§"/>
            </a:pPr>
            <a:r>
              <a:rPr lang="en-US" sz="3000" spc="60">
                <a:solidFill>
                  <a:schemeClr val="tx1">
                    <a:lumMod val="50000"/>
                    <a:lumOff val="50000"/>
                  </a:schemeClr>
                </a:solidFill>
                <a:latin typeface="Georgia"/>
                <a:cs typeface="Georgia"/>
              </a:rPr>
              <a:t>Enjoy staying a Night at the Museum!</a:t>
            </a:r>
          </a:p>
        </p:txBody>
      </p:sp>
      <p:sp>
        <p:nvSpPr>
          <p:cNvPr id="10" name="TextBox 9" descr="footertext" title="footer text"/>
          <p:cNvSpPr txBox="1"/>
          <p:nvPr/>
        </p:nvSpPr>
        <p:spPr>
          <a:xfrm>
            <a:off x="442803" y="6265163"/>
            <a:ext cx="6744198" cy="3356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r>
              <a:rPr lang="en-US" sz="1600">
                <a:solidFill>
                  <a:schemeClr val="tx1">
                    <a:lumMod val="50000"/>
                    <a:lumOff val="50000"/>
                  </a:schemeClr>
                </a:solidFill>
                <a:latin typeface="Trebuchet MS"/>
                <a:cs typeface="Trebuchet MS"/>
              </a:rPr>
              <a:t>The Inn of the Patriots, LLC</a:t>
            </a:r>
          </a:p>
        </p:txBody>
      </p:sp>
      <p:cxnSp>
        <p:nvCxnSpPr>
          <p:cNvPr id="8" name="Straight Connector 7"/>
          <p:cNvCxnSpPr/>
          <p:nvPr/>
        </p:nvCxnSpPr>
        <p:spPr>
          <a:xfrm>
            <a:off x="0" y="6060176"/>
            <a:ext cx="9144000" cy="0"/>
          </a:xfrm>
          <a:prstGeom prst="line">
            <a:avLst/>
          </a:prstGeom>
          <a:ln w="9525" cap="flat" algn="ctr">
            <a:solidFill>
              <a:schemeClr val="bg1">
                <a:lumMod val="85000"/>
              </a:schemeClr>
            </a:solidFill>
            <a:prstDash val="solid"/>
          </a:ln>
        </p:spPr>
        <p:style>
          <a:lnRef idx="1">
            <a:schemeClr val="dk1"/>
          </a:lnRef>
          <a:fillRef idx="0">
            <a:schemeClr val="dk1"/>
          </a:fillRef>
          <a:effectRef idx="0">
            <a:schemeClr val="dk1"/>
          </a:effectRef>
          <a:fontRef idx="minor">
            <a:schemeClr val="tx1"/>
          </a:fontRef>
        </p:style>
      </p:cxnSp>
      <p:pic>
        <p:nvPicPr>
          <p:cNvPr id="9" name="Picture 8" descr="companylogo" title="companylogo"/>
          <p:cNvPicPr/>
          <p:nvPr/>
        </p:nvPicPr>
        <p:blipFill>
          <a:blip r:embed="rId2"/>
          <a:srcRect/>
          <a:stretch>
            <a:fillRect/>
          </a:stretch>
        </p:blipFill>
        <p:spPr>
          <a:xfrm>
            <a:off x="7803014" y="6213120"/>
            <a:ext cx="918072" cy="508000"/>
          </a:xfrm>
          <a:prstGeom prst="rect">
            <a:avLst/>
          </a:prstGeom>
        </p:spPr>
      </p:pic>
    </p:spTree>
    <p:extLst>
      <p:ext uri="{BB962C8B-B14F-4D97-AF65-F5344CB8AC3E}">
        <p14:creationId xmlns:p14="http://schemas.microsoft.com/office/powerpoint/2010/main" val="1233966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056923"/>
            <a:ext cx="9144000" cy="801077"/>
          </a:xfrm>
          <a:prstGeom prst="rect">
            <a:avLst/>
          </a:prstGeom>
          <a:gradFill>
            <a:gsLst>
              <a:gs pos="0">
                <a:schemeClr val="bg1">
                  <a:lumMod val="95000"/>
                </a:schemeClr>
              </a:gs>
              <a:gs pos="75000">
                <a:schemeClr val="bg1"/>
              </a:gs>
            </a:gsLst>
            <a:lin scaled="0"/>
            <a:tileRect/>
          </a:gradFill>
          <a:ln w="9525" cap="flat" algn="ctr">
            <a:noFill/>
            <a:prstDash val="solid"/>
          </a:ln>
        </p:spPr>
        <p:style>
          <a:lnRef idx="1">
            <a:schemeClr val="dk1"/>
          </a:lnRef>
          <a:fillRef idx="3">
            <a:schemeClr val="dk1"/>
          </a:fillRef>
          <a:effectRef idx="2">
            <a:schemeClr val="dk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9pPr>
          </a:lstStyle>
          <a:p>
            <a:pPr algn="ctr"/>
            <a:endParaRPr lang="en-US">
              <a:solidFill>
                <a:schemeClr val="bg1"/>
              </a:solidFill>
            </a:endParaRPr>
          </a:p>
        </p:txBody>
      </p:sp>
      <p:sp>
        <p:nvSpPr>
          <p:cNvPr id="2" name="Title 1" descr="slidetitle" title="slide title"/>
          <p:cNvSpPr>
            <a:spLocks noGrp="1"/>
          </p:cNvSpPr>
          <p:nvPr>
            <p:ph type="ctrTitle"/>
          </p:nvPr>
        </p:nvSpPr>
        <p:spPr>
          <a:xfrm>
            <a:off x="423044" y="263761"/>
            <a:ext cx="8564359" cy="748974"/>
          </a:xfrm>
        </p:spPr>
        <p:txBody>
          <a:bodyPr>
            <a:noAutofit/>
          </a:bodyPr>
          <a:lstStyle/>
          <a:p>
            <a:pPr algn="l"/>
            <a:r>
              <a:rPr lang="en-US" sz="5000" spc="60" dirty="0">
                <a:solidFill>
                  <a:schemeClr val="tx1">
                    <a:lumMod val="75000"/>
                    <a:lumOff val="25000"/>
                  </a:schemeClr>
                </a:solidFill>
                <a:latin typeface="Trebuchet MS"/>
                <a:cs typeface="Trebuchet MS"/>
              </a:rPr>
              <a:t>Our solution</a:t>
            </a:r>
          </a:p>
        </p:txBody>
      </p:sp>
      <p:sp>
        <p:nvSpPr>
          <p:cNvPr id="4" name="TextBox 3"/>
          <p:cNvSpPr txBox="1"/>
          <p:nvPr/>
        </p:nvSpPr>
        <p:spPr>
          <a:xfrm>
            <a:off x="455198" y="1446757"/>
            <a:ext cx="8183604" cy="417614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a:lnSpc>
                <a:spcPct val="120000"/>
              </a:lnSpc>
            </a:pPr>
            <a:r>
              <a:rPr lang="en-US" sz="3200" spc="60" dirty="0">
                <a:solidFill>
                  <a:schemeClr val="tx1">
                    <a:lumMod val="50000"/>
                    <a:lumOff val="50000"/>
                  </a:schemeClr>
                </a:solidFill>
                <a:latin typeface="Georgia"/>
                <a:cs typeface="Georgia"/>
              </a:rPr>
              <a:t>Our expansion in DC will grow us into a  property featuring The Hail to the Chef Restaurant with All the Presidents’ Menu’s, a slightly larger museum, our TV series, an amazing kitchenware store (like Williams &amp; Sonoma), and Culinary Institute with 5315 alumni members.</a:t>
            </a:r>
          </a:p>
        </p:txBody>
      </p:sp>
      <p:pic>
        <p:nvPicPr>
          <p:cNvPr id="9" name="Picture 8" descr="companylogo" title="companylogo"/>
          <p:cNvPicPr/>
          <p:nvPr/>
        </p:nvPicPr>
        <p:blipFill>
          <a:blip r:embed="rId2"/>
          <a:srcRect/>
          <a:stretch>
            <a:fillRect/>
          </a:stretch>
        </p:blipFill>
        <p:spPr>
          <a:xfrm>
            <a:off x="7803014" y="6213120"/>
            <a:ext cx="918072" cy="508000"/>
          </a:xfrm>
          <a:prstGeom prst="rect">
            <a:avLst/>
          </a:prstGeom>
        </p:spPr>
      </p:pic>
      <p:sp>
        <p:nvSpPr>
          <p:cNvPr id="10" name="TextBox 9" descr="footertext" title="footer text"/>
          <p:cNvSpPr txBox="1"/>
          <p:nvPr/>
        </p:nvSpPr>
        <p:spPr>
          <a:xfrm>
            <a:off x="442804" y="6265163"/>
            <a:ext cx="6744197" cy="3356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r>
              <a:rPr lang="en-US" sz="1600">
                <a:solidFill>
                  <a:schemeClr val="tx1">
                    <a:lumMod val="50000"/>
                    <a:lumOff val="50000"/>
                  </a:schemeClr>
                </a:solidFill>
                <a:latin typeface="Trebuchet MS"/>
                <a:cs typeface="Trebuchet MS"/>
              </a:rPr>
              <a:t>The Inn of the Patriots, LLC</a:t>
            </a:r>
          </a:p>
        </p:txBody>
      </p:sp>
      <p:cxnSp>
        <p:nvCxnSpPr>
          <p:cNvPr id="8" name="Straight Connector 7"/>
          <p:cNvCxnSpPr/>
          <p:nvPr/>
        </p:nvCxnSpPr>
        <p:spPr>
          <a:xfrm>
            <a:off x="0" y="6060176"/>
            <a:ext cx="9144000" cy="0"/>
          </a:xfrm>
          <a:prstGeom prst="line">
            <a:avLst/>
          </a:prstGeom>
          <a:ln w="9525" cap="flat" algn="ctr">
            <a:solidFill>
              <a:schemeClr val="bg1">
                <a:lumMod val="85000"/>
              </a:schemeClr>
            </a:solidFill>
            <a:prstDash val="soli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86186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rgetmarket" title="targetmarket"/>
          <p:cNvPicPr>
            <a:picLocks noChangeAspect="1"/>
          </p:cNvPicPr>
          <p:nvPr/>
        </p:nvPicPr>
        <p:blipFill>
          <a:blip r:embed="rId2"/>
          <a:srcRect/>
          <a:stretch>
            <a:fillRect/>
          </a:stretch>
        </p:blipFill>
        <p:spPr>
          <a:xfrm>
            <a:off x="567764" y="1902756"/>
            <a:ext cx="8118742" cy="3525912"/>
          </a:xfrm>
          <a:prstGeom prst="rect">
            <a:avLst/>
          </a:prstGeom>
        </p:spPr>
      </p:pic>
      <p:sp>
        <p:nvSpPr>
          <p:cNvPr id="11" name="Rectangle 10"/>
          <p:cNvSpPr/>
          <p:nvPr/>
        </p:nvSpPr>
        <p:spPr>
          <a:xfrm>
            <a:off x="0" y="6056923"/>
            <a:ext cx="9144000" cy="801077"/>
          </a:xfrm>
          <a:prstGeom prst="rect">
            <a:avLst/>
          </a:prstGeom>
          <a:gradFill>
            <a:gsLst>
              <a:gs pos="0">
                <a:schemeClr val="bg1">
                  <a:lumMod val="95000"/>
                </a:schemeClr>
              </a:gs>
              <a:gs pos="75000">
                <a:schemeClr val="bg1"/>
              </a:gs>
            </a:gsLst>
            <a:lin scaled="0"/>
            <a:tileRect/>
          </a:gradFill>
          <a:ln w="9525" cap="flat" algn="ctr">
            <a:noFill/>
            <a:prstDash val="solid"/>
          </a:ln>
        </p:spPr>
        <p:style>
          <a:lnRef idx="1">
            <a:schemeClr val="dk1"/>
          </a:lnRef>
          <a:fillRef idx="3">
            <a:schemeClr val="dk1"/>
          </a:fillRef>
          <a:effectRef idx="2">
            <a:schemeClr val="dk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9pPr>
          </a:lstStyle>
          <a:p>
            <a:pPr algn="ctr"/>
            <a:endParaRPr lang="en-US">
              <a:solidFill>
                <a:schemeClr val="bg1"/>
              </a:solidFill>
            </a:endParaRPr>
          </a:p>
        </p:txBody>
      </p:sp>
      <p:sp>
        <p:nvSpPr>
          <p:cNvPr id="2" name="Title 1" descr="slidetitle" title="slide title"/>
          <p:cNvSpPr>
            <a:spLocks noGrp="1"/>
          </p:cNvSpPr>
          <p:nvPr>
            <p:ph type="ctrTitle"/>
          </p:nvPr>
        </p:nvSpPr>
        <p:spPr>
          <a:xfrm>
            <a:off x="436356" y="645188"/>
            <a:ext cx="8564359" cy="748974"/>
          </a:xfrm>
        </p:spPr>
        <p:txBody>
          <a:bodyPr>
            <a:noAutofit/>
          </a:bodyPr>
          <a:lstStyle/>
          <a:p>
            <a:pPr algn="l"/>
            <a:r>
              <a:rPr lang="en-US" sz="5000" spc="60">
                <a:solidFill>
                  <a:schemeClr val="tx1">
                    <a:lumMod val="75000"/>
                    <a:lumOff val="25000"/>
                  </a:schemeClr>
                </a:solidFill>
                <a:latin typeface="Trebuchet MS"/>
                <a:cs typeface="Trebuchet MS"/>
              </a:rPr>
              <a:t>Target market</a:t>
            </a:r>
          </a:p>
        </p:txBody>
      </p:sp>
      <p:sp>
        <p:nvSpPr>
          <p:cNvPr id="10" name="TextBox 9" descr="footertext" title="footer text"/>
          <p:cNvSpPr txBox="1"/>
          <p:nvPr/>
        </p:nvSpPr>
        <p:spPr>
          <a:xfrm>
            <a:off x="442803" y="6265163"/>
            <a:ext cx="6744198" cy="3356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r>
              <a:rPr lang="en-US" sz="1600">
                <a:solidFill>
                  <a:schemeClr val="tx1">
                    <a:lumMod val="50000"/>
                    <a:lumOff val="50000"/>
                  </a:schemeClr>
                </a:solidFill>
                <a:latin typeface="Trebuchet MS"/>
                <a:cs typeface="Trebuchet MS"/>
              </a:rPr>
              <a:t>The Inn of the Patriots, LLC</a:t>
            </a:r>
          </a:p>
        </p:txBody>
      </p:sp>
      <p:cxnSp>
        <p:nvCxnSpPr>
          <p:cNvPr id="8" name="Straight Connector 7"/>
          <p:cNvCxnSpPr/>
          <p:nvPr/>
        </p:nvCxnSpPr>
        <p:spPr>
          <a:xfrm>
            <a:off x="0" y="6060176"/>
            <a:ext cx="9144000" cy="0"/>
          </a:xfrm>
          <a:prstGeom prst="line">
            <a:avLst/>
          </a:prstGeom>
          <a:ln w="9525" cap="flat" algn="ctr">
            <a:solidFill>
              <a:schemeClr val="bg1">
                <a:lumMod val="85000"/>
              </a:schemeClr>
            </a:solidFill>
            <a:prstDash val="solid"/>
          </a:ln>
        </p:spPr>
        <p:style>
          <a:lnRef idx="1">
            <a:schemeClr val="dk1"/>
          </a:lnRef>
          <a:fillRef idx="0">
            <a:schemeClr val="dk1"/>
          </a:fillRef>
          <a:effectRef idx="0">
            <a:schemeClr val="dk1"/>
          </a:effectRef>
          <a:fontRef idx="minor">
            <a:schemeClr val="tx1"/>
          </a:fontRef>
        </p:style>
      </p:cxnSp>
      <p:pic>
        <p:nvPicPr>
          <p:cNvPr id="9" name="Picture 8" descr="companylogo" title="companylogo"/>
          <p:cNvPicPr/>
          <p:nvPr/>
        </p:nvPicPr>
        <p:blipFill>
          <a:blip r:embed="rId3"/>
          <a:srcRect/>
          <a:stretch>
            <a:fillRect/>
          </a:stretch>
        </p:blipFill>
        <p:spPr>
          <a:xfrm>
            <a:off x="7803014" y="6213120"/>
            <a:ext cx="918072" cy="508000"/>
          </a:xfrm>
          <a:prstGeom prst="rect">
            <a:avLst/>
          </a:prstGeom>
        </p:spPr>
      </p:pic>
      <p:sp>
        <p:nvSpPr>
          <p:cNvPr id="21" name="TextBox 20" descr="prospects" title="Prospects"/>
          <p:cNvSpPr txBox="1"/>
          <p:nvPr/>
        </p:nvSpPr>
        <p:spPr>
          <a:xfrm>
            <a:off x="462908" y="3625983"/>
            <a:ext cx="2855589" cy="518678"/>
          </a:xfrm>
          <a:prstGeom prst="rect">
            <a:avLst/>
          </a:prstGeom>
          <a:noFill/>
        </p:spPr>
        <p:txBody>
          <a:bodyPr wrap="square" rtlCol="0">
            <a:spAutoFit/>
          </a:bodyPr>
          <a:lstStyle>
            <a:defPPr>
              <a:defRPr lang="en-US"/>
            </a:defPPr>
            <a:lvl1pPr marL="0" indent="0" algn="l" defTabSz="457200" rtl="0" eaLnBrk="1" latinLnBrk="0" hangingPunct="1">
              <a:defRPr sz="1100" kern="1200">
                <a:solidFill>
                  <a:schemeClr val="tx1"/>
                </a:solidFill>
                <a:latin typeface="+mn-lt"/>
                <a:ea typeface="+mn-ea"/>
                <a:cs typeface="+mn-cs"/>
              </a:defRPr>
            </a:lvl1pPr>
            <a:lvl2pPr marL="457200" indent="0" algn="l" defTabSz="457200" rtl="0" eaLnBrk="1" latinLnBrk="0" hangingPunct="1">
              <a:defRPr sz="1100" kern="1200">
                <a:solidFill>
                  <a:schemeClr val="tx1"/>
                </a:solidFill>
                <a:latin typeface="+mn-lt"/>
                <a:ea typeface="+mn-ea"/>
                <a:cs typeface="+mn-cs"/>
              </a:defRPr>
            </a:lvl2pPr>
            <a:lvl3pPr marL="914400" indent="0" algn="l" defTabSz="457200" rtl="0" eaLnBrk="1" latinLnBrk="0" hangingPunct="1">
              <a:defRPr sz="1100" kern="1200">
                <a:solidFill>
                  <a:schemeClr val="tx1"/>
                </a:solidFill>
                <a:latin typeface="+mn-lt"/>
                <a:ea typeface="+mn-ea"/>
                <a:cs typeface="+mn-cs"/>
              </a:defRPr>
            </a:lvl3pPr>
            <a:lvl4pPr marL="1371600" indent="0" algn="l" defTabSz="457200" rtl="0" eaLnBrk="1" latinLnBrk="0" hangingPunct="1">
              <a:defRPr sz="1100" kern="1200">
                <a:solidFill>
                  <a:schemeClr val="tx1"/>
                </a:solidFill>
                <a:latin typeface="+mn-lt"/>
                <a:ea typeface="+mn-ea"/>
                <a:cs typeface="+mn-cs"/>
              </a:defRPr>
            </a:lvl4pPr>
            <a:lvl5pPr marL="1828800" indent="0" algn="l" defTabSz="457200" rtl="0" eaLnBrk="1" latinLnBrk="0" hangingPunct="1">
              <a:defRPr sz="1100" kern="1200">
                <a:solidFill>
                  <a:schemeClr val="tx1"/>
                </a:solidFill>
                <a:latin typeface="+mn-lt"/>
                <a:ea typeface="+mn-ea"/>
                <a:cs typeface="+mn-cs"/>
              </a:defRPr>
            </a:lvl5pPr>
            <a:lvl6pPr marL="2286000" indent="0" algn="l" defTabSz="457200" rtl="0" eaLnBrk="1" latinLnBrk="0" hangingPunct="1">
              <a:defRPr sz="1100" kern="1200">
                <a:solidFill>
                  <a:schemeClr val="tx1"/>
                </a:solidFill>
                <a:latin typeface="+mn-lt"/>
                <a:ea typeface="+mn-ea"/>
                <a:cs typeface="+mn-cs"/>
              </a:defRPr>
            </a:lvl6pPr>
            <a:lvl7pPr marL="2743200" indent="0" algn="l" defTabSz="457200" rtl="0" eaLnBrk="1" latinLnBrk="0" hangingPunct="1">
              <a:defRPr sz="1100" kern="1200">
                <a:solidFill>
                  <a:schemeClr val="tx1"/>
                </a:solidFill>
                <a:latin typeface="+mn-lt"/>
                <a:ea typeface="+mn-ea"/>
                <a:cs typeface="+mn-cs"/>
              </a:defRPr>
            </a:lvl7pPr>
            <a:lvl8pPr marL="3200400" indent="0" algn="l" defTabSz="457200" rtl="0" eaLnBrk="1" latinLnBrk="0" hangingPunct="1">
              <a:defRPr sz="1100" kern="1200">
                <a:solidFill>
                  <a:schemeClr val="tx1"/>
                </a:solidFill>
                <a:latin typeface="+mn-lt"/>
                <a:ea typeface="+mn-ea"/>
                <a:cs typeface="+mn-cs"/>
              </a:defRPr>
            </a:lvl8pPr>
            <a:lvl9pPr marL="3657600" indent="0">
              <a:defRPr sz="1100">
                <a:latin typeface="+mn-lt"/>
                <a:ea typeface="+mn-ea"/>
                <a:cs typeface="+mn-cs"/>
              </a:defRPr>
            </a:lvl9pPr>
          </a:lstStyle>
          <a:p>
            <a:pPr algn="ctr">
              <a:lnSpc>
                <a:spcPct val="140000"/>
              </a:lnSpc>
              <a:buClr>
                <a:schemeClr val="tx1">
                  <a:lumMod val="85000"/>
                  <a:lumOff val="15000"/>
                </a:schemeClr>
              </a:buClr>
            </a:pPr>
            <a:r>
              <a:rPr lang="en-US" sz="2000" spc="60">
                <a:solidFill>
                  <a:schemeClr val="tx1">
                    <a:lumMod val="50000"/>
                    <a:lumOff val="50000"/>
                  </a:schemeClr>
                </a:solidFill>
                <a:latin typeface="Trebuchet MS"/>
                <a:cs typeface="Trebuchet MS"/>
              </a:rPr>
              <a:t>Prospects</a:t>
            </a:r>
          </a:p>
        </p:txBody>
      </p:sp>
      <p:sp>
        <p:nvSpPr>
          <p:cNvPr id="22" name="TextBox 21" descr="prospectTotal" title="prospect total"/>
          <p:cNvSpPr txBox="1"/>
          <p:nvPr/>
        </p:nvSpPr>
        <p:spPr>
          <a:xfrm>
            <a:off x="462904" y="2869298"/>
            <a:ext cx="2855589" cy="1116684"/>
          </a:xfrm>
          <a:prstGeom prst="rect">
            <a:avLst/>
          </a:prstGeom>
          <a:noFill/>
        </p:spPr>
        <p:txBody>
          <a:bodyPr wrap="square" rtlCol="0">
            <a:spAutoFit/>
          </a:bodyPr>
          <a:lstStyle>
            <a:defPPr>
              <a:defRPr lang="en-US"/>
            </a:defPPr>
            <a:lvl1pPr marL="0" indent="0" algn="l" defTabSz="457200" rtl="0" eaLnBrk="1" latinLnBrk="0" hangingPunct="1">
              <a:defRPr sz="1100" kern="1200">
                <a:solidFill>
                  <a:schemeClr val="tx1"/>
                </a:solidFill>
                <a:latin typeface="+mn-lt"/>
                <a:ea typeface="+mn-ea"/>
                <a:cs typeface="+mn-cs"/>
              </a:defRPr>
            </a:lvl1pPr>
            <a:lvl2pPr marL="457200" indent="0" algn="l" defTabSz="457200" rtl="0" eaLnBrk="1" latinLnBrk="0" hangingPunct="1">
              <a:defRPr sz="1100" kern="1200">
                <a:solidFill>
                  <a:schemeClr val="tx1"/>
                </a:solidFill>
                <a:latin typeface="+mn-lt"/>
                <a:ea typeface="+mn-ea"/>
                <a:cs typeface="+mn-cs"/>
              </a:defRPr>
            </a:lvl2pPr>
            <a:lvl3pPr marL="914400" indent="0" algn="l" defTabSz="457200" rtl="0" eaLnBrk="1" latinLnBrk="0" hangingPunct="1">
              <a:defRPr sz="1100" kern="1200">
                <a:solidFill>
                  <a:schemeClr val="tx1"/>
                </a:solidFill>
                <a:latin typeface="+mn-lt"/>
                <a:ea typeface="+mn-ea"/>
                <a:cs typeface="+mn-cs"/>
              </a:defRPr>
            </a:lvl3pPr>
            <a:lvl4pPr marL="1371600" indent="0" algn="l" defTabSz="457200" rtl="0" eaLnBrk="1" latinLnBrk="0" hangingPunct="1">
              <a:defRPr sz="1100" kern="1200">
                <a:solidFill>
                  <a:schemeClr val="tx1"/>
                </a:solidFill>
                <a:latin typeface="+mn-lt"/>
                <a:ea typeface="+mn-ea"/>
                <a:cs typeface="+mn-cs"/>
              </a:defRPr>
            </a:lvl4pPr>
            <a:lvl5pPr marL="1828800" indent="0" algn="l" defTabSz="457200" rtl="0" eaLnBrk="1" latinLnBrk="0" hangingPunct="1">
              <a:defRPr sz="1100" kern="1200">
                <a:solidFill>
                  <a:schemeClr val="tx1"/>
                </a:solidFill>
                <a:latin typeface="+mn-lt"/>
                <a:ea typeface="+mn-ea"/>
                <a:cs typeface="+mn-cs"/>
              </a:defRPr>
            </a:lvl5pPr>
            <a:lvl6pPr marL="2286000" indent="0" algn="l" defTabSz="457200" rtl="0" eaLnBrk="1" latinLnBrk="0" hangingPunct="1">
              <a:defRPr sz="1100" kern="1200">
                <a:solidFill>
                  <a:schemeClr val="tx1"/>
                </a:solidFill>
                <a:latin typeface="+mn-lt"/>
                <a:ea typeface="+mn-ea"/>
                <a:cs typeface="+mn-cs"/>
              </a:defRPr>
            </a:lvl6pPr>
            <a:lvl7pPr marL="2743200" indent="0" algn="l" defTabSz="457200" rtl="0" eaLnBrk="1" latinLnBrk="0" hangingPunct="1">
              <a:defRPr sz="1100" kern="1200">
                <a:solidFill>
                  <a:schemeClr val="tx1"/>
                </a:solidFill>
                <a:latin typeface="+mn-lt"/>
                <a:ea typeface="+mn-ea"/>
                <a:cs typeface="+mn-cs"/>
              </a:defRPr>
            </a:lvl7pPr>
            <a:lvl8pPr marL="3200400" indent="0" algn="l" defTabSz="457200" rtl="0" eaLnBrk="1" latinLnBrk="0" hangingPunct="1">
              <a:defRPr sz="1100" kern="1200">
                <a:solidFill>
                  <a:schemeClr val="tx1"/>
                </a:solidFill>
                <a:latin typeface="+mn-lt"/>
                <a:ea typeface="+mn-ea"/>
                <a:cs typeface="+mn-cs"/>
              </a:defRPr>
            </a:lvl8pPr>
            <a:lvl9pPr marL="3657600" indent="0">
              <a:defRPr sz="1100">
                <a:latin typeface="+mn-lt"/>
                <a:ea typeface="+mn-ea"/>
                <a:cs typeface="+mn-cs"/>
              </a:defRPr>
            </a:lvl9pPr>
          </a:lstStyle>
          <a:p>
            <a:pPr algn="ctr">
              <a:lnSpc>
                <a:spcPct val="140000"/>
              </a:lnSpc>
              <a:buClr>
                <a:schemeClr val="tx1">
                  <a:lumMod val="85000"/>
                  <a:lumOff val="15000"/>
                </a:schemeClr>
              </a:buClr>
            </a:pPr>
            <a:r>
              <a:rPr lang="en-US" sz="4800" b="1" spc="60">
                <a:solidFill>
                  <a:schemeClr val="tx1">
                    <a:lumMod val="75000"/>
                    <a:lumOff val="25000"/>
                  </a:schemeClr>
                </a:solidFill>
                <a:latin typeface="Trebuchet MS"/>
                <a:cs typeface="Trebuchet MS"/>
              </a:rPr>
              <a:t>22M</a:t>
            </a:r>
            <a:endParaRPr lang="en-US" sz="2000" spc="60">
              <a:solidFill>
                <a:schemeClr val="tx1">
                  <a:lumMod val="50000"/>
                  <a:lumOff val="50000"/>
                </a:schemeClr>
              </a:solidFill>
              <a:latin typeface="Trebuchet MS"/>
              <a:cs typeface="Trebuchet MS"/>
            </a:endParaRPr>
          </a:p>
        </p:txBody>
      </p:sp>
      <p:sp>
        <p:nvSpPr>
          <p:cNvPr id="23" name="TextBox 22" descr="marketSize" title="MarketSize"/>
          <p:cNvSpPr txBox="1"/>
          <p:nvPr/>
        </p:nvSpPr>
        <p:spPr>
          <a:xfrm>
            <a:off x="630252" y="5050491"/>
            <a:ext cx="1723998" cy="518678"/>
          </a:xfrm>
          <a:prstGeom prst="rect">
            <a:avLst/>
          </a:prstGeom>
          <a:noFill/>
        </p:spPr>
        <p:txBody>
          <a:bodyPr wrap="square" rtlCol="0">
            <a:spAutoFit/>
          </a:bodyPr>
          <a:lstStyle>
            <a:defPPr>
              <a:defRPr lang="en-US"/>
            </a:defPPr>
            <a:lvl1pPr marL="0" indent="0" algn="l" defTabSz="457200" rtl="0" eaLnBrk="1" latinLnBrk="0" hangingPunct="1">
              <a:defRPr sz="1100" kern="1200">
                <a:solidFill>
                  <a:schemeClr val="tx1"/>
                </a:solidFill>
                <a:latin typeface="+mn-lt"/>
                <a:ea typeface="+mn-ea"/>
                <a:cs typeface="+mn-cs"/>
              </a:defRPr>
            </a:lvl1pPr>
            <a:lvl2pPr marL="457200" indent="0" algn="l" defTabSz="457200" rtl="0" eaLnBrk="1" latinLnBrk="0" hangingPunct="1">
              <a:defRPr sz="1100" kern="1200">
                <a:solidFill>
                  <a:schemeClr val="tx1"/>
                </a:solidFill>
                <a:latin typeface="+mn-lt"/>
                <a:ea typeface="+mn-ea"/>
                <a:cs typeface="+mn-cs"/>
              </a:defRPr>
            </a:lvl2pPr>
            <a:lvl3pPr marL="914400" indent="0" algn="l" defTabSz="457200" rtl="0" eaLnBrk="1" latinLnBrk="0" hangingPunct="1">
              <a:defRPr sz="1100" kern="1200">
                <a:solidFill>
                  <a:schemeClr val="tx1"/>
                </a:solidFill>
                <a:latin typeface="+mn-lt"/>
                <a:ea typeface="+mn-ea"/>
                <a:cs typeface="+mn-cs"/>
              </a:defRPr>
            </a:lvl3pPr>
            <a:lvl4pPr marL="1371600" indent="0" algn="l" defTabSz="457200" rtl="0" eaLnBrk="1" latinLnBrk="0" hangingPunct="1">
              <a:defRPr sz="1100" kern="1200">
                <a:solidFill>
                  <a:schemeClr val="tx1"/>
                </a:solidFill>
                <a:latin typeface="+mn-lt"/>
                <a:ea typeface="+mn-ea"/>
                <a:cs typeface="+mn-cs"/>
              </a:defRPr>
            </a:lvl4pPr>
            <a:lvl5pPr marL="1828800" indent="0" algn="l" defTabSz="457200" rtl="0" eaLnBrk="1" latinLnBrk="0" hangingPunct="1">
              <a:defRPr sz="1100" kern="1200">
                <a:solidFill>
                  <a:schemeClr val="tx1"/>
                </a:solidFill>
                <a:latin typeface="+mn-lt"/>
                <a:ea typeface="+mn-ea"/>
                <a:cs typeface="+mn-cs"/>
              </a:defRPr>
            </a:lvl5pPr>
            <a:lvl6pPr marL="2286000" indent="0" algn="l" defTabSz="457200" rtl="0" eaLnBrk="1" latinLnBrk="0" hangingPunct="1">
              <a:defRPr sz="1100" kern="1200">
                <a:solidFill>
                  <a:schemeClr val="tx1"/>
                </a:solidFill>
                <a:latin typeface="+mn-lt"/>
                <a:ea typeface="+mn-ea"/>
                <a:cs typeface="+mn-cs"/>
              </a:defRPr>
            </a:lvl6pPr>
            <a:lvl7pPr marL="2743200" indent="0" algn="l" defTabSz="457200" rtl="0" eaLnBrk="1" latinLnBrk="0" hangingPunct="1">
              <a:defRPr sz="1100" kern="1200">
                <a:solidFill>
                  <a:schemeClr val="tx1"/>
                </a:solidFill>
                <a:latin typeface="+mn-lt"/>
                <a:ea typeface="+mn-ea"/>
                <a:cs typeface="+mn-cs"/>
              </a:defRPr>
            </a:lvl7pPr>
            <a:lvl8pPr marL="3200400" indent="0" algn="l" defTabSz="457200" rtl="0" eaLnBrk="1" latinLnBrk="0" hangingPunct="1">
              <a:defRPr sz="1100" kern="1200">
                <a:solidFill>
                  <a:schemeClr val="tx1"/>
                </a:solidFill>
                <a:latin typeface="+mn-lt"/>
                <a:ea typeface="+mn-ea"/>
                <a:cs typeface="+mn-cs"/>
              </a:defRPr>
            </a:lvl8pPr>
            <a:lvl9pPr marL="3657600" indent="0">
              <a:defRPr sz="1100">
                <a:latin typeface="+mn-lt"/>
                <a:ea typeface="+mn-ea"/>
                <a:cs typeface="+mn-cs"/>
              </a:defRPr>
            </a:lvl9pPr>
          </a:lstStyle>
          <a:p>
            <a:pPr algn="ctr">
              <a:lnSpc>
                <a:spcPct val="140000"/>
              </a:lnSpc>
              <a:buClr>
                <a:schemeClr val="tx1">
                  <a:lumMod val="85000"/>
                  <a:lumOff val="15000"/>
                </a:schemeClr>
              </a:buClr>
            </a:pPr>
            <a:r>
              <a:rPr lang="en-US" sz="2000" spc="60">
                <a:solidFill>
                  <a:schemeClr val="tx1">
                    <a:lumMod val="50000"/>
                    <a:lumOff val="50000"/>
                  </a:schemeClr>
                </a:solidFill>
                <a:latin typeface="Trebuchet MS"/>
                <a:cs typeface="Trebuchet MS"/>
              </a:rPr>
              <a:t>Market size</a:t>
            </a:r>
          </a:p>
        </p:txBody>
      </p:sp>
      <p:grpSp>
        <p:nvGrpSpPr>
          <p:cNvPr id="46" name="Group 45" descr="segmentNames" title="segmentNames"/>
          <p:cNvGrpSpPr/>
          <p:nvPr/>
        </p:nvGrpSpPr>
        <p:grpSpPr>
          <a:xfrm>
            <a:off x="3886905" y="2129700"/>
            <a:ext cx="5176133" cy="2802956"/>
            <a:chOff x="4374510" y="2095679"/>
            <a:chExt cx="5110015" cy="2802956"/>
          </a:xfrm>
        </p:grpSpPr>
        <p:grpSp>
          <p:nvGrpSpPr>
            <p:cNvPr id="25" name="Group 24" descr="firstSegment" title="first segment"/>
            <p:cNvGrpSpPr/>
            <p:nvPr/>
          </p:nvGrpSpPr>
          <p:grpSpPr>
            <a:xfrm>
              <a:off x="4374510" y="2095679"/>
              <a:ext cx="5110015" cy="553998"/>
              <a:chOff x="4733722" y="2107828"/>
              <a:chExt cx="5110015" cy="567817"/>
            </a:xfrm>
          </p:grpSpPr>
          <p:sp>
            <p:nvSpPr>
              <p:cNvPr id="20" name="Rounded Rectangle 19" descr="firstBullet" title="first"/>
              <p:cNvSpPr/>
              <p:nvPr/>
            </p:nvSpPr>
            <p:spPr>
              <a:xfrm>
                <a:off x="4733721" y="3470084"/>
                <a:ext cx="266941" cy="292844"/>
              </a:xfrm>
              <a:prstGeom prst="roundRect">
                <a:avLst/>
              </a:prstGeom>
              <a:gradFill flip="none" rotWithShape="1">
                <a:gsLst>
                  <a:gs pos="0">
                    <a:srgbClr val="A1E8F6"/>
                  </a:gs>
                  <a:gs pos="100000">
                    <a:srgbClr val="36ADE4"/>
                  </a:gs>
                </a:gsLst>
                <a:path path="circle">
                  <a:fillToRect l="100000" t="100000"/>
                </a:path>
                <a:tileRect r="-100000" b="-100000"/>
              </a:gradFill>
              <a:ln w="9525" cap="flat" algn="ctr">
                <a:prstDash val="solid"/>
              </a:ln>
              <a:effectLst/>
            </p:spPr>
            <p:style>
              <a:lnRef idx="1">
                <a:schemeClr val="accent6"/>
              </a:lnRef>
              <a:fillRef idx="3">
                <a:schemeClr val="accent6"/>
              </a:fillRef>
              <a:effectRef idx="2">
                <a:schemeClr val="accent6"/>
              </a:effectRef>
              <a:fontRef idx="minor">
                <a:schemeClr val="lt1"/>
              </a:fontRef>
            </p:style>
            <p:txBody>
              <a:bodyPr rtlCol="0" anchor="ctr">
                <a:spAutoFit/>
              </a:bodyPr>
              <a:lstStyle>
                <a:defPPr>
                  <a:defRPr lang="en-US"/>
                </a:defPPr>
                <a:lvl1pPr marL="0" indent="0" algn="l" defTabSz="457200" rtl="0" eaLnBrk="1" latinLnBrk="0" hangingPunct="1">
                  <a:defRPr sz="1100" kern="1200">
                    <a:solidFill>
                      <a:schemeClr val="lt1"/>
                    </a:solidFill>
                    <a:latin typeface="+mn-lt"/>
                    <a:ea typeface="+mn-ea"/>
                    <a:cs typeface="+mn-cs"/>
                  </a:defRPr>
                </a:lvl1pPr>
                <a:lvl2pPr marL="457200" indent="0" algn="l" defTabSz="457200" rtl="0" eaLnBrk="1" latinLnBrk="0" hangingPunct="1">
                  <a:defRPr sz="1100" kern="1200">
                    <a:solidFill>
                      <a:schemeClr val="lt1"/>
                    </a:solidFill>
                    <a:latin typeface="+mn-lt"/>
                    <a:ea typeface="+mn-ea"/>
                    <a:cs typeface="+mn-cs"/>
                  </a:defRPr>
                </a:lvl2pPr>
                <a:lvl3pPr marL="914400" indent="0" algn="l" defTabSz="457200" rtl="0" eaLnBrk="1" latinLnBrk="0" hangingPunct="1">
                  <a:defRPr sz="1100" kern="1200">
                    <a:solidFill>
                      <a:schemeClr val="lt1"/>
                    </a:solidFill>
                    <a:latin typeface="+mn-lt"/>
                    <a:ea typeface="+mn-ea"/>
                    <a:cs typeface="+mn-cs"/>
                  </a:defRPr>
                </a:lvl3pPr>
                <a:lvl4pPr marL="1371600" indent="0" algn="l" defTabSz="457200" rtl="0" eaLnBrk="1" latinLnBrk="0" hangingPunct="1">
                  <a:defRPr sz="1100" kern="1200">
                    <a:solidFill>
                      <a:schemeClr val="lt1"/>
                    </a:solidFill>
                    <a:latin typeface="+mn-lt"/>
                    <a:ea typeface="+mn-ea"/>
                    <a:cs typeface="+mn-cs"/>
                  </a:defRPr>
                </a:lvl4pPr>
                <a:lvl5pPr marL="1828800" indent="0" algn="l" defTabSz="457200" rtl="0" eaLnBrk="1" latinLnBrk="0" hangingPunct="1">
                  <a:defRPr sz="1100" kern="1200">
                    <a:solidFill>
                      <a:schemeClr val="lt1"/>
                    </a:solidFill>
                    <a:latin typeface="+mn-lt"/>
                    <a:ea typeface="+mn-ea"/>
                    <a:cs typeface="+mn-cs"/>
                  </a:defRPr>
                </a:lvl5pPr>
                <a:lvl6pPr marL="2286000" indent="0" algn="l" defTabSz="457200" rtl="0" eaLnBrk="1" latinLnBrk="0" hangingPunct="1">
                  <a:defRPr sz="1100" kern="1200">
                    <a:solidFill>
                      <a:schemeClr val="lt1"/>
                    </a:solidFill>
                    <a:latin typeface="+mn-lt"/>
                    <a:ea typeface="+mn-ea"/>
                    <a:cs typeface="+mn-cs"/>
                  </a:defRPr>
                </a:lvl6pPr>
                <a:lvl7pPr marL="2743200" indent="0" algn="l" defTabSz="457200" rtl="0" eaLnBrk="1" latinLnBrk="0" hangingPunct="1">
                  <a:defRPr sz="1100" kern="1200">
                    <a:solidFill>
                      <a:schemeClr val="lt1"/>
                    </a:solidFill>
                    <a:latin typeface="+mn-lt"/>
                    <a:ea typeface="+mn-ea"/>
                    <a:cs typeface="+mn-cs"/>
                  </a:defRPr>
                </a:lvl7pPr>
                <a:lvl8pPr marL="3200400" indent="0" algn="l" defTabSz="457200" rtl="0" eaLnBrk="1" latinLnBrk="0" hangingPunct="1">
                  <a:defRPr sz="1100" kern="12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4" name="TextBox 23"/>
              <p:cNvSpPr txBox="1"/>
              <p:nvPr/>
            </p:nvSpPr>
            <p:spPr>
              <a:xfrm>
                <a:off x="5184389" y="3301279"/>
                <a:ext cx="4668675" cy="56288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a:buClr>
                    <a:schemeClr val="tx1">
                      <a:lumMod val="85000"/>
                      <a:lumOff val="15000"/>
                    </a:schemeClr>
                  </a:buClr>
                </a:pPr>
                <a:r>
                  <a:rPr lang="en-US" sz="3000" spc="60">
                    <a:solidFill>
                      <a:schemeClr val="tx1">
                        <a:lumMod val="50000"/>
                        <a:lumOff val="50000"/>
                      </a:schemeClr>
                    </a:solidFill>
                    <a:latin typeface="Trebuchet MS"/>
                    <a:cs typeface="Trebuchet MS"/>
                  </a:rPr>
                  <a:t>2019 DC tourists</a:t>
                </a:r>
                <a:endParaRPr lang="en-US" sz="3000" b="1" spc="60">
                  <a:solidFill>
                    <a:schemeClr val="tx1">
                      <a:lumMod val="50000"/>
                      <a:lumOff val="50000"/>
                    </a:schemeClr>
                  </a:solidFill>
                  <a:latin typeface="Trebuchet MS"/>
                  <a:cs typeface="Trebuchet MS"/>
                </a:endParaRPr>
              </a:p>
            </p:txBody>
          </p:sp>
        </p:grpSp>
      </p:grpSp>
      <p:sp>
        <p:nvSpPr>
          <p:cNvPr id="38" name="Rectangle 37" descr="marketTotal" title="marketTotal"/>
          <p:cNvSpPr/>
          <p:nvPr/>
        </p:nvSpPr>
        <p:spPr>
          <a:xfrm>
            <a:off x="2161587" y="5083833"/>
            <a:ext cx="1657355" cy="47596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a:lnSpc>
                <a:spcPct val="140000"/>
              </a:lnSpc>
              <a:buClr>
                <a:schemeClr val="tx1">
                  <a:lumMod val="85000"/>
                  <a:lumOff val="15000"/>
                </a:schemeClr>
              </a:buClr>
            </a:pPr>
            <a:r>
              <a:rPr lang="en-US" spc="60">
                <a:solidFill>
                  <a:schemeClr val="tx1">
                    <a:lumMod val="50000"/>
                    <a:lumOff val="50000"/>
                  </a:schemeClr>
                </a:solidFill>
                <a:latin typeface="Trebuchet MS"/>
                <a:cs typeface="Trebuchet MS"/>
              </a:rPr>
              <a:t>$8B</a:t>
            </a:r>
          </a:p>
        </p:txBody>
      </p:sp>
    </p:spTree>
    <p:extLst>
      <p:ext uri="{BB962C8B-B14F-4D97-AF65-F5344CB8AC3E}">
        <p14:creationId xmlns:p14="http://schemas.microsoft.com/office/powerpoint/2010/main" val="731401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4284992397"/>
              </p:ext>
            </p:extLst>
          </p:nvPr>
        </p:nvGraphicFramePr>
        <p:xfrm>
          <a:off x="571501" y="1854200"/>
          <a:ext cx="8000998" cy="3799903"/>
        </p:xfrm>
        <a:graphic>
          <a:graphicData uri="http://schemas.openxmlformats.org/drawingml/2006/table">
            <a:tbl>
              <a:tblPr firstRow="1" bandRow="1">
                <a:tableStyleId>{B301B821-A1FF-4177-AEE7-76D212191A09}</a:tableStyleId>
              </a:tblPr>
              <a:tblGrid>
                <a:gridCol w="2789766">
                  <a:extLst>
                    <a:ext uri="{9D8B030D-6E8A-4147-A177-3AD203B41FA5}">
                      <a16:colId xmlns:a16="http://schemas.microsoft.com/office/drawing/2014/main" val="20000"/>
                    </a:ext>
                  </a:extLst>
                </a:gridCol>
                <a:gridCol w="5211232">
                  <a:extLst>
                    <a:ext uri="{9D8B030D-6E8A-4147-A177-3AD203B41FA5}">
                      <a16:colId xmlns:a16="http://schemas.microsoft.com/office/drawing/2014/main" val="20001"/>
                    </a:ext>
                  </a:extLst>
                </a:gridCol>
              </a:tblGrid>
              <a:tr h="753533">
                <a:tc>
                  <a:txBody>
                    <a:bodyPr/>
                    <a:lstStyle/>
                    <a:p>
                      <a:pPr marL="91440" marR="0" lvl="0" indent="0" algn="l" defTabSz="457200" rtl="0" eaLnBrk="1" fontAlgn="auto" latinLnBrk="0" hangingPunct="1">
                        <a:lnSpc>
                          <a:spcPct val="100000"/>
                        </a:lnSpc>
                        <a:spcBef>
                          <a:spcPct val="0"/>
                        </a:spcBef>
                        <a:spcAft>
                          <a:spcPct val="0"/>
                        </a:spcAft>
                        <a:buClrTx/>
                        <a:buSzTx/>
                        <a:buFontTx/>
                        <a:buNone/>
                        <a:defRPr/>
                      </a:pPr>
                      <a:r>
                        <a:rPr lang="en-US" sz="2400" b="1">
                          <a:solidFill>
                            <a:schemeClr val="tx1">
                              <a:lumMod val="85000"/>
                              <a:lumOff val="15000"/>
                            </a:schemeClr>
                          </a:solidFill>
                          <a:latin typeface="Trebuchet MS"/>
                          <a:cs typeface="Trebuchet MS"/>
                        </a:rPr>
                        <a:t>Competitors</a:t>
                      </a:r>
                    </a:p>
                  </a:txBody>
                  <a:tcPr anchor="ctr">
                    <a:lnL w="19050" cap="flat" cmpd="sng" algn="ctr">
                      <a:solidFill>
                        <a:srgbClr val="92AAC5"/>
                      </a:solidFill>
                      <a:prstDash val="solid"/>
                      <a:round/>
                      <a:headEnd type="none" w="med" len="med"/>
                      <a:tailEnd type="none" w="med" len="med"/>
                    </a:lnL>
                    <a:lnR w="12700" cap="flat" cmpd="sng" algn="ctr">
                      <a:solidFill>
                        <a:srgbClr val="92AAC5"/>
                      </a:solidFill>
                      <a:prstDash val="solid"/>
                      <a:round/>
                      <a:headEnd type="none" w="med" len="med"/>
                      <a:tailEnd type="none" w="med" len="med"/>
                    </a:lnR>
                    <a:lnT w="19050" cap="flat" cmpd="sng" algn="ctr">
                      <a:solidFill>
                        <a:srgbClr val="92AAC5"/>
                      </a:solidFill>
                      <a:prstDash val="solid"/>
                      <a:round/>
                      <a:headEnd type="none" w="med" len="med"/>
                      <a:tailEnd type="none" w="med" len="med"/>
                    </a:lnT>
                    <a:lnB w="12700" cap="flat" cmpd="sng" algn="ctr">
                      <a:solidFill>
                        <a:srgbClr val="92AAC5"/>
                      </a:solidFill>
                      <a:prstDash val="solid"/>
                      <a:round/>
                      <a:headEnd type="none" w="med" len="med"/>
                      <a:tailEnd type="none" w="med" len="med"/>
                    </a:lnB>
                    <a:solidFill>
                      <a:srgbClr val="DDEFFF"/>
                    </a:solidFill>
                  </a:tcPr>
                </a:tc>
                <a:tc>
                  <a:txBody>
                    <a:bodyPr/>
                    <a:lstStyle/>
                    <a:p>
                      <a:pPr marL="91440" marR="0" indent="0" algn="l" defTabSz="457200" rtl="0" eaLnBrk="1" fontAlgn="auto" latinLnBrk="0" hangingPunct="1">
                        <a:lnSpc>
                          <a:spcPct val="100000"/>
                        </a:lnSpc>
                        <a:spcBef>
                          <a:spcPct val="0"/>
                        </a:spcBef>
                        <a:spcAft>
                          <a:spcPct val="0"/>
                        </a:spcAft>
                        <a:buClrTx/>
                        <a:buSzTx/>
                        <a:buFontTx/>
                        <a:buNone/>
                        <a:defRPr/>
                      </a:pPr>
                      <a:r>
                        <a:rPr lang="en-US" sz="2400" b="1">
                          <a:solidFill>
                            <a:schemeClr val="tx1">
                              <a:lumMod val="85000"/>
                              <a:lumOff val="15000"/>
                            </a:schemeClr>
                          </a:solidFill>
                          <a:latin typeface="Trebuchet MS"/>
                          <a:cs typeface="Trebuchet MS"/>
                        </a:rPr>
                        <a:t>How our solution is better</a:t>
                      </a:r>
                    </a:p>
                  </a:txBody>
                  <a:tcPr anchor="ctr">
                    <a:lnL w="12700" cap="flat" cmpd="sng" algn="ctr">
                      <a:solidFill>
                        <a:srgbClr val="92AAC5"/>
                      </a:solidFill>
                      <a:prstDash val="solid"/>
                      <a:round/>
                      <a:headEnd type="none" w="med" len="med"/>
                      <a:tailEnd type="none" w="med" len="med"/>
                    </a:lnL>
                    <a:lnR w="19050" cap="flat" cmpd="sng" algn="ctr">
                      <a:solidFill>
                        <a:srgbClr val="92AAC5"/>
                      </a:solidFill>
                      <a:prstDash val="solid"/>
                      <a:round/>
                      <a:headEnd type="none" w="med" len="med"/>
                      <a:tailEnd type="none" w="med" len="med"/>
                    </a:lnR>
                    <a:lnT w="19050" cap="flat" cmpd="sng" algn="ctr">
                      <a:solidFill>
                        <a:srgbClr val="92AAC5"/>
                      </a:solidFill>
                      <a:prstDash val="solid"/>
                      <a:round/>
                      <a:headEnd type="none" w="med" len="med"/>
                      <a:tailEnd type="none" w="med" len="med"/>
                    </a:lnT>
                    <a:lnB w="12700" cap="flat" cmpd="sng" algn="ctr">
                      <a:solidFill>
                        <a:srgbClr val="92AAC5"/>
                      </a:solidFill>
                      <a:prstDash val="solid"/>
                      <a:round/>
                      <a:headEnd type="none" w="med" len="med"/>
                      <a:tailEnd type="none" w="med" len="med"/>
                    </a:lnB>
                    <a:solidFill>
                      <a:srgbClr val="DDEFFF"/>
                    </a:solidFill>
                  </a:tcPr>
                </a:tc>
                <a:extLst>
                  <a:ext uri="{0D108BD9-81ED-4DB2-BD59-A6C34878D82A}">
                    <a16:rowId xmlns:a16="http://schemas.microsoft.com/office/drawing/2014/main" val="10000"/>
                  </a:ext>
                </a:extLst>
              </a:tr>
              <a:tr h="609274">
                <a:tc>
                  <a:txBody>
                    <a:bodyPr/>
                    <a:lstStyle/>
                    <a:p>
                      <a:pPr marL="91440" marR="0" lvl="0" indent="0" algn="l" defTabSz="457200" rtl="0" eaLnBrk="1" fontAlgn="auto" latinLnBrk="0" hangingPunct="1">
                        <a:lnSpc>
                          <a:spcPct val="100000"/>
                        </a:lnSpc>
                        <a:spcBef>
                          <a:spcPct val="0"/>
                        </a:spcBef>
                        <a:spcAft>
                          <a:spcPct val="0"/>
                        </a:spcAft>
                        <a:buClrTx/>
                        <a:buSzTx/>
                        <a:buFontTx/>
                        <a:buNone/>
                        <a:defRPr/>
                      </a:pPr>
                      <a:r>
                        <a:rPr lang="en-US" i="1" spc="-40">
                          <a:solidFill>
                            <a:schemeClr val="tx1">
                              <a:lumMod val="50000"/>
                              <a:lumOff val="50000"/>
                            </a:schemeClr>
                          </a:solidFill>
                          <a:latin typeface="Trebuchet MS"/>
                          <a:cs typeface="Trebuchet MS"/>
                        </a:rPr>
                        <a:t>No culinary museum</a:t>
                      </a:r>
                    </a:p>
                  </a:txBody>
                  <a:tcPr anchor="ctr">
                    <a:lnL w="19050" cap="flat" cmpd="sng" algn="ctr">
                      <a:solidFill>
                        <a:srgbClr val="92AAC5"/>
                      </a:solidFill>
                      <a:prstDash val="solid"/>
                      <a:round/>
                      <a:headEnd type="none" w="med" len="med"/>
                      <a:tailEnd type="none" w="med" len="med"/>
                    </a:lnL>
                    <a:lnR w="12700" cap="flat" cmpd="sng" algn="ctr">
                      <a:solidFill>
                        <a:srgbClr val="92AAC5"/>
                      </a:solidFill>
                      <a:prstDash val="solid"/>
                      <a:round/>
                      <a:headEnd type="none" w="med" len="med"/>
                      <a:tailEnd type="none" w="med" len="med"/>
                    </a:lnR>
                    <a:lnT w="12700" cap="flat" cmpd="sng" algn="ctr">
                      <a:solidFill>
                        <a:srgbClr val="92AAC5"/>
                      </a:solidFill>
                      <a:prstDash val="solid"/>
                      <a:round/>
                      <a:headEnd type="none" w="med" len="med"/>
                      <a:tailEnd type="none" w="med" len="med"/>
                    </a:lnT>
                    <a:lnB w="12700" cap="flat" cmpd="sng" algn="ctr">
                      <a:solidFill>
                        <a:srgbClr val="92AAC5"/>
                      </a:solidFill>
                      <a:prstDash val="solid"/>
                      <a:round/>
                      <a:headEnd type="none" w="med" len="med"/>
                      <a:tailEnd type="none" w="med" len="med"/>
                    </a:lnB>
                    <a:solidFill>
                      <a:schemeClr val="bg1"/>
                    </a:solidFill>
                  </a:tcPr>
                </a:tc>
                <a:tc>
                  <a:txBody>
                    <a:bodyPr/>
                    <a:lstStyle/>
                    <a:p>
                      <a:pPr marL="91440" marR="0" indent="0" algn="l" defTabSz="457200" rtl="0" eaLnBrk="1" fontAlgn="auto" latinLnBrk="0" hangingPunct="1">
                        <a:lnSpc>
                          <a:spcPct val="100000"/>
                        </a:lnSpc>
                        <a:spcBef>
                          <a:spcPct val="0"/>
                        </a:spcBef>
                        <a:spcAft>
                          <a:spcPct val="0"/>
                        </a:spcAft>
                        <a:buClrTx/>
                        <a:buSzTx/>
                        <a:buFontTx/>
                        <a:buNone/>
                        <a:defRPr/>
                      </a:pPr>
                      <a:r>
                        <a:rPr lang="en-US" spc="-40">
                          <a:solidFill>
                            <a:schemeClr val="tx1">
                              <a:lumMod val="50000"/>
                              <a:lumOff val="50000"/>
                            </a:schemeClr>
                          </a:solidFill>
                          <a:latin typeface="Trebuchet MS"/>
                          <a:cs typeface="Trebuchet MS"/>
                        </a:rPr>
                        <a:t>We will have a full-sized museum</a:t>
                      </a:r>
                    </a:p>
                  </a:txBody>
                  <a:tcPr anchor="ctr">
                    <a:lnL w="12700" cap="flat" cmpd="sng" algn="ctr">
                      <a:solidFill>
                        <a:srgbClr val="92AAC5"/>
                      </a:solidFill>
                      <a:prstDash val="solid"/>
                      <a:round/>
                      <a:headEnd type="none" w="med" len="med"/>
                      <a:tailEnd type="none" w="med" len="med"/>
                    </a:lnL>
                    <a:lnR w="19050" cap="flat" cmpd="sng" algn="ctr">
                      <a:solidFill>
                        <a:srgbClr val="92AAC5"/>
                      </a:solidFill>
                      <a:prstDash val="solid"/>
                      <a:round/>
                      <a:headEnd type="none" w="med" len="med"/>
                      <a:tailEnd type="none" w="med" len="med"/>
                    </a:lnR>
                    <a:lnT w="12700" cap="flat" cmpd="sng" algn="ctr">
                      <a:solidFill>
                        <a:srgbClr val="92AAC5"/>
                      </a:solidFill>
                      <a:prstDash val="solid"/>
                      <a:round/>
                      <a:headEnd type="none" w="med" len="med"/>
                      <a:tailEnd type="none" w="med" len="med"/>
                    </a:lnT>
                    <a:lnB w="12700" cap="flat" cmpd="sng" algn="ctr">
                      <a:solidFill>
                        <a:srgbClr val="92AAC5"/>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09274">
                <a:tc>
                  <a:txBody>
                    <a:bodyPr/>
                    <a:lstStyle/>
                    <a:p>
                      <a:pPr marL="91440" marR="0" lvl="0" indent="0" algn="l" defTabSz="457200" rtl="0" eaLnBrk="1" fontAlgn="auto" latinLnBrk="0" hangingPunct="1">
                        <a:lnSpc>
                          <a:spcPct val="100000"/>
                        </a:lnSpc>
                        <a:spcBef>
                          <a:spcPct val="0"/>
                        </a:spcBef>
                        <a:spcAft>
                          <a:spcPct val="0"/>
                        </a:spcAft>
                        <a:buClrTx/>
                        <a:buSzTx/>
                        <a:buFontTx/>
                        <a:buNone/>
                        <a:defRPr/>
                      </a:pPr>
                      <a:r>
                        <a:rPr lang="en-US" i="1" spc="-40">
                          <a:solidFill>
                            <a:schemeClr val="tx1">
                              <a:lumMod val="50000"/>
                              <a:lumOff val="50000"/>
                            </a:schemeClr>
                          </a:solidFill>
                          <a:latin typeface="Trebuchet MS"/>
                          <a:cs typeface="Trebuchet MS"/>
                        </a:rPr>
                        <a:t>Hail to the Chef</a:t>
                      </a:r>
                    </a:p>
                  </a:txBody>
                  <a:tcPr anchor="ctr">
                    <a:lnL w="19050" cap="flat" cmpd="sng" algn="ctr">
                      <a:solidFill>
                        <a:srgbClr val="92AAC5"/>
                      </a:solidFill>
                      <a:prstDash val="solid"/>
                      <a:round/>
                      <a:headEnd type="none" w="med" len="med"/>
                      <a:tailEnd type="none" w="med" len="med"/>
                    </a:lnL>
                    <a:lnR w="12700" cap="flat" cmpd="sng" algn="ctr">
                      <a:solidFill>
                        <a:srgbClr val="92AAC5"/>
                      </a:solidFill>
                      <a:prstDash val="solid"/>
                      <a:round/>
                      <a:headEnd type="none" w="med" len="med"/>
                      <a:tailEnd type="none" w="med" len="med"/>
                    </a:lnR>
                    <a:lnT w="12700" cap="flat" cmpd="sng" algn="ctr">
                      <a:solidFill>
                        <a:srgbClr val="92AAC5"/>
                      </a:solidFill>
                      <a:prstDash val="solid"/>
                      <a:round/>
                      <a:headEnd type="none" w="med" len="med"/>
                      <a:tailEnd type="none" w="med" len="med"/>
                    </a:lnT>
                    <a:lnB w="12700" cap="flat" cmpd="sng" algn="ctr">
                      <a:solidFill>
                        <a:srgbClr val="92AAC5"/>
                      </a:solidFill>
                      <a:prstDash val="solid"/>
                      <a:round/>
                      <a:headEnd type="none" w="med" len="med"/>
                      <a:tailEnd type="none" w="med" len="med"/>
                    </a:lnB>
                    <a:solidFill>
                      <a:schemeClr val="bg1"/>
                    </a:solidFill>
                  </a:tcPr>
                </a:tc>
                <a:tc>
                  <a:txBody>
                    <a:bodyPr/>
                    <a:lstStyle/>
                    <a:p>
                      <a:pPr marL="91440" marR="0" indent="0" algn="l" defTabSz="457200" rtl="0" eaLnBrk="1" fontAlgn="auto" latinLnBrk="0" hangingPunct="1">
                        <a:lnSpc>
                          <a:spcPct val="100000"/>
                        </a:lnSpc>
                        <a:spcBef>
                          <a:spcPct val="0"/>
                        </a:spcBef>
                        <a:spcAft>
                          <a:spcPct val="0"/>
                        </a:spcAft>
                        <a:buClrTx/>
                        <a:buSzTx/>
                        <a:buFontTx/>
                        <a:buNone/>
                        <a:defRPr/>
                      </a:pPr>
                      <a:r>
                        <a:rPr lang="en-US" spc="-40">
                          <a:solidFill>
                            <a:schemeClr val="tx1">
                              <a:lumMod val="50000"/>
                              <a:lumOff val="50000"/>
                            </a:schemeClr>
                          </a:solidFill>
                          <a:latin typeface="Trebuchet MS"/>
                          <a:cs typeface="Trebuchet MS"/>
                        </a:rPr>
                        <a:t>Restaurant w/ All the Presidents' Menu's</a:t>
                      </a:r>
                    </a:p>
                  </a:txBody>
                  <a:tcPr anchor="ctr">
                    <a:lnL w="12700" cap="flat" cmpd="sng" algn="ctr">
                      <a:solidFill>
                        <a:srgbClr val="92AAC5"/>
                      </a:solidFill>
                      <a:prstDash val="solid"/>
                      <a:round/>
                      <a:headEnd type="none" w="med" len="med"/>
                      <a:tailEnd type="none" w="med" len="med"/>
                    </a:lnL>
                    <a:lnR w="19050" cap="flat" cmpd="sng" algn="ctr">
                      <a:solidFill>
                        <a:srgbClr val="92AAC5"/>
                      </a:solidFill>
                      <a:prstDash val="solid"/>
                      <a:round/>
                      <a:headEnd type="none" w="med" len="med"/>
                      <a:tailEnd type="none" w="med" len="med"/>
                    </a:lnR>
                    <a:lnT w="12700" cap="flat" cmpd="sng" algn="ctr">
                      <a:solidFill>
                        <a:srgbClr val="92AAC5"/>
                      </a:solidFill>
                      <a:prstDash val="solid"/>
                      <a:round/>
                      <a:headEnd type="none" w="med" len="med"/>
                      <a:tailEnd type="none" w="med" len="med"/>
                    </a:lnT>
                    <a:lnB w="12700" cap="flat" cmpd="sng" algn="ctr">
                      <a:solidFill>
                        <a:srgbClr val="92AAC5"/>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09274">
                <a:tc>
                  <a:txBody>
                    <a:bodyPr/>
                    <a:lstStyle/>
                    <a:p>
                      <a:pPr marL="91440" marR="0" lvl="0" indent="0" algn="l" defTabSz="457200" rtl="0" eaLnBrk="1" fontAlgn="auto" latinLnBrk="0" hangingPunct="1">
                        <a:lnSpc>
                          <a:spcPct val="100000"/>
                        </a:lnSpc>
                        <a:spcBef>
                          <a:spcPct val="0"/>
                        </a:spcBef>
                        <a:spcAft>
                          <a:spcPct val="0"/>
                        </a:spcAft>
                        <a:buClrTx/>
                        <a:buSzTx/>
                        <a:buFontTx/>
                        <a:buNone/>
                        <a:defRPr/>
                      </a:pPr>
                      <a:r>
                        <a:rPr lang="en-US" i="1" spc="-40">
                          <a:solidFill>
                            <a:schemeClr val="tx1">
                              <a:lumMod val="50000"/>
                              <a:lumOff val="50000"/>
                            </a:schemeClr>
                          </a:solidFill>
                          <a:latin typeface="Trebuchet MS"/>
                          <a:cs typeface="Trebuchet MS"/>
                        </a:rPr>
                        <a:t>Culinary Institute</a:t>
                      </a:r>
                    </a:p>
                  </a:txBody>
                  <a:tcPr anchor="ctr">
                    <a:lnL w="19050" cap="flat" cmpd="sng" algn="ctr">
                      <a:solidFill>
                        <a:srgbClr val="92AAC5"/>
                      </a:solidFill>
                      <a:prstDash val="solid"/>
                      <a:round/>
                      <a:headEnd type="none" w="med" len="med"/>
                      <a:tailEnd type="none" w="med" len="med"/>
                    </a:lnL>
                    <a:lnR w="12700" cap="flat" cmpd="sng" algn="ctr">
                      <a:solidFill>
                        <a:srgbClr val="92AAC5"/>
                      </a:solidFill>
                      <a:prstDash val="solid"/>
                      <a:round/>
                      <a:headEnd type="none" w="med" len="med"/>
                      <a:tailEnd type="none" w="med" len="med"/>
                    </a:lnR>
                    <a:lnT w="12700" cap="flat" cmpd="sng" algn="ctr">
                      <a:solidFill>
                        <a:srgbClr val="92AAC5"/>
                      </a:solidFill>
                      <a:prstDash val="solid"/>
                      <a:round/>
                      <a:headEnd type="none" w="med" len="med"/>
                      <a:tailEnd type="none" w="med" len="med"/>
                    </a:lnT>
                    <a:lnB w="12700" cap="flat" cmpd="sng" algn="ctr">
                      <a:solidFill>
                        <a:srgbClr val="92AAC5"/>
                      </a:solidFill>
                      <a:prstDash val="solid"/>
                      <a:round/>
                      <a:headEnd type="none" w="med" len="med"/>
                      <a:tailEnd type="none" w="med" len="med"/>
                    </a:lnB>
                    <a:solidFill>
                      <a:schemeClr val="bg1"/>
                    </a:solidFill>
                  </a:tcPr>
                </a:tc>
                <a:tc>
                  <a:txBody>
                    <a:bodyPr/>
                    <a:lstStyle/>
                    <a:p>
                      <a:pPr marL="91440" marR="0" indent="0" algn="l" defTabSz="457200" rtl="0" eaLnBrk="1" fontAlgn="auto" latinLnBrk="0" hangingPunct="1">
                        <a:lnSpc>
                          <a:spcPct val="100000"/>
                        </a:lnSpc>
                        <a:spcBef>
                          <a:spcPct val="0"/>
                        </a:spcBef>
                        <a:spcAft>
                          <a:spcPct val="0"/>
                        </a:spcAft>
                        <a:buClrTx/>
                        <a:buSzTx/>
                        <a:buFontTx/>
                        <a:buNone/>
                        <a:defRPr/>
                      </a:pPr>
                      <a:r>
                        <a:rPr lang="en-US" spc="-40">
                          <a:solidFill>
                            <a:schemeClr val="tx1">
                              <a:lumMod val="50000"/>
                              <a:lumOff val="50000"/>
                            </a:schemeClr>
                          </a:solidFill>
                          <a:latin typeface="Trebuchet MS"/>
                          <a:cs typeface="Trebuchet MS"/>
                        </a:rPr>
                        <a:t>5074 graduates and growing</a:t>
                      </a:r>
                    </a:p>
                  </a:txBody>
                  <a:tcPr anchor="ctr">
                    <a:lnL w="12700" cap="flat" cmpd="sng" algn="ctr">
                      <a:solidFill>
                        <a:srgbClr val="92AAC5"/>
                      </a:solidFill>
                      <a:prstDash val="solid"/>
                      <a:round/>
                      <a:headEnd type="none" w="med" len="med"/>
                      <a:tailEnd type="none" w="med" len="med"/>
                    </a:lnL>
                    <a:lnR w="19050" cap="flat" cmpd="sng" algn="ctr">
                      <a:solidFill>
                        <a:srgbClr val="92AAC5"/>
                      </a:solidFill>
                      <a:prstDash val="solid"/>
                      <a:round/>
                      <a:headEnd type="none" w="med" len="med"/>
                      <a:tailEnd type="none" w="med" len="med"/>
                    </a:lnR>
                    <a:lnT w="12700" cap="flat" cmpd="sng" algn="ctr">
                      <a:solidFill>
                        <a:srgbClr val="92AAC5"/>
                      </a:solidFill>
                      <a:prstDash val="solid"/>
                      <a:round/>
                      <a:headEnd type="none" w="med" len="med"/>
                      <a:tailEnd type="none" w="med" len="med"/>
                    </a:lnT>
                    <a:lnB w="12700" cap="flat" cmpd="sng" algn="ctr">
                      <a:solidFill>
                        <a:srgbClr val="92AAC5"/>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09274">
                <a:tc>
                  <a:txBody>
                    <a:bodyPr/>
                    <a:lstStyle/>
                    <a:p>
                      <a:pPr marL="91440" marR="0" lvl="0" indent="0" algn="l" defTabSz="457200" rtl="0" eaLnBrk="1" fontAlgn="auto" latinLnBrk="0" hangingPunct="1">
                        <a:lnSpc>
                          <a:spcPct val="100000"/>
                        </a:lnSpc>
                        <a:spcBef>
                          <a:spcPct val="0"/>
                        </a:spcBef>
                        <a:spcAft>
                          <a:spcPct val="0"/>
                        </a:spcAft>
                        <a:buClrTx/>
                        <a:buSzTx/>
                        <a:buFontTx/>
                        <a:buNone/>
                        <a:defRPr/>
                      </a:pPr>
                      <a:r>
                        <a:rPr lang="en-US" i="1" spc="-40">
                          <a:solidFill>
                            <a:schemeClr val="tx1">
                              <a:lumMod val="50000"/>
                              <a:lumOff val="50000"/>
                            </a:schemeClr>
                          </a:solidFill>
                          <a:latin typeface="Trebuchet MS"/>
                          <a:cs typeface="Trebuchet MS"/>
                        </a:rPr>
                        <a:t>Public appeal</a:t>
                      </a:r>
                    </a:p>
                  </a:txBody>
                  <a:tcPr anchor="ctr">
                    <a:lnL w="19050" cap="flat" cmpd="sng" algn="ctr">
                      <a:solidFill>
                        <a:srgbClr val="92AAC5"/>
                      </a:solidFill>
                      <a:prstDash val="solid"/>
                      <a:round/>
                      <a:headEnd type="none" w="med" len="med"/>
                      <a:tailEnd type="none" w="med" len="med"/>
                    </a:lnL>
                    <a:lnR w="12700" cap="flat" cmpd="sng" algn="ctr">
                      <a:solidFill>
                        <a:srgbClr val="92AAC5"/>
                      </a:solidFill>
                      <a:prstDash val="solid"/>
                      <a:round/>
                      <a:headEnd type="none" w="med" len="med"/>
                      <a:tailEnd type="none" w="med" len="med"/>
                    </a:lnR>
                    <a:lnT w="12700" cap="flat" cmpd="sng" algn="ctr">
                      <a:solidFill>
                        <a:srgbClr val="92AAC5"/>
                      </a:solidFill>
                      <a:prstDash val="solid"/>
                      <a:round/>
                      <a:headEnd type="none" w="med" len="med"/>
                      <a:tailEnd type="none" w="med" len="med"/>
                    </a:lnT>
                    <a:lnB w="12700" cap="flat" cmpd="sng" algn="ctr">
                      <a:solidFill>
                        <a:srgbClr val="92AAC5"/>
                      </a:solidFill>
                      <a:prstDash val="solid"/>
                      <a:round/>
                      <a:headEnd type="none" w="med" len="med"/>
                      <a:tailEnd type="none" w="med" len="med"/>
                    </a:lnB>
                    <a:solidFill>
                      <a:schemeClr val="bg1"/>
                    </a:solidFill>
                  </a:tcPr>
                </a:tc>
                <a:tc>
                  <a:txBody>
                    <a:bodyPr/>
                    <a:lstStyle/>
                    <a:p>
                      <a:pPr marL="91440" marR="0" indent="0" algn="l" defTabSz="457200" rtl="0" eaLnBrk="1" fontAlgn="auto" latinLnBrk="0" hangingPunct="1">
                        <a:lnSpc>
                          <a:spcPct val="100000"/>
                        </a:lnSpc>
                        <a:spcBef>
                          <a:spcPct val="0"/>
                        </a:spcBef>
                        <a:spcAft>
                          <a:spcPct val="0"/>
                        </a:spcAft>
                        <a:buClrTx/>
                        <a:buSzTx/>
                        <a:buFontTx/>
                        <a:buNone/>
                        <a:defRPr/>
                      </a:pPr>
                      <a:r>
                        <a:rPr lang="en-US" spc="-40">
                          <a:solidFill>
                            <a:schemeClr val="tx1">
                              <a:lumMod val="50000"/>
                              <a:lumOff val="50000"/>
                            </a:schemeClr>
                          </a:solidFill>
                          <a:latin typeface="Trebuchet MS"/>
                          <a:cs typeface="Trebuchet MS"/>
                        </a:rPr>
                        <a:t>We are disabled, injured, crippled vets</a:t>
                      </a:r>
                    </a:p>
                  </a:txBody>
                  <a:tcPr anchor="ctr">
                    <a:lnL w="12700" cap="flat" cmpd="sng" algn="ctr">
                      <a:solidFill>
                        <a:srgbClr val="92AAC5"/>
                      </a:solidFill>
                      <a:prstDash val="solid"/>
                      <a:round/>
                      <a:headEnd type="none" w="med" len="med"/>
                      <a:tailEnd type="none" w="med" len="med"/>
                    </a:lnL>
                    <a:lnR w="19050" cap="flat" cmpd="sng" algn="ctr">
                      <a:solidFill>
                        <a:srgbClr val="92AAC5"/>
                      </a:solidFill>
                      <a:prstDash val="solid"/>
                      <a:round/>
                      <a:headEnd type="none" w="med" len="med"/>
                      <a:tailEnd type="none" w="med" len="med"/>
                    </a:lnR>
                    <a:lnT w="12700" cap="flat" cmpd="sng" algn="ctr">
                      <a:solidFill>
                        <a:srgbClr val="92AAC5"/>
                      </a:solidFill>
                      <a:prstDash val="solid"/>
                      <a:round/>
                      <a:headEnd type="none" w="med" len="med"/>
                      <a:tailEnd type="none" w="med" len="med"/>
                    </a:lnT>
                    <a:lnB w="12700" cap="flat" cmpd="sng" algn="ctr">
                      <a:solidFill>
                        <a:srgbClr val="92AAC5"/>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09274">
                <a:tc>
                  <a:txBody>
                    <a:bodyPr/>
                    <a:lstStyle/>
                    <a:p>
                      <a:pPr marL="91440" marR="0" lvl="0" indent="0" algn="l" defTabSz="457200" rtl="0" eaLnBrk="1" fontAlgn="auto" latinLnBrk="0" hangingPunct="1">
                        <a:lnSpc>
                          <a:spcPct val="100000"/>
                        </a:lnSpc>
                        <a:spcBef>
                          <a:spcPct val="0"/>
                        </a:spcBef>
                        <a:spcAft>
                          <a:spcPct val="0"/>
                        </a:spcAft>
                        <a:buClrTx/>
                        <a:buSzTx/>
                        <a:buFontTx/>
                        <a:buNone/>
                        <a:defRPr/>
                      </a:pPr>
                      <a:r>
                        <a:rPr lang="en-US" i="1" spc="-40">
                          <a:solidFill>
                            <a:schemeClr val="tx1">
                              <a:lumMod val="50000"/>
                              <a:lumOff val="50000"/>
                            </a:schemeClr>
                          </a:solidFill>
                          <a:latin typeface="Trebuchet MS"/>
                          <a:cs typeface="Trebuchet MS"/>
                        </a:rPr>
                        <a:t>Food IS the draw</a:t>
                      </a:r>
                    </a:p>
                  </a:txBody>
                  <a:tcPr anchor="ctr">
                    <a:lnL w="19050" cap="flat" cmpd="sng" algn="ctr">
                      <a:solidFill>
                        <a:srgbClr val="92AAC5"/>
                      </a:solidFill>
                      <a:prstDash val="solid"/>
                      <a:round/>
                      <a:headEnd type="none" w="med" len="med"/>
                      <a:tailEnd type="none" w="med" len="med"/>
                    </a:lnL>
                    <a:lnR w="12700" cap="flat" cmpd="sng" algn="ctr">
                      <a:solidFill>
                        <a:srgbClr val="92AAC5"/>
                      </a:solidFill>
                      <a:prstDash val="solid"/>
                      <a:round/>
                      <a:headEnd type="none" w="med" len="med"/>
                      <a:tailEnd type="none" w="med" len="med"/>
                    </a:lnR>
                    <a:lnT w="12700" cap="flat" cmpd="sng" algn="ctr">
                      <a:solidFill>
                        <a:srgbClr val="92AAC5"/>
                      </a:solidFill>
                      <a:prstDash val="solid"/>
                      <a:round/>
                      <a:headEnd type="none" w="med" len="med"/>
                      <a:tailEnd type="none" w="med" len="med"/>
                    </a:lnT>
                    <a:lnB w="19050" cap="flat" cmpd="sng" algn="ctr">
                      <a:solidFill>
                        <a:srgbClr val="92AAC5"/>
                      </a:solidFill>
                      <a:prstDash val="solid"/>
                      <a:round/>
                      <a:headEnd type="none" w="med" len="med"/>
                      <a:tailEnd type="none" w="med" len="med"/>
                    </a:lnB>
                    <a:solidFill>
                      <a:schemeClr val="bg1"/>
                    </a:solidFill>
                  </a:tcPr>
                </a:tc>
                <a:tc>
                  <a:txBody>
                    <a:bodyPr/>
                    <a:lstStyle/>
                    <a:p>
                      <a:pPr marL="91440" marR="0" indent="0" algn="l" defTabSz="457200" rtl="0" eaLnBrk="1" fontAlgn="auto" latinLnBrk="0" hangingPunct="1">
                        <a:lnSpc>
                          <a:spcPct val="100000"/>
                        </a:lnSpc>
                        <a:spcBef>
                          <a:spcPct val="0"/>
                        </a:spcBef>
                        <a:spcAft>
                          <a:spcPct val="0"/>
                        </a:spcAft>
                        <a:buClrTx/>
                        <a:buSzTx/>
                        <a:buFontTx/>
                        <a:buNone/>
                        <a:defRPr/>
                      </a:pPr>
                      <a:r>
                        <a:rPr lang="en-US" spc="-40">
                          <a:solidFill>
                            <a:schemeClr val="tx1">
                              <a:lumMod val="50000"/>
                              <a:lumOff val="50000"/>
                            </a:schemeClr>
                          </a:solidFill>
                          <a:latin typeface="Trebuchet MS"/>
                          <a:cs typeface="Trebuchet MS"/>
                        </a:rPr>
                        <a:t>We will promote our food/chefs across TV</a:t>
                      </a:r>
                    </a:p>
                  </a:txBody>
                  <a:tcPr anchor="ctr">
                    <a:lnL w="12700" cap="flat" cmpd="sng" algn="ctr">
                      <a:solidFill>
                        <a:srgbClr val="92AAC5"/>
                      </a:solidFill>
                      <a:prstDash val="solid"/>
                      <a:round/>
                      <a:headEnd type="none" w="med" len="med"/>
                      <a:tailEnd type="none" w="med" len="med"/>
                    </a:lnL>
                    <a:lnR w="19050" cap="flat" cmpd="sng" algn="ctr">
                      <a:solidFill>
                        <a:srgbClr val="92AAC5"/>
                      </a:solidFill>
                      <a:prstDash val="solid"/>
                      <a:round/>
                      <a:headEnd type="none" w="med" len="med"/>
                      <a:tailEnd type="none" w="med" len="med"/>
                    </a:lnR>
                    <a:lnT w="12700" cap="flat" cmpd="sng" algn="ctr">
                      <a:solidFill>
                        <a:srgbClr val="92AAC5"/>
                      </a:solidFill>
                      <a:prstDash val="solid"/>
                      <a:round/>
                      <a:headEnd type="none" w="med" len="med"/>
                      <a:tailEnd type="none" w="med" len="med"/>
                    </a:lnT>
                    <a:lnB w="19050" cap="flat" cmpd="sng" algn="ctr">
                      <a:solidFill>
                        <a:srgbClr val="92AAC5"/>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11" name="Rectangle 10"/>
          <p:cNvSpPr/>
          <p:nvPr/>
        </p:nvSpPr>
        <p:spPr>
          <a:xfrm>
            <a:off x="0" y="6056923"/>
            <a:ext cx="9144000" cy="801077"/>
          </a:xfrm>
          <a:prstGeom prst="rect">
            <a:avLst/>
          </a:prstGeom>
          <a:gradFill>
            <a:gsLst>
              <a:gs pos="0">
                <a:schemeClr val="bg1">
                  <a:lumMod val="95000"/>
                </a:schemeClr>
              </a:gs>
              <a:gs pos="75000">
                <a:schemeClr val="bg1"/>
              </a:gs>
            </a:gsLst>
            <a:lin scaled="0"/>
            <a:tileRect/>
          </a:gradFill>
          <a:ln w="9525" cap="flat" algn="ctr">
            <a:noFill/>
            <a:prstDash val="solid"/>
          </a:ln>
        </p:spPr>
        <p:style>
          <a:lnRef idx="1">
            <a:schemeClr val="dk1"/>
          </a:lnRef>
          <a:fillRef idx="3">
            <a:schemeClr val="dk1"/>
          </a:fillRef>
          <a:effectRef idx="2">
            <a:schemeClr val="dk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9pPr>
          </a:lstStyle>
          <a:p>
            <a:pPr algn="ctr"/>
            <a:endParaRPr lang="en-US">
              <a:solidFill>
                <a:schemeClr val="bg1"/>
              </a:solidFill>
            </a:endParaRPr>
          </a:p>
        </p:txBody>
      </p:sp>
      <p:sp>
        <p:nvSpPr>
          <p:cNvPr id="2" name="Title 1" descr="slidetitle" title="slide title"/>
          <p:cNvSpPr>
            <a:spLocks noGrp="1"/>
          </p:cNvSpPr>
          <p:nvPr>
            <p:ph type="ctrTitle"/>
          </p:nvPr>
        </p:nvSpPr>
        <p:spPr>
          <a:xfrm>
            <a:off x="436356" y="645188"/>
            <a:ext cx="8564359" cy="748974"/>
          </a:xfrm>
        </p:spPr>
        <p:txBody>
          <a:bodyPr>
            <a:noAutofit/>
          </a:bodyPr>
          <a:lstStyle/>
          <a:p>
            <a:pPr algn="l"/>
            <a:r>
              <a:rPr lang="en-US" sz="5000" spc="60">
                <a:solidFill>
                  <a:schemeClr val="tx1">
                    <a:lumMod val="75000"/>
                    <a:lumOff val="25000"/>
                  </a:schemeClr>
                </a:solidFill>
                <a:latin typeface="Trebuchet MS"/>
                <a:cs typeface="Trebuchet MS"/>
              </a:rPr>
              <a:t>Competitive landscape</a:t>
            </a:r>
          </a:p>
        </p:txBody>
      </p:sp>
      <p:pic>
        <p:nvPicPr>
          <p:cNvPr id="9" name="Picture 8" descr="companylogo" title="companylogo"/>
          <p:cNvPicPr/>
          <p:nvPr/>
        </p:nvPicPr>
        <p:blipFill>
          <a:blip r:embed="rId2"/>
          <a:srcRect/>
          <a:stretch>
            <a:fillRect/>
          </a:stretch>
        </p:blipFill>
        <p:spPr>
          <a:xfrm>
            <a:off x="7803014" y="6213120"/>
            <a:ext cx="918072" cy="508000"/>
          </a:xfrm>
          <a:prstGeom prst="rect">
            <a:avLst/>
          </a:prstGeom>
        </p:spPr>
      </p:pic>
      <p:sp>
        <p:nvSpPr>
          <p:cNvPr id="10" name="TextBox 9" descr="footertext" title="footer text"/>
          <p:cNvSpPr txBox="1"/>
          <p:nvPr/>
        </p:nvSpPr>
        <p:spPr>
          <a:xfrm>
            <a:off x="442804" y="6265163"/>
            <a:ext cx="6744197" cy="3356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r>
              <a:rPr lang="en-US" sz="1600">
                <a:solidFill>
                  <a:schemeClr val="tx1">
                    <a:lumMod val="50000"/>
                    <a:lumOff val="50000"/>
                  </a:schemeClr>
                </a:solidFill>
                <a:latin typeface="Trebuchet MS"/>
                <a:cs typeface="Trebuchet MS"/>
              </a:rPr>
              <a:t>The Inn of the Patriots, LLC</a:t>
            </a:r>
          </a:p>
        </p:txBody>
      </p:sp>
      <p:cxnSp>
        <p:nvCxnSpPr>
          <p:cNvPr id="8" name="Straight Connector 7"/>
          <p:cNvCxnSpPr/>
          <p:nvPr/>
        </p:nvCxnSpPr>
        <p:spPr>
          <a:xfrm>
            <a:off x="0" y="6060176"/>
            <a:ext cx="9144000" cy="0"/>
          </a:xfrm>
          <a:prstGeom prst="line">
            <a:avLst/>
          </a:prstGeom>
          <a:ln w="9525" cap="flat" algn="ctr">
            <a:solidFill>
              <a:schemeClr val="bg1">
                <a:lumMod val="85000"/>
              </a:schemeClr>
            </a:solidFill>
            <a:prstDash val="soli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19830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056923"/>
            <a:ext cx="9144000" cy="801077"/>
          </a:xfrm>
          <a:prstGeom prst="rect">
            <a:avLst/>
          </a:prstGeom>
          <a:gradFill>
            <a:gsLst>
              <a:gs pos="0">
                <a:schemeClr val="bg1">
                  <a:lumMod val="95000"/>
                </a:schemeClr>
              </a:gs>
              <a:gs pos="75000">
                <a:schemeClr val="bg1"/>
              </a:gs>
            </a:gsLst>
            <a:lin scaled="0"/>
            <a:tileRect/>
          </a:gradFill>
          <a:ln w="9525" cap="flat" algn="ctr">
            <a:noFill/>
            <a:prstDash val="solid"/>
          </a:ln>
        </p:spPr>
        <p:style>
          <a:lnRef idx="1">
            <a:schemeClr val="dk1"/>
          </a:lnRef>
          <a:fillRef idx="3">
            <a:schemeClr val="dk1"/>
          </a:fillRef>
          <a:effectRef idx="2">
            <a:schemeClr val="dk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9pPr>
          </a:lstStyle>
          <a:p>
            <a:pPr algn="ctr"/>
            <a:endParaRPr lang="en-US">
              <a:solidFill>
                <a:schemeClr val="bg1"/>
              </a:solidFill>
            </a:endParaRPr>
          </a:p>
        </p:txBody>
      </p:sp>
      <p:sp>
        <p:nvSpPr>
          <p:cNvPr id="2" name="Title 1" descr="slidetitle" title="slide title"/>
          <p:cNvSpPr>
            <a:spLocks noGrp="1"/>
          </p:cNvSpPr>
          <p:nvPr>
            <p:ph type="ctrTitle"/>
          </p:nvPr>
        </p:nvSpPr>
        <p:spPr>
          <a:xfrm>
            <a:off x="436357" y="645188"/>
            <a:ext cx="4945728" cy="748974"/>
          </a:xfrm>
        </p:spPr>
        <p:txBody>
          <a:bodyPr>
            <a:noAutofit/>
          </a:bodyPr>
          <a:lstStyle/>
          <a:p>
            <a:pPr algn="l"/>
            <a:r>
              <a:rPr lang="en-US" sz="5000" spc="60">
                <a:solidFill>
                  <a:schemeClr val="tx1">
                    <a:lumMod val="75000"/>
                    <a:lumOff val="25000"/>
                  </a:schemeClr>
                </a:solidFill>
                <a:latin typeface="Trebuchet MS"/>
                <a:cs typeface="Trebuchet MS"/>
              </a:rPr>
              <a:t>Funding needed</a:t>
            </a:r>
          </a:p>
        </p:txBody>
      </p:sp>
      <p:pic>
        <p:nvPicPr>
          <p:cNvPr id="9" name="Picture 8" descr="companylogo" title="companylogo"/>
          <p:cNvPicPr/>
          <p:nvPr/>
        </p:nvPicPr>
        <p:blipFill>
          <a:blip r:embed="rId2"/>
          <a:srcRect/>
          <a:stretch>
            <a:fillRect/>
          </a:stretch>
        </p:blipFill>
        <p:spPr>
          <a:xfrm>
            <a:off x="7803014" y="6213120"/>
            <a:ext cx="918072" cy="508000"/>
          </a:xfrm>
          <a:prstGeom prst="rect">
            <a:avLst/>
          </a:prstGeom>
        </p:spPr>
      </p:pic>
      <p:sp>
        <p:nvSpPr>
          <p:cNvPr id="10" name="TextBox 9" descr="footertext" title="footer text"/>
          <p:cNvSpPr txBox="1"/>
          <p:nvPr/>
        </p:nvSpPr>
        <p:spPr>
          <a:xfrm>
            <a:off x="442804" y="6265163"/>
            <a:ext cx="6744197" cy="3356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r>
              <a:rPr lang="en-US" sz="1600">
                <a:solidFill>
                  <a:schemeClr val="tx1">
                    <a:lumMod val="50000"/>
                    <a:lumOff val="50000"/>
                  </a:schemeClr>
                </a:solidFill>
                <a:latin typeface="Trebuchet MS"/>
                <a:cs typeface="Trebuchet MS"/>
              </a:rPr>
              <a:t>The Inn of the Patriots, LLC</a:t>
            </a:r>
          </a:p>
        </p:txBody>
      </p:sp>
      <p:cxnSp>
        <p:nvCxnSpPr>
          <p:cNvPr id="8" name="Straight Connector 7"/>
          <p:cNvCxnSpPr/>
          <p:nvPr/>
        </p:nvCxnSpPr>
        <p:spPr>
          <a:xfrm>
            <a:off x="0" y="6060176"/>
            <a:ext cx="9144000" cy="0"/>
          </a:xfrm>
          <a:prstGeom prst="line">
            <a:avLst/>
          </a:prstGeom>
          <a:ln w="9525" cap="flat" algn="ctr">
            <a:solidFill>
              <a:schemeClr val="bg1">
                <a:lumMod val="85000"/>
              </a:schemeClr>
            </a:solidFill>
            <a:prstDash val="solid"/>
          </a:ln>
        </p:spPr>
        <p:style>
          <a:lnRef idx="1">
            <a:schemeClr val="dk1"/>
          </a:lnRef>
          <a:fillRef idx="0">
            <a:schemeClr val="dk1"/>
          </a:fillRef>
          <a:effectRef idx="0">
            <a:schemeClr val="dk1"/>
          </a:effectRef>
          <a:fontRef idx="minor">
            <a:schemeClr val="tx1"/>
          </a:fontRef>
        </p:style>
      </p:cxnSp>
      <p:sp>
        <p:nvSpPr>
          <p:cNvPr id="12" name="TextBox 11" descr="fundingNeededText" title="fundingNeededText"/>
          <p:cNvSpPr txBox="1"/>
          <p:nvPr/>
        </p:nvSpPr>
        <p:spPr>
          <a:xfrm>
            <a:off x="480198" y="1936599"/>
            <a:ext cx="8183604" cy="418274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a:lnSpc>
                <a:spcPct val="120000"/>
              </a:lnSpc>
            </a:pPr>
            <a:r>
              <a:rPr lang="en-US" sz="2800" dirty="0">
                <a:solidFill>
                  <a:schemeClr val="tx1">
                    <a:lumMod val="50000"/>
                    <a:lumOff val="50000"/>
                  </a:schemeClr>
                </a:solidFill>
                <a:latin typeface="Georgia"/>
                <a:cs typeface="Georgia"/>
              </a:rPr>
              <a:t>Our business operating plan is $</a:t>
            </a:r>
            <a:r>
              <a:rPr lang="en-US" sz="2800" dirty="0" err="1">
                <a:solidFill>
                  <a:schemeClr val="tx1">
                    <a:lumMod val="50000"/>
                    <a:lumOff val="50000"/>
                  </a:schemeClr>
                </a:solidFill>
                <a:latin typeface="Georgia"/>
                <a:cs typeface="Georgia"/>
              </a:rPr>
              <a:t>26M</a:t>
            </a:r>
            <a:r>
              <a:rPr lang="en-US" sz="2800" dirty="0">
                <a:solidFill>
                  <a:schemeClr val="tx1">
                    <a:lumMod val="50000"/>
                    <a:lumOff val="50000"/>
                  </a:schemeClr>
                </a:solidFill>
                <a:latin typeface="Georgia"/>
                <a:cs typeface="Georgia"/>
              </a:rPr>
              <a:t> </a:t>
            </a:r>
            <a:r>
              <a:rPr lang="en-US" sz="800" dirty="0">
                <a:solidFill>
                  <a:schemeClr val="tx1">
                    <a:lumMod val="50000"/>
                    <a:lumOff val="50000"/>
                  </a:schemeClr>
                </a:solidFill>
                <a:latin typeface="Georgia"/>
                <a:cs typeface="Georgia"/>
              </a:rPr>
              <a:t>(available on our site). </a:t>
            </a:r>
            <a:r>
              <a:rPr lang="en-US" sz="2800" dirty="0">
                <a:solidFill>
                  <a:schemeClr val="tx1">
                    <a:lumMod val="50000"/>
                    <a:lumOff val="50000"/>
                  </a:schemeClr>
                </a:solidFill>
                <a:latin typeface="Georgia"/>
                <a:cs typeface="Georgia"/>
              </a:rPr>
              <a:t>It takes $91M, </a:t>
            </a:r>
            <a:r>
              <a:rPr lang="en-US" sz="2800" b="1" dirty="0">
                <a:solidFill>
                  <a:schemeClr val="tx1">
                    <a:lumMod val="50000"/>
                    <a:lumOff val="50000"/>
                  </a:schemeClr>
                </a:solidFill>
                <a:latin typeface="Georgia"/>
                <a:cs typeface="Georgia"/>
              </a:rPr>
              <a:t>on one of </a:t>
            </a:r>
            <a:r>
              <a:rPr lang="en-US" sz="2800" dirty="0">
                <a:solidFill>
                  <a:schemeClr val="tx1">
                    <a:lumMod val="50000"/>
                    <a:lumOff val="50000"/>
                  </a:schemeClr>
                </a:solidFill>
                <a:latin typeface="Georgia"/>
                <a:cs typeface="Georgia"/>
              </a:rPr>
              <a:t>our </a:t>
            </a:r>
            <a:r>
              <a:rPr lang="en-US" sz="2800" u="sng" dirty="0">
                <a:solidFill>
                  <a:schemeClr val="tx1">
                    <a:lumMod val="50000"/>
                    <a:lumOff val="50000"/>
                  </a:schemeClr>
                </a:solidFill>
                <a:latin typeface="Georgia"/>
                <a:cs typeface="Georgia"/>
              </a:rPr>
              <a:t>proposed</a:t>
            </a:r>
            <a:r>
              <a:rPr lang="en-US" sz="2800" dirty="0">
                <a:solidFill>
                  <a:schemeClr val="tx1">
                    <a:lumMod val="50000"/>
                    <a:lumOff val="50000"/>
                  </a:schemeClr>
                </a:solidFill>
                <a:latin typeface="Georgia"/>
                <a:cs typeface="Georgia"/>
              </a:rPr>
              <a:t> buildings, to buy &amp; rehab on Pennsylvania Avenue. We return a minimum of $</a:t>
            </a:r>
            <a:r>
              <a:rPr lang="en-US" sz="2800" dirty="0" err="1">
                <a:solidFill>
                  <a:schemeClr val="tx1">
                    <a:lumMod val="50000"/>
                    <a:lumOff val="50000"/>
                  </a:schemeClr>
                </a:solidFill>
                <a:latin typeface="Georgia"/>
                <a:cs typeface="Georgia"/>
              </a:rPr>
              <a:t>264M</a:t>
            </a:r>
            <a:r>
              <a:rPr lang="en-US" sz="2800" dirty="0">
                <a:solidFill>
                  <a:schemeClr val="tx1">
                    <a:lumMod val="50000"/>
                    <a:lumOff val="50000"/>
                  </a:schemeClr>
                </a:solidFill>
                <a:latin typeface="Georgia"/>
                <a:cs typeface="Georgia"/>
              </a:rPr>
              <a:t> – and up to $</a:t>
            </a:r>
            <a:r>
              <a:rPr lang="en-US" sz="2800" dirty="0" err="1">
                <a:solidFill>
                  <a:schemeClr val="tx1">
                    <a:lumMod val="50000"/>
                    <a:lumOff val="50000"/>
                  </a:schemeClr>
                </a:solidFill>
                <a:latin typeface="Georgia"/>
                <a:cs typeface="Georgia"/>
              </a:rPr>
              <a:t>490M</a:t>
            </a:r>
            <a:r>
              <a:rPr lang="en-US" sz="2800" dirty="0">
                <a:solidFill>
                  <a:schemeClr val="tx1">
                    <a:lumMod val="50000"/>
                    <a:lumOff val="50000"/>
                  </a:schemeClr>
                </a:solidFill>
                <a:latin typeface="Georgia"/>
                <a:cs typeface="Georgia"/>
              </a:rPr>
              <a:t>. We are open </a:t>
            </a:r>
            <a:r>
              <a:rPr lang="en-US" sz="2800">
                <a:solidFill>
                  <a:schemeClr val="tx1">
                    <a:lumMod val="50000"/>
                    <a:lumOff val="50000"/>
                  </a:schemeClr>
                </a:solidFill>
                <a:latin typeface="Georgia"/>
                <a:cs typeface="Georgia"/>
              </a:rPr>
              <a:t>to considering any building</a:t>
            </a:r>
            <a:r>
              <a:rPr lang="en-US" sz="2800" dirty="0">
                <a:solidFill>
                  <a:schemeClr val="tx1">
                    <a:lumMod val="50000"/>
                    <a:lumOff val="50000"/>
                  </a:schemeClr>
                </a:solidFill>
                <a:latin typeface="Georgia"/>
                <a:cs typeface="Georgia"/>
              </a:rPr>
              <a:t>, ROI, or portfolio balance - but would like to be near Capitol Hill and the White House – or in between to facilitate our heavy PAC clientele.</a:t>
            </a:r>
          </a:p>
        </p:txBody>
      </p:sp>
      <p:sp>
        <p:nvSpPr>
          <p:cNvPr id="13" name="TextBox 12" descr="fundingNeededTotal" title="fundingNeededTotal"/>
          <p:cNvSpPr txBox="1"/>
          <p:nvPr/>
        </p:nvSpPr>
        <p:spPr>
          <a:xfrm>
            <a:off x="5427164" y="627665"/>
            <a:ext cx="3173909" cy="854293"/>
          </a:xfrm>
          <a:prstGeom prst="rect">
            <a:avLst/>
          </a:prstGeom>
          <a:solidFill>
            <a:srgbClr val="DDEFFF"/>
          </a:solidFill>
          <a:ln w="25400" cap="flat" algn="ctr">
            <a:prstDash val="solid"/>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000000"/>
                </a:solidFill>
                <a:uLnTx/>
                <a:uFillTx/>
                <a:latin typeface="Calibri"/>
                <a:ea typeface=""/>
                <a:cs typeface="+mn-c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000000"/>
                </a:solidFill>
                <a:uLnTx/>
                <a:uFillTx/>
                <a:latin typeface="Calibri"/>
                <a:ea typeface=""/>
                <a:cs typeface="+mn-c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000000"/>
                </a:solidFill>
                <a:uLnTx/>
                <a:uFillTx/>
                <a:latin typeface="Calibri"/>
                <a:ea typeface=""/>
                <a:cs typeface="+mn-c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000000"/>
                </a:solidFill>
                <a:uLnTx/>
                <a:uFillTx/>
                <a:latin typeface="Calibri"/>
                <a:ea typeface=""/>
                <a:cs typeface="+mn-c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000000"/>
                </a:solidFill>
                <a:uLnTx/>
                <a:uFillTx/>
                <a:latin typeface="Calibri"/>
                <a:ea typeface=""/>
                <a:cs typeface="+mn-c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000000"/>
                </a:solidFill>
                <a:uLnTx/>
                <a:uFillTx/>
                <a:latin typeface="Calibri"/>
                <a:ea typeface=""/>
                <a:cs typeface="+mn-c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000000"/>
                </a:solidFill>
                <a:uLnTx/>
                <a:uFillTx/>
                <a:latin typeface="Calibri"/>
                <a:ea typeface=""/>
                <a:cs typeface="+mn-c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000000"/>
                </a:solidFill>
                <a:uLnTx/>
                <a:uFillTx/>
                <a:latin typeface="Calibri"/>
                <a:ea typeface=""/>
                <a:cs typeface="+mn-c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000000"/>
                </a:solidFill>
                <a:uLnTx/>
                <a:uFillTx/>
                <a:latin typeface="Calibri"/>
                <a:ea typeface=""/>
                <a:cs typeface="+mn-cs"/>
              </a:defRPr>
            </a:lvl9pPr>
          </a:lstStyle>
          <a:p>
            <a:pPr algn="ctr"/>
            <a:r>
              <a:rPr lang="en-US" sz="5000" dirty="0">
                <a:solidFill>
                  <a:schemeClr val="tx1">
                    <a:lumMod val="85000"/>
                    <a:lumOff val="15000"/>
                  </a:schemeClr>
                </a:solidFill>
                <a:latin typeface="Trebuchet MS"/>
                <a:cs typeface="Trebuchet MS"/>
              </a:rPr>
              <a:t>$</a:t>
            </a:r>
            <a:r>
              <a:rPr lang="en-US" sz="5000" dirty="0" err="1">
                <a:solidFill>
                  <a:schemeClr val="tx1">
                    <a:lumMod val="85000"/>
                    <a:lumOff val="15000"/>
                  </a:schemeClr>
                </a:solidFill>
                <a:latin typeface="Trebuchet MS"/>
                <a:cs typeface="Trebuchet MS"/>
              </a:rPr>
              <a:t>91M</a:t>
            </a:r>
            <a:endParaRPr lang="en-US" sz="5000" dirty="0"/>
          </a:p>
        </p:txBody>
      </p:sp>
    </p:spTree>
    <p:extLst>
      <p:ext uri="{BB962C8B-B14F-4D97-AF65-F5344CB8AC3E}">
        <p14:creationId xmlns:p14="http://schemas.microsoft.com/office/powerpoint/2010/main" val="1868424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056923"/>
            <a:ext cx="9144000" cy="801077"/>
          </a:xfrm>
          <a:prstGeom prst="rect">
            <a:avLst/>
          </a:prstGeom>
          <a:gradFill>
            <a:gsLst>
              <a:gs pos="0">
                <a:schemeClr val="bg1">
                  <a:lumMod val="95000"/>
                </a:schemeClr>
              </a:gs>
              <a:gs pos="75000">
                <a:schemeClr val="bg1"/>
              </a:gs>
            </a:gsLst>
            <a:lin scaled="0"/>
            <a:tileRect/>
          </a:gradFill>
          <a:ln w="9525" cap="flat" algn="ctr">
            <a:noFill/>
            <a:prstDash val="solid"/>
          </a:ln>
        </p:spPr>
        <p:style>
          <a:lnRef idx="1">
            <a:schemeClr val="dk1"/>
          </a:lnRef>
          <a:fillRef idx="3">
            <a:schemeClr val="dk1"/>
          </a:fillRef>
          <a:effectRef idx="2">
            <a:schemeClr val="dk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9pPr>
          </a:lstStyle>
          <a:p>
            <a:pPr algn="ctr"/>
            <a:endParaRPr lang="en-US">
              <a:solidFill>
                <a:schemeClr val="bg1"/>
              </a:solidFill>
            </a:endParaRPr>
          </a:p>
        </p:txBody>
      </p:sp>
      <p:sp>
        <p:nvSpPr>
          <p:cNvPr id="2" name="Title 1" descr="slidetitle" title="slide title"/>
          <p:cNvSpPr>
            <a:spLocks noGrp="1"/>
          </p:cNvSpPr>
          <p:nvPr>
            <p:ph type="ctrTitle"/>
          </p:nvPr>
        </p:nvSpPr>
        <p:spPr>
          <a:xfrm>
            <a:off x="436356" y="645188"/>
            <a:ext cx="8564359" cy="748974"/>
          </a:xfrm>
        </p:spPr>
        <p:txBody>
          <a:bodyPr>
            <a:noAutofit/>
          </a:bodyPr>
          <a:lstStyle/>
          <a:p>
            <a:pPr algn="l"/>
            <a:r>
              <a:rPr lang="en-US" sz="5000" spc="60">
                <a:solidFill>
                  <a:schemeClr val="tx1">
                    <a:lumMod val="75000"/>
                    <a:lumOff val="25000"/>
                  </a:schemeClr>
                </a:solidFill>
                <a:latin typeface="Trebuchet MS"/>
                <a:cs typeface="Trebuchet MS"/>
              </a:rPr>
              <a:t>Sales channels</a:t>
            </a:r>
          </a:p>
        </p:txBody>
      </p:sp>
      <p:sp>
        <p:nvSpPr>
          <p:cNvPr id="4" name="TextBox 3" descr="descriptionList" title="descriptionList"/>
          <p:cNvSpPr txBox="1"/>
          <p:nvPr/>
        </p:nvSpPr>
        <p:spPr>
          <a:xfrm>
            <a:off x="443110" y="1747058"/>
            <a:ext cx="8515162" cy="416325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marL="457200" indent="-457200">
              <a:lnSpc>
                <a:spcPct val="150000"/>
              </a:lnSpc>
              <a:buClr>
                <a:schemeClr val="tx1">
                  <a:lumMod val="85000"/>
                  <a:lumOff val="15000"/>
                </a:schemeClr>
              </a:buClr>
              <a:buFont typeface="Wingdings" charset="2"/>
              <a:buChar char="§"/>
            </a:pPr>
            <a:r>
              <a:rPr lang="en-US" sz="3000" spc="60" dirty="0">
                <a:solidFill>
                  <a:schemeClr val="tx1">
                    <a:lumMod val="50000"/>
                    <a:lumOff val="50000"/>
                  </a:schemeClr>
                </a:solidFill>
                <a:latin typeface="Georgia"/>
                <a:cs typeface="Georgia"/>
              </a:rPr>
              <a:t>Groupon #1 world sales record</a:t>
            </a:r>
          </a:p>
          <a:p>
            <a:pPr marL="457200" indent="-457200">
              <a:lnSpc>
                <a:spcPct val="150000"/>
              </a:lnSpc>
              <a:buClr>
                <a:schemeClr val="tx1">
                  <a:lumMod val="85000"/>
                  <a:lumOff val="15000"/>
                </a:schemeClr>
              </a:buClr>
              <a:buFont typeface="Wingdings" charset="2"/>
              <a:buChar char="§"/>
            </a:pPr>
            <a:r>
              <a:rPr lang="en-US" sz="3000" spc="60" dirty="0">
                <a:solidFill>
                  <a:schemeClr val="tx1">
                    <a:lumMod val="50000"/>
                    <a:lumOff val="50000"/>
                  </a:schemeClr>
                </a:solidFill>
                <a:latin typeface="Georgia"/>
                <a:cs typeface="Georgia"/>
              </a:rPr>
              <a:t>LivingSocial, two #1 world sales records</a:t>
            </a:r>
          </a:p>
          <a:p>
            <a:pPr marL="457200" indent="-457200">
              <a:lnSpc>
                <a:spcPct val="150000"/>
              </a:lnSpc>
              <a:buClr>
                <a:schemeClr val="tx1">
                  <a:lumMod val="85000"/>
                  <a:lumOff val="15000"/>
                </a:schemeClr>
              </a:buClr>
              <a:buFont typeface="Wingdings" charset="2"/>
              <a:buChar char="§"/>
            </a:pPr>
            <a:r>
              <a:rPr lang="en-US" sz="3000" spc="60" dirty="0">
                <a:solidFill>
                  <a:schemeClr val="tx1">
                    <a:lumMod val="50000"/>
                    <a:lumOff val="50000"/>
                  </a:schemeClr>
                </a:solidFill>
                <a:latin typeface="Georgia"/>
                <a:cs typeface="Georgia"/>
              </a:rPr>
              <a:t>21,000 room nights offered - can't take</a:t>
            </a:r>
          </a:p>
          <a:p>
            <a:pPr marL="457200" indent="-457200">
              <a:lnSpc>
                <a:spcPct val="150000"/>
              </a:lnSpc>
              <a:buClr>
                <a:schemeClr val="tx1">
                  <a:lumMod val="85000"/>
                  <a:lumOff val="15000"/>
                </a:schemeClr>
              </a:buClr>
              <a:buFont typeface="Wingdings" charset="2"/>
              <a:buChar char="§"/>
            </a:pPr>
            <a:r>
              <a:rPr lang="en-US" sz="3000" spc="60" dirty="0">
                <a:solidFill>
                  <a:schemeClr val="tx1">
                    <a:lumMod val="50000"/>
                    <a:lumOff val="50000"/>
                  </a:schemeClr>
                </a:solidFill>
                <a:latin typeface="Georgia"/>
                <a:cs typeface="Georgia"/>
              </a:rPr>
              <a:t>Seen on CNN, FOX, CBS, NBC, ABC &amp; PBS.</a:t>
            </a:r>
          </a:p>
          <a:p>
            <a:pPr marL="457200" indent="-457200">
              <a:lnSpc>
                <a:spcPct val="150000"/>
              </a:lnSpc>
              <a:buClr>
                <a:schemeClr val="tx1">
                  <a:lumMod val="85000"/>
                  <a:lumOff val="15000"/>
                </a:schemeClr>
              </a:buClr>
              <a:buFont typeface="Wingdings" charset="2"/>
              <a:buChar char="§"/>
            </a:pPr>
            <a:r>
              <a:rPr lang="en-US" sz="3000" spc="60" dirty="0">
                <a:solidFill>
                  <a:schemeClr val="tx1">
                    <a:lumMod val="50000"/>
                    <a:lumOff val="50000"/>
                  </a:schemeClr>
                </a:solidFill>
                <a:latin typeface="Georgia"/>
                <a:cs typeface="Georgia"/>
              </a:rPr>
              <a:t>In PEOPLE in 2021 on on the TODAY Show</a:t>
            </a:r>
          </a:p>
          <a:p>
            <a:pPr marL="457200" indent="-457200">
              <a:lnSpc>
                <a:spcPct val="150000"/>
              </a:lnSpc>
              <a:buClr>
                <a:schemeClr val="tx1">
                  <a:lumMod val="85000"/>
                  <a:lumOff val="15000"/>
                </a:schemeClr>
              </a:buClr>
              <a:buFont typeface="Wingdings" charset="2"/>
              <a:buChar char="§"/>
            </a:pPr>
            <a:r>
              <a:rPr lang="en-US" sz="3000" spc="60" dirty="0">
                <a:solidFill>
                  <a:schemeClr val="tx1">
                    <a:lumMod val="50000"/>
                    <a:lumOff val="50000"/>
                  </a:schemeClr>
                </a:solidFill>
                <a:latin typeface="Georgia"/>
                <a:cs typeface="Georgia"/>
              </a:rPr>
              <a:t>Golden Data Unicorn on staff</a:t>
            </a:r>
          </a:p>
        </p:txBody>
      </p:sp>
      <p:sp>
        <p:nvSpPr>
          <p:cNvPr id="10" name="TextBox 9" descr="footertext" title="footer text"/>
          <p:cNvSpPr txBox="1"/>
          <p:nvPr/>
        </p:nvSpPr>
        <p:spPr>
          <a:xfrm>
            <a:off x="442803" y="6265163"/>
            <a:ext cx="6744198" cy="3356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r>
              <a:rPr lang="en-US" sz="1600">
                <a:solidFill>
                  <a:schemeClr val="tx1">
                    <a:lumMod val="50000"/>
                    <a:lumOff val="50000"/>
                  </a:schemeClr>
                </a:solidFill>
                <a:latin typeface="Trebuchet MS"/>
                <a:cs typeface="Trebuchet MS"/>
              </a:rPr>
              <a:t>The Inn of the Patriots, LLC</a:t>
            </a:r>
          </a:p>
        </p:txBody>
      </p:sp>
      <p:cxnSp>
        <p:nvCxnSpPr>
          <p:cNvPr id="8" name="Straight Connector 7"/>
          <p:cNvCxnSpPr/>
          <p:nvPr/>
        </p:nvCxnSpPr>
        <p:spPr>
          <a:xfrm>
            <a:off x="0" y="6060176"/>
            <a:ext cx="9144000" cy="0"/>
          </a:xfrm>
          <a:prstGeom prst="line">
            <a:avLst/>
          </a:prstGeom>
          <a:ln w="9525" cap="flat" algn="ctr">
            <a:solidFill>
              <a:schemeClr val="bg1">
                <a:lumMod val="85000"/>
              </a:schemeClr>
            </a:solidFill>
            <a:prstDash val="solid"/>
          </a:ln>
        </p:spPr>
        <p:style>
          <a:lnRef idx="1">
            <a:schemeClr val="dk1"/>
          </a:lnRef>
          <a:fillRef idx="0">
            <a:schemeClr val="dk1"/>
          </a:fillRef>
          <a:effectRef idx="0">
            <a:schemeClr val="dk1"/>
          </a:effectRef>
          <a:fontRef idx="minor">
            <a:schemeClr val="tx1"/>
          </a:fontRef>
        </p:style>
      </p:cxnSp>
      <p:pic>
        <p:nvPicPr>
          <p:cNvPr id="9" name="Picture 8" descr="companylogo" title="companylogo"/>
          <p:cNvPicPr/>
          <p:nvPr/>
        </p:nvPicPr>
        <p:blipFill>
          <a:blip r:embed="rId2"/>
          <a:srcRect/>
          <a:stretch>
            <a:fillRect/>
          </a:stretch>
        </p:blipFill>
        <p:spPr>
          <a:xfrm>
            <a:off x="7803014" y="6213120"/>
            <a:ext cx="918072" cy="508000"/>
          </a:xfrm>
          <a:prstGeom prst="rect">
            <a:avLst/>
          </a:prstGeom>
        </p:spPr>
      </p:pic>
    </p:spTree>
    <p:extLst>
      <p:ext uri="{BB962C8B-B14F-4D97-AF65-F5344CB8AC3E}">
        <p14:creationId xmlns:p14="http://schemas.microsoft.com/office/powerpoint/2010/main" val="1233966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056923"/>
            <a:ext cx="9144000" cy="801077"/>
          </a:xfrm>
          <a:prstGeom prst="rect">
            <a:avLst/>
          </a:prstGeom>
          <a:gradFill>
            <a:gsLst>
              <a:gs pos="0">
                <a:schemeClr val="bg1">
                  <a:lumMod val="95000"/>
                </a:schemeClr>
              </a:gs>
              <a:gs pos="75000">
                <a:schemeClr val="bg1"/>
              </a:gs>
            </a:gsLst>
            <a:lin scaled="0"/>
            <a:tileRect/>
          </a:gradFill>
          <a:ln w="9525" cap="flat" algn="ctr">
            <a:noFill/>
            <a:prstDash val="solid"/>
          </a:ln>
        </p:spPr>
        <p:style>
          <a:lnRef idx="1">
            <a:schemeClr val="dk1"/>
          </a:lnRef>
          <a:fillRef idx="3">
            <a:schemeClr val="dk1"/>
          </a:fillRef>
          <a:effectRef idx="2">
            <a:schemeClr val="dk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normalizeH="0" noProof="0">
                <a:solidFill>
                  <a:srgbClr val="FFFFFF"/>
                </a:solidFill>
                <a:uLnTx/>
                <a:uFillTx/>
                <a:latin typeface="Calibri"/>
                <a:ea typeface=""/>
                <a:cs typeface="+mn-cs"/>
              </a:defRPr>
            </a:lvl9pPr>
          </a:lstStyle>
          <a:p>
            <a:pPr algn="ctr"/>
            <a:endParaRPr lang="en-US">
              <a:solidFill>
                <a:schemeClr val="bg1"/>
              </a:solidFill>
            </a:endParaRPr>
          </a:p>
        </p:txBody>
      </p:sp>
      <p:sp>
        <p:nvSpPr>
          <p:cNvPr id="2" name="Title 1" descr="slidetitle" title="slide title"/>
          <p:cNvSpPr>
            <a:spLocks noGrp="1"/>
          </p:cNvSpPr>
          <p:nvPr>
            <p:ph type="ctrTitle"/>
          </p:nvPr>
        </p:nvSpPr>
        <p:spPr>
          <a:xfrm>
            <a:off x="436356" y="645188"/>
            <a:ext cx="8564359" cy="748974"/>
          </a:xfrm>
        </p:spPr>
        <p:txBody>
          <a:bodyPr>
            <a:noAutofit/>
          </a:bodyPr>
          <a:lstStyle/>
          <a:p>
            <a:pPr algn="l"/>
            <a:r>
              <a:rPr lang="en-US" sz="5000" spc="60">
                <a:solidFill>
                  <a:schemeClr val="tx1">
                    <a:lumMod val="75000"/>
                    <a:lumOff val="25000"/>
                  </a:schemeClr>
                </a:solidFill>
                <a:latin typeface="Trebuchet MS"/>
                <a:cs typeface="Trebuchet MS"/>
              </a:rPr>
              <a:t>Marketing activities</a:t>
            </a:r>
          </a:p>
        </p:txBody>
      </p:sp>
      <p:sp>
        <p:nvSpPr>
          <p:cNvPr id="4" name="TextBox 3"/>
          <p:cNvSpPr txBox="1"/>
          <p:nvPr/>
        </p:nvSpPr>
        <p:spPr>
          <a:xfrm>
            <a:off x="443110" y="1810558"/>
            <a:ext cx="8183604" cy="419214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a:lnSpc>
                <a:spcPct val="120000"/>
              </a:lnSpc>
            </a:pPr>
            <a:r>
              <a:rPr lang="en-US" sz="3200" spc="60">
                <a:solidFill>
                  <a:schemeClr val="tx1">
                    <a:lumMod val="50000"/>
                    <a:lumOff val="50000"/>
                  </a:schemeClr>
                </a:solidFill>
                <a:latin typeface="Georgia"/>
                <a:cs typeface="Georgia"/>
              </a:rPr>
              <a:t>Our marketing strategy triangulates FOOD, HISTORY and our PRESIDENTIAL MUSEUMS.  These provide countless levers to bring our brands to hundreds of newspapers, radio, magazines, and television.  We've monetized fame and publicity.</a:t>
            </a:r>
          </a:p>
        </p:txBody>
      </p:sp>
      <p:pic>
        <p:nvPicPr>
          <p:cNvPr id="9" name="Picture 8" descr="companylogo" title="companylogo"/>
          <p:cNvPicPr/>
          <p:nvPr/>
        </p:nvPicPr>
        <p:blipFill>
          <a:blip r:embed="rId2"/>
          <a:srcRect/>
          <a:stretch>
            <a:fillRect/>
          </a:stretch>
        </p:blipFill>
        <p:spPr>
          <a:xfrm>
            <a:off x="7803014" y="6213120"/>
            <a:ext cx="918072" cy="508000"/>
          </a:xfrm>
          <a:prstGeom prst="rect">
            <a:avLst/>
          </a:prstGeom>
        </p:spPr>
      </p:pic>
      <p:sp>
        <p:nvSpPr>
          <p:cNvPr id="10" name="TextBox 9" descr="footertext" title="footer text"/>
          <p:cNvSpPr txBox="1"/>
          <p:nvPr/>
        </p:nvSpPr>
        <p:spPr>
          <a:xfrm>
            <a:off x="442804" y="6265163"/>
            <a:ext cx="6744197" cy="3356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r>
              <a:rPr lang="en-US" sz="1600">
                <a:solidFill>
                  <a:schemeClr val="tx1">
                    <a:lumMod val="50000"/>
                    <a:lumOff val="50000"/>
                  </a:schemeClr>
                </a:solidFill>
                <a:latin typeface="Trebuchet MS"/>
                <a:cs typeface="Trebuchet MS"/>
              </a:rPr>
              <a:t>The Inn of the Patriots, LLC</a:t>
            </a:r>
          </a:p>
        </p:txBody>
      </p:sp>
      <p:cxnSp>
        <p:nvCxnSpPr>
          <p:cNvPr id="8" name="Straight Connector 7"/>
          <p:cNvCxnSpPr/>
          <p:nvPr/>
        </p:nvCxnSpPr>
        <p:spPr>
          <a:xfrm>
            <a:off x="0" y="6060176"/>
            <a:ext cx="9144000" cy="0"/>
          </a:xfrm>
          <a:prstGeom prst="line">
            <a:avLst/>
          </a:prstGeom>
          <a:ln w="9525" cap="flat" algn="ctr">
            <a:solidFill>
              <a:schemeClr val="bg1">
                <a:lumMod val="85000"/>
              </a:schemeClr>
            </a:solidFill>
            <a:prstDash val="soli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861866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RELEASE_DATE" val="2013.07.10"/>
  <p:tag name="AS_TITLE" val="Aspose.Slides for Java"/>
  <p:tag name="AS_VERSION" val="7.5.1.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Syrc" typeface="Estrangelo Edessa"/>
        <a:font script="Orya" typeface="Kalinga"/>
        <a:font script="Jpan" typeface="ＭＳ Ｐゴシック"/>
        <a:font script="Guru" typeface="Raavi"/>
        <a:font script="Uigh" typeface="Microsoft Uighur"/>
        <a:font script="Geor" typeface="Sylfaen"/>
        <a:font script="Gujr" typeface="Shruti"/>
        <a:font script="Beng" typeface="Vrinda"/>
        <a:font script="Yiii" typeface="Microsoft Yi Baiti"/>
        <a:font script="Thaa" typeface="MV Boli"/>
        <a:font script="Khmr" typeface="MoolBoran"/>
        <a:font script="Taml" typeface="Latha"/>
        <a:font script="Cans" typeface="Euphemia"/>
        <a:font script="Telu" typeface="Gautami"/>
        <a:font script="Laoo" typeface="DokChampa"/>
        <a:font script="Deva" typeface="Mangal"/>
        <a:font script="Knda" typeface="Tunga"/>
        <a:font script="Cher" typeface="Plantagenet Cherokee"/>
        <a:font script="Arab" typeface="Times New Roman"/>
        <a:font script="Mlym" typeface="Kartika"/>
        <a:font script="Thai" typeface="Angsana New"/>
        <a:font script="Ethi" typeface="Nyala"/>
        <a:font script="Hebr" typeface="Times New Roman"/>
        <a:font script="Sinh" typeface="Iskoola Pota"/>
        <a:font script="Tibt" typeface="Microsoft Himalaya"/>
        <a:font script="Mong" typeface="Mongolian Baiti"/>
        <a:font script="Hang" typeface="맑은 고딕"/>
        <a:font script="Viet" typeface="Times New Roman"/>
        <a:font script="Hans" typeface="宋体"/>
        <a:font script="Hant" typeface="新細明體"/>
      </a:majorFont>
      <a:minorFont>
        <a:latin typeface="Calibri"/>
        <a:ea typeface=""/>
        <a:cs typeface=""/>
        <a:font script="Syrc" typeface="Estrangelo Edessa"/>
        <a:font script="Orya" typeface="Kalinga"/>
        <a:font script="Jpan" typeface="ＭＳ Ｐゴシック"/>
        <a:font script="Guru" typeface="Raavi"/>
        <a:font script="Uigh" typeface="Microsoft Uighur"/>
        <a:font script="Geor" typeface="Sylfaen"/>
        <a:font script="Gujr" typeface="Shruti"/>
        <a:font script="Beng" typeface="Vrinda"/>
        <a:font script="Yiii" typeface="Microsoft Yi Baiti"/>
        <a:font script="Thaa" typeface="MV Boli"/>
        <a:font script="Khmr" typeface="DaunPenh"/>
        <a:font script="Taml" typeface="Latha"/>
        <a:font script="Cans" typeface="Euphemia"/>
        <a:font script="Telu" typeface="Gautami"/>
        <a:font script="Laoo" typeface="DokChampa"/>
        <a:font script="Deva" typeface="Mangal"/>
        <a:font script="Knda" typeface="Tunga"/>
        <a:font script="Cher" typeface="Plantagenet Cherokee"/>
        <a:font script="Arab" typeface="Arial"/>
        <a:font script="Mlym" typeface="Kartika"/>
        <a:font script="Thai" typeface="Cordia New"/>
        <a:font script="Ethi" typeface="Nyala"/>
        <a:font script="Hebr" typeface="Arial"/>
        <a:font script="Sinh" typeface="Iskoola Pota"/>
        <a:font script="Tibt" typeface="Microsoft Himalaya"/>
        <a:font script="Mong" typeface="Mongolian Baiti"/>
        <a:font script="Hang" typeface="맑은 고딕"/>
        <a:font script="Viet" typeface="Arial"/>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Syrc" typeface="Estrangelo Edessa"/>
        <a:font script="Orya" typeface="Kalinga"/>
        <a:font script="Jpan" typeface="ＭＳ Ｐゴシック"/>
        <a:font script="Guru" typeface="Raavi"/>
        <a:font script="Geor" typeface="Sylfaen"/>
        <a:font script="Beng" typeface="Vrinda"/>
        <a:font script="Yiii" typeface="Microsoft Yi Baiti"/>
        <a:font script="Thaa" typeface="MV Boli"/>
        <a:font script="Khmr" typeface="MoolBoran"/>
        <a:font script="Taml" typeface="Latha"/>
        <a:font script="Cans" typeface="Euphemia"/>
        <a:font script="Telu" typeface="Gautami"/>
        <a:font script="Laoo" typeface="DokChampa"/>
        <a:font script="Uigh" typeface="Microsoft Uighur"/>
        <a:font script="Deva" typeface="Mangal"/>
        <a:font script="Knda" typeface="Tunga"/>
        <a:font script="Cher" typeface="Plantagenet Cherokee"/>
        <a:font script="Arab" typeface="Times New Roman"/>
        <a:font script="Mlym" typeface="Kartika"/>
        <a:font script="Thai" typeface="Angsana New"/>
        <a:font script="Ethi" typeface="Nyala"/>
        <a:font script="Hebr" typeface="Times New Roman"/>
        <a:font script="Sinh" typeface="Iskoola Pota"/>
        <a:font script="Gujr" typeface="Shruti"/>
        <a:font script="Mong" typeface="Mongolian Baiti"/>
        <a:font script="Hang" typeface="맑은 고딕"/>
        <a:font script="Tibt" typeface="Microsoft Himalaya"/>
        <a:font script="Viet" typeface="Times New Roman"/>
        <a:font script="Hans" typeface="宋体"/>
        <a:font script="Hant" typeface="新細明體"/>
      </a:majorFont>
      <a:minorFont>
        <a:latin typeface="Calibri"/>
        <a:ea typeface=""/>
        <a:cs typeface=""/>
        <a:font script="Syrc" typeface="Estrangelo Edessa"/>
        <a:font script="Orya" typeface="Kalinga"/>
        <a:font script="Jpan" typeface="ＭＳ Ｐゴシック"/>
        <a:font script="Guru" typeface="Raavi"/>
        <a:font script="Geor" typeface="Sylfaen"/>
        <a:font script="Beng" typeface="Vrinda"/>
        <a:font script="Yiii" typeface="Microsoft Yi Baiti"/>
        <a:font script="Thaa" typeface="MV Boli"/>
        <a:font script="Khmr" typeface="DaunPenh"/>
        <a:font script="Taml" typeface="Latha"/>
        <a:font script="Cans" typeface="Euphemia"/>
        <a:font script="Telu" typeface="Gautami"/>
        <a:font script="Laoo" typeface="DokChampa"/>
        <a:font script="Uigh" typeface="Microsoft Uighur"/>
        <a:font script="Deva" typeface="Mangal"/>
        <a:font script="Knda" typeface="Tunga"/>
        <a:font script="Cher" typeface="Plantagenet Cherokee"/>
        <a:font script="Arab" typeface="Arial"/>
        <a:font script="Mlym" typeface="Kartika"/>
        <a:font script="Thai" typeface="Cordia New"/>
        <a:font script="Ethi" typeface="Nyala"/>
        <a:font script="Hebr" typeface="Arial"/>
        <a:font script="Sinh" typeface="Iskoola Pota"/>
        <a:font script="Gujr" typeface="Shruti"/>
        <a:font script="Mong" typeface="Mongolian Baiti"/>
        <a:font script="Hang" typeface="맑은 고딕"/>
        <a:font script="Tibt" typeface="Microsoft Himalaya"/>
        <a:font script="Viet" typeface="Arial"/>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tint val="100000"/>
                <a:shade val="100000"/>
                <a:satMod val="130000"/>
              </a:schemeClr>
            </a:gs>
            <a:gs pos="100000">
              <a:schemeClr val="phClr">
                <a:tint val="50000"/>
                <a:shade val="10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144</TotalTime>
  <Words>586</Words>
  <Application>Microsoft Office PowerPoint</Application>
  <PresentationFormat>On-screen Show (4:3)</PresentationFormat>
  <Paragraphs>98</Paragraphs>
  <Slides>11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-apple-system</vt:lpstr>
      <vt:lpstr>Arial</vt:lpstr>
      <vt:lpstr>Calibri</vt:lpstr>
      <vt:lpstr>Georgia</vt:lpstr>
      <vt:lpstr>Trebuchet MS</vt:lpstr>
      <vt:lpstr>Wingdings</vt:lpstr>
      <vt:lpstr>Office Theme</vt:lpstr>
      <vt:lpstr>Office Theme</vt:lpstr>
      <vt:lpstr>The Inn of the Patriots, LLC</vt:lpstr>
      <vt:lpstr>PowerPoint Presentation</vt:lpstr>
      <vt:lpstr>Problems worth solving</vt:lpstr>
      <vt:lpstr>Our solution</vt:lpstr>
      <vt:lpstr>Target market</vt:lpstr>
      <vt:lpstr>Competitive landscape</vt:lpstr>
      <vt:lpstr>Funding needed</vt:lpstr>
      <vt:lpstr>Sales channels</vt:lpstr>
      <vt:lpstr>Marketing activities</vt:lpstr>
      <vt:lpstr>Team &amp; Key Roles</vt:lpstr>
      <vt:lpstr>Partners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Martin Mongiello</cp:lastModifiedBy>
  <cp:revision>27</cp:revision>
  <cp:lastPrinted>1970-01-01T00:00:00Z</cp:lastPrinted>
  <dcterms:created xsi:type="dcterms:W3CDTF">2020-06-08T21:26:18Z</dcterms:created>
  <dcterms:modified xsi:type="dcterms:W3CDTF">2021-06-08T17:40:57Z</dcterms:modified>
</cp:coreProperties>
</file>