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0"/>
  </p:notesMasterIdLst>
  <p:sldIdLst>
    <p:sldId id="256" r:id="rId6"/>
    <p:sldId id="257" r:id="rId7"/>
    <p:sldId id="260" r:id="rId8"/>
    <p:sldId id="264" r:id="rId9"/>
    <p:sldId id="259" r:id="rId10"/>
    <p:sldId id="727" r:id="rId11"/>
    <p:sldId id="261" r:id="rId12"/>
    <p:sldId id="263" r:id="rId13"/>
    <p:sldId id="265" r:id="rId14"/>
    <p:sldId id="672" r:id="rId15"/>
    <p:sldId id="709" r:id="rId16"/>
    <p:sldId id="726" r:id="rId17"/>
    <p:sldId id="266" r:id="rId18"/>
    <p:sldId id="728" r:id="rId19"/>
  </p:sldIdLst>
  <p:sldSz cx="18288000" cy="10287000"/>
  <p:notesSz cx="6858000" cy="9144000"/>
  <p:embeddedFontLst>
    <p:embeddedFont>
      <p:font typeface="Aptos ExtraBold" panose="020F0502020204030204" pitchFamily="34" charset="0"/>
      <p:bold r:id="rId21"/>
    </p:embeddedFont>
    <p:embeddedFont>
      <p:font typeface="Corbel" panose="020B0503020204020204" pitchFamily="34" charset="0"/>
      <p:regular r:id="rId22"/>
      <p:bold r:id="rId23"/>
      <p:italic r:id="rId24"/>
      <p:boldItalic r:id="rId25"/>
    </p:embeddedFont>
    <p:embeddedFont>
      <p:font typeface="Neue Montreal Bold" panose="020B0604020202020204" charset="0"/>
      <p:regular r:id="rId26"/>
    </p:embeddedFont>
    <p:embeddedFont>
      <p:font typeface="Neue Montreal Medium" panose="020B0604020202020204" charset="0"/>
      <p:regular r:id="rId27"/>
    </p:embeddedFont>
    <p:embeddedFont>
      <p:font typeface="Segoe UI Semilight" panose="020B0402040204020203" pitchFamily="34" charset="0"/>
      <p:regular r:id="rId28"/>
      <p:italic r:id="rId29"/>
    </p:embeddedFont>
    <p:embeddedFont>
      <p:font typeface="Work Sans Ultra-Bold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11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F5A1-47A6-4187-92C3-721E88933193}"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F3B15-6D70-4C5F-9803-ACDFE029B30C}" type="slidenum">
              <a:rPr lang="en-US" smtClean="0"/>
              <a:t>‹#›</a:t>
            </a:fld>
            <a:endParaRPr lang="en-US"/>
          </a:p>
        </p:txBody>
      </p:sp>
    </p:spTree>
    <p:extLst>
      <p:ext uri="{BB962C8B-B14F-4D97-AF65-F5344CB8AC3E}">
        <p14:creationId xmlns:p14="http://schemas.microsoft.com/office/powerpoint/2010/main" val="92230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epa.gov/sites/default/files/2018-10/documents/site_reuse_vision_placeholder.pdf" TargetMode="External"/><Relationship Id="rId3" Type="http://schemas.openxmlformats.org/officeDocument/2006/relationships/hyperlink" Target="https://www.epa.gov/sites/default/files/2018-10/documents/lande_use_assessment_placeholder.pdf" TargetMode="External"/><Relationship Id="rId7" Type="http://schemas.openxmlformats.org/officeDocument/2006/relationships/hyperlink" Target="https://www.epa.gov/sites/default/files/2018-10/documents/site_disposition_strategy_placeholder.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epa.gov/sites/default/files/2018-10/documents/community_health_assessment_placeholder.pdf" TargetMode="External"/><Relationship Id="rId11" Type="http://schemas.openxmlformats.org/officeDocument/2006/relationships/hyperlink" Target="https://www.epa.gov/sites/default/files/2018-11/documents/evaluation_of_market_viability_fact_sheet_11-26-18revised.pdf" TargetMode="External"/><Relationship Id="rId5" Type="http://schemas.openxmlformats.org/officeDocument/2006/relationships/hyperlink" Target="https://www.epa.gov/sites/default/files/2018-10/documents/infrastructure_evaluation_placeholder.pdf" TargetMode="External"/><Relationship Id="rId10" Type="http://schemas.openxmlformats.org/officeDocument/2006/relationships/hyperlink" Target="https://www.epa.gov/sites/default/files/2018-10/documents/resource_roadmap.pdf" TargetMode="External"/><Relationship Id="rId4" Type="http://schemas.openxmlformats.org/officeDocument/2006/relationships/hyperlink" Target="https://www.epa.gov/sites/default/files/2018-10/documents/market_evaluation_placeholder.pdf" TargetMode="External"/><Relationship Id="rId9" Type="http://schemas.openxmlformats.org/officeDocument/2006/relationships/hyperlink" Target="https://www.epa.gov/sites/default/files/2018-11/documents/brownfields_revitalization_plan_fact_sheet_11-15-18_1.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8DF69-FFB1-4D3A-9D8C-5887E79674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55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F3070-08ED-4168-B179-FE95710A64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784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F3070-08ED-4168-B179-FE95710A64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956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F3070-08ED-4168-B179-FE95710A64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040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F3070-08ED-4168-B179-FE95710A64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557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5F127-409F-466E-B667-B7CF959805D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338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i="1">
                <a:solidFill>
                  <a:schemeClr val="accent1">
                    <a:lumMod val="75000"/>
                  </a:schemeClr>
                </a:solidFill>
              </a:rPr>
              <a:t>Activities that help to determine safe brownfield site reuse, decide cleanup, etc.</a:t>
            </a:r>
            <a:endParaRPr lang="en-US" sz="1200" b="0" i="0">
              <a:effectLst/>
              <a:hlinkClick r:id="" action="ppaction://noaction"/>
            </a:endParaRPr>
          </a:p>
          <a:p>
            <a:pPr indent="-228600">
              <a:lnSpc>
                <a:spcPct val="90000"/>
              </a:lnSpc>
              <a:spcAft>
                <a:spcPts val="600"/>
              </a:spcAft>
              <a:buFont typeface="Arial" panose="020B0604020202020204" pitchFamily="34" charset="0"/>
              <a:buChar char="•"/>
            </a:pPr>
            <a:endParaRPr lang="en-US" sz="1200" b="0" i="0">
              <a:effectLst/>
              <a:hlinkClick r:id="" action="ppaction://noaction"/>
            </a:endParaRPr>
          </a:p>
          <a:p>
            <a:pPr indent="-228600">
              <a:lnSpc>
                <a:spcPct val="90000"/>
              </a:lnSpc>
              <a:spcAft>
                <a:spcPts val="600"/>
              </a:spcAft>
              <a:buFont typeface="Arial" panose="020B0604020202020204" pitchFamily="34" charset="0"/>
              <a:buChar char="•"/>
            </a:pPr>
            <a:r>
              <a:rPr lang="en-US" sz="1200" b="0" i="0">
                <a:effectLst/>
                <a:hlinkClick r:id="" action="ppaction://noaction"/>
              </a:rPr>
              <a:t>Site Reuse Assessment</a:t>
            </a: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3"/>
              </a:rPr>
              <a:t>Land Use Assessment</a:t>
            </a: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4"/>
              </a:rPr>
              <a:t>Market Study</a:t>
            </a: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5"/>
              </a:rPr>
              <a:t>Infrastructure Evaluation</a:t>
            </a: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6"/>
              </a:rPr>
              <a:t>Community Health Assessment</a:t>
            </a: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7"/>
              </a:rPr>
              <a:t>Site Disposition Strategy</a:t>
            </a:r>
            <a:endParaRPr lang="en-US" sz="1200" b="0" i="0">
              <a:effectLst/>
            </a:endParaRPr>
          </a:p>
          <a:p>
            <a:pPr indent="-228600">
              <a:lnSpc>
                <a:spcPct val="90000"/>
              </a:lnSpc>
              <a:spcAft>
                <a:spcPts val="600"/>
              </a:spcAft>
              <a:buFont typeface="Arial" panose="020B0604020202020204" pitchFamily="34" charset="0"/>
              <a:buChar char="•"/>
            </a:pP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8"/>
              </a:rPr>
              <a:t>Site Reuse Vision</a:t>
            </a: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9"/>
              </a:rPr>
              <a:t>Revitalization Plan</a:t>
            </a: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10"/>
              </a:rPr>
              <a:t>Resource Roadmap</a:t>
            </a:r>
            <a:endParaRPr lang="en-US" sz="1200" b="0" i="0">
              <a:effectLst/>
            </a:endParaRPr>
          </a:p>
          <a:p>
            <a:pPr indent="-228600">
              <a:lnSpc>
                <a:spcPct val="90000"/>
              </a:lnSpc>
              <a:spcAft>
                <a:spcPts val="600"/>
              </a:spcAft>
              <a:buFont typeface="Arial" panose="020B0604020202020204" pitchFamily="34" charset="0"/>
              <a:buChar char="•"/>
            </a:pPr>
            <a:r>
              <a:rPr lang="en-US" sz="1200" b="0" i="0">
                <a:effectLst/>
                <a:hlinkClick r:id="rId11"/>
              </a:rPr>
              <a:t>Evaluation of Market Viability</a:t>
            </a:r>
            <a:endParaRPr lang="en-US" sz="1200" b="0" i="0">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970938" y="8772669"/>
            <a:ext cx="3037840" cy="46180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5BAC0-FDCD-48B2-9431-FA9D95494BA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760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DF69-FFB1-4D3A-9D8C-5887E79674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51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346710" y="365761"/>
            <a:ext cx="17586960" cy="956690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a:p>
        </p:txBody>
      </p:sp>
      <p:sp>
        <p:nvSpPr>
          <p:cNvPr id="2" name="Title 1"/>
          <p:cNvSpPr>
            <a:spLocks noGrp="1"/>
          </p:cNvSpPr>
          <p:nvPr>
            <p:ph type="ctrTitle"/>
          </p:nvPr>
        </p:nvSpPr>
        <p:spPr>
          <a:xfrm>
            <a:off x="1664970" y="1323564"/>
            <a:ext cx="14950440" cy="4389120"/>
          </a:xfrm>
        </p:spPr>
        <p:txBody>
          <a:bodyPr anchor="b">
            <a:normAutofit/>
          </a:bodyPr>
          <a:lstStyle>
            <a:lvl1pPr algn="ctr">
              <a:lnSpc>
                <a:spcPct val="85000"/>
              </a:lnSpc>
              <a:defRPr sz="108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2564295" y="5804452"/>
            <a:ext cx="13151790" cy="2082248"/>
          </a:xfrm>
        </p:spPr>
        <p:txBody>
          <a:bodyPr>
            <a:normAutofit/>
          </a:bodyPr>
          <a:lstStyle>
            <a:lvl1pPr marL="0" indent="0" algn="ctr">
              <a:buNone/>
              <a:defRPr sz="3300">
                <a:solidFill>
                  <a:srgbClr val="FFFFFF"/>
                </a:solidFill>
              </a:defRPr>
            </a:lvl1pPr>
            <a:lvl2pPr marL="685800" indent="0" algn="ctr">
              <a:buNone/>
              <a:defRPr sz="3300"/>
            </a:lvl2pPr>
            <a:lvl3pPr marL="1371600" indent="0" algn="ctr">
              <a:buNone/>
              <a:defRPr sz="33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AB3A824-1A51-4B26-AD58-A6D8E14F6C04}" type="datetimeFigureOut">
              <a:rPr lang="en-US" noProof="0" smtClean="0"/>
              <a:t>5/12/2026</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2967991" y="5600700"/>
            <a:ext cx="123444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14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5/12/2026</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19892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9636" y="1760363"/>
            <a:ext cx="14950440" cy="4389120"/>
          </a:xfrm>
        </p:spPr>
        <p:txBody>
          <a:bodyPr anchor="b">
            <a:noAutofit/>
          </a:bodyPr>
          <a:lstStyle>
            <a:lvl1pPr algn="ctr">
              <a:lnSpc>
                <a:spcPct val="85000"/>
              </a:lnSpc>
              <a:defRPr sz="10800" b="0" cap="all" baseline="0"/>
            </a:lvl1pPr>
          </a:lstStyle>
          <a:p>
            <a:r>
              <a:rPr lang="en-US" noProof="0"/>
              <a:t>Click to edit Master title style</a:t>
            </a:r>
          </a:p>
        </p:txBody>
      </p:sp>
      <p:sp>
        <p:nvSpPr>
          <p:cNvPr id="3" name="Text Placeholder 2"/>
          <p:cNvSpPr>
            <a:spLocks noGrp="1"/>
          </p:cNvSpPr>
          <p:nvPr>
            <p:ph type="body" idx="1"/>
          </p:nvPr>
        </p:nvSpPr>
        <p:spPr>
          <a:xfrm>
            <a:off x="2564892" y="6231780"/>
            <a:ext cx="13153644" cy="2045709"/>
          </a:xfrm>
        </p:spPr>
        <p:txBody>
          <a:bodyPr anchor="t">
            <a:normAutofit/>
          </a:bodyPr>
          <a:lstStyle>
            <a:lvl1pPr marL="0" indent="0" algn="ctr">
              <a:buNone/>
              <a:defRPr sz="3300">
                <a:solidFill>
                  <a:schemeClr val="accent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5/12/2026</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2971801" y="6030612"/>
            <a:ext cx="1234440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02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714500" y="3086098"/>
            <a:ext cx="7132320" cy="6035040"/>
          </a:xfrm>
        </p:spPr>
        <p:txBody>
          <a:bodyPr/>
          <a:lstStyle>
            <a:lvl1pPr>
              <a:defRPr sz="33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9401418" y="3086100"/>
            <a:ext cx="7132320" cy="6035040"/>
          </a:xfrm>
        </p:spPr>
        <p:txBody>
          <a:bodyPr/>
          <a:lstStyle>
            <a:lvl1pPr>
              <a:defRPr sz="33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5/12/2026</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0470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714500" y="3002266"/>
            <a:ext cx="7132320" cy="1165860"/>
          </a:xfrm>
        </p:spPr>
        <p:txBody>
          <a:bodyPr anchor="ctr"/>
          <a:lstStyle>
            <a:lvl1pPr marL="0" indent="0">
              <a:spcBef>
                <a:spcPts val="0"/>
              </a:spcBef>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noProof="0"/>
              <a:t>Click to edit Master text styles</a:t>
            </a:r>
          </a:p>
        </p:txBody>
      </p:sp>
      <p:sp>
        <p:nvSpPr>
          <p:cNvPr id="4" name="Content Placeholder 3"/>
          <p:cNvSpPr>
            <a:spLocks noGrp="1"/>
          </p:cNvSpPr>
          <p:nvPr>
            <p:ph sz="half" idx="2"/>
          </p:nvPr>
        </p:nvSpPr>
        <p:spPr>
          <a:xfrm>
            <a:off x="1714500" y="4082225"/>
            <a:ext cx="7132320" cy="5074920"/>
          </a:xfrm>
        </p:spPr>
        <p:txBody>
          <a:bodyPr/>
          <a:lstStyle>
            <a:lvl1pPr>
              <a:defRPr sz="33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9403760" y="2998548"/>
            <a:ext cx="7132320" cy="1165860"/>
          </a:xfrm>
        </p:spPr>
        <p:txBody>
          <a:bodyPr anchor="ctr"/>
          <a:lstStyle>
            <a:lvl1pPr marL="0" indent="0">
              <a:spcBef>
                <a:spcPts val="0"/>
              </a:spcBef>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noProof="0"/>
              <a:t>Click to edit Master text styles</a:t>
            </a:r>
          </a:p>
        </p:txBody>
      </p:sp>
      <p:sp>
        <p:nvSpPr>
          <p:cNvPr id="6" name="Content Placeholder 5"/>
          <p:cNvSpPr>
            <a:spLocks noGrp="1"/>
          </p:cNvSpPr>
          <p:nvPr>
            <p:ph sz="quarter" idx="4"/>
          </p:nvPr>
        </p:nvSpPr>
        <p:spPr>
          <a:xfrm>
            <a:off x="9403760" y="4078983"/>
            <a:ext cx="7132320" cy="5074920"/>
          </a:xfrm>
        </p:spPr>
        <p:txBody>
          <a:bodyPr/>
          <a:lstStyle>
            <a:lvl1pPr>
              <a:defRPr sz="33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CBC1C18-307B-4F68-A007-B5B542270E8D}" type="datetimeFigureOut">
              <a:rPr lang="en-US" noProof="0" smtClean="0"/>
              <a:t>5/12/2026</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54396698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noProof="0" smtClean="0"/>
              <a:t>5/12/2026</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707559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noProof="0" smtClean="0"/>
              <a:t>5/12/2026</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98284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4500" y="1645920"/>
            <a:ext cx="5897880" cy="2606040"/>
          </a:xfrm>
        </p:spPr>
        <p:txBody>
          <a:bodyPr anchor="b">
            <a:noAutofit/>
          </a:bodyPr>
          <a:lstStyle>
            <a:lvl1pPr>
              <a:lnSpc>
                <a:spcPct val="90000"/>
              </a:lnSpc>
              <a:defRPr sz="6000" b="0"/>
            </a:lvl1pPr>
          </a:lstStyle>
          <a:p>
            <a:r>
              <a:rPr lang="en-US" noProof="0"/>
              <a:t>Click to edit Master title style</a:t>
            </a:r>
          </a:p>
        </p:txBody>
      </p:sp>
      <p:sp>
        <p:nvSpPr>
          <p:cNvPr id="3" name="Content Placeholder 2"/>
          <p:cNvSpPr>
            <a:spLocks noGrp="1"/>
          </p:cNvSpPr>
          <p:nvPr>
            <p:ph idx="1"/>
          </p:nvPr>
        </p:nvSpPr>
        <p:spPr>
          <a:xfrm>
            <a:off x="8778239" y="1645920"/>
            <a:ext cx="7818120" cy="699516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714500" y="4251960"/>
            <a:ext cx="5897880" cy="4526280"/>
          </a:xfrm>
        </p:spPr>
        <p:txBody>
          <a:bodyPr>
            <a:normAutofit/>
          </a:bodyPr>
          <a:lstStyle>
            <a:lvl1pPr marL="0" indent="0">
              <a:lnSpc>
                <a:spcPct val="100000"/>
              </a:lnSpc>
              <a:spcBef>
                <a:spcPts val="1500"/>
              </a:spcBef>
              <a:buNone/>
              <a:defRPr sz="255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noProof="0" smtClean="0"/>
              <a:t>5/12/2026</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49218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4500" y="1645920"/>
            <a:ext cx="5897880" cy="2606040"/>
          </a:xfrm>
        </p:spPr>
        <p:txBody>
          <a:bodyPr anchor="b">
            <a:noAutofit/>
          </a:bodyPr>
          <a:lstStyle>
            <a:lvl1pPr>
              <a:lnSpc>
                <a:spcPct val="90000"/>
              </a:lnSpc>
              <a:defRPr sz="6000" b="0"/>
            </a:lvl1pPr>
          </a:lstStyle>
          <a:p>
            <a:r>
              <a:rPr lang="en-US" noProof="0"/>
              <a:t>Click to edit Master title style</a:t>
            </a:r>
          </a:p>
        </p:txBody>
      </p:sp>
      <p:sp>
        <p:nvSpPr>
          <p:cNvPr id="3" name="Picture Placeholder 2"/>
          <p:cNvSpPr>
            <a:spLocks noGrp="1" noChangeAspect="1"/>
          </p:cNvSpPr>
          <p:nvPr>
            <p:ph type="pic" idx="1"/>
          </p:nvPr>
        </p:nvSpPr>
        <p:spPr>
          <a:xfrm>
            <a:off x="8119872" y="1604771"/>
            <a:ext cx="9148572" cy="7200900"/>
          </a:xfrm>
        </p:spPr>
        <p:txBody>
          <a:bodyPr lIns="274320" tIns="182880" anchor="t">
            <a:normAutofit/>
          </a:bodyPr>
          <a:lstStyle>
            <a:lvl1pPr marL="0" indent="0">
              <a:buNone/>
              <a:defRPr sz="4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714500" y="4251960"/>
            <a:ext cx="5897880" cy="4320540"/>
          </a:xfrm>
        </p:spPr>
        <p:txBody>
          <a:bodyPr>
            <a:normAutofit/>
          </a:bodyPr>
          <a:lstStyle>
            <a:lvl1pPr marL="0" indent="0">
              <a:lnSpc>
                <a:spcPct val="100000"/>
              </a:lnSpc>
              <a:spcBef>
                <a:spcPts val="1500"/>
              </a:spcBef>
              <a:buNone/>
              <a:defRPr sz="255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5/12/2026</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900544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857E33E-8B18-4087-B112-809917729534}" type="datetimeFigureOut">
              <a:rPr lang="en-US" noProof="0" smtClean="0"/>
              <a:t>5/12/2026</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049116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1143000"/>
            <a:ext cx="3486150" cy="81153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714500" y="1143000"/>
            <a:ext cx="11144250" cy="81153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3FFE419-2371-464F-8239-3959401C3561}" type="datetimeFigureOut">
              <a:rPr lang="en-US" noProof="0" smtClean="0"/>
              <a:t>5/12/2026</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075103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One Content - Light The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7EAE-9C1C-48A6-8C9E-FF798216A608}"/>
              </a:ext>
            </a:extLst>
          </p:cNvPr>
          <p:cNvSpPr>
            <a:spLocks noGrp="1"/>
          </p:cNvSpPr>
          <p:nvPr>
            <p:ph type="title"/>
          </p:nvPr>
        </p:nvSpPr>
        <p:spPr/>
        <p:txBody>
          <a:bodyPr/>
          <a:lstStyle>
            <a:lvl1pPr algn="ctr">
              <a:defRPr>
                <a:latin typeface="Segoe UI Semilight" panose="020B0402040204020203" pitchFamily="34" charset="0"/>
                <a:cs typeface="Segoe UI Semilight" panose="020B0402040204020203"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5B0082B4-7199-4E50-9A29-FAB0803F1E5A}"/>
              </a:ext>
            </a:extLst>
          </p:cNvPr>
          <p:cNvSpPr>
            <a:spLocks noGrp="1"/>
          </p:cNvSpPr>
          <p:nvPr>
            <p:ph sz="half" idx="2"/>
          </p:nvPr>
        </p:nvSpPr>
        <p:spPr>
          <a:xfrm>
            <a:off x="1257302" y="2809691"/>
            <a:ext cx="1577340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4B913994-A48E-4770-BBA4-0897B9E61BD0}"/>
              </a:ext>
            </a:extLst>
          </p:cNvPr>
          <p:cNvSpPr/>
          <p:nvPr userDrawn="1"/>
        </p:nvSpPr>
        <p:spPr>
          <a:xfrm>
            <a:off x="745964" y="10"/>
            <a:ext cx="663743" cy="1988345"/>
          </a:xfrm>
          <a:prstGeom prst="rect">
            <a:avLst/>
          </a:prstGeom>
          <a:solidFill>
            <a:srgbClr val="8BBAE1"/>
          </a:solidFill>
          <a:ln>
            <a:noFill/>
          </a:ln>
          <a:effectLst>
            <a:outerShdw blurRad="127000" dist="38100" dir="10800000" sx="105000" sy="105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Rectangle 12">
            <a:extLst>
              <a:ext uri="{FF2B5EF4-FFF2-40B4-BE49-F238E27FC236}">
                <a16:creationId xmlns:a16="http://schemas.microsoft.com/office/drawing/2014/main" id="{BABF82D1-BC8F-4560-A207-4F785D4C6B46}"/>
              </a:ext>
            </a:extLst>
          </p:cNvPr>
          <p:cNvSpPr/>
          <p:nvPr userDrawn="1"/>
        </p:nvSpPr>
        <p:spPr>
          <a:xfrm>
            <a:off x="745964" y="1657358"/>
            <a:ext cx="663743" cy="330995"/>
          </a:xfrm>
          <a:prstGeom prst="rect">
            <a:avLst/>
          </a:prstGeom>
          <a:solidFill>
            <a:srgbClr val="428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15" name="Group 14">
            <a:extLst>
              <a:ext uri="{FF2B5EF4-FFF2-40B4-BE49-F238E27FC236}">
                <a16:creationId xmlns:a16="http://schemas.microsoft.com/office/drawing/2014/main" id="{63241BBC-EE28-4740-BA17-B9EB150204FD}"/>
              </a:ext>
            </a:extLst>
          </p:cNvPr>
          <p:cNvGrpSpPr/>
          <p:nvPr userDrawn="1"/>
        </p:nvGrpSpPr>
        <p:grpSpPr>
          <a:xfrm>
            <a:off x="16642766" y="8720151"/>
            <a:ext cx="1233095" cy="1233093"/>
            <a:chOff x="11222083" y="712971"/>
            <a:chExt cx="822062" cy="785012"/>
          </a:xfrm>
        </p:grpSpPr>
        <p:sp>
          <p:nvSpPr>
            <p:cNvPr id="16" name="Oval 15">
              <a:extLst>
                <a:ext uri="{FF2B5EF4-FFF2-40B4-BE49-F238E27FC236}">
                  <a16:creationId xmlns:a16="http://schemas.microsoft.com/office/drawing/2014/main" id="{52CD13E3-382F-4785-B330-630A5FDB310E}"/>
                </a:ext>
              </a:extLst>
            </p:cNvPr>
            <p:cNvSpPr/>
            <p:nvPr userDrawn="1"/>
          </p:nvSpPr>
          <p:spPr>
            <a:xfrm>
              <a:off x="11222083" y="712971"/>
              <a:ext cx="822062" cy="785012"/>
            </a:xfrm>
            <a:prstGeom prst="ellipse">
              <a:avLst/>
            </a:prstGeom>
            <a:solidFill>
              <a:schemeClr val="bg1"/>
            </a:solidFill>
            <a:ln w="12700">
              <a:solidFill>
                <a:srgbClr val="335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7" name="Picture 16">
              <a:extLst>
                <a:ext uri="{FF2B5EF4-FFF2-40B4-BE49-F238E27FC236}">
                  <a16:creationId xmlns:a16="http://schemas.microsoft.com/office/drawing/2014/main" id="{0E634A03-053B-4392-9A23-2580B4F12D6A}"/>
                </a:ext>
              </a:extLst>
            </p:cNvPr>
            <p:cNvPicPr>
              <a:picLocks noChangeAspect="1"/>
            </p:cNvPicPr>
            <p:nvPr userDrawn="1"/>
          </p:nvPicPr>
          <p:blipFill>
            <a:blip r:embed="rId2"/>
            <a:stretch>
              <a:fillRect/>
            </a:stretch>
          </p:blipFill>
          <p:spPr>
            <a:xfrm>
              <a:off x="11328830" y="811070"/>
              <a:ext cx="621950" cy="477528"/>
            </a:xfrm>
            <a:prstGeom prst="rect">
              <a:avLst/>
            </a:prstGeom>
          </p:spPr>
        </p:pic>
      </p:grpSp>
      <p:sp>
        <p:nvSpPr>
          <p:cNvPr id="18" name="Rectangle 17">
            <a:extLst>
              <a:ext uri="{FF2B5EF4-FFF2-40B4-BE49-F238E27FC236}">
                <a16:creationId xmlns:a16="http://schemas.microsoft.com/office/drawing/2014/main" id="{7FC5144A-461D-44A3-9707-B289748B9DD6}"/>
              </a:ext>
            </a:extLst>
          </p:cNvPr>
          <p:cNvSpPr/>
          <p:nvPr userDrawn="1"/>
        </p:nvSpPr>
        <p:spPr>
          <a:xfrm rot="5400000">
            <a:off x="-5000625" y="5000630"/>
            <a:ext cx="10287005" cy="285752"/>
          </a:xfrm>
          <a:prstGeom prst="rect">
            <a:avLst/>
          </a:prstGeom>
          <a:gradFill flip="none" rotWithShape="1">
            <a:gsLst>
              <a:gs pos="47400">
                <a:srgbClr val="ABD1D9"/>
              </a:gs>
              <a:gs pos="0">
                <a:srgbClr val="3762AF"/>
              </a:gs>
              <a:gs pos="100000">
                <a:srgbClr val="60B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7074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346710" y="365761"/>
            <a:ext cx="17586960" cy="956690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700"/>
          </a:p>
        </p:txBody>
      </p:sp>
      <p:sp>
        <p:nvSpPr>
          <p:cNvPr id="2" name="Title Placeholder 1"/>
          <p:cNvSpPr>
            <a:spLocks noGrp="1"/>
          </p:cNvSpPr>
          <p:nvPr>
            <p:ph type="title"/>
          </p:nvPr>
        </p:nvSpPr>
        <p:spPr>
          <a:xfrm>
            <a:off x="1714500" y="914400"/>
            <a:ext cx="14813280" cy="203454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714501" y="3086100"/>
            <a:ext cx="14809307" cy="60579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714494" y="9335743"/>
            <a:ext cx="3493611" cy="547688"/>
          </a:xfrm>
          <a:prstGeom prst="rect">
            <a:avLst/>
          </a:prstGeom>
        </p:spPr>
        <p:txBody>
          <a:bodyPr vert="horz" lIns="91440" tIns="45720" rIns="91440" bIns="45720" rtlCol="0" anchor="ctr"/>
          <a:lstStyle>
            <a:lvl1pPr algn="l">
              <a:defRPr sz="1800">
                <a:solidFill>
                  <a:schemeClr val="accent1"/>
                </a:solidFill>
              </a:defRPr>
            </a:lvl1pPr>
          </a:lstStyle>
          <a:p>
            <a:fld id="{3CBC1C18-307B-4F68-A007-B5B542270E8D}" type="datetimeFigureOut">
              <a:rPr lang="en-US" noProof="0" smtClean="0"/>
              <a:t>5/12/2026</a:t>
            </a:fld>
            <a:endParaRPr lang="en-US" noProof="0" dirty="0"/>
          </a:p>
        </p:txBody>
      </p:sp>
      <p:sp>
        <p:nvSpPr>
          <p:cNvPr id="5" name="Footer Placeholder 4"/>
          <p:cNvSpPr>
            <a:spLocks noGrp="1"/>
          </p:cNvSpPr>
          <p:nvPr>
            <p:ph type="ftr" sz="quarter" idx="3"/>
          </p:nvPr>
        </p:nvSpPr>
        <p:spPr>
          <a:xfrm>
            <a:off x="5923722" y="9335743"/>
            <a:ext cx="7076661" cy="547688"/>
          </a:xfrm>
          <a:prstGeom prst="rect">
            <a:avLst/>
          </a:prstGeom>
        </p:spPr>
        <p:txBody>
          <a:bodyPr vert="horz" lIns="91440" tIns="45720" rIns="91440" bIns="45720" rtlCol="0" anchor="ctr"/>
          <a:lstStyle>
            <a:lvl1pPr algn="ctr">
              <a:defRPr sz="18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13994296" y="9335743"/>
            <a:ext cx="2559326" cy="547688"/>
          </a:xfrm>
          <a:prstGeom prst="rect">
            <a:avLst/>
          </a:prstGeom>
        </p:spPr>
        <p:txBody>
          <a:bodyPr vert="horz" lIns="91440" tIns="45720" rIns="91440" bIns="45720" rtlCol="0" anchor="ctr"/>
          <a:lstStyle>
            <a:lvl1pPr algn="r">
              <a:defRPr sz="1800">
                <a:solidFill>
                  <a:schemeClr val="accent1"/>
                </a:solidFill>
              </a:defRPr>
            </a:lvl1p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3175917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1371600" rtl="0" eaLnBrk="1" latinLnBrk="0" hangingPunct="1">
        <a:lnSpc>
          <a:spcPct val="90000"/>
        </a:lnSpc>
        <a:spcBef>
          <a:spcPct val="0"/>
        </a:spcBef>
        <a:buNone/>
        <a:defRPr sz="6600" kern="1200">
          <a:solidFill>
            <a:schemeClr val="accent1"/>
          </a:solidFill>
          <a:latin typeface="+mj-lt"/>
          <a:ea typeface="+mj-ea"/>
          <a:cs typeface="+mj-cs"/>
        </a:defRPr>
      </a:lvl1pPr>
    </p:titleStyle>
    <p:bodyStyle>
      <a:lvl1pPr marL="342900" indent="-274320" algn="l" defTabSz="1371600" rtl="0" eaLnBrk="1" latinLnBrk="0" hangingPunct="1">
        <a:lnSpc>
          <a:spcPct val="90000"/>
        </a:lnSpc>
        <a:spcBef>
          <a:spcPts val="2100"/>
        </a:spcBef>
        <a:buClr>
          <a:schemeClr val="accent1"/>
        </a:buClr>
        <a:buSzPct val="80000"/>
        <a:buFont typeface="Corbel" pitchFamily="34" charset="0"/>
        <a:buChar char="•"/>
        <a:defRPr sz="3300" kern="1200">
          <a:solidFill>
            <a:schemeClr val="accent1"/>
          </a:solidFill>
          <a:latin typeface="+mn-lt"/>
          <a:ea typeface="+mn-ea"/>
          <a:cs typeface="+mn-cs"/>
        </a:defRPr>
      </a:lvl1pPr>
      <a:lvl2pPr marL="685800" indent="-274320" algn="l" defTabSz="1371600" rtl="0" eaLnBrk="1" latinLnBrk="0" hangingPunct="1">
        <a:lnSpc>
          <a:spcPct val="90000"/>
        </a:lnSpc>
        <a:spcBef>
          <a:spcPts val="300"/>
        </a:spcBef>
        <a:spcAft>
          <a:spcPts val="600"/>
        </a:spcAft>
        <a:buClr>
          <a:schemeClr val="accent1"/>
        </a:buClr>
        <a:buSzPct val="80000"/>
        <a:buFont typeface="Corbel" pitchFamily="34" charset="0"/>
        <a:buChar char="•"/>
        <a:defRPr sz="3000" kern="1200">
          <a:solidFill>
            <a:schemeClr val="accent1"/>
          </a:solidFill>
          <a:latin typeface="+mn-lt"/>
          <a:ea typeface="+mn-ea"/>
          <a:cs typeface="+mn-cs"/>
        </a:defRPr>
      </a:lvl2pPr>
      <a:lvl3pPr marL="1097280" indent="-274320" algn="l" defTabSz="1371600" rtl="0" eaLnBrk="1" latinLnBrk="0" hangingPunct="1">
        <a:lnSpc>
          <a:spcPct val="90000"/>
        </a:lnSpc>
        <a:spcBef>
          <a:spcPts val="300"/>
        </a:spcBef>
        <a:spcAft>
          <a:spcPts val="600"/>
        </a:spcAft>
        <a:buClr>
          <a:schemeClr val="accent1"/>
        </a:buClr>
        <a:buSzPct val="80000"/>
        <a:buFont typeface="Corbel" pitchFamily="34" charset="0"/>
        <a:buChar char="•"/>
        <a:defRPr sz="2700" kern="1200">
          <a:solidFill>
            <a:schemeClr val="accent1"/>
          </a:solidFill>
          <a:latin typeface="+mn-lt"/>
          <a:ea typeface="+mn-ea"/>
          <a:cs typeface="+mn-cs"/>
        </a:defRPr>
      </a:lvl3pPr>
      <a:lvl4pPr marL="1508760" indent="-274320" algn="l" defTabSz="1371600" rtl="0" eaLnBrk="1" latinLnBrk="0" hangingPunct="1">
        <a:lnSpc>
          <a:spcPct val="90000"/>
        </a:lnSpc>
        <a:spcBef>
          <a:spcPts val="300"/>
        </a:spcBef>
        <a:spcAft>
          <a:spcPts val="600"/>
        </a:spcAft>
        <a:buClr>
          <a:schemeClr val="accent1"/>
        </a:buClr>
        <a:buSzPct val="80000"/>
        <a:buFont typeface="Corbel" pitchFamily="34" charset="0"/>
        <a:buChar char="•"/>
        <a:defRPr sz="2400" kern="1200">
          <a:solidFill>
            <a:schemeClr val="accent1"/>
          </a:solidFill>
          <a:latin typeface="+mn-lt"/>
          <a:ea typeface="+mn-ea"/>
          <a:cs typeface="+mn-cs"/>
        </a:defRPr>
      </a:lvl4pPr>
      <a:lvl5pPr marL="1920240" indent="-274320" algn="l" defTabSz="1371600" rtl="0" eaLnBrk="1" latinLnBrk="0" hangingPunct="1">
        <a:lnSpc>
          <a:spcPct val="90000"/>
        </a:lnSpc>
        <a:spcBef>
          <a:spcPts val="300"/>
        </a:spcBef>
        <a:spcAft>
          <a:spcPts val="600"/>
        </a:spcAft>
        <a:buClr>
          <a:schemeClr val="accent1"/>
        </a:buClr>
        <a:buSzPct val="80000"/>
        <a:buFont typeface="Corbel" pitchFamily="34" charset="0"/>
        <a:buChar char="•"/>
        <a:defRPr sz="2400" kern="1200">
          <a:solidFill>
            <a:schemeClr val="accent1"/>
          </a:solidFill>
          <a:latin typeface="+mn-lt"/>
          <a:ea typeface="+mn-ea"/>
          <a:cs typeface="+mn-cs"/>
        </a:defRPr>
      </a:lvl5pPr>
      <a:lvl6pPr marL="2400000" indent="-342900" algn="l" defTabSz="1371600" rtl="0" eaLnBrk="1" latinLnBrk="0" hangingPunct="1">
        <a:lnSpc>
          <a:spcPct val="90000"/>
        </a:lnSpc>
        <a:spcBef>
          <a:spcPts val="300"/>
        </a:spcBef>
        <a:spcAft>
          <a:spcPts val="600"/>
        </a:spcAft>
        <a:buClr>
          <a:schemeClr val="accent1"/>
        </a:buClr>
        <a:buSzPct val="80000"/>
        <a:buFont typeface="Corbel" pitchFamily="34" charset="0"/>
        <a:buChar char="•"/>
        <a:defRPr sz="2400" kern="1200">
          <a:solidFill>
            <a:schemeClr val="accent1"/>
          </a:solidFill>
          <a:latin typeface="+mn-lt"/>
          <a:ea typeface="+mn-ea"/>
          <a:cs typeface="+mn-cs"/>
        </a:defRPr>
      </a:lvl6pPr>
      <a:lvl7pPr marL="2850000" indent="-342900" algn="l" defTabSz="1371600" rtl="0" eaLnBrk="1" latinLnBrk="0" hangingPunct="1">
        <a:lnSpc>
          <a:spcPct val="90000"/>
        </a:lnSpc>
        <a:spcBef>
          <a:spcPts val="300"/>
        </a:spcBef>
        <a:spcAft>
          <a:spcPts val="600"/>
        </a:spcAft>
        <a:buClr>
          <a:schemeClr val="accent1"/>
        </a:buClr>
        <a:buSzPct val="80000"/>
        <a:buFont typeface="Corbel" pitchFamily="34" charset="0"/>
        <a:buChar char="•"/>
        <a:defRPr sz="2400" kern="1200">
          <a:solidFill>
            <a:schemeClr val="accent1"/>
          </a:solidFill>
          <a:latin typeface="+mn-lt"/>
          <a:ea typeface="+mn-ea"/>
          <a:cs typeface="+mn-cs"/>
        </a:defRPr>
      </a:lvl7pPr>
      <a:lvl8pPr marL="3300000" indent="-342900" algn="l" defTabSz="1371600" rtl="0" eaLnBrk="1" latinLnBrk="0" hangingPunct="1">
        <a:lnSpc>
          <a:spcPct val="90000"/>
        </a:lnSpc>
        <a:spcBef>
          <a:spcPts val="300"/>
        </a:spcBef>
        <a:spcAft>
          <a:spcPts val="600"/>
        </a:spcAft>
        <a:buClr>
          <a:schemeClr val="accent1"/>
        </a:buClr>
        <a:buSzPct val="80000"/>
        <a:buFont typeface="Corbel" pitchFamily="34" charset="0"/>
        <a:buChar char="•"/>
        <a:defRPr sz="2400" kern="1200">
          <a:solidFill>
            <a:schemeClr val="accent1"/>
          </a:solidFill>
          <a:latin typeface="+mn-lt"/>
          <a:ea typeface="+mn-ea"/>
          <a:cs typeface="+mn-cs"/>
        </a:defRPr>
      </a:lvl8pPr>
      <a:lvl9pPr marL="3750000" indent="-342900" algn="l" defTabSz="1371600" rtl="0" eaLnBrk="1" latinLnBrk="0" hangingPunct="1">
        <a:lnSpc>
          <a:spcPct val="90000"/>
        </a:lnSpc>
        <a:spcBef>
          <a:spcPts val="300"/>
        </a:spcBef>
        <a:spcAft>
          <a:spcPts val="600"/>
        </a:spcAft>
        <a:buClr>
          <a:schemeClr val="accent1"/>
        </a:buClr>
        <a:buSzPct val="80000"/>
        <a:buFont typeface="Corbel" pitchFamily="34" charset="0"/>
        <a:buChar char="•"/>
        <a:defRPr sz="2400" kern="1200">
          <a:solidFill>
            <a:schemeClr val="accent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epa.gov/land-revitalization/land-revitalization-toolkit" TargetMode="External"/><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mailto:Mitchell.Schenine@epa.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515"/>
        </a:solidFill>
        <a:effectLst/>
      </p:bgPr>
    </p:bg>
    <p:spTree>
      <p:nvGrpSpPr>
        <p:cNvPr id="1" name=""/>
        <p:cNvGrpSpPr/>
        <p:nvPr/>
      </p:nvGrpSpPr>
      <p:grpSpPr>
        <a:xfrm>
          <a:off x="0" y="0"/>
          <a:ext cx="0" cy="0"/>
          <a:chOff x="0" y="0"/>
          <a:chExt cx="0" cy="0"/>
        </a:xfrm>
      </p:grpSpPr>
      <p:sp>
        <p:nvSpPr>
          <p:cNvPr id="2" name="Freeform 2"/>
          <p:cNvSpPr/>
          <p:nvPr/>
        </p:nvSpPr>
        <p:spPr>
          <a:xfrm rot="-4429201">
            <a:off x="8667695" y="8158653"/>
            <a:ext cx="3525301" cy="1965355"/>
          </a:xfrm>
          <a:custGeom>
            <a:avLst/>
            <a:gdLst/>
            <a:ahLst/>
            <a:cxnLst/>
            <a:rect l="l" t="t" r="r" b="b"/>
            <a:pathLst>
              <a:path w="3525301" h="1965355">
                <a:moveTo>
                  <a:pt x="0" y="0"/>
                </a:moveTo>
                <a:lnTo>
                  <a:pt x="3525301" y="0"/>
                </a:lnTo>
                <a:lnTo>
                  <a:pt x="3525301" y="1965355"/>
                </a:lnTo>
                <a:lnTo>
                  <a:pt x="0" y="19653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0430346" y="237007"/>
            <a:ext cx="2285088" cy="2285088"/>
          </a:xfrm>
          <a:custGeom>
            <a:avLst/>
            <a:gdLst/>
            <a:ahLst/>
            <a:cxnLst/>
            <a:rect l="l" t="t" r="r" b="b"/>
            <a:pathLst>
              <a:path w="2285088" h="2285088">
                <a:moveTo>
                  <a:pt x="0" y="0"/>
                </a:moveTo>
                <a:lnTo>
                  <a:pt x="2285088" y="0"/>
                </a:lnTo>
                <a:lnTo>
                  <a:pt x="2285088" y="2285087"/>
                </a:lnTo>
                <a:lnTo>
                  <a:pt x="0" y="228508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1184605" y="1028700"/>
            <a:ext cx="7934773" cy="10010319"/>
            <a:chOff x="0" y="0"/>
            <a:chExt cx="1229304" cy="1550860"/>
          </a:xfrm>
        </p:grpSpPr>
        <p:sp>
          <p:nvSpPr>
            <p:cNvPr id="5" name="Freeform 5"/>
            <p:cNvSpPr/>
            <p:nvPr/>
          </p:nvSpPr>
          <p:spPr>
            <a:xfrm>
              <a:off x="0" y="0"/>
              <a:ext cx="1229304" cy="1550860"/>
            </a:xfrm>
            <a:custGeom>
              <a:avLst/>
              <a:gdLst/>
              <a:ahLst/>
              <a:cxnLst/>
              <a:rect l="l" t="t" r="r" b="b"/>
              <a:pathLst>
                <a:path w="1229304" h="1550860">
                  <a:moveTo>
                    <a:pt x="97570" y="0"/>
                  </a:moveTo>
                  <a:lnTo>
                    <a:pt x="1131735" y="0"/>
                  </a:lnTo>
                  <a:cubicBezTo>
                    <a:pt x="1185621" y="0"/>
                    <a:pt x="1229304" y="43683"/>
                    <a:pt x="1229304" y="97570"/>
                  </a:cubicBezTo>
                  <a:lnTo>
                    <a:pt x="1229304" y="1453291"/>
                  </a:lnTo>
                  <a:cubicBezTo>
                    <a:pt x="1229304" y="1507177"/>
                    <a:pt x="1185621" y="1550860"/>
                    <a:pt x="1131735" y="1550860"/>
                  </a:cubicBezTo>
                  <a:lnTo>
                    <a:pt x="97570" y="1550860"/>
                  </a:lnTo>
                  <a:cubicBezTo>
                    <a:pt x="43683" y="1550860"/>
                    <a:pt x="0" y="1507177"/>
                    <a:pt x="0" y="1453291"/>
                  </a:cubicBezTo>
                  <a:lnTo>
                    <a:pt x="0" y="97570"/>
                  </a:lnTo>
                  <a:cubicBezTo>
                    <a:pt x="0" y="43683"/>
                    <a:pt x="43683" y="0"/>
                    <a:pt x="97570" y="0"/>
                  </a:cubicBezTo>
                  <a:close/>
                </a:path>
              </a:pathLst>
            </a:custGeom>
            <a:blipFill>
              <a:blip r:embed="rId4"/>
              <a:stretch>
                <a:fillRect l="-1014" r="-1014"/>
              </a:stretch>
            </a:blipFill>
          </p:spPr>
          <p:txBody>
            <a:bodyPr/>
            <a:lstStyle/>
            <a:p>
              <a:endParaRPr lang="en-US"/>
            </a:p>
          </p:txBody>
        </p:sp>
      </p:grpSp>
      <p:sp>
        <p:nvSpPr>
          <p:cNvPr id="6" name="Freeform 6"/>
          <p:cNvSpPr/>
          <p:nvPr/>
        </p:nvSpPr>
        <p:spPr>
          <a:xfrm rot="-6458332">
            <a:off x="7053420" y="-858672"/>
            <a:ext cx="2284972" cy="2094212"/>
          </a:xfrm>
          <a:custGeom>
            <a:avLst/>
            <a:gdLst/>
            <a:ahLst/>
            <a:cxnLst/>
            <a:rect l="l" t="t" r="r" b="b"/>
            <a:pathLst>
              <a:path w="2284972" h="2094212">
                <a:moveTo>
                  <a:pt x="0" y="0"/>
                </a:moveTo>
                <a:lnTo>
                  <a:pt x="2284972" y="0"/>
                </a:lnTo>
                <a:lnTo>
                  <a:pt x="2284972" y="2094213"/>
                </a:lnTo>
                <a:lnTo>
                  <a:pt x="0" y="209421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8516986" flipH="1">
            <a:off x="5919010" y="-97744"/>
            <a:ext cx="1311507" cy="1441217"/>
          </a:xfrm>
          <a:custGeom>
            <a:avLst/>
            <a:gdLst/>
            <a:ahLst/>
            <a:cxnLst/>
            <a:rect l="l" t="t" r="r" b="b"/>
            <a:pathLst>
              <a:path w="1311507" h="1441217">
                <a:moveTo>
                  <a:pt x="1311507" y="0"/>
                </a:moveTo>
                <a:lnTo>
                  <a:pt x="0" y="0"/>
                </a:lnTo>
                <a:lnTo>
                  <a:pt x="0" y="1441217"/>
                </a:lnTo>
                <a:lnTo>
                  <a:pt x="1311507" y="1441217"/>
                </a:lnTo>
                <a:lnTo>
                  <a:pt x="1311507"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2700000">
            <a:off x="-106176" y="9199517"/>
            <a:ext cx="1311507" cy="1441217"/>
          </a:xfrm>
          <a:custGeom>
            <a:avLst/>
            <a:gdLst/>
            <a:ahLst/>
            <a:cxnLst/>
            <a:rect l="l" t="t" r="r" b="b"/>
            <a:pathLst>
              <a:path w="1311507" h="1441217">
                <a:moveTo>
                  <a:pt x="0" y="0"/>
                </a:moveTo>
                <a:lnTo>
                  <a:pt x="1311507" y="0"/>
                </a:lnTo>
                <a:lnTo>
                  <a:pt x="1311507" y="1441217"/>
                </a:lnTo>
                <a:lnTo>
                  <a:pt x="0" y="14412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p:cNvGrpSpPr>
            <a:grpSpLocks noChangeAspect="1"/>
          </p:cNvGrpSpPr>
          <p:nvPr/>
        </p:nvGrpSpPr>
        <p:grpSpPr>
          <a:xfrm>
            <a:off x="364343" y="3962140"/>
            <a:ext cx="1617908" cy="4984751"/>
            <a:chOff x="0" y="0"/>
            <a:chExt cx="2885440" cy="8890000"/>
          </a:xfrm>
        </p:grpSpPr>
        <p:sp>
          <p:nvSpPr>
            <p:cNvPr id="10" name="Freeform 10"/>
            <p:cNvSpPr/>
            <p:nvPr/>
          </p:nvSpPr>
          <p:spPr>
            <a:xfrm>
              <a:off x="304800" y="283210"/>
              <a:ext cx="2274570" cy="2590800"/>
            </a:xfrm>
            <a:custGeom>
              <a:avLst/>
              <a:gdLst/>
              <a:ahLst/>
              <a:cxnLst/>
              <a:rect l="l" t="t" r="r" b="b"/>
              <a:pathLst>
                <a:path w="2274570" h="2590800">
                  <a:moveTo>
                    <a:pt x="0" y="0"/>
                  </a:moveTo>
                  <a:lnTo>
                    <a:pt x="2274570" y="0"/>
                  </a:lnTo>
                  <a:lnTo>
                    <a:pt x="2274570" y="2590800"/>
                  </a:lnTo>
                  <a:lnTo>
                    <a:pt x="0" y="2590800"/>
                  </a:lnTo>
                  <a:close/>
                </a:path>
              </a:pathLst>
            </a:custGeom>
            <a:blipFill>
              <a:blip r:embed="rId7"/>
              <a:stretch>
                <a:fillRect l="-6951" r="-6951"/>
              </a:stretch>
            </a:blipFill>
          </p:spPr>
          <p:txBody>
            <a:bodyPr/>
            <a:lstStyle/>
            <a:p>
              <a:endParaRPr lang="en-US"/>
            </a:p>
          </p:txBody>
        </p:sp>
        <p:sp>
          <p:nvSpPr>
            <p:cNvPr id="11" name="Freeform 11"/>
            <p:cNvSpPr/>
            <p:nvPr/>
          </p:nvSpPr>
          <p:spPr>
            <a:xfrm>
              <a:off x="304800" y="3149600"/>
              <a:ext cx="2274570" cy="2590800"/>
            </a:xfrm>
            <a:custGeom>
              <a:avLst/>
              <a:gdLst/>
              <a:ahLst/>
              <a:cxnLst/>
              <a:rect l="l" t="t" r="r" b="b"/>
              <a:pathLst>
                <a:path w="2274570" h="2590800">
                  <a:moveTo>
                    <a:pt x="0" y="0"/>
                  </a:moveTo>
                  <a:lnTo>
                    <a:pt x="2274570" y="0"/>
                  </a:lnTo>
                  <a:lnTo>
                    <a:pt x="2274570" y="2590800"/>
                  </a:lnTo>
                  <a:lnTo>
                    <a:pt x="0" y="2590800"/>
                  </a:lnTo>
                  <a:close/>
                </a:path>
              </a:pathLst>
            </a:custGeom>
            <a:blipFill>
              <a:blip r:embed="rId8"/>
              <a:stretch>
                <a:fillRect l="-6951" r="-6951"/>
              </a:stretch>
            </a:blipFill>
          </p:spPr>
          <p:txBody>
            <a:bodyPr/>
            <a:lstStyle/>
            <a:p>
              <a:endParaRPr lang="en-US"/>
            </a:p>
          </p:txBody>
        </p:sp>
        <p:sp>
          <p:nvSpPr>
            <p:cNvPr id="12" name="Freeform 12"/>
            <p:cNvSpPr/>
            <p:nvPr/>
          </p:nvSpPr>
          <p:spPr>
            <a:xfrm>
              <a:off x="304800" y="6015990"/>
              <a:ext cx="2274570" cy="2590800"/>
            </a:xfrm>
            <a:custGeom>
              <a:avLst/>
              <a:gdLst/>
              <a:ahLst/>
              <a:cxnLst/>
              <a:rect l="l" t="t" r="r" b="b"/>
              <a:pathLst>
                <a:path w="2274570" h="2590800">
                  <a:moveTo>
                    <a:pt x="0" y="0"/>
                  </a:moveTo>
                  <a:lnTo>
                    <a:pt x="2274570" y="0"/>
                  </a:lnTo>
                  <a:lnTo>
                    <a:pt x="2274570" y="2590800"/>
                  </a:lnTo>
                  <a:lnTo>
                    <a:pt x="0" y="2590800"/>
                  </a:lnTo>
                  <a:close/>
                </a:path>
              </a:pathLst>
            </a:custGeom>
            <a:blipFill>
              <a:blip r:embed="rId9"/>
              <a:stretch>
                <a:fillRect l="-5884" r="-5884"/>
              </a:stretch>
            </a:blipFill>
          </p:spPr>
          <p:txBody>
            <a:bodyPr/>
            <a:lstStyle/>
            <a:p>
              <a:endParaRPr lang="en-US"/>
            </a:p>
          </p:txBody>
        </p:sp>
        <p:sp>
          <p:nvSpPr>
            <p:cNvPr id="13" name="Freeform 13"/>
            <p:cNvSpPr/>
            <p:nvPr/>
          </p:nvSpPr>
          <p:spPr>
            <a:xfrm>
              <a:off x="12700" y="11430"/>
              <a:ext cx="2860040" cy="8865870"/>
            </a:xfrm>
            <a:custGeom>
              <a:avLst/>
              <a:gdLst/>
              <a:ahLst/>
              <a:cxnLst/>
              <a:rect l="l" t="t" r="r" b="b"/>
              <a:pathLst>
                <a:path w="2860040" h="8865870">
                  <a:moveTo>
                    <a:pt x="0" y="0"/>
                  </a:moveTo>
                  <a:lnTo>
                    <a:pt x="0" y="8865870"/>
                  </a:lnTo>
                  <a:lnTo>
                    <a:pt x="2860040" y="8865870"/>
                  </a:lnTo>
                  <a:lnTo>
                    <a:pt x="2860040" y="0"/>
                  </a:lnTo>
                  <a:lnTo>
                    <a:pt x="0" y="0"/>
                  </a:lnTo>
                  <a:close/>
                  <a:moveTo>
                    <a:pt x="2578100" y="8597900"/>
                  </a:moveTo>
                  <a:lnTo>
                    <a:pt x="280670" y="8597900"/>
                  </a:lnTo>
                  <a:lnTo>
                    <a:pt x="280670" y="6000750"/>
                  </a:lnTo>
                  <a:lnTo>
                    <a:pt x="2578100" y="6000750"/>
                  </a:lnTo>
                  <a:lnTo>
                    <a:pt x="2578100" y="8597900"/>
                  </a:lnTo>
                  <a:close/>
                  <a:moveTo>
                    <a:pt x="2578100" y="5732780"/>
                  </a:moveTo>
                  <a:lnTo>
                    <a:pt x="280670" y="5732780"/>
                  </a:lnTo>
                  <a:lnTo>
                    <a:pt x="280670" y="3134360"/>
                  </a:lnTo>
                  <a:lnTo>
                    <a:pt x="2578100" y="3134360"/>
                  </a:lnTo>
                  <a:lnTo>
                    <a:pt x="2578100" y="5732780"/>
                  </a:lnTo>
                  <a:close/>
                  <a:moveTo>
                    <a:pt x="280670" y="2866390"/>
                  </a:moveTo>
                  <a:lnTo>
                    <a:pt x="280670" y="269240"/>
                  </a:lnTo>
                  <a:lnTo>
                    <a:pt x="2578100" y="269240"/>
                  </a:lnTo>
                  <a:lnTo>
                    <a:pt x="2578100" y="2866390"/>
                  </a:lnTo>
                  <a:lnTo>
                    <a:pt x="280670" y="2866390"/>
                  </a:lnTo>
                  <a:close/>
                </a:path>
              </a:pathLst>
            </a:custGeom>
            <a:solidFill>
              <a:srgbClr val="F3F1EB"/>
            </a:solidFill>
          </p:spPr>
          <p:txBody>
            <a:bodyPr/>
            <a:lstStyle/>
            <a:p>
              <a:endParaRPr lang="en-US"/>
            </a:p>
          </p:txBody>
        </p:sp>
        <p:sp>
          <p:nvSpPr>
            <p:cNvPr id="14" name="Freeform 14"/>
            <p:cNvSpPr/>
            <p:nvPr/>
          </p:nvSpPr>
          <p:spPr>
            <a:xfrm>
              <a:off x="281940" y="267970"/>
              <a:ext cx="2321560" cy="2621280"/>
            </a:xfrm>
            <a:custGeom>
              <a:avLst/>
              <a:gdLst/>
              <a:ahLst/>
              <a:cxnLst/>
              <a:rect l="l" t="t" r="r" b="b"/>
              <a:pathLst>
                <a:path w="2321560" h="2621280">
                  <a:moveTo>
                    <a:pt x="0" y="0"/>
                  </a:moveTo>
                  <a:lnTo>
                    <a:pt x="0" y="2621280"/>
                  </a:lnTo>
                  <a:lnTo>
                    <a:pt x="2321560" y="2621280"/>
                  </a:lnTo>
                  <a:lnTo>
                    <a:pt x="2321560" y="0"/>
                  </a:lnTo>
                  <a:lnTo>
                    <a:pt x="0" y="0"/>
                  </a:lnTo>
                  <a:close/>
                  <a:moveTo>
                    <a:pt x="2297430" y="2598420"/>
                  </a:moveTo>
                  <a:lnTo>
                    <a:pt x="24130" y="2598420"/>
                  </a:lnTo>
                  <a:lnTo>
                    <a:pt x="24130" y="24130"/>
                  </a:lnTo>
                  <a:lnTo>
                    <a:pt x="2297430" y="24130"/>
                  </a:lnTo>
                  <a:lnTo>
                    <a:pt x="2297430" y="2598420"/>
                  </a:lnTo>
                  <a:close/>
                </a:path>
              </a:pathLst>
            </a:custGeom>
            <a:solidFill>
              <a:srgbClr val="FFFFFF"/>
            </a:solidFill>
          </p:spPr>
          <p:txBody>
            <a:bodyPr/>
            <a:lstStyle/>
            <a:p>
              <a:endParaRPr lang="en-US"/>
            </a:p>
          </p:txBody>
        </p:sp>
        <p:sp>
          <p:nvSpPr>
            <p:cNvPr id="15" name="Freeform 15"/>
            <p:cNvSpPr/>
            <p:nvPr/>
          </p:nvSpPr>
          <p:spPr>
            <a:xfrm>
              <a:off x="281940" y="3134360"/>
              <a:ext cx="2321560" cy="2621280"/>
            </a:xfrm>
            <a:custGeom>
              <a:avLst/>
              <a:gdLst/>
              <a:ahLst/>
              <a:cxnLst/>
              <a:rect l="l" t="t" r="r" b="b"/>
              <a:pathLst>
                <a:path w="2321560" h="2621280">
                  <a:moveTo>
                    <a:pt x="0" y="2621280"/>
                  </a:moveTo>
                  <a:lnTo>
                    <a:pt x="2321560" y="2621280"/>
                  </a:lnTo>
                  <a:lnTo>
                    <a:pt x="2321560" y="0"/>
                  </a:lnTo>
                  <a:lnTo>
                    <a:pt x="0" y="0"/>
                  </a:lnTo>
                  <a:lnTo>
                    <a:pt x="0" y="2621280"/>
                  </a:lnTo>
                  <a:close/>
                  <a:moveTo>
                    <a:pt x="24130" y="24130"/>
                  </a:moveTo>
                  <a:lnTo>
                    <a:pt x="2297430" y="24130"/>
                  </a:lnTo>
                  <a:lnTo>
                    <a:pt x="2297430" y="2598420"/>
                  </a:lnTo>
                  <a:lnTo>
                    <a:pt x="24130" y="2598420"/>
                  </a:lnTo>
                  <a:lnTo>
                    <a:pt x="24130" y="24130"/>
                  </a:lnTo>
                  <a:close/>
                </a:path>
              </a:pathLst>
            </a:custGeom>
            <a:solidFill>
              <a:srgbClr val="FFFFFF"/>
            </a:solidFill>
          </p:spPr>
          <p:txBody>
            <a:bodyPr/>
            <a:lstStyle/>
            <a:p>
              <a:endParaRPr lang="en-US"/>
            </a:p>
          </p:txBody>
        </p:sp>
        <p:sp>
          <p:nvSpPr>
            <p:cNvPr id="16" name="Freeform 16"/>
            <p:cNvSpPr/>
            <p:nvPr/>
          </p:nvSpPr>
          <p:spPr>
            <a:xfrm>
              <a:off x="281940" y="6000750"/>
              <a:ext cx="2321560" cy="2620010"/>
            </a:xfrm>
            <a:custGeom>
              <a:avLst/>
              <a:gdLst/>
              <a:ahLst/>
              <a:cxnLst/>
              <a:rect l="l" t="t" r="r" b="b"/>
              <a:pathLst>
                <a:path w="2321560" h="2620010">
                  <a:moveTo>
                    <a:pt x="0" y="2620010"/>
                  </a:moveTo>
                  <a:lnTo>
                    <a:pt x="2321560" y="2620010"/>
                  </a:lnTo>
                  <a:lnTo>
                    <a:pt x="2321560" y="0"/>
                  </a:lnTo>
                  <a:lnTo>
                    <a:pt x="0" y="0"/>
                  </a:lnTo>
                  <a:lnTo>
                    <a:pt x="0" y="2620010"/>
                  </a:lnTo>
                  <a:close/>
                  <a:moveTo>
                    <a:pt x="24130" y="22860"/>
                  </a:moveTo>
                  <a:lnTo>
                    <a:pt x="2297430" y="22860"/>
                  </a:lnTo>
                  <a:lnTo>
                    <a:pt x="2297430" y="2597150"/>
                  </a:lnTo>
                  <a:lnTo>
                    <a:pt x="24130" y="2597150"/>
                  </a:lnTo>
                  <a:lnTo>
                    <a:pt x="24130" y="22860"/>
                  </a:lnTo>
                  <a:close/>
                </a:path>
              </a:pathLst>
            </a:custGeom>
            <a:solidFill>
              <a:srgbClr val="FFFFFF"/>
            </a:solidFill>
          </p:spPr>
          <p:txBody>
            <a:bodyPr/>
            <a:lstStyle/>
            <a:p>
              <a:endParaRPr lang="en-US"/>
            </a:p>
          </p:txBody>
        </p:sp>
        <p:sp>
          <p:nvSpPr>
            <p:cNvPr id="17" name="Freeform 17"/>
            <p:cNvSpPr/>
            <p:nvPr/>
          </p:nvSpPr>
          <p:spPr>
            <a:xfrm>
              <a:off x="281940" y="267970"/>
              <a:ext cx="2321560" cy="2621280"/>
            </a:xfrm>
            <a:custGeom>
              <a:avLst/>
              <a:gdLst/>
              <a:ahLst/>
              <a:cxnLst/>
              <a:rect l="l" t="t" r="r" b="b"/>
              <a:pathLst>
                <a:path w="2321560" h="2621280">
                  <a:moveTo>
                    <a:pt x="2297430" y="24130"/>
                  </a:moveTo>
                  <a:lnTo>
                    <a:pt x="2297430" y="2598420"/>
                  </a:lnTo>
                  <a:lnTo>
                    <a:pt x="24130" y="2598420"/>
                  </a:lnTo>
                  <a:lnTo>
                    <a:pt x="0" y="2621280"/>
                  </a:lnTo>
                  <a:lnTo>
                    <a:pt x="2321560" y="2621280"/>
                  </a:lnTo>
                  <a:lnTo>
                    <a:pt x="2321560" y="0"/>
                  </a:lnTo>
                  <a:close/>
                </a:path>
              </a:pathLst>
            </a:custGeom>
            <a:solidFill>
              <a:srgbClr val="FFFFFF"/>
            </a:solidFill>
          </p:spPr>
          <p:txBody>
            <a:bodyPr/>
            <a:lstStyle/>
            <a:p>
              <a:endParaRPr lang="en-US"/>
            </a:p>
          </p:txBody>
        </p:sp>
        <p:sp>
          <p:nvSpPr>
            <p:cNvPr id="18" name="Freeform 18"/>
            <p:cNvSpPr/>
            <p:nvPr/>
          </p:nvSpPr>
          <p:spPr>
            <a:xfrm>
              <a:off x="281940" y="267970"/>
              <a:ext cx="2321560" cy="2621280"/>
            </a:xfrm>
            <a:custGeom>
              <a:avLst/>
              <a:gdLst/>
              <a:ahLst/>
              <a:cxnLst/>
              <a:rect l="l" t="t" r="r" b="b"/>
              <a:pathLst>
                <a:path w="2321560" h="2621280">
                  <a:moveTo>
                    <a:pt x="24130" y="24130"/>
                  </a:moveTo>
                  <a:lnTo>
                    <a:pt x="2297430" y="24130"/>
                  </a:lnTo>
                  <a:lnTo>
                    <a:pt x="2321560" y="0"/>
                  </a:lnTo>
                  <a:lnTo>
                    <a:pt x="0" y="0"/>
                  </a:lnTo>
                  <a:lnTo>
                    <a:pt x="0" y="2621280"/>
                  </a:lnTo>
                  <a:lnTo>
                    <a:pt x="24130" y="2598420"/>
                  </a:lnTo>
                  <a:close/>
                </a:path>
              </a:pathLst>
            </a:custGeom>
            <a:solidFill>
              <a:srgbClr val="3D3434"/>
            </a:solidFill>
          </p:spPr>
          <p:txBody>
            <a:bodyPr/>
            <a:lstStyle/>
            <a:p>
              <a:endParaRPr lang="en-US"/>
            </a:p>
          </p:txBody>
        </p:sp>
        <p:sp>
          <p:nvSpPr>
            <p:cNvPr id="19" name="Freeform 19"/>
            <p:cNvSpPr/>
            <p:nvPr/>
          </p:nvSpPr>
          <p:spPr>
            <a:xfrm>
              <a:off x="281940" y="3134360"/>
              <a:ext cx="2321560" cy="2621280"/>
            </a:xfrm>
            <a:custGeom>
              <a:avLst/>
              <a:gdLst/>
              <a:ahLst/>
              <a:cxnLst/>
              <a:rect l="l" t="t" r="r" b="b"/>
              <a:pathLst>
                <a:path w="2321560" h="2621280">
                  <a:moveTo>
                    <a:pt x="2297430" y="2597150"/>
                  </a:moveTo>
                  <a:lnTo>
                    <a:pt x="24130" y="2597150"/>
                  </a:lnTo>
                  <a:lnTo>
                    <a:pt x="0" y="2621280"/>
                  </a:lnTo>
                  <a:lnTo>
                    <a:pt x="2321560" y="2621280"/>
                  </a:lnTo>
                  <a:lnTo>
                    <a:pt x="2321560" y="0"/>
                  </a:lnTo>
                  <a:lnTo>
                    <a:pt x="2297430" y="24130"/>
                  </a:lnTo>
                  <a:close/>
                </a:path>
              </a:pathLst>
            </a:custGeom>
            <a:solidFill>
              <a:srgbClr val="FFFFFF"/>
            </a:solidFill>
          </p:spPr>
          <p:txBody>
            <a:bodyPr/>
            <a:lstStyle/>
            <a:p>
              <a:endParaRPr lang="en-US"/>
            </a:p>
          </p:txBody>
        </p:sp>
        <p:sp>
          <p:nvSpPr>
            <p:cNvPr id="20" name="Freeform 20"/>
            <p:cNvSpPr/>
            <p:nvPr/>
          </p:nvSpPr>
          <p:spPr>
            <a:xfrm>
              <a:off x="281940" y="3134360"/>
              <a:ext cx="2321560" cy="2621280"/>
            </a:xfrm>
            <a:custGeom>
              <a:avLst/>
              <a:gdLst/>
              <a:ahLst/>
              <a:cxnLst/>
              <a:rect l="l" t="t" r="r" b="b"/>
              <a:pathLst>
                <a:path w="2321560" h="2621280">
                  <a:moveTo>
                    <a:pt x="0" y="2621280"/>
                  </a:moveTo>
                  <a:lnTo>
                    <a:pt x="24130" y="2597150"/>
                  </a:lnTo>
                  <a:lnTo>
                    <a:pt x="24130" y="24130"/>
                  </a:lnTo>
                  <a:lnTo>
                    <a:pt x="2297430" y="24130"/>
                  </a:lnTo>
                  <a:lnTo>
                    <a:pt x="2321560" y="0"/>
                  </a:lnTo>
                  <a:lnTo>
                    <a:pt x="0" y="0"/>
                  </a:lnTo>
                  <a:close/>
                </a:path>
              </a:pathLst>
            </a:custGeom>
            <a:solidFill>
              <a:srgbClr val="3D3434"/>
            </a:solidFill>
          </p:spPr>
          <p:txBody>
            <a:bodyPr/>
            <a:lstStyle/>
            <a:p>
              <a:endParaRPr lang="en-US"/>
            </a:p>
          </p:txBody>
        </p:sp>
        <p:sp>
          <p:nvSpPr>
            <p:cNvPr id="21" name="Freeform 21"/>
            <p:cNvSpPr/>
            <p:nvPr/>
          </p:nvSpPr>
          <p:spPr>
            <a:xfrm>
              <a:off x="281940" y="6000750"/>
              <a:ext cx="2321560" cy="2620010"/>
            </a:xfrm>
            <a:custGeom>
              <a:avLst/>
              <a:gdLst/>
              <a:ahLst/>
              <a:cxnLst/>
              <a:rect l="l" t="t" r="r" b="b"/>
              <a:pathLst>
                <a:path w="2321560" h="2620010">
                  <a:moveTo>
                    <a:pt x="2297430" y="2597150"/>
                  </a:moveTo>
                  <a:lnTo>
                    <a:pt x="24130" y="2597150"/>
                  </a:lnTo>
                  <a:lnTo>
                    <a:pt x="0" y="2620010"/>
                  </a:lnTo>
                  <a:lnTo>
                    <a:pt x="2321560" y="2620010"/>
                  </a:lnTo>
                  <a:lnTo>
                    <a:pt x="2321560" y="0"/>
                  </a:lnTo>
                  <a:lnTo>
                    <a:pt x="2297430" y="22860"/>
                  </a:lnTo>
                  <a:close/>
                </a:path>
              </a:pathLst>
            </a:custGeom>
            <a:solidFill>
              <a:srgbClr val="FFFFFF"/>
            </a:solidFill>
          </p:spPr>
          <p:txBody>
            <a:bodyPr/>
            <a:lstStyle/>
            <a:p>
              <a:endParaRPr lang="en-US"/>
            </a:p>
          </p:txBody>
        </p:sp>
        <p:sp>
          <p:nvSpPr>
            <p:cNvPr id="22" name="Freeform 22"/>
            <p:cNvSpPr/>
            <p:nvPr/>
          </p:nvSpPr>
          <p:spPr>
            <a:xfrm>
              <a:off x="281940" y="6000750"/>
              <a:ext cx="2321560" cy="2620010"/>
            </a:xfrm>
            <a:custGeom>
              <a:avLst/>
              <a:gdLst/>
              <a:ahLst/>
              <a:cxnLst/>
              <a:rect l="l" t="t" r="r" b="b"/>
              <a:pathLst>
                <a:path w="2321560" h="2620010">
                  <a:moveTo>
                    <a:pt x="0" y="2620010"/>
                  </a:moveTo>
                  <a:lnTo>
                    <a:pt x="24130" y="2597150"/>
                  </a:lnTo>
                  <a:lnTo>
                    <a:pt x="24130" y="22860"/>
                  </a:lnTo>
                  <a:lnTo>
                    <a:pt x="2297430" y="22860"/>
                  </a:lnTo>
                  <a:lnTo>
                    <a:pt x="2321560" y="0"/>
                  </a:lnTo>
                  <a:lnTo>
                    <a:pt x="0" y="0"/>
                  </a:lnTo>
                  <a:close/>
                </a:path>
              </a:pathLst>
            </a:custGeom>
            <a:solidFill>
              <a:srgbClr val="3D3434"/>
            </a:solidFill>
          </p:spPr>
          <p:txBody>
            <a:bodyPr/>
            <a:lstStyle/>
            <a:p>
              <a:endParaRPr lang="en-US"/>
            </a:p>
          </p:txBody>
        </p:sp>
        <p:sp>
          <p:nvSpPr>
            <p:cNvPr id="23" name="Freeform 23"/>
            <p:cNvSpPr/>
            <p:nvPr/>
          </p:nvSpPr>
          <p:spPr>
            <a:xfrm>
              <a:off x="0" y="0"/>
              <a:ext cx="2885440" cy="8890000"/>
            </a:xfrm>
            <a:custGeom>
              <a:avLst/>
              <a:gdLst/>
              <a:ahLst/>
              <a:cxnLst/>
              <a:rect l="l" t="t" r="r" b="b"/>
              <a:pathLst>
                <a:path w="2885440" h="8890000">
                  <a:moveTo>
                    <a:pt x="2860040" y="24130"/>
                  </a:moveTo>
                  <a:lnTo>
                    <a:pt x="2860040" y="8865870"/>
                  </a:lnTo>
                  <a:lnTo>
                    <a:pt x="25400" y="8865870"/>
                  </a:lnTo>
                  <a:lnTo>
                    <a:pt x="0" y="8890000"/>
                  </a:lnTo>
                  <a:lnTo>
                    <a:pt x="2885440" y="8890000"/>
                  </a:lnTo>
                  <a:lnTo>
                    <a:pt x="2885440" y="0"/>
                  </a:lnTo>
                  <a:close/>
                </a:path>
              </a:pathLst>
            </a:custGeom>
            <a:solidFill>
              <a:srgbClr val="3D3434"/>
            </a:solidFill>
          </p:spPr>
          <p:txBody>
            <a:bodyPr/>
            <a:lstStyle/>
            <a:p>
              <a:endParaRPr lang="en-US"/>
            </a:p>
          </p:txBody>
        </p:sp>
        <p:sp>
          <p:nvSpPr>
            <p:cNvPr id="24" name="Freeform 24"/>
            <p:cNvSpPr/>
            <p:nvPr/>
          </p:nvSpPr>
          <p:spPr>
            <a:xfrm>
              <a:off x="0" y="0"/>
              <a:ext cx="2885440" cy="8890000"/>
            </a:xfrm>
            <a:custGeom>
              <a:avLst/>
              <a:gdLst/>
              <a:ahLst/>
              <a:cxnLst/>
              <a:rect l="l" t="t" r="r" b="b"/>
              <a:pathLst>
                <a:path w="2885440" h="8890000">
                  <a:moveTo>
                    <a:pt x="25400" y="24130"/>
                  </a:moveTo>
                  <a:lnTo>
                    <a:pt x="2860040" y="24130"/>
                  </a:lnTo>
                  <a:lnTo>
                    <a:pt x="2885440" y="0"/>
                  </a:lnTo>
                  <a:lnTo>
                    <a:pt x="0" y="0"/>
                  </a:lnTo>
                  <a:lnTo>
                    <a:pt x="0" y="8890000"/>
                  </a:lnTo>
                  <a:lnTo>
                    <a:pt x="25400" y="8865870"/>
                  </a:lnTo>
                  <a:close/>
                </a:path>
              </a:pathLst>
            </a:custGeom>
            <a:solidFill>
              <a:srgbClr val="FFFFFF"/>
            </a:solidFill>
          </p:spPr>
          <p:txBody>
            <a:bodyPr/>
            <a:lstStyle/>
            <a:p>
              <a:endParaRPr lang="en-US"/>
            </a:p>
          </p:txBody>
        </p:sp>
      </p:grpSp>
      <p:sp>
        <p:nvSpPr>
          <p:cNvPr id="25" name="TextBox 25"/>
          <p:cNvSpPr txBox="1"/>
          <p:nvPr/>
        </p:nvSpPr>
        <p:spPr>
          <a:xfrm>
            <a:off x="549577" y="1643818"/>
            <a:ext cx="8210966" cy="2003996"/>
          </a:xfrm>
          <a:prstGeom prst="rect">
            <a:avLst/>
          </a:prstGeom>
        </p:spPr>
        <p:txBody>
          <a:bodyPr lIns="0" tIns="0" rIns="0" bIns="0" rtlCol="0" anchor="t">
            <a:spAutoFit/>
          </a:bodyPr>
          <a:lstStyle/>
          <a:p>
            <a:pPr marL="0" lvl="0" indent="0" algn="l">
              <a:lnSpc>
                <a:spcPts val="5177"/>
              </a:lnSpc>
            </a:pPr>
            <a:r>
              <a:rPr lang="en-US" sz="5026" b="1" spc="120">
                <a:solidFill>
                  <a:srgbClr val="274E08"/>
                </a:solidFill>
                <a:latin typeface="Neue Montreal Medium"/>
                <a:ea typeface="Neue Montreal Medium"/>
                <a:cs typeface="Neue Montreal Medium"/>
                <a:sym typeface="Neue Montreal Medium"/>
              </a:rPr>
              <a:t>PLANNING TOOLS FOR BROWNFIELD REDEVELOPMENT</a:t>
            </a:r>
          </a:p>
        </p:txBody>
      </p:sp>
      <p:sp>
        <p:nvSpPr>
          <p:cNvPr id="26" name="TextBox 26"/>
          <p:cNvSpPr txBox="1"/>
          <p:nvPr/>
        </p:nvSpPr>
        <p:spPr>
          <a:xfrm>
            <a:off x="1522812" y="9286875"/>
            <a:ext cx="9623398" cy="271572"/>
          </a:xfrm>
          <a:prstGeom prst="rect">
            <a:avLst/>
          </a:prstGeom>
        </p:spPr>
        <p:txBody>
          <a:bodyPr lIns="0" tIns="0" rIns="0" bIns="0" rtlCol="0" anchor="t">
            <a:spAutoFit/>
          </a:bodyPr>
          <a:lstStyle/>
          <a:p>
            <a:pPr marL="0" lvl="0" indent="0" algn="l">
              <a:lnSpc>
                <a:spcPts val="2050"/>
              </a:lnSpc>
            </a:pPr>
            <a:r>
              <a:rPr lang="en-US" sz="1990" b="1" spc="99">
                <a:solidFill>
                  <a:srgbClr val="000000"/>
                </a:solidFill>
                <a:latin typeface="Neue Montreal Bold"/>
                <a:ea typeface="Neue Montreal Bold"/>
                <a:cs typeface="Neue Montreal Bold"/>
                <a:sym typeface="Neue Montreal Bold"/>
              </a:rPr>
              <a:t>Brownfield Developers Summit - Herkimer College  - April 2026</a:t>
            </a:r>
          </a:p>
        </p:txBody>
      </p:sp>
      <p:sp>
        <p:nvSpPr>
          <p:cNvPr id="27" name="TextBox 27"/>
          <p:cNvSpPr txBox="1"/>
          <p:nvPr/>
        </p:nvSpPr>
        <p:spPr>
          <a:xfrm>
            <a:off x="1823451" y="3627713"/>
            <a:ext cx="8598993" cy="1964769"/>
          </a:xfrm>
          <a:prstGeom prst="rect">
            <a:avLst/>
          </a:prstGeom>
        </p:spPr>
        <p:txBody>
          <a:bodyPr lIns="0" tIns="0" rIns="0" bIns="0" rtlCol="0" anchor="t">
            <a:spAutoFit/>
          </a:bodyPr>
          <a:lstStyle/>
          <a:p>
            <a:pPr algn="ctr">
              <a:lnSpc>
                <a:spcPts val="3920"/>
              </a:lnSpc>
            </a:pPr>
            <a:r>
              <a:rPr lang="en-US" sz="2800" b="1" i="1" dirty="0">
                <a:solidFill>
                  <a:schemeClr val="bg1"/>
                </a:solidFill>
                <a:latin typeface="Work Sans Ultra-Bold Italics"/>
                <a:ea typeface="Work Sans Ultra-Bold Italics"/>
                <a:cs typeface="Work Sans Ultra-Bold Italics"/>
                <a:sym typeface="Work Sans Ultra-Bold Italics"/>
              </a:rPr>
              <a:t>Lesley Zlatev, Revitalization Specialist, Office of Community Planning, Development, and Community Infrastructure, </a:t>
            </a:r>
          </a:p>
          <a:p>
            <a:pPr algn="ctr">
              <a:lnSpc>
                <a:spcPts val="3920"/>
              </a:lnSpc>
            </a:pPr>
            <a:r>
              <a:rPr lang="en-US" sz="2800" b="1" i="1" dirty="0">
                <a:solidFill>
                  <a:schemeClr val="bg1"/>
                </a:solidFill>
                <a:latin typeface="Work Sans Ultra-Bold Italics"/>
                <a:ea typeface="Work Sans Ultra-Bold Italics"/>
                <a:cs typeface="Work Sans Ultra-Bold Italics"/>
                <a:sym typeface="Work Sans Ultra-Bold Italics"/>
              </a:rPr>
              <a:t>New York Department of State (DOS)</a:t>
            </a:r>
          </a:p>
        </p:txBody>
      </p:sp>
      <p:sp>
        <p:nvSpPr>
          <p:cNvPr id="28" name="TextBox 28"/>
          <p:cNvSpPr txBox="1"/>
          <p:nvPr/>
        </p:nvSpPr>
        <p:spPr>
          <a:xfrm>
            <a:off x="9139238" y="4836827"/>
            <a:ext cx="9525" cy="689546"/>
          </a:xfrm>
          <a:prstGeom prst="rect">
            <a:avLst/>
          </a:prstGeom>
        </p:spPr>
        <p:txBody>
          <a:bodyPr lIns="0" tIns="0" rIns="0" bIns="0" rtlCol="0" anchor="t">
            <a:spAutoFit/>
          </a:bodyPr>
          <a:lstStyle/>
          <a:p>
            <a:pPr algn="ctr">
              <a:lnSpc>
                <a:spcPts val="5177"/>
              </a:lnSpc>
              <a:spcBef>
                <a:spcPct val="0"/>
              </a:spcBef>
            </a:pPr>
            <a:endParaRPr/>
          </a:p>
        </p:txBody>
      </p:sp>
      <p:sp>
        <p:nvSpPr>
          <p:cNvPr id="29" name="TextBox 29"/>
          <p:cNvSpPr txBox="1"/>
          <p:nvPr/>
        </p:nvSpPr>
        <p:spPr>
          <a:xfrm>
            <a:off x="1975130" y="5780648"/>
            <a:ext cx="8598993" cy="1464632"/>
          </a:xfrm>
          <a:prstGeom prst="rect">
            <a:avLst/>
          </a:prstGeom>
        </p:spPr>
        <p:txBody>
          <a:bodyPr lIns="0" tIns="0" rIns="0" bIns="0" rtlCol="0" anchor="t">
            <a:spAutoFit/>
          </a:bodyPr>
          <a:lstStyle/>
          <a:p>
            <a:pPr algn="ctr">
              <a:lnSpc>
                <a:spcPts val="3920"/>
              </a:lnSpc>
            </a:pPr>
            <a:r>
              <a:rPr lang="en-US" sz="2800" b="1" i="1" dirty="0">
                <a:solidFill>
                  <a:srgbClr val="FFFF00"/>
                </a:solidFill>
                <a:latin typeface="Work Sans Ultra-Bold Italics"/>
                <a:ea typeface="Work Sans Ultra-Bold Italics"/>
                <a:cs typeface="Work Sans Ultra-Bold Italics"/>
                <a:sym typeface="Work Sans Ultra-Bold Italics"/>
              </a:rPr>
              <a:t>John Steimetz, Principal Planner &amp; Regional Discipline Leader for Planning &amp; Design, </a:t>
            </a:r>
          </a:p>
          <a:p>
            <a:pPr algn="ctr">
              <a:lnSpc>
                <a:spcPts val="3920"/>
              </a:lnSpc>
            </a:pPr>
            <a:r>
              <a:rPr lang="en-US" sz="2800" b="1" i="1" dirty="0">
                <a:solidFill>
                  <a:srgbClr val="FFFF00"/>
                </a:solidFill>
                <a:latin typeface="Work Sans Ultra-Bold Italics"/>
                <a:ea typeface="Work Sans Ultra-Bold Italics"/>
                <a:cs typeface="Work Sans Ultra-Bold Italics"/>
                <a:sym typeface="Work Sans Ultra-Bold Italics"/>
              </a:rPr>
              <a:t>Colliers Engineering &amp; Design, Inc.</a:t>
            </a:r>
          </a:p>
        </p:txBody>
      </p:sp>
      <p:sp>
        <p:nvSpPr>
          <p:cNvPr id="30" name="TextBox 30"/>
          <p:cNvSpPr txBox="1"/>
          <p:nvPr/>
        </p:nvSpPr>
        <p:spPr>
          <a:xfrm>
            <a:off x="2146748" y="7551317"/>
            <a:ext cx="8598993" cy="1464632"/>
          </a:xfrm>
          <a:prstGeom prst="rect">
            <a:avLst/>
          </a:prstGeom>
        </p:spPr>
        <p:txBody>
          <a:bodyPr lIns="0" tIns="0" rIns="0" bIns="0" rtlCol="0" anchor="t">
            <a:spAutoFit/>
          </a:bodyPr>
          <a:lstStyle/>
          <a:p>
            <a:pPr algn="ctr">
              <a:lnSpc>
                <a:spcPts val="3920"/>
              </a:lnSpc>
            </a:pPr>
            <a:r>
              <a:rPr lang="en-US" sz="2800" b="1" i="1" dirty="0">
                <a:solidFill>
                  <a:schemeClr val="bg1"/>
                </a:solidFill>
                <a:latin typeface="Work Sans Ultra-Bold Italics"/>
                <a:ea typeface="Work Sans Ultra-Bold Italics"/>
                <a:cs typeface="Work Sans Ultra-Bold Italics"/>
                <a:sym typeface="Work Sans Ultra-Bold Italics"/>
              </a:rPr>
              <a:t>Schenine Mitchell, Section Chief, Brownfields Program, US Environmental Protection Agency (EPA)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B316-F935-45D3-99B0-6CEF57995F61}"/>
              </a:ext>
            </a:extLst>
          </p:cNvPr>
          <p:cNvSpPr>
            <a:spLocks noGrp="1"/>
          </p:cNvSpPr>
          <p:nvPr>
            <p:ph type="title" idx="4294967295"/>
          </p:nvPr>
        </p:nvSpPr>
        <p:spPr>
          <a:xfrm>
            <a:off x="807244" y="916584"/>
            <a:ext cx="9609299" cy="923925"/>
          </a:xfrm>
        </p:spPr>
        <p:txBody>
          <a:bodyPr>
            <a:noAutofit/>
          </a:bodyPr>
          <a:lstStyle/>
          <a:p>
            <a:r>
              <a:rPr lang="en-US" b="1" dirty="0">
                <a:solidFill>
                  <a:schemeClr val="accent1">
                    <a:lumMod val="75000"/>
                  </a:schemeClr>
                </a:solidFill>
                <a:latin typeface="Aptos ExtraBold" panose="020B0004020202020204" pitchFamily="34" charset="0"/>
              </a:rPr>
              <a:t>Brownfields Program Land Revitalization</a:t>
            </a:r>
          </a:p>
        </p:txBody>
      </p:sp>
      <p:sp>
        <p:nvSpPr>
          <p:cNvPr id="3" name="Content Placeholder 2">
            <a:extLst>
              <a:ext uri="{FF2B5EF4-FFF2-40B4-BE49-F238E27FC236}">
                <a16:creationId xmlns:a16="http://schemas.microsoft.com/office/drawing/2014/main" id="{329BE450-7A7C-4823-93C6-C2BF1DD55B1D}"/>
              </a:ext>
            </a:extLst>
          </p:cNvPr>
          <p:cNvSpPr>
            <a:spLocks noGrp="1"/>
          </p:cNvSpPr>
          <p:nvPr>
            <p:ph sz="half" idx="4294967295"/>
          </p:nvPr>
        </p:nvSpPr>
        <p:spPr>
          <a:xfrm>
            <a:off x="963154" y="2722233"/>
            <a:ext cx="7655720" cy="6527007"/>
          </a:xfrm>
        </p:spPr>
        <p:txBody>
          <a:bodyPr>
            <a:noAutofit/>
          </a:bodyPr>
          <a:lstStyle/>
          <a:p>
            <a:pPr marL="0" indent="0">
              <a:buNone/>
            </a:pPr>
            <a:r>
              <a:rPr lang="en-US" sz="4200" dirty="0">
                <a:solidFill>
                  <a:schemeClr val="tx1"/>
                </a:solidFill>
                <a:latin typeface="Aptos" panose="020B0004020202020204" pitchFamily="34" charset="0"/>
              </a:rPr>
              <a:t>Tools and technical assistance that help communities sustainably reuse properties</a:t>
            </a:r>
          </a:p>
          <a:p>
            <a:pPr marL="0" indent="0">
              <a:buNone/>
            </a:pPr>
            <a:endParaRPr lang="en-US" sz="1500" dirty="0">
              <a:solidFill>
                <a:schemeClr val="tx1"/>
              </a:solidFill>
              <a:latin typeface="Aptos" panose="020B0004020202020204" pitchFamily="34" charset="0"/>
              <a:cs typeface="Calibri"/>
            </a:endParaRPr>
          </a:p>
          <a:p>
            <a:pPr marL="514350" indent="-514350">
              <a:buFont typeface="Arial" panose="020B0604020202020204" pitchFamily="34" charset="0"/>
              <a:buChar char="•"/>
            </a:pPr>
            <a:r>
              <a:rPr lang="en-US" sz="3750" dirty="0">
                <a:solidFill>
                  <a:schemeClr val="tx1"/>
                </a:solidFill>
                <a:latin typeface="Aptos" panose="020B0004020202020204" pitchFamily="34" charset="0"/>
                <a:cs typeface="Calibri"/>
              </a:rPr>
              <a:t>Develops </a:t>
            </a:r>
            <a:r>
              <a:rPr lang="en-US" sz="3750" dirty="0">
                <a:solidFill>
                  <a:schemeClr val="tx1"/>
                </a:solidFill>
                <a:latin typeface="Aptos" panose="020B0004020202020204" pitchFamily="34" charset="0"/>
                <a:cs typeface="Calibri"/>
                <a:hlinkClick r:id="rId3">
                  <a:extLst>
                    <a:ext uri="{A12FA001-AC4F-418D-AE19-62706E023703}">
                      <ahyp:hlinkClr xmlns:ahyp="http://schemas.microsoft.com/office/drawing/2018/hyperlinkcolor" val="tx"/>
                    </a:ext>
                  </a:extLst>
                </a:hlinkClick>
              </a:rPr>
              <a:t>guides, tools, trainings and best practices</a:t>
            </a:r>
            <a:r>
              <a:rPr lang="en-US" sz="3750" dirty="0">
                <a:solidFill>
                  <a:schemeClr val="tx1"/>
                </a:solidFill>
                <a:latin typeface="Aptos" panose="020B0004020202020204" pitchFamily="34" charset="0"/>
                <a:cs typeface="Calibri"/>
              </a:rPr>
              <a:t>.</a:t>
            </a:r>
          </a:p>
          <a:p>
            <a:pPr marL="514350" indent="-514350">
              <a:buFont typeface="Arial" panose="020B0604020202020204" pitchFamily="34" charset="0"/>
              <a:buChar char="•"/>
            </a:pPr>
            <a:endParaRPr lang="en-US" sz="1500" dirty="0">
              <a:latin typeface="Aptos" panose="020B0004020202020204" pitchFamily="34" charset="0"/>
              <a:cs typeface="Calibri"/>
            </a:endParaRPr>
          </a:p>
          <a:p>
            <a:pPr marL="514350" indent="-514350">
              <a:buFont typeface="Arial" panose="020B0604020202020204" pitchFamily="34" charset="0"/>
              <a:buChar char="•"/>
            </a:pPr>
            <a:r>
              <a:rPr lang="en-US" sz="3750" dirty="0">
                <a:solidFill>
                  <a:schemeClr val="tx1"/>
                </a:solidFill>
                <a:latin typeface="Aptos" panose="020B0004020202020204" pitchFamily="34" charset="0"/>
                <a:cs typeface="Calibri"/>
              </a:rPr>
              <a:t>Provides technical assistance that helps communities cleanup and reuse contaminated land.</a:t>
            </a:r>
          </a:p>
        </p:txBody>
      </p:sp>
      <p:grpSp>
        <p:nvGrpSpPr>
          <p:cNvPr id="5" name="Group 4">
            <a:extLst>
              <a:ext uri="{FF2B5EF4-FFF2-40B4-BE49-F238E27FC236}">
                <a16:creationId xmlns:a16="http://schemas.microsoft.com/office/drawing/2014/main" id="{5807455C-0D04-59A7-8FB1-68AD21ED47BC}"/>
              </a:ext>
            </a:extLst>
          </p:cNvPr>
          <p:cNvGrpSpPr/>
          <p:nvPr/>
        </p:nvGrpSpPr>
        <p:grpSpPr>
          <a:xfrm>
            <a:off x="9825041" y="428627"/>
            <a:ext cx="8336757" cy="9738359"/>
            <a:chOff x="6598701" y="0"/>
            <a:chExt cx="5593299" cy="6857999"/>
          </a:xfrm>
        </p:grpSpPr>
        <p:grpSp>
          <p:nvGrpSpPr>
            <p:cNvPr id="6" name="Group 5">
              <a:extLst>
                <a:ext uri="{FF2B5EF4-FFF2-40B4-BE49-F238E27FC236}">
                  <a16:creationId xmlns:a16="http://schemas.microsoft.com/office/drawing/2014/main" id="{3C872C3D-4427-DE65-8EE9-AD04A0184E98}"/>
                </a:ext>
              </a:extLst>
            </p:cNvPr>
            <p:cNvGrpSpPr/>
            <p:nvPr/>
          </p:nvGrpSpPr>
          <p:grpSpPr>
            <a:xfrm>
              <a:off x="6598701" y="0"/>
              <a:ext cx="5470542" cy="5165487"/>
              <a:chOff x="5220000" y="2270864"/>
              <a:chExt cx="3778285" cy="3189553"/>
            </a:xfrm>
          </p:grpSpPr>
          <p:grpSp>
            <p:nvGrpSpPr>
              <p:cNvPr id="15" name="Group 14">
                <a:extLst>
                  <a:ext uri="{FF2B5EF4-FFF2-40B4-BE49-F238E27FC236}">
                    <a16:creationId xmlns:a16="http://schemas.microsoft.com/office/drawing/2014/main" id="{075CEF37-D4D2-3F69-EB96-A6DF4B522214}"/>
                  </a:ext>
                </a:extLst>
              </p:cNvPr>
              <p:cNvGrpSpPr/>
              <p:nvPr/>
            </p:nvGrpSpPr>
            <p:grpSpPr>
              <a:xfrm>
                <a:off x="5220000" y="2270864"/>
                <a:ext cx="3778285" cy="3013896"/>
                <a:chOff x="4870088" y="1539467"/>
                <a:chExt cx="4234156" cy="3204808"/>
              </a:xfrm>
            </p:grpSpPr>
            <p:pic>
              <p:nvPicPr>
                <p:cNvPr id="17" name="Picture 16">
                  <a:extLst>
                    <a:ext uri="{FF2B5EF4-FFF2-40B4-BE49-F238E27FC236}">
                      <a16:creationId xmlns:a16="http://schemas.microsoft.com/office/drawing/2014/main" id="{F26827A0-E5D2-A712-D6B4-54C46CFF9797}"/>
                    </a:ext>
                  </a:extLst>
                </p:cNvPr>
                <p:cNvPicPr>
                  <a:picLocks noChangeAspect="1"/>
                </p:cNvPicPr>
                <p:nvPr/>
              </p:nvPicPr>
              <p:blipFill>
                <a:blip r:embed="rId4"/>
                <a:stretch>
                  <a:fillRect/>
                </a:stretch>
              </p:blipFill>
              <p:spPr>
                <a:xfrm>
                  <a:off x="4870088" y="1539467"/>
                  <a:ext cx="4234156" cy="1342339"/>
                </a:xfrm>
                <a:prstGeom prst="rect">
                  <a:avLst/>
                </a:prstGeom>
              </p:spPr>
            </p:pic>
            <p:pic>
              <p:nvPicPr>
                <p:cNvPr id="18" name="Picture 17">
                  <a:extLst>
                    <a:ext uri="{FF2B5EF4-FFF2-40B4-BE49-F238E27FC236}">
                      <a16:creationId xmlns:a16="http://schemas.microsoft.com/office/drawing/2014/main" id="{163A2B88-7187-D2D2-3E75-FDF91A2DA14E}"/>
                    </a:ext>
                  </a:extLst>
                </p:cNvPr>
                <p:cNvPicPr>
                  <a:picLocks noChangeAspect="1"/>
                </p:cNvPicPr>
                <p:nvPr/>
              </p:nvPicPr>
              <p:blipFill>
                <a:blip r:embed="rId5"/>
                <a:stretch>
                  <a:fillRect/>
                </a:stretch>
              </p:blipFill>
              <p:spPr>
                <a:xfrm>
                  <a:off x="6313564" y="3016674"/>
                  <a:ext cx="1360455" cy="1718674"/>
                </a:xfrm>
                <a:prstGeom prst="rect">
                  <a:avLst/>
                </a:prstGeom>
              </p:spPr>
            </p:pic>
            <p:pic>
              <p:nvPicPr>
                <p:cNvPr id="19" name="Picture 18">
                  <a:extLst>
                    <a:ext uri="{FF2B5EF4-FFF2-40B4-BE49-F238E27FC236}">
                      <a16:creationId xmlns:a16="http://schemas.microsoft.com/office/drawing/2014/main" id="{337A6D25-609F-1697-6181-A2B93EA339C3}"/>
                    </a:ext>
                  </a:extLst>
                </p:cNvPr>
                <p:cNvPicPr>
                  <a:picLocks noChangeAspect="1"/>
                </p:cNvPicPr>
                <p:nvPr/>
              </p:nvPicPr>
              <p:blipFill>
                <a:blip r:embed="rId6"/>
                <a:stretch>
                  <a:fillRect/>
                </a:stretch>
              </p:blipFill>
              <p:spPr>
                <a:xfrm>
                  <a:off x="7759396" y="3017368"/>
                  <a:ext cx="1344848" cy="1726907"/>
                </a:xfrm>
                <a:prstGeom prst="rect">
                  <a:avLst/>
                </a:prstGeom>
              </p:spPr>
            </p:pic>
          </p:grpSp>
          <p:sp>
            <p:nvSpPr>
              <p:cNvPr id="16" name="Rectangle 15">
                <a:extLst>
                  <a:ext uri="{FF2B5EF4-FFF2-40B4-BE49-F238E27FC236}">
                    <a16:creationId xmlns:a16="http://schemas.microsoft.com/office/drawing/2014/main" id="{5A7FB08D-17C4-6DB9-9F71-FCF1CBBF2562}"/>
                  </a:ext>
                </a:extLst>
              </p:cNvPr>
              <p:cNvSpPr/>
              <p:nvPr/>
            </p:nvSpPr>
            <p:spPr>
              <a:xfrm>
                <a:off x="5505072" y="5284760"/>
                <a:ext cx="3437348" cy="175657"/>
              </a:xfrm>
              <a:prstGeom prst="rect">
                <a:avLst/>
              </a:prstGeom>
              <a:solidFill>
                <a:schemeClr val="bg1"/>
              </a:solidFill>
            </p:spPr>
            <p:txBody>
              <a:bodyPr wrap="square">
                <a:spAutoFit/>
              </a:bodyPr>
              <a:lstStyle/>
              <a:p>
                <a:pPr defTabSz="1371600"/>
                <a:r>
                  <a:rPr lang="en-US" sz="2025">
                    <a:solidFill>
                      <a:srgbClr val="000000"/>
                    </a:solidFill>
                    <a:latin typeface="Corbel" panose="020B0503020204020204"/>
                  </a:rPr>
                  <a:t>These and other LR resources are on EPA’s </a:t>
                </a:r>
                <a:r>
                  <a:rPr lang="en-US" sz="2025">
                    <a:solidFill>
                      <a:srgbClr val="000000"/>
                    </a:solidFill>
                    <a:latin typeface="Corbel" panose="020B0503020204020204"/>
                    <a:hlinkClick r:id="rId3"/>
                  </a:rPr>
                  <a:t>LR website</a:t>
                </a:r>
                <a:endParaRPr lang="en-US" sz="2025">
                  <a:solidFill>
                    <a:srgbClr val="000000"/>
                  </a:solidFill>
                  <a:latin typeface="Corbel" panose="020B0503020204020204"/>
                </a:endParaRPr>
              </a:p>
            </p:txBody>
          </p:sp>
        </p:grpSp>
        <p:grpSp>
          <p:nvGrpSpPr>
            <p:cNvPr id="7" name="Group 6">
              <a:extLst>
                <a:ext uri="{FF2B5EF4-FFF2-40B4-BE49-F238E27FC236}">
                  <a16:creationId xmlns:a16="http://schemas.microsoft.com/office/drawing/2014/main" id="{0D0F9446-56B2-C64F-E9CF-CB5DB528F0A7}"/>
                </a:ext>
              </a:extLst>
            </p:cNvPr>
            <p:cNvGrpSpPr/>
            <p:nvPr/>
          </p:nvGrpSpPr>
          <p:grpSpPr>
            <a:xfrm>
              <a:off x="6598702" y="4942927"/>
              <a:ext cx="4203618" cy="1516245"/>
              <a:chOff x="8070307" y="367798"/>
              <a:chExt cx="2539233" cy="1015663"/>
            </a:xfrm>
          </p:grpSpPr>
          <p:sp>
            <p:nvSpPr>
              <p:cNvPr id="10" name="Rectangle 9">
                <a:extLst>
                  <a:ext uri="{FF2B5EF4-FFF2-40B4-BE49-F238E27FC236}">
                    <a16:creationId xmlns:a16="http://schemas.microsoft.com/office/drawing/2014/main" id="{3A8B2025-5BEA-4661-3229-870D0814DC78}"/>
                  </a:ext>
                </a:extLst>
              </p:cNvPr>
              <p:cNvSpPr/>
              <p:nvPr/>
            </p:nvSpPr>
            <p:spPr>
              <a:xfrm>
                <a:off x="8070307" y="367798"/>
                <a:ext cx="253923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orbel" panose="020B0503020204020204"/>
                </a:endParaRPr>
              </a:p>
            </p:txBody>
          </p:sp>
          <p:pic>
            <p:nvPicPr>
              <p:cNvPr id="11" name="Picture 10">
                <a:extLst>
                  <a:ext uri="{FF2B5EF4-FFF2-40B4-BE49-F238E27FC236}">
                    <a16:creationId xmlns:a16="http://schemas.microsoft.com/office/drawing/2014/main" id="{AB164112-4925-A3CF-7917-9BF995E6E882}"/>
                  </a:ext>
                </a:extLst>
              </p:cNvPr>
              <p:cNvPicPr>
                <a:picLocks noChangeAspect="1"/>
              </p:cNvPicPr>
              <p:nvPr/>
            </p:nvPicPr>
            <p:blipFill>
              <a:blip r:embed="rId7"/>
              <a:stretch>
                <a:fillRect/>
              </a:stretch>
            </p:blipFill>
            <p:spPr>
              <a:xfrm>
                <a:off x="8174555" y="532943"/>
                <a:ext cx="2330735" cy="741910"/>
              </a:xfrm>
              <a:prstGeom prst="rect">
                <a:avLst/>
              </a:prstGeom>
            </p:spPr>
          </p:pic>
        </p:grpSp>
        <p:pic>
          <p:nvPicPr>
            <p:cNvPr id="8" name="Picture 7">
              <a:extLst>
                <a:ext uri="{FF2B5EF4-FFF2-40B4-BE49-F238E27FC236}">
                  <a16:creationId xmlns:a16="http://schemas.microsoft.com/office/drawing/2014/main" id="{37C7DFB6-BB35-B167-4A72-9F1BC5167280}"/>
                </a:ext>
              </a:extLst>
            </p:cNvPr>
            <p:cNvPicPr>
              <a:picLocks noChangeAspect="1"/>
            </p:cNvPicPr>
            <p:nvPr/>
          </p:nvPicPr>
          <p:blipFill>
            <a:blip r:embed="rId8"/>
            <a:stretch>
              <a:fillRect/>
            </a:stretch>
          </p:blipFill>
          <p:spPr>
            <a:xfrm>
              <a:off x="6630504" y="2249828"/>
              <a:ext cx="1737547" cy="261758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0BF3F26-8083-E148-7701-B4732DED3E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548" t="10793" r="19108" b="12545"/>
            <a:stretch/>
          </p:blipFill>
          <p:spPr>
            <a:xfrm>
              <a:off x="10799684" y="4929330"/>
              <a:ext cx="1392316" cy="1928669"/>
            </a:xfrm>
            <a:prstGeom prst="rect">
              <a:avLst/>
            </a:prstGeom>
          </p:spPr>
        </p:pic>
      </p:grpSp>
    </p:spTree>
    <p:extLst>
      <p:ext uri="{BB962C8B-B14F-4D97-AF65-F5344CB8AC3E}">
        <p14:creationId xmlns:p14="http://schemas.microsoft.com/office/powerpoint/2010/main" val="334275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8B8991FE-D745-4704-8500-B4DB20965C0F}"/>
              </a:ext>
            </a:extLst>
          </p:cNvPr>
          <p:cNvPicPr>
            <a:picLocks noChangeAspect="1"/>
          </p:cNvPicPr>
          <p:nvPr/>
        </p:nvPicPr>
        <p:blipFill rotWithShape="1">
          <a:blip r:embed="rId3"/>
          <a:srcRect l="11133" r="10382" b="2"/>
          <a:stretch/>
        </p:blipFill>
        <p:spPr>
          <a:xfrm>
            <a:off x="8421293" y="368238"/>
            <a:ext cx="9802269" cy="97726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p:cNvSpPr>
            <a:spLocks noGrp="1"/>
          </p:cNvSpPr>
          <p:nvPr>
            <p:ph type="sldNum" sz="quarter" idx="12"/>
          </p:nvPr>
        </p:nvSpPr>
        <p:spPr/>
        <p:txBody>
          <a:bodyPr/>
          <a:lstStyle/>
          <a:p>
            <a:pPr defTabSz="1371600"/>
            <a:fld id="{4807ABB3-FB0F-4583-89F2-01750886E99A}" type="slidenum">
              <a:rPr lang="en-US">
                <a:solidFill>
                  <a:srgbClr val="A6B727"/>
                </a:solidFill>
                <a:latin typeface="Corbel" panose="020B0503020204020204"/>
              </a:rPr>
              <a:pPr defTabSz="1371600"/>
              <a:t>11</a:t>
            </a:fld>
            <a:endParaRPr lang="en-US">
              <a:solidFill>
                <a:srgbClr val="A6B727"/>
              </a:solidFill>
              <a:latin typeface="Corbel" panose="020B0503020204020204"/>
            </a:endParaRPr>
          </a:p>
        </p:txBody>
      </p:sp>
      <p:sp>
        <p:nvSpPr>
          <p:cNvPr id="2" name="Title 1"/>
          <p:cNvSpPr>
            <a:spLocks noGrp="1"/>
          </p:cNvSpPr>
          <p:nvPr>
            <p:ph type="title" idx="4294967295"/>
          </p:nvPr>
        </p:nvSpPr>
        <p:spPr>
          <a:xfrm>
            <a:off x="685800" y="767877"/>
            <a:ext cx="9018270" cy="1097757"/>
          </a:xfrm>
        </p:spPr>
        <p:txBody>
          <a:bodyPr>
            <a:noAutofit/>
          </a:bodyPr>
          <a:lstStyle/>
          <a:p>
            <a:pPr algn="l"/>
            <a:r>
              <a:rPr lang="en-US" b="1" dirty="0">
                <a:solidFill>
                  <a:schemeClr val="accent1">
                    <a:lumMod val="75000"/>
                  </a:schemeClr>
                </a:solidFill>
                <a:latin typeface="Aptos ExtraBold" panose="020B0004020202020204" pitchFamily="34" charset="0"/>
              </a:rPr>
              <a:t>Land Revitalization: </a:t>
            </a:r>
            <a:br>
              <a:rPr lang="en-US" b="1" dirty="0">
                <a:solidFill>
                  <a:schemeClr val="accent1">
                    <a:lumMod val="75000"/>
                  </a:schemeClr>
                </a:solidFill>
                <a:latin typeface="Aptos ExtraBold" panose="020B0004020202020204" pitchFamily="34" charset="0"/>
              </a:rPr>
            </a:br>
            <a:r>
              <a:rPr lang="en-US" b="1" dirty="0">
                <a:solidFill>
                  <a:schemeClr val="accent1">
                    <a:lumMod val="75000"/>
                  </a:schemeClr>
                </a:solidFill>
                <a:latin typeface="Aptos ExtraBold" panose="020B0004020202020204" pitchFamily="34" charset="0"/>
              </a:rPr>
              <a:t>Technical Assistance</a:t>
            </a:r>
            <a:endParaRPr lang="en-US" b="1" u="sng" dirty="0">
              <a:solidFill>
                <a:schemeClr val="accent1">
                  <a:lumMod val="75000"/>
                </a:schemeClr>
              </a:solidFill>
              <a:latin typeface="Aptos ExtraBold" panose="020B000402020202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5AF5E47C-3E3F-4188-BA5D-204956FCA1D2}"/>
              </a:ext>
            </a:extLst>
          </p:cNvPr>
          <p:cNvSpPr>
            <a:spLocks noChangeArrowheads="1"/>
          </p:cNvSpPr>
          <p:nvPr/>
        </p:nvSpPr>
        <p:spPr bwMode="auto">
          <a:xfrm>
            <a:off x="617222" y="2334463"/>
            <a:ext cx="57501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lvl1pPr indent="873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defTabSz="1371600"/>
            <a:r>
              <a:rPr lang="en-US" altLang="en-US" sz="3900" b="1" dirty="0">
                <a:solidFill>
                  <a:srgbClr val="000000"/>
                </a:solidFill>
                <a:latin typeface="Calibri" panose="020F0502020204030204" pitchFamily="34" charset="0"/>
                <a:cs typeface="Calibri" panose="020F0502020204030204" pitchFamily="34" charset="0"/>
              </a:rPr>
              <a:t>Site planning and research</a:t>
            </a:r>
            <a:endParaRPr lang="en-US" altLang="en-US" sz="3900" dirty="0">
              <a:solidFill>
                <a:srgbClr val="0000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56FDC5A-D8B4-468D-9F9C-16646D277C24}"/>
              </a:ext>
            </a:extLst>
          </p:cNvPr>
          <p:cNvSpPr>
            <a:spLocks noChangeArrowheads="1"/>
          </p:cNvSpPr>
          <p:nvPr/>
        </p:nvSpPr>
        <p:spPr bwMode="auto">
          <a:xfrm>
            <a:off x="359795" y="4135195"/>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endParaRPr lang="en-US" altLang="en-US" sz="2700">
              <a:solidFill>
                <a:srgbClr val="000000"/>
              </a:solidFill>
              <a:latin typeface="Arial" panose="020B0604020202020204" pitchFamily="34" charset="0"/>
            </a:endParaRPr>
          </a:p>
        </p:txBody>
      </p:sp>
      <p:sp>
        <p:nvSpPr>
          <p:cNvPr id="17" name="TextBox 16">
            <a:extLst>
              <a:ext uri="{FF2B5EF4-FFF2-40B4-BE49-F238E27FC236}">
                <a16:creationId xmlns:a16="http://schemas.microsoft.com/office/drawing/2014/main" id="{AB7CEAC2-49CB-4333-9E0F-9171B4875C07}"/>
              </a:ext>
            </a:extLst>
          </p:cNvPr>
          <p:cNvSpPr txBox="1"/>
          <p:nvPr/>
        </p:nvSpPr>
        <p:spPr>
          <a:xfrm>
            <a:off x="665213" y="3073127"/>
            <a:ext cx="7042052" cy="3970318"/>
          </a:xfrm>
          <a:prstGeom prst="rect">
            <a:avLst/>
          </a:prstGeom>
          <a:noFill/>
        </p:spPr>
        <p:txBody>
          <a:bodyPr wrap="square">
            <a:spAutoFit/>
          </a:bodyPr>
          <a:lstStyle/>
          <a:p>
            <a:pPr defTabSz="1371600"/>
            <a:r>
              <a:rPr lang="en-US" altLang="en-US" sz="3600" dirty="0">
                <a:solidFill>
                  <a:srgbClr val="000000"/>
                </a:solidFill>
                <a:latin typeface="Aptos" panose="020B0004020202020204" pitchFamily="34" charset="0"/>
                <a:ea typeface="Calibri" panose="020F0502020204030204" pitchFamily="34" charset="0"/>
                <a:cs typeface="Calibri" panose="020F0502020204030204" pitchFamily="34" charset="0"/>
              </a:rPr>
              <a:t>Land revitalization technical assistance helps communities identify practical, safe reuse options and approaches that support local goals through access to site planning, design and finance experts. </a:t>
            </a:r>
            <a:endParaRPr lang="en-US" sz="3600" dirty="0">
              <a:solidFill>
                <a:srgbClr val="000000"/>
              </a:solidFill>
              <a:latin typeface="Aptos" panose="020B0004020202020204" pitchFamily="34" charset="0"/>
            </a:endParaRPr>
          </a:p>
        </p:txBody>
      </p:sp>
      <p:sp>
        <p:nvSpPr>
          <p:cNvPr id="18" name="TextBox 17">
            <a:extLst>
              <a:ext uri="{FF2B5EF4-FFF2-40B4-BE49-F238E27FC236}">
                <a16:creationId xmlns:a16="http://schemas.microsoft.com/office/drawing/2014/main" id="{E2C3628D-9649-4945-A193-37853340EAC8}"/>
              </a:ext>
            </a:extLst>
          </p:cNvPr>
          <p:cNvSpPr txBox="1"/>
          <p:nvPr/>
        </p:nvSpPr>
        <p:spPr>
          <a:xfrm>
            <a:off x="1509467" y="4538121"/>
            <a:ext cx="6272400" cy="4981002"/>
          </a:xfrm>
          <a:prstGeom prst="rect">
            <a:avLst/>
          </a:prstGeom>
        </p:spPr>
        <p:txBody>
          <a:bodyPr vert="horz" lIns="137160" tIns="68580" rIns="137160" bIns="68580" rtlCol="0">
            <a:noAutofit/>
          </a:bodyPr>
          <a:lstStyle/>
          <a:p>
            <a:pPr indent="-342900" defTabSz="1371600">
              <a:lnSpc>
                <a:spcPct val="90000"/>
              </a:lnSpc>
              <a:spcAft>
                <a:spcPts val="900"/>
              </a:spcAft>
              <a:buFont typeface="Arial" panose="020B0604020202020204" pitchFamily="34" charset="0"/>
              <a:buChar char="•"/>
            </a:pPr>
            <a:endParaRPr lang="en-US" sz="3000">
              <a:solidFill>
                <a:srgbClr val="000000"/>
              </a:solidFill>
              <a:latin typeface="Corbel" panose="020B0503020204020204"/>
            </a:endParaRPr>
          </a:p>
        </p:txBody>
      </p:sp>
      <p:pic>
        <p:nvPicPr>
          <p:cNvPr id="6" name="Picture 5">
            <a:extLst>
              <a:ext uri="{FF2B5EF4-FFF2-40B4-BE49-F238E27FC236}">
                <a16:creationId xmlns:a16="http://schemas.microsoft.com/office/drawing/2014/main" id="{99284D90-9FEE-988F-5814-D52B89373DA6}"/>
              </a:ext>
            </a:extLst>
          </p:cNvPr>
          <p:cNvPicPr>
            <a:picLocks noChangeAspect="1"/>
          </p:cNvPicPr>
          <p:nvPr/>
        </p:nvPicPr>
        <p:blipFill>
          <a:blip r:embed="rId4"/>
          <a:stretch>
            <a:fillRect/>
          </a:stretch>
        </p:blipFill>
        <p:spPr>
          <a:xfrm>
            <a:off x="2268857" y="7105511"/>
            <a:ext cx="3501882" cy="2786645"/>
          </a:xfrm>
          <a:prstGeom prst="rect">
            <a:avLst/>
          </a:prstGeom>
        </p:spPr>
      </p:pic>
    </p:spTree>
    <p:extLst>
      <p:ext uri="{BB962C8B-B14F-4D97-AF65-F5344CB8AC3E}">
        <p14:creationId xmlns:p14="http://schemas.microsoft.com/office/powerpoint/2010/main" val="59994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1140DB-1FAB-66F9-A100-0AD8B5BD3EF2}"/>
              </a:ext>
            </a:extLst>
          </p:cNvPr>
          <p:cNvSpPr txBox="1">
            <a:spLocks/>
          </p:cNvSpPr>
          <p:nvPr/>
        </p:nvSpPr>
        <p:spPr>
          <a:xfrm>
            <a:off x="1887627" y="540272"/>
            <a:ext cx="14512746" cy="1988345"/>
          </a:xfrm>
          <a:prstGeom prst="rect">
            <a:avLst/>
          </a:prstGeom>
        </p:spPr>
        <p:txBody>
          <a:bodyPr wrap="square" lIns="0" tIns="0" rIns="0" bIns="0">
            <a:noAutofit/>
          </a:bodyPr>
          <a:lstStyle>
            <a:lvl1pPr algn="ctr">
              <a:defRPr sz="4400" b="0" i="0">
                <a:solidFill>
                  <a:schemeClr val="tx1"/>
                </a:solidFill>
                <a:latin typeface="Segoe UI Semilight" panose="020B0402040204020203" pitchFamily="34" charset="0"/>
                <a:ea typeface="+mj-ea"/>
                <a:cs typeface="Segoe UI Semilight" panose="020B0402040204020203" pitchFamily="34" charset="0"/>
              </a:defRPr>
            </a:lvl1pPr>
          </a:lstStyle>
          <a:p>
            <a:pPr algn="l" defTabSz="1371600"/>
            <a:r>
              <a:rPr lang="en-US" sz="6600" b="1" dirty="0">
                <a:solidFill>
                  <a:srgbClr val="A6B727">
                    <a:lumMod val="75000"/>
                  </a:srgbClr>
                </a:solidFill>
                <a:latin typeface="Aptos ExtraBold" panose="020B0004020202020204" pitchFamily="34" charset="0"/>
              </a:rPr>
              <a:t>Topic-specific Technical Assistance</a:t>
            </a:r>
            <a:endParaRPr lang="en-US" sz="6600" dirty="0">
              <a:solidFill>
                <a:srgbClr val="000000"/>
              </a:solidFill>
              <a:latin typeface="Aptos ExtraBold" panose="020B0004020202020204" pitchFamily="34" charset="0"/>
            </a:endParaRPr>
          </a:p>
        </p:txBody>
      </p:sp>
      <p:pic>
        <p:nvPicPr>
          <p:cNvPr id="5" name="Picture 9">
            <a:extLst>
              <a:ext uri="{FF2B5EF4-FFF2-40B4-BE49-F238E27FC236}">
                <a16:creationId xmlns:a16="http://schemas.microsoft.com/office/drawing/2014/main" id="{38179CA5-652B-12EA-B112-ED3FE3FBE26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541" y="2835800"/>
            <a:ext cx="3812036" cy="1234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6AAB34-1E46-001A-4C49-E629A94C2E1E}"/>
              </a:ext>
            </a:extLst>
          </p:cNvPr>
          <p:cNvSpPr>
            <a:spLocks noChangeArrowheads="1"/>
          </p:cNvSpPr>
          <p:nvPr/>
        </p:nvSpPr>
        <p:spPr bwMode="auto">
          <a:xfrm>
            <a:off x="1804570" y="1770109"/>
            <a:ext cx="1502635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lvl1pPr indent="873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defTabSz="1371531"/>
            <a:r>
              <a:rPr lang="en-US" altLang="en-US" sz="3900" dirty="0">
                <a:solidFill>
                  <a:srgbClr val="000000"/>
                </a:solidFill>
                <a:latin typeface="Aptos" panose="020B0004020202020204" pitchFamily="34" charset="0"/>
                <a:ea typeface="Calibri" panose="020F0502020204030204" pitchFamily="34" charset="0"/>
                <a:cs typeface="Segoe UI Semilight" panose="020B0402040204020203" pitchFamily="34" charset="0"/>
              </a:rPr>
              <a:t>Available to communities nationwide via these EPA Grant Recipients:</a:t>
            </a:r>
            <a:endParaRPr lang="en-US" altLang="en-US" sz="3900" dirty="0">
              <a:solidFill>
                <a:srgbClr val="000000"/>
              </a:solidFill>
              <a:latin typeface="Aptos" panose="020B0004020202020204" pitchFamily="34" charset="0"/>
              <a:cs typeface="Segoe UI Semilight" panose="020B0402040204020203" pitchFamily="34" charset="0"/>
            </a:endParaRPr>
          </a:p>
        </p:txBody>
      </p:sp>
      <p:pic>
        <p:nvPicPr>
          <p:cNvPr id="7" name="Picture 6">
            <a:extLst>
              <a:ext uri="{FF2B5EF4-FFF2-40B4-BE49-F238E27FC236}">
                <a16:creationId xmlns:a16="http://schemas.microsoft.com/office/drawing/2014/main" id="{26A48AD6-DBDE-8632-EEB1-24A3E7CA6753}"/>
              </a:ext>
            </a:extLst>
          </p:cNvPr>
          <p:cNvPicPr>
            <a:picLocks/>
          </p:cNvPicPr>
          <p:nvPr/>
        </p:nvPicPr>
        <p:blipFill>
          <a:blip r:embed="rId3"/>
          <a:stretch>
            <a:fillRect/>
          </a:stretch>
        </p:blipFill>
        <p:spPr>
          <a:xfrm>
            <a:off x="12590314" y="6079534"/>
            <a:ext cx="2346836" cy="1037606"/>
          </a:xfrm>
          <a:prstGeom prst="rect">
            <a:avLst/>
          </a:prstGeom>
        </p:spPr>
      </p:pic>
      <p:sp>
        <p:nvSpPr>
          <p:cNvPr id="8" name="TextBox 7">
            <a:extLst>
              <a:ext uri="{FF2B5EF4-FFF2-40B4-BE49-F238E27FC236}">
                <a16:creationId xmlns:a16="http://schemas.microsoft.com/office/drawing/2014/main" id="{D8D85233-8FB9-7ED0-1CA0-67874C0B3DB5}"/>
              </a:ext>
            </a:extLst>
          </p:cNvPr>
          <p:cNvSpPr txBox="1"/>
          <p:nvPr/>
        </p:nvSpPr>
        <p:spPr>
          <a:xfrm>
            <a:off x="581942" y="4932245"/>
            <a:ext cx="5623515" cy="1477328"/>
          </a:xfrm>
          <a:prstGeom prst="rect">
            <a:avLst/>
          </a:prstGeom>
          <a:noFill/>
        </p:spPr>
        <p:txBody>
          <a:bodyPr wrap="square" lIns="137160" tIns="68580" rIns="137160" bIns="68580" anchor="t">
            <a:spAutoFit/>
          </a:bodyPr>
          <a:lstStyle/>
          <a:p>
            <a:pPr defTabSz="1371531" eaLnBrk="0" fontAlgn="base" hangingPunct="0">
              <a:spcBef>
                <a:spcPct val="0"/>
              </a:spcBef>
              <a:spcAft>
                <a:spcPct val="0"/>
              </a:spcAft>
              <a:tabLst>
                <a:tab pos="685767" algn="l"/>
              </a:tabLst>
            </a:pPr>
            <a:r>
              <a:rPr lang="en-US" altLang="en-US" sz="3000" b="1" dirty="0">
                <a:solidFill>
                  <a:srgbClr val="000000"/>
                </a:solidFill>
                <a:latin typeface="Corbel" panose="020B0503020204020204"/>
                <a:ea typeface="Calibri" panose="020F0502020204030204" pitchFamily="34" charset="0"/>
              </a:rPr>
              <a:t>Technical Assistance to Tribal Nations and Entities</a:t>
            </a:r>
          </a:p>
          <a:p>
            <a:pPr defTabSz="1371531" eaLnBrk="0" fontAlgn="base" hangingPunct="0">
              <a:spcBef>
                <a:spcPct val="0"/>
              </a:spcBef>
              <a:spcAft>
                <a:spcPct val="0"/>
              </a:spcAft>
              <a:tabLst>
                <a:tab pos="685767" algn="l"/>
              </a:tabLst>
            </a:pPr>
            <a:r>
              <a:rPr lang="en-US" altLang="en-US" sz="2700" u="sng" dirty="0">
                <a:solidFill>
                  <a:srgbClr val="A6B727">
                    <a:lumMod val="75000"/>
                  </a:srgbClr>
                </a:solidFill>
                <a:latin typeface="Corbel" panose="020B0503020204020204"/>
                <a:ea typeface="Times New Roman" panose="02020603050405020304" pitchFamily="18" charset="0"/>
                <a:cs typeface="Segoe UI"/>
              </a:rPr>
              <a:t>Available</a:t>
            </a:r>
            <a:r>
              <a:rPr lang="en-US" altLang="en-US" sz="2700" dirty="0">
                <a:solidFill>
                  <a:srgbClr val="A6B727">
                    <a:lumMod val="75000"/>
                  </a:srgbClr>
                </a:solidFill>
                <a:latin typeface="Corbel" panose="020B0503020204020204"/>
                <a:ea typeface="Times New Roman" panose="02020603050405020304" pitchFamily="18" charset="0"/>
                <a:cs typeface="Segoe UI"/>
              </a:rPr>
              <a:t>: 2024 </a:t>
            </a:r>
            <a:r>
              <a:rPr lang="en-US" altLang="en-US" sz="2700" dirty="0">
                <a:solidFill>
                  <a:srgbClr val="A6B727">
                    <a:lumMod val="75000"/>
                  </a:srgbClr>
                </a:solidFill>
                <a:latin typeface="Corbel" panose="020B0503020204020204"/>
                <a:ea typeface="Times New Roman" panose="02020603050405020304" pitchFamily="18" charset="0"/>
                <a:cs typeface="Segoe UI" panose="020B0502040204020203" pitchFamily="34" charset="0"/>
              </a:rPr>
              <a:t>– </a:t>
            </a:r>
            <a:r>
              <a:rPr lang="en-US" altLang="en-US" sz="2700" dirty="0">
                <a:solidFill>
                  <a:srgbClr val="A6B727">
                    <a:lumMod val="75000"/>
                  </a:srgbClr>
                </a:solidFill>
                <a:latin typeface="Corbel" panose="020B0503020204020204"/>
                <a:ea typeface="Times New Roman" panose="02020603050405020304" pitchFamily="18" charset="0"/>
                <a:cs typeface="Segoe UI"/>
              </a:rPr>
              <a:t>2029</a:t>
            </a:r>
            <a:endParaRPr lang="en-US" altLang="en-US" sz="2700" dirty="0">
              <a:solidFill>
                <a:srgbClr val="A6B727">
                  <a:lumMod val="75000"/>
                </a:srgbClr>
              </a:solidFill>
              <a:latin typeface="Corbel" panose="020B0503020204020204"/>
              <a:cs typeface="Segoe UI"/>
            </a:endParaRPr>
          </a:p>
        </p:txBody>
      </p:sp>
      <p:sp>
        <p:nvSpPr>
          <p:cNvPr id="10" name="TextBox 9">
            <a:extLst>
              <a:ext uri="{FF2B5EF4-FFF2-40B4-BE49-F238E27FC236}">
                <a16:creationId xmlns:a16="http://schemas.microsoft.com/office/drawing/2014/main" id="{0CE8A447-D3DC-44EC-1420-3BFEB4AAFCFC}"/>
              </a:ext>
            </a:extLst>
          </p:cNvPr>
          <p:cNvSpPr txBox="1"/>
          <p:nvPr/>
        </p:nvSpPr>
        <p:spPr>
          <a:xfrm>
            <a:off x="8424926" y="8667165"/>
            <a:ext cx="5906057" cy="1015663"/>
          </a:xfrm>
          <a:prstGeom prst="rect">
            <a:avLst/>
          </a:prstGeom>
          <a:noFill/>
        </p:spPr>
        <p:txBody>
          <a:bodyPr wrap="square">
            <a:spAutoFit/>
          </a:bodyPr>
          <a:lstStyle/>
          <a:p>
            <a:pPr defTabSz="1371531" eaLnBrk="0" fontAlgn="base" hangingPunct="0">
              <a:spcBef>
                <a:spcPct val="0"/>
              </a:spcBef>
              <a:spcAft>
                <a:spcPct val="0"/>
              </a:spcAft>
              <a:tabLst>
                <a:tab pos="685767" algn="l"/>
              </a:tabLst>
            </a:pPr>
            <a:r>
              <a:rPr lang="en-US" altLang="en-US" sz="3000" b="1" dirty="0">
                <a:solidFill>
                  <a:srgbClr val="000000"/>
                </a:solidFill>
                <a:latin typeface="Corbel" panose="020B0503020204020204"/>
                <a:ea typeface="Times New Roman" panose="02020603050405020304" pitchFamily="18" charset="0"/>
                <a:cs typeface="Calibri" panose="020F0502020204030204" pitchFamily="34" charset="0"/>
              </a:rPr>
              <a:t>State Program Implementation</a:t>
            </a:r>
          </a:p>
          <a:p>
            <a:pPr defTabSz="1371531" eaLnBrk="0" fontAlgn="base" hangingPunct="0">
              <a:spcBef>
                <a:spcPct val="0"/>
              </a:spcBef>
              <a:spcAft>
                <a:spcPct val="0"/>
              </a:spcAft>
              <a:tabLst>
                <a:tab pos="685767" algn="l"/>
              </a:tabLst>
            </a:pPr>
            <a:r>
              <a:rPr lang="en-US" altLang="en-US" sz="3000" dirty="0">
                <a:solidFill>
                  <a:srgbClr val="000000"/>
                </a:solidFill>
                <a:latin typeface="Corbel" panose="020B0503020204020204"/>
                <a:ea typeface="Calibri" panose="020F0502020204030204" pitchFamily="34" charset="0"/>
                <a:cs typeface="Arial" panose="020B0604020202020204" pitchFamily="34" charset="0"/>
              </a:rPr>
              <a:t>​</a:t>
            </a:r>
            <a:r>
              <a:rPr lang="en-US" altLang="en-US" sz="2700" u="sng" dirty="0">
                <a:solidFill>
                  <a:srgbClr val="A6B727">
                    <a:lumMod val="75000"/>
                  </a:srgbClr>
                </a:solidFill>
                <a:latin typeface="Corbel" panose="020B0503020204020204"/>
                <a:ea typeface="Times New Roman" panose="02020603050405020304" pitchFamily="18" charset="0"/>
                <a:cs typeface="Segoe UI" panose="020B0502040204020203" pitchFamily="34" charset="0"/>
              </a:rPr>
              <a:t>Available</a:t>
            </a:r>
            <a:r>
              <a:rPr lang="en-US" altLang="en-US" sz="2700" dirty="0">
                <a:solidFill>
                  <a:srgbClr val="A6B727">
                    <a:lumMod val="75000"/>
                  </a:srgbClr>
                </a:solidFill>
                <a:latin typeface="Corbel" panose="020B0503020204020204"/>
                <a:ea typeface="Times New Roman" panose="02020603050405020304" pitchFamily="18" charset="0"/>
                <a:cs typeface="Segoe UI" panose="020B0502040204020203" pitchFamily="34" charset="0"/>
              </a:rPr>
              <a:t>: 2017 – 2029</a:t>
            </a:r>
            <a:endParaRPr lang="en-US" altLang="en-US" sz="2700" dirty="0">
              <a:solidFill>
                <a:srgbClr val="A6B727">
                  <a:lumMod val="75000"/>
                </a:srgbClr>
              </a:solidFill>
              <a:latin typeface="Corbel" panose="020B0503020204020204"/>
              <a:cs typeface="Segoe UI" panose="020B0502040204020203" pitchFamily="34" charset="0"/>
            </a:endParaRPr>
          </a:p>
        </p:txBody>
      </p:sp>
      <p:sp>
        <p:nvSpPr>
          <p:cNvPr id="11" name="TextBox 10">
            <a:extLst>
              <a:ext uri="{FF2B5EF4-FFF2-40B4-BE49-F238E27FC236}">
                <a16:creationId xmlns:a16="http://schemas.microsoft.com/office/drawing/2014/main" id="{F2C8F7B2-758C-D9D4-966C-3EF776AD6AFD}"/>
              </a:ext>
            </a:extLst>
          </p:cNvPr>
          <p:cNvSpPr txBox="1"/>
          <p:nvPr/>
        </p:nvSpPr>
        <p:spPr>
          <a:xfrm>
            <a:off x="12449989" y="7083410"/>
            <a:ext cx="4752086" cy="1523494"/>
          </a:xfrm>
          <a:prstGeom prst="rect">
            <a:avLst/>
          </a:prstGeom>
          <a:noFill/>
        </p:spPr>
        <p:txBody>
          <a:bodyPr wrap="square" lIns="137160" tIns="68580" rIns="137160" bIns="68580" anchor="t">
            <a:spAutoFit/>
          </a:bodyPr>
          <a:lstStyle/>
          <a:p>
            <a:pPr defTabSz="1371531" eaLnBrk="0" fontAlgn="base" hangingPunct="0">
              <a:spcBef>
                <a:spcPct val="0"/>
              </a:spcBef>
              <a:spcAft>
                <a:spcPct val="0"/>
              </a:spcAft>
              <a:tabLst>
                <a:tab pos="685767" algn="l"/>
              </a:tabLst>
            </a:pPr>
            <a:r>
              <a:rPr lang="en-US" altLang="en-US" sz="3000" b="1">
                <a:solidFill>
                  <a:srgbClr val="000000"/>
                </a:solidFill>
                <a:latin typeface="Corbel" panose="020B0503020204020204"/>
                <a:ea typeface="Times New Roman" panose="02020603050405020304" pitchFamily="18" charset="0"/>
                <a:cs typeface="Calibri" panose="020F0502020204030204" pitchFamily="34" charset="0"/>
              </a:rPr>
              <a:t>National Brownfields Training Conference </a:t>
            </a:r>
          </a:p>
          <a:p>
            <a:pPr defTabSz="1371531" eaLnBrk="0" fontAlgn="base" hangingPunct="0">
              <a:spcBef>
                <a:spcPct val="0"/>
              </a:spcBef>
              <a:spcAft>
                <a:spcPct val="0"/>
              </a:spcAft>
              <a:tabLst>
                <a:tab pos="685767" algn="l"/>
              </a:tabLst>
            </a:pPr>
            <a:r>
              <a:rPr lang="en-US" altLang="en-US" sz="3000">
                <a:solidFill>
                  <a:srgbClr val="000000"/>
                </a:solidFill>
                <a:latin typeface="Corbel" panose="020B0503020204020204"/>
                <a:ea typeface="Calibri" panose="020F0502020204030204" pitchFamily="34" charset="0"/>
                <a:cs typeface="Arial"/>
              </a:rPr>
              <a:t>​</a:t>
            </a:r>
            <a:r>
              <a:rPr lang="en-US" altLang="en-US" sz="2700" u="sng">
                <a:solidFill>
                  <a:srgbClr val="A6B727">
                    <a:lumMod val="75000"/>
                  </a:srgbClr>
                </a:solidFill>
                <a:latin typeface="Corbel" panose="020B0503020204020204"/>
                <a:ea typeface="Times New Roman" panose="02020603050405020304" pitchFamily="18" charset="0"/>
                <a:cs typeface="Segoe UI"/>
              </a:rPr>
              <a:t>Available</a:t>
            </a:r>
            <a:r>
              <a:rPr lang="en-US" altLang="en-US" sz="2700">
                <a:solidFill>
                  <a:srgbClr val="A6B727">
                    <a:lumMod val="75000"/>
                  </a:srgbClr>
                </a:solidFill>
                <a:latin typeface="Corbel" panose="020B0503020204020204"/>
                <a:ea typeface="Times New Roman" panose="02020603050405020304" pitchFamily="18" charset="0"/>
                <a:cs typeface="Segoe UI"/>
              </a:rPr>
              <a:t>: 2023 – 2030</a:t>
            </a:r>
            <a:endParaRPr lang="en-US" altLang="en-US" sz="2700">
              <a:solidFill>
                <a:srgbClr val="A6B727">
                  <a:lumMod val="75000"/>
                </a:srgbClr>
              </a:solidFill>
              <a:latin typeface="Corbel" panose="020B0503020204020204"/>
              <a:cs typeface="Segoe UI" panose="020B0502040204020203" pitchFamily="34" charset="0"/>
            </a:endParaRPr>
          </a:p>
        </p:txBody>
      </p:sp>
      <p:pic>
        <p:nvPicPr>
          <p:cNvPr id="12" name="Picture 2" descr="ASTSWMO">
            <a:extLst>
              <a:ext uri="{FF2B5EF4-FFF2-40B4-BE49-F238E27FC236}">
                <a16:creationId xmlns:a16="http://schemas.microsoft.com/office/drawing/2014/main" id="{74CCA5DA-B352-C96E-8110-5B68DD3EC0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8919" y="8366376"/>
            <a:ext cx="2066937" cy="16634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090713E-DA9D-1706-D313-0601A7367D5B}"/>
              </a:ext>
            </a:extLst>
          </p:cNvPr>
          <p:cNvSpPr txBox="1"/>
          <p:nvPr/>
        </p:nvSpPr>
        <p:spPr>
          <a:xfrm>
            <a:off x="6385563" y="4000500"/>
            <a:ext cx="5964972" cy="1477328"/>
          </a:xfrm>
          <a:prstGeom prst="rect">
            <a:avLst/>
          </a:prstGeom>
          <a:noFill/>
        </p:spPr>
        <p:txBody>
          <a:bodyPr wrap="square" lIns="137160" tIns="68580" rIns="137160" bIns="68580" anchor="t">
            <a:spAutoFit/>
          </a:bodyPr>
          <a:lstStyle/>
          <a:p>
            <a:pPr defTabSz="1371531">
              <a:spcBef>
                <a:spcPct val="0"/>
              </a:spcBef>
              <a:spcAft>
                <a:spcPct val="0"/>
              </a:spcAft>
              <a:tabLst>
                <a:tab pos="685767" algn="l"/>
              </a:tabLst>
            </a:pPr>
            <a:r>
              <a:rPr lang="en-US" sz="3000" b="1">
                <a:solidFill>
                  <a:srgbClr val="000000"/>
                </a:solidFill>
                <a:latin typeface="Corbel" panose="020B0503020204020204"/>
                <a:ea typeface="+mn-lt"/>
                <a:cs typeface="+mn-lt"/>
              </a:rPr>
              <a:t>Support Nonprofits Seeking to Reuse Brownfields</a:t>
            </a:r>
          </a:p>
          <a:p>
            <a:pPr defTabSz="1371531" eaLnBrk="0" fontAlgn="base" hangingPunct="0">
              <a:spcBef>
                <a:spcPct val="0"/>
              </a:spcBef>
              <a:spcAft>
                <a:spcPct val="0"/>
              </a:spcAft>
              <a:tabLst>
                <a:tab pos="685767" algn="l"/>
              </a:tabLst>
            </a:pPr>
            <a:r>
              <a:rPr lang="en-US" altLang="en-US" sz="2700" u="sng">
                <a:solidFill>
                  <a:srgbClr val="A6B727">
                    <a:lumMod val="75000"/>
                  </a:srgbClr>
                </a:solidFill>
                <a:latin typeface="Corbel" panose="020B0503020204020204"/>
                <a:ea typeface="Times New Roman" panose="02020603050405020304" pitchFamily="18" charset="0"/>
                <a:cs typeface="Segoe UI" panose="020B0502040204020203" pitchFamily="34" charset="0"/>
              </a:rPr>
              <a:t>Available</a:t>
            </a:r>
            <a:r>
              <a:rPr lang="en-US" altLang="en-US" sz="2700">
                <a:solidFill>
                  <a:srgbClr val="A6B727">
                    <a:lumMod val="75000"/>
                  </a:srgbClr>
                </a:solidFill>
                <a:latin typeface="Corbel" panose="020B0503020204020204"/>
                <a:ea typeface="Times New Roman" panose="02020603050405020304" pitchFamily="18" charset="0"/>
                <a:cs typeface="Segoe UI" panose="020B0502040204020203" pitchFamily="34" charset="0"/>
              </a:rPr>
              <a:t>: 2023 – 2028</a:t>
            </a:r>
            <a:endParaRPr lang="en-US" altLang="en-US" sz="2700">
              <a:solidFill>
                <a:srgbClr val="A6B727">
                  <a:lumMod val="75000"/>
                </a:srgbClr>
              </a:solidFill>
              <a:latin typeface="Corbel" panose="020B0503020204020204"/>
              <a:cs typeface="Segoe UI" panose="020B0502040204020203" pitchFamily="34" charset="0"/>
            </a:endParaRPr>
          </a:p>
        </p:txBody>
      </p:sp>
      <p:sp>
        <p:nvSpPr>
          <p:cNvPr id="14" name="Rectangle 3">
            <a:extLst>
              <a:ext uri="{FF2B5EF4-FFF2-40B4-BE49-F238E27FC236}">
                <a16:creationId xmlns:a16="http://schemas.microsoft.com/office/drawing/2014/main" id="{25614408-830E-449D-11DC-13D892D33D83}"/>
              </a:ext>
            </a:extLst>
          </p:cNvPr>
          <p:cNvSpPr>
            <a:spLocks noChangeArrowheads="1"/>
          </p:cNvSpPr>
          <p:nvPr/>
        </p:nvSpPr>
        <p:spPr bwMode="auto">
          <a:xfrm>
            <a:off x="6500987" y="6992059"/>
            <a:ext cx="5729114"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1371531">
              <a:tabLst>
                <a:tab pos="685767" algn="l"/>
              </a:tabLst>
            </a:pPr>
            <a:r>
              <a:rPr lang="en-US" altLang="en-US" sz="3000" b="1" dirty="0">
                <a:solidFill>
                  <a:srgbClr val="000000"/>
                </a:solidFill>
                <a:latin typeface="Corbel" panose="020B0503020204020204"/>
                <a:ea typeface="Times New Roman" panose="02020603050405020304" pitchFamily="18" charset="0"/>
                <a:cs typeface="Calibri" panose="020F0502020204030204" pitchFamily="34" charset="0"/>
              </a:rPr>
              <a:t>Land Banking Strategies to Support Brownfields</a:t>
            </a:r>
          </a:p>
          <a:p>
            <a:pPr defTabSz="1371531">
              <a:tabLst>
                <a:tab pos="685767" algn="l"/>
              </a:tabLst>
            </a:pPr>
            <a:r>
              <a:rPr lang="en-US" altLang="en-US" sz="3000" dirty="0">
                <a:solidFill>
                  <a:srgbClr val="000000"/>
                </a:solidFill>
                <a:latin typeface="Corbel" panose="020B0503020204020204"/>
                <a:ea typeface="Calibri" panose="020F0502020204030204" pitchFamily="34" charset="0"/>
                <a:cs typeface="Arial"/>
              </a:rPr>
              <a:t>​</a:t>
            </a:r>
            <a:r>
              <a:rPr lang="en-US" altLang="en-US" sz="2700" u="sng" dirty="0">
                <a:solidFill>
                  <a:srgbClr val="A6B727">
                    <a:lumMod val="75000"/>
                  </a:srgbClr>
                </a:solidFill>
                <a:latin typeface="Corbel" panose="020B0503020204020204"/>
                <a:ea typeface="Times New Roman" panose="02020603050405020304" pitchFamily="18" charset="0"/>
                <a:cs typeface="Segoe UI"/>
              </a:rPr>
              <a:t>Available</a:t>
            </a:r>
            <a:r>
              <a:rPr lang="en-US" altLang="en-US" sz="2700" dirty="0">
                <a:solidFill>
                  <a:srgbClr val="A6B727">
                    <a:lumMod val="75000"/>
                  </a:srgbClr>
                </a:solidFill>
                <a:latin typeface="Corbel" panose="020B0503020204020204"/>
                <a:ea typeface="Times New Roman" panose="02020603050405020304" pitchFamily="18" charset="0"/>
                <a:cs typeface="Segoe UI"/>
              </a:rPr>
              <a:t>: 2023 </a:t>
            </a:r>
            <a:r>
              <a:rPr lang="en-US" altLang="en-US" sz="2700" dirty="0">
                <a:solidFill>
                  <a:srgbClr val="A6B727">
                    <a:lumMod val="75000"/>
                  </a:srgbClr>
                </a:solidFill>
                <a:ea typeface="Times New Roman" panose="02020603050405020304" pitchFamily="18" charset="0"/>
                <a:cs typeface="Segoe UI" panose="020B0502040204020203" pitchFamily="34" charset="0"/>
              </a:rPr>
              <a:t>– </a:t>
            </a:r>
            <a:r>
              <a:rPr lang="en-US" altLang="en-US" sz="2700" dirty="0">
                <a:solidFill>
                  <a:srgbClr val="A6B727">
                    <a:lumMod val="75000"/>
                  </a:srgbClr>
                </a:solidFill>
                <a:latin typeface="Corbel" panose="020B0503020204020204"/>
                <a:ea typeface="Times New Roman" panose="02020603050405020304" pitchFamily="18" charset="0"/>
                <a:cs typeface="Segoe UI"/>
              </a:rPr>
              <a:t>2028</a:t>
            </a:r>
            <a:endParaRPr lang="en-US" altLang="en-US" sz="2700" dirty="0">
              <a:solidFill>
                <a:srgbClr val="A6B727">
                  <a:lumMod val="75000"/>
                </a:srgbClr>
              </a:solidFill>
              <a:latin typeface="Corbel" panose="020B0503020204020204"/>
              <a:cs typeface="Segoe UI"/>
            </a:endParaRPr>
          </a:p>
        </p:txBody>
      </p:sp>
      <p:sp>
        <p:nvSpPr>
          <p:cNvPr id="15" name="Rectangle 3">
            <a:extLst>
              <a:ext uri="{FF2B5EF4-FFF2-40B4-BE49-F238E27FC236}">
                <a16:creationId xmlns:a16="http://schemas.microsoft.com/office/drawing/2014/main" id="{D595F0F0-13E7-039D-CBE8-F01326465DDC}"/>
              </a:ext>
            </a:extLst>
          </p:cNvPr>
          <p:cNvSpPr>
            <a:spLocks noChangeArrowheads="1"/>
          </p:cNvSpPr>
          <p:nvPr/>
        </p:nvSpPr>
        <p:spPr bwMode="auto">
          <a:xfrm>
            <a:off x="619915" y="8015324"/>
            <a:ext cx="4752086"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1371531">
              <a:tabLst>
                <a:tab pos="685767" algn="l"/>
              </a:tabLst>
            </a:pPr>
            <a:r>
              <a:rPr lang="en-US" altLang="en-US" sz="3000" b="1" dirty="0">
                <a:solidFill>
                  <a:srgbClr val="000000"/>
                </a:solidFill>
                <a:latin typeface="Corbel" panose="020B0503020204020204"/>
                <a:ea typeface="Times New Roman" panose="02020603050405020304" pitchFamily="18" charset="0"/>
                <a:cs typeface="Calibri"/>
              </a:rPr>
              <a:t>Brownfields Anti-Displacement Research</a:t>
            </a:r>
            <a:endParaRPr lang="en-US" altLang="en-US" sz="3000" b="1" dirty="0">
              <a:solidFill>
                <a:srgbClr val="000000"/>
              </a:solidFill>
              <a:latin typeface="Corbel" panose="020B0503020204020204"/>
              <a:ea typeface="Times New Roman" panose="02020603050405020304" pitchFamily="18" charset="0"/>
              <a:cs typeface="Calibri" panose="020F0502020204030204" pitchFamily="34" charset="0"/>
            </a:endParaRPr>
          </a:p>
          <a:p>
            <a:pPr defTabSz="1371531">
              <a:tabLst>
                <a:tab pos="685767" algn="l"/>
              </a:tabLst>
            </a:pPr>
            <a:r>
              <a:rPr lang="en-US" altLang="en-US" sz="3000" dirty="0">
                <a:solidFill>
                  <a:srgbClr val="000000"/>
                </a:solidFill>
                <a:latin typeface="Corbel" panose="020B0503020204020204"/>
                <a:ea typeface="Calibri" panose="020F0502020204030204" pitchFamily="34" charset="0"/>
                <a:cs typeface="Arial"/>
              </a:rPr>
              <a:t>​</a:t>
            </a:r>
            <a:r>
              <a:rPr lang="en-US" altLang="en-US" sz="2700" u="sng" dirty="0">
                <a:solidFill>
                  <a:srgbClr val="A6B727">
                    <a:lumMod val="75000"/>
                  </a:srgbClr>
                </a:solidFill>
                <a:latin typeface="Corbel" panose="020B0503020204020204"/>
                <a:ea typeface="Times New Roman" panose="02020603050405020304" pitchFamily="18" charset="0"/>
                <a:cs typeface="Segoe UI"/>
              </a:rPr>
              <a:t>Available</a:t>
            </a:r>
            <a:r>
              <a:rPr lang="en-US" altLang="en-US" sz="2700" dirty="0">
                <a:solidFill>
                  <a:srgbClr val="A6B727">
                    <a:lumMod val="75000"/>
                  </a:srgbClr>
                </a:solidFill>
                <a:latin typeface="Corbel" panose="020B0503020204020204"/>
                <a:ea typeface="Times New Roman" panose="02020603050405020304" pitchFamily="18" charset="0"/>
                <a:cs typeface="Segoe UI"/>
              </a:rPr>
              <a:t>: 2023 </a:t>
            </a:r>
            <a:r>
              <a:rPr lang="en-US" altLang="en-US" sz="2700" dirty="0">
                <a:solidFill>
                  <a:srgbClr val="A6B727">
                    <a:lumMod val="75000"/>
                  </a:srgbClr>
                </a:solidFill>
                <a:ea typeface="Times New Roman" panose="02020603050405020304" pitchFamily="18" charset="0"/>
                <a:cs typeface="Segoe UI" panose="020B0502040204020203" pitchFamily="34" charset="0"/>
              </a:rPr>
              <a:t>– </a:t>
            </a:r>
            <a:r>
              <a:rPr lang="en-US" altLang="en-US" sz="2700" dirty="0">
                <a:solidFill>
                  <a:srgbClr val="A6B727">
                    <a:lumMod val="75000"/>
                  </a:srgbClr>
                </a:solidFill>
                <a:latin typeface="Corbel" panose="020B0503020204020204"/>
                <a:ea typeface="Times New Roman" panose="02020603050405020304" pitchFamily="18" charset="0"/>
                <a:cs typeface="Segoe UI"/>
              </a:rPr>
              <a:t>2028</a:t>
            </a:r>
            <a:endParaRPr lang="en-US" altLang="en-US" sz="2700" dirty="0">
              <a:solidFill>
                <a:srgbClr val="A6B727">
                  <a:lumMod val="75000"/>
                </a:srgbClr>
              </a:solidFill>
              <a:latin typeface="Corbel" panose="020B0503020204020204"/>
              <a:cs typeface="Segoe UI"/>
            </a:endParaRPr>
          </a:p>
        </p:txBody>
      </p:sp>
      <p:pic>
        <p:nvPicPr>
          <p:cNvPr id="16" name="Picture 15">
            <a:extLst>
              <a:ext uri="{FF2B5EF4-FFF2-40B4-BE49-F238E27FC236}">
                <a16:creationId xmlns:a16="http://schemas.microsoft.com/office/drawing/2014/main" id="{2AB54E68-8403-9752-4711-1BFBA7D72CA0}"/>
              </a:ext>
            </a:extLst>
          </p:cNvPr>
          <p:cNvPicPr>
            <a:picLocks noChangeAspect="1"/>
          </p:cNvPicPr>
          <p:nvPr/>
        </p:nvPicPr>
        <p:blipFill>
          <a:blip r:embed="rId5"/>
          <a:stretch>
            <a:fillRect/>
          </a:stretch>
        </p:blipFill>
        <p:spPr>
          <a:xfrm>
            <a:off x="6500987" y="5820323"/>
            <a:ext cx="2738924" cy="1178501"/>
          </a:xfrm>
          <a:prstGeom prst="rect">
            <a:avLst/>
          </a:prstGeom>
        </p:spPr>
      </p:pic>
      <p:pic>
        <p:nvPicPr>
          <p:cNvPr id="17" name="Picture 16" descr="Text&#10;&#10;Description automatically generated">
            <a:extLst>
              <a:ext uri="{FF2B5EF4-FFF2-40B4-BE49-F238E27FC236}">
                <a16:creationId xmlns:a16="http://schemas.microsoft.com/office/drawing/2014/main" id="{94C59401-8AC9-1959-A8B9-B3DE94C4287E}"/>
              </a:ext>
            </a:extLst>
          </p:cNvPr>
          <p:cNvPicPr>
            <a:picLocks noChangeAspect="1"/>
          </p:cNvPicPr>
          <p:nvPr/>
        </p:nvPicPr>
        <p:blipFill>
          <a:blip r:embed="rId6"/>
          <a:stretch>
            <a:fillRect/>
          </a:stretch>
        </p:blipFill>
        <p:spPr>
          <a:xfrm>
            <a:off x="710985" y="6908297"/>
            <a:ext cx="4114800" cy="935039"/>
          </a:xfrm>
          <a:prstGeom prst="rect">
            <a:avLst/>
          </a:prstGeom>
        </p:spPr>
      </p:pic>
      <p:pic>
        <p:nvPicPr>
          <p:cNvPr id="18" name="Picture 17">
            <a:extLst>
              <a:ext uri="{FF2B5EF4-FFF2-40B4-BE49-F238E27FC236}">
                <a16:creationId xmlns:a16="http://schemas.microsoft.com/office/drawing/2014/main" id="{C1A4E1E0-6BF5-67B6-05C0-9E3E4EECB42E}"/>
              </a:ext>
            </a:extLst>
          </p:cNvPr>
          <p:cNvPicPr>
            <a:picLocks noChangeAspect="1"/>
          </p:cNvPicPr>
          <p:nvPr/>
        </p:nvPicPr>
        <p:blipFill rotWithShape="1">
          <a:blip r:embed="rId7"/>
          <a:srcRect r="66300"/>
          <a:stretch/>
        </p:blipFill>
        <p:spPr>
          <a:xfrm>
            <a:off x="393716" y="3201770"/>
            <a:ext cx="1812362" cy="1861296"/>
          </a:xfrm>
          <a:prstGeom prst="rect">
            <a:avLst/>
          </a:prstGeom>
        </p:spPr>
      </p:pic>
      <p:pic>
        <p:nvPicPr>
          <p:cNvPr id="19" name="Picture 18">
            <a:extLst>
              <a:ext uri="{FF2B5EF4-FFF2-40B4-BE49-F238E27FC236}">
                <a16:creationId xmlns:a16="http://schemas.microsoft.com/office/drawing/2014/main" id="{70421FB9-BFC6-BAB7-06A9-F9D6F1E39285}"/>
              </a:ext>
            </a:extLst>
          </p:cNvPr>
          <p:cNvPicPr>
            <a:picLocks noChangeAspect="1"/>
          </p:cNvPicPr>
          <p:nvPr/>
        </p:nvPicPr>
        <p:blipFill>
          <a:blip r:embed="rId8"/>
          <a:stretch>
            <a:fillRect/>
          </a:stretch>
        </p:blipFill>
        <p:spPr>
          <a:xfrm>
            <a:off x="2266070" y="4032899"/>
            <a:ext cx="2895843" cy="783669"/>
          </a:xfrm>
          <a:prstGeom prst="rect">
            <a:avLst/>
          </a:prstGeom>
        </p:spPr>
      </p:pic>
      <p:pic>
        <p:nvPicPr>
          <p:cNvPr id="3" name="Picture 2">
            <a:extLst>
              <a:ext uri="{FF2B5EF4-FFF2-40B4-BE49-F238E27FC236}">
                <a16:creationId xmlns:a16="http://schemas.microsoft.com/office/drawing/2014/main" id="{77842258-1B7F-68DE-A164-E96E692F6872}"/>
              </a:ext>
            </a:extLst>
          </p:cNvPr>
          <p:cNvPicPr>
            <a:picLocks noChangeAspect="1"/>
          </p:cNvPicPr>
          <p:nvPr/>
        </p:nvPicPr>
        <p:blipFill>
          <a:blip r:embed="rId9"/>
          <a:stretch>
            <a:fillRect/>
          </a:stretch>
        </p:blipFill>
        <p:spPr>
          <a:xfrm>
            <a:off x="12590313" y="2835799"/>
            <a:ext cx="3481338" cy="1243271"/>
          </a:xfrm>
          <a:prstGeom prst="rect">
            <a:avLst/>
          </a:prstGeom>
        </p:spPr>
      </p:pic>
      <p:sp>
        <p:nvSpPr>
          <p:cNvPr id="21" name="Rectangle 3">
            <a:extLst>
              <a:ext uri="{FF2B5EF4-FFF2-40B4-BE49-F238E27FC236}">
                <a16:creationId xmlns:a16="http://schemas.microsoft.com/office/drawing/2014/main" id="{26FDFB62-06D7-BD52-0666-F28EDC599D63}"/>
              </a:ext>
            </a:extLst>
          </p:cNvPr>
          <p:cNvSpPr>
            <a:spLocks noChangeArrowheads="1"/>
          </p:cNvSpPr>
          <p:nvPr/>
        </p:nvSpPr>
        <p:spPr bwMode="auto">
          <a:xfrm>
            <a:off x="12590313" y="3940398"/>
            <a:ext cx="5697687"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1371531">
              <a:tabLst>
                <a:tab pos="685767" algn="l"/>
              </a:tabLst>
            </a:pPr>
            <a:r>
              <a:rPr lang="en-US" altLang="en-US" sz="3000" b="1">
                <a:solidFill>
                  <a:srgbClr val="000000"/>
                </a:solidFill>
                <a:latin typeface="Corbel" panose="020B0503020204020204"/>
                <a:ea typeface="Times New Roman" panose="02020603050405020304" pitchFamily="18" charset="0"/>
                <a:cs typeface="Calibri"/>
              </a:rPr>
              <a:t>Support for Brownfields Revolving Loan Funds</a:t>
            </a:r>
            <a:endParaRPr lang="en-US" altLang="en-US" sz="3000" b="1">
              <a:solidFill>
                <a:srgbClr val="000000"/>
              </a:solidFill>
              <a:latin typeface="Corbel" panose="020B0503020204020204"/>
              <a:ea typeface="Times New Roman" panose="02020603050405020304" pitchFamily="18" charset="0"/>
              <a:cs typeface="Calibri" panose="020F0502020204030204" pitchFamily="34" charset="0"/>
            </a:endParaRPr>
          </a:p>
          <a:p>
            <a:pPr defTabSz="1371531">
              <a:tabLst>
                <a:tab pos="685767" algn="l"/>
              </a:tabLst>
            </a:pPr>
            <a:r>
              <a:rPr lang="en-US" altLang="en-US" sz="3000">
                <a:solidFill>
                  <a:srgbClr val="000000"/>
                </a:solidFill>
                <a:latin typeface="Corbel" panose="020B0503020204020204"/>
                <a:ea typeface="Calibri" panose="020F0502020204030204" pitchFamily="34" charset="0"/>
                <a:cs typeface="Arial"/>
              </a:rPr>
              <a:t>​</a:t>
            </a:r>
            <a:r>
              <a:rPr lang="en-US" altLang="en-US" sz="2700" u="sng">
                <a:solidFill>
                  <a:srgbClr val="A6B727">
                    <a:lumMod val="75000"/>
                  </a:srgbClr>
                </a:solidFill>
                <a:latin typeface="Corbel" panose="020B0503020204020204"/>
                <a:ea typeface="Times New Roman" panose="02020603050405020304" pitchFamily="18" charset="0"/>
                <a:cs typeface="Segoe UI"/>
              </a:rPr>
              <a:t>Available</a:t>
            </a:r>
            <a:r>
              <a:rPr lang="en-US" altLang="en-US" sz="2700">
                <a:solidFill>
                  <a:srgbClr val="A6B727">
                    <a:lumMod val="75000"/>
                  </a:srgbClr>
                </a:solidFill>
                <a:latin typeface="Corbel" panose="020B0503020204020204"/>
                <a:ea typeface="Times New Roman" panose="02020603050405020304" pitchFamily="18" charset="0"/>
                <a:cs typeface="Segoe UI"/>
              </a:rPr>
              <a:t>: 2024-2029</a:t>
            </a:r>
            <a:endParaRPr lang="en-US" altLang="en-US" sz="2700">
              <a:solidFill>
                <a:srgbClr val="A6B727">
                  <a:lumMod val="75000"/>
                </a:srgbClr>
              </a:solidFill>
              <a:latin typeface="Corbel" panose="020B0503020204020204"/>
              <a:cs typeface="Segoe UI"/>
            </a:endParaRPr>
          </a:p>
        </p:txBody>
      </p:sp>
    </p:spTree>
    <p:extLst>
      <p:ext uri="{BB962C8B-B14F-4D97-AF65-F5344CB8AC3E}">
        <p14:creationId xmlns:p14="http://schemas.microsoft.com/office/powerpoint/2010/main" val="317905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83F0-8EB3-8A93-42D9-3DF8A4AEFA2E}"/>
              </a:ext>
            </a:extLst>
          </p:cNvPr>
          <p:cNvSpPr>
            <a:spLocks noGrp="1"/>
          </p:cNvSpPr>
          <p:nvPr>
            <p:ph type="title"/>
          </p:nvPr>
        </p:nvSpPr>
        <p:spPr>
          <a:xfrm>
            <a:off x="979467" y="1082997"/>
            <a:ext cx="8295261" cy="2034540"/>
          </a:xfrm>
        </p:spPr>
        <p:txBody>
          <a:bodyPr/>
          <a:lstStyle/>
          <a:p>
            <a:r>
              <a:rPr lang="en-US" dirty="0">
                <a:latin typeface="Aptos ExtraBold" panose="020B0004020202020204" pitchFamily="34" charset="0"/>
              </a:rPr>
              <a:t>EPA Brownfield Planning Resources</a:t>
            </a:r>
          </a:p>
        </p:txBody>
      </p:sp>
      <p:pic>
        <p:nvPicPr>
          <p:cNvPr id="4" name="Picture 3">
            <a:extLst>
              <a:ext uri="{FF2B5EF4-FFF2-40B4-BE49-F238E27FC236}">
                <a16:creationId xmlns:a16="http://schemas.microsoft.com/office/drawing/2014/main" id="{FF2F1CDA-A016-50EF-6172-73F1D0F5DED4}"/>
              </a:ext>
            </a:extLst>
          </p:cNvPr>
          <p:cNvPicPr>
            <a:picLocks noChangeAspect="1"/>
          </p:cNvPicPr>
          <p:nvPr/>
        </p:nvPicPr>
        <p:blipFill>
          <a:blip r:embed="rId2"/>
          <a:stretch>
            <a:fillRect/>
          </a:stretch>
        </p:blipFill>
        <p:spPr>
          <a:xfrm>
            <a:off x="9717934" y="1082997"/>
            <a:ext cx="7597301" cy="8554683"/>
          </a:xfrm>
          <a:prstGeom prst="rect">
            <a:avLst/>
          </a:prstGeom>
        </p:spPr>
      </p:pic>
      <p:pic>
        <p:nvPicPr>
          <p:cNvPr id="3" name="Picture 2">
            <a:extLst>
              <a:ext uri="{FF2B5EF4-FFF2-40B4-BE49-F238E27FC236}">
                <a16:creationId xmlns:a16="http://schemas.microsoft.com/office/drawing/2014/main" id="{71E76C2B-BE3D-37FC-D183-2691E089FEA1}"/>
              </a:ext>
            </a:extLst>
          </p:cNvPr>
          <p:cNvPicPr>
            <a:picLocks noChangeAspect="1"/>
          </p:cNvPicPr>
          <p:nvPr/>
        </p:nvPicPr>
        <p:blipFill>
          <a:blip r:embed="rId3"/>
          <a:stretch>
            <a:fillRect/>
          </a:stretch>
        </p:blipFill>
        <p:spPr>
          <a:xfrm>
            <a:off x="576053" y="3481296"/>
            <a:ext cx="8767256" cy="5264844"/>
          </a:xfrm>
          <a:prstGeom prst="rect">
            <a:avLst/>
          </a:prstGeom>
        </p:spPr>
      </p:pic>
    </p:spTree>
    <p:extLst>
      <p:ext uri="{BB962C8B-B14F-4D97-AF65-F5344CB8AC3E}">
        <p14:creationId xmlns:p14="http://schemas.microsoft.com/office/powerpoint/2010/main" val="204307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1407-D1A6-42DD-AE7A-4FA34ACD1317}"/>
              </a:ext>
            </a:extLst>
          </p:cNvPr>
          <p:cNvSpPr>
            <a:spLocks noGrp="1"/>
          </p:cNvSpPr>
          <p:nvPr>
            <p:ph type="title"/>
          </p:nvPr>
        </p:nvSpPr>
        <p:spPr>
          <a:xfrm>
            <a:off x="8740595" y="1892931"/>
            <a:ext cx="5129052" cy="2311797"/>
          </a:xfrm>
        </p:spPr>
        <p:txBody>
          <a:bodyPr>
            <a:normAutofit/>
          </a:bodyPr>
          <a:lstStyle/>
          <a:p>
            <a:r>
              <a:rPr lang="en-US" dirty="0">
                <a:solidFill>
                  <a:srgbClr val="FFFFFF"/>
                </a:solidFill>
                <a:latin typeface="Aptos ExtraBold" panose="020B0004020202020204" pitchFamily="34" charset="0"/>
              </a:rPr>
              <a:t>Thank You !</a:t>
            </a:r>
          </a:p>
        </p:txBody>
      </p:sp>
      <p:sp>
        <p:nvSpPr>
          <p:cNvPr id="8" name="Content Placeholder 7">
            <a:extLst>
              <a:ext uri="{FF2B5EF4-FFF2-40B4-BE49-F238E27FC236}">
                <a16:creationId xmlns:a16="http://schemas.microsoft.com/office/drawing/2014/main" id="{41FF5D4E-7134-4EA4-BA11-FE50F4576B73}"/>
              </a:ext>
            </a:extLst>
          </p:cNvPr>
          <p:cNvSpPr>
            <a:spLocks noGrp="1"/>
          </p:cNvSpPr>
          <p:nvPr>
            <p:ph idx="1"/>
          </p:nvPr>
        </p:nvSpPr>
        <p:spPr>
          <a:xfrm>
            <a:off x="3082745" y="3612950"/>
            <a:ext cx="8809362" cy="3665753"/>
          </a:xfrm>
        </p:spPr>
        <p:txBody>
          <a:bodyPr>
            <a:normAutofit fontScale="92500" lnSpcReduction="10000"/>
          </a:bodyPr>
          <a:lstStyle/>
          <a:p>
            <a:pPr marL="68580" indent="0">
              <a:buNone/>
            </a:pPr>
            <a:r>
              <a:rPr lang="en-US" sz="3600" dirty="0">
                <a:solidFill>
                  <a:schemeClr val="tx1"/>
                </a:solidFill>
                <a:latin typeface="Aptos ExtraBold" panose="020B0004020202020204" pitchFamily="34" charset="0"/>
              </a:rPr>
              <a:t>Schenine Mitchell, PhD</a:t>
            </a:r>
          </a:p>
          <a:p>
            <a:pPr marL="68580" indent="0">
              <a:buNone/>
            </a:pPr>
            <a:r>
              <a:rPr lang="en-US" sz="3600" dirty="0">
                <a:solidFill>
                  <a:schemeClr val="tx1"/>
                </a:solidFill>
                <a:latin typeface="Aptos ExtraBold" panose="020B0004020202020204" pitchFamily="34" charset="0"/>
              </a:rPr>
              <a:t>Brownfields Section Chief</a:t>
            </a:r>
          </a:p>
          <a:p>
            <a:pPr marL="68580" indent="0">
              <a:buNone/>
            </a:pPr>
            <a:r>
              <a:rPr lang="en-US" sz="3600" dirty="0">
                <a:solidFill>
                  <a:schemeClr val="tx1"/>
                </a:solidFill>
                <a:latin typeface="Aptos ExtraBold" panose="020B0004020202020204" pitchFamily="34" charset="0"/>
              </a:rPr>
              <a:t>U.S. Environmental Protection Agency, Region 2</a:t>
            </a:r>
          </a:p>
          <a:p>
            <a:pPr marL="68580" indent="0">
              <a:buNone/>
            </a:pPr>
            <a:r>
              <a:rPr lang="en-US" sz="3600" dirty="0">
                <a:solidFill>
                  <a:schemeClr val="tx1"/>
                </a:solidFill>
                <a:latin typeface="Aptos ExtraBold" panose="020B0004020202020204" pitchFamily="34" charset="0"/>
                <a:hlinkClick r:id="rId3">
                  <a:extLst>
                    <a:ext uri="{A12FA001-AC4F-418D-AE19-62706E023703}">
                      <ahyp:hlinkClr xmlns:ahyp="http://schemas.microsoft.com/office/drawing/2018/hyperlinkcolor" val="tx"/>
                    </a:ext>
                  </a:extLst>
                </a:hlinkClick>
              </a:rPr>
              <a:t>Mitchell.Schenine@epa.gov</a:t>
            </a:r>
            <a:endParaRPr lang="en-US" sz="3600" dirty="0">
              <a:solidFill>
                <a:schemeClr val="tx1"/>
              </a:solidFill>
              <a:latin typeface="Aptos ExtraBold" panose="020B0004020202020204" pitchFamily="34" charset="0"/>
            </a:endParaRPr>
          </a:p>
          <a:p>
            <a:pPr marL="68580" indent="0">
              <a:buNone/>
            </a:pPr>
            <a:r>
              <a:rPr lang="en-US" sz="3600" dirty="0">
                <a:solidFill>
                  <a:schemeClr val="tx1"/>
                </a:solidFill>
                <a:latin typeface="Aptos ExtraBold" panose="020B0004020202020204" pitchFamily="34" charset="0"/>
              </a:rPr>
              <a:t>(212) 637 - 3283</a:t>
            </a:r>
          </a:p>
          <a:p>
            <a:pPr marL="68580" indent="0">
              <a:buNone/>
            </a:pPr>
            <a:endParaRPr lang="en-US" dirty="0">
              <a:solidFill>
                <a:srgbClr val="FFFFFF"/>
              </a:solidFill>
            </a:endParaRPr>
          </a:p>
        </p:txBody>
      </p:sp>
      <p:pic>
        <p:nvPicPr>
          <p:cNvPr id="4" name="Picture 3">
            <a:extLst>
              <a:ext uri="{FF2B5EF4-FFF2-40B4-BE49-F238E27FC236}">
                <a16:creationId xmlns:a16="http://schemas.microsoft.com/office/drawing/2014/main" id="{05597D83-86AA-BF45-A665-887618C94CC7}"/>
              </a:ext>
            </a:extLst>
          </p:cNvPr>
          <p:cNvPicPr>
            <a:picLocks noChangeAspect="1"/>
          </p:cNvPicPr>
          <p:nvPr/>
        </p:nvPicPr>
        <p:blipFill>
          <a:blip r:embed="rId4"/>
          <a:stretch>
            <a:fillRect/>
          </a:stretch>
        </p:blipFill>
        <p:spPr>
          <a:xfrm>
            <a:off x="12587582" y="1377326"/>
            <a:ext cx="3505602" cy="1671504"/>
          </a:xfrm>
          <a:prstGeom prst="rect">
            <a:avLst/>
          </a:prstGeom>
        </p:spPr>
      </p:pic>
      <p:pic>
        <p:nvPicPr>
          <p:cNvPr id="3" name="Picture 2">
            <a:extLst>
              <a:ext uri="{FF2B5EF4-FFF2-40B4-BE49-F238E27FC236}">
                <a16:creationId xmlns:a16="http://schemas.microsoft.com/office/drawing/2014/main" id="{955FA3DB-B524-8147-4437-3016777F4170}"/>
              </a:ext>
            </a:extLst>
          </p:cNvPr>
          <p:cNvPicPr>
            <a:picLocks noChangeAspect="1"/>
          </p:cNvPicPr>
          <p:nvPr/>
        </p:nvPicPr>
        <p:blipFill>
          <a:blip r:embed="rId5"/>
          <a:stretch>
            <a:fillRect/>
          </a:stretch>
        </p:blipFill>
        <p:spPr>
          <a:xfrm>
            <a:off x="11735068" y="6356142"/>
            <a:ext cx="6000026" cy="3378534"/>
          </a:xfrm>
          <a:prstGeom prst="rect">
            <a:avLst/>
          </a:prstGeom>
        </p:spPr>
      </p:pic>
      <p:sp>
        <p:nvSpPr>
          <p:cNvPr id="6" name="TextBox 5">
            <a:extLst>
              <a:ext uri="{FF2B5EF4-FFF2-40B4-BE49-F238E27FC236}">
                <a16:creationId xmlns:a16="http://schemas.microsoft.com/office/drawing/2014/main" id="{D166FAA8-914E-E739-3290-B14A000716F9}"/>
              </a:ext>
            </a:extLst>
          </p:cNvPr>
          <p:cNvSpPr txBox="1"/>
          <p:nvPr/>
        </p:nvSpPr>
        <p:spPr>
          <a:xfrm>
            <a:off x="3037092" y="1635996"/>
            <a:ext cx="7962882" cy="1107996"/>
          </a:xfrm>
          <a:prstGeom prst="rect">
            <a:avLst/>
          </a:prstGeom>
          <a:noFill/>
        </p:spPr>
        <p:txBody>
          <a:bodyPr wrap="square" rtlCol="0">
            <a:spAutoFit/>
          </a:bodyPr>
          <a:lstStyle/>
          <a:p>
            <a:pPr defTabSz="1371600"/>
            <a:r>
              <a:rPr lang="en-US" sz="6600" dirty="0">
                <a:solidFill>
                  <a:srgbClr val="000000"/>
                </a:solidFill>
                <a:latin typeface="Aptos ExtraBold" panose="020B0004020202020204" pitchFamily="34" charset="0"/>
              </a:rPr>
              <a:t>THANK YOU!</a:t>
            </a:r>
          </a:p>
        </p:txBody>
      </p:sp>
    </p:spTree>
    <p:extLst>
      <p:ext uri="{BB962C8B-B14F-4D97-AF65-F5344CB8AC3E}">
        <p14:creationId xmlns:p14="http://schemas.microsoft.com/office/powerpoint/2010/main" val="164698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Straight Connector 41">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7991" y="8193687"/>
            <a:ext cx="123444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453910" y="625679"/>
            <a:ext cx="12344402" cy="4041843"/>
          </a:xfrm>
        </p:spPr>
        <p:txBody>
          <a:bodyPr>
            <a:noAutofit/>
          </a:bodyPr>
          <a:lstStyle/>
          <a:p>
            <a:pPr algn="l"/>
            <a:r>
              <a:rPr lang="en-US" sz="9900" cap="none" dirty="0">
                <a:latin typeface="Aptos ExtraBold" panose="020F0502020204030204" pitchFamily="34" charset="0"/>
              </a:rPr>
              <a:t>Planning Tools for Brownfield Redevelopment</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2564295" y="8397439"/>
            <a:ext cx="13151790" cy="1298354"/>
          </a:xfrm>
        </p:spPr>
        <p:txBody>
          <a:bodyPr>
            <a:noAutofit/>
          </a:bodyPr>
          <a:lstStyle/>
          <a:p>
            <a:r>
              <a:rPr lang="en-US" sz="3600" dirty="0">
                <a:solidFill>
                  <a:schemeClr val="bg1"/>
                </a:solidFill>
                <a:latin typeface="Aptos ExtraBold" panose="020B0004020202020204" pitchFamily="34" charset="0"/>
              </a:rPr>
              <a:t>Mohawk Valley Brownfields Redevelopment Summit</a:t>
            </a:r>
          </a:p>
          <a:p>
            <a:r>
              <a:rPr lang="en-US" sz="3600" dirty="0">
                <a:solidFill>
                  <a:schemeClr val="bg1"/>
                </a:solidFill>
                <a:latin typeface="Aptos ExtraBold" panose="020B0004020202020204" pitchFamily="34" charset="0"/>
              </a:rPr>
              <a:t>April 21, 2026</a:t>
            </a:r>
          </a:p>
        </p:txBody>
      </p:sp>
      <p:pic>
        <p:nvPicPr>
          <p:cNvPr id="4" name="Picture 3">
            <a:extLst>
              <a:ext uri="{FF2B5EF4-FFF2-40B4-BE49-F238E27FC236}">
                <a16:creationId xmlns:a16="http://schemas.microsoft.com/office/drawing/2014/main" id="{5D5DE7A9-C244-B6AC-66F3-83E2CF4CC28B}"/>
              </a:ext>
            </a:extLst>
          </p:cNvPr>
          <p:cNvPicPr>
            <a:picLocks noChangeAspect="1"/>
          </p:cNvPicPr>
          <p:nvPr/>
        </p:nvPicPr>
        <p:blipFill>
          <a:blip r:embed="rId3"/>
          <a:stretch>
            <a:fillRect/>
          </a:stretch>
        </p:blipFill>
        <p:spPr>
          <a:xfrm>
            <a:off x="5365378" y="5681769"/>
            <a:ext cx="7432934" cy="2382786"/>
          </a:xfrm>
          <a:prstGeom prst="rect">
            <a:avLst/>
          </a:prstGeom>
        </p:spPr>
      </p:pic>
      <p:sp>
        <p:nvSpPr>
          <p:cNvPr id="6" name="TextBox 5">
            <a:extLst>
              <a:ext uri="{FF2B5EF4-FFF2-40B4-BE49-F238E27FC236}">
                <a16:creationId xmlns:a16="http://schemas.microsoft.com/office/drawing/2014/main" id="{1FA96D78-71B6-01F5-412C-65AC04B9295B}"/>
              </a:ext>
            </a:extLst>
          </p:cNvPr>
          <p:cNvSpPr txBox="1"/>
          <p:nvPr/>
        </p:nvSpPr>
        <p:spPr>
          <a:xfrm>
            <a:off x="453910" y="4506746"/>
            <a:ext cx="7062281" cy="923330"/>
          </a:xfrm>
          <a:prstGeom prst="rect">
            <a:avLst/>
          </a:prstGeom>
          <a:noFill/>
        </p:spPr>
        <p:txBody>
          <a:bodyPr wrap="square" rtlCol="0">
            <a:spAutoFit/>
          </a:bodyPr>
          <a:lstStyle/>
          <a:p>
            <a:pPr defTabSz="685800">
              <a:defRPr/>
            </a:pPr>
            <a:r>
              <a:rPr lang="en-US" sz="2700" b="1" dirty="0">
                <a:solidFill>
                  <a:srgbClr val="FFFFFF"/>
                </a:solidFill>
                <a:latin typeface="Aptos ExtraBold" panose="020B0004020202020204" pitchFamily="34" charset="0"/>
              </a:rPr>
              <a:t>Presented by the US Environmental Protection Agency, Region 2</a:t>
            </a:r>
          </a:p>
        </p:txBody>
      </p:sp>
      <p:pic>
        <p:nvPicPr>
          <p:cNvPr id="8" name="Picture 7">
            <a:extLst>
              <a:ext uri="{FF2B5EF4-FFF2-40B4-BE49-F238E27FC236}">
                <a16:creationId xmlns:a16="http://schemas.microsoft.com/office/drawing/2014/main" id="{DF79FAEF-83ED-C9C9-0D51-56B46959D8D6}"/>
              </a:ext>
            </a:extLst>
          </p:cNvPr>
          <p:cNvPicPr>
            <a:picLocks noChangeAspect="1"/>
          </p:cNvPicPr>
          <p:nvPr/>
        </p:nvPicPr>
        <p:blipFill>
          <a:blip r:embed="rId4"/>
          <a:stretch>
            <a:fillRect/>
          </a:stretch>
        </p:blipFill>
        <p:spPr>
          <a:xfrm>
            <a:off x="11499970" y="440429"/>
            <a:ext cx="6334121" cy="5112209"/>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646A-4FC5-F654-DE7B-68EF31A3C476}"/>
              </a:ext>
            </a:extLst>
          </p:cNvPr>
          <p:cNvSpPr>
            <a:spLocks noGrp="1"/>
          </p:cNvSpPr>
          <p:nvPr>
            <p:ph type="title"/>
          </p:nvPr>
        </p:nvSpPr>
        <p:spPr>
          <a:xfrm>
            <a:off x="1737360" y="771525"/>
            <a:ext cx="14813280" cy="2034540"/>
          </a:xfrm>
        </p:spPr>
        <p:txBody>
          <a:bodyPr/>
          <a:lstStyle/>
          <a:p>
            <a:r>
              <a:rPr lang="en-US" dirty="0">
                <a:latin typeface="Aptos ExtraBold" panose="020B0004020202020204" pitchFamily="34" charset="0"/>
              </a:rPr>
              <a:t>Core Planning Activities Eligible for Funding</a:t>
            </a:r>
          </a:p>
        </p:txBody>
      </p:sp>
      <p:sp>
        <p:nvSpPr>
          <p:cNvPr id="4" name="TextBox 3">
            <a:extLst>
              <a:ext uri="{FF2B5EF4-FFF2-40B4-BE49-F238E27FC236}">
                <a16:creationId xmlns:a16="http://schemas.microsoft.com/office/drawing/2014/main" id="{6BCD95EA-1623-5DEA-7B03-9E32B708FF8A}"/>
              </a:ext>
            </a:extLst>
          </p:cNvPr>
          <p:cNvSpPr txBox="1"/>
          <p:nvPr/>
        </p:nvSpPr>
        <p:spPr>
          <a:xfrm>
            <a:off x="8138160" y="2454167"/>
            <a:ext cx="9144000" cy="7017306"/>
          </a:xfrm>
          <a:prstGeom prst="rect">
            <a:avLst/>
          </a:prstGeom>
          <a:noFill/>
        </p:spPr>
        <p:txBody>
          <a:bodyPr wrap="square">
            <a:spAutoFit/>
          </a:bodyPr>
          <a:lstStyle/>
          <a:p>
            <a:pPr marL="428625" indent="-428625" defTabSz="1371600">
              <a:buFont typeface="Arial" panose="020B0604020202020204" pitchFamily="34" charset="0"/>
              <a:buChar char="•"/>
            </a:pPr>
            <a:r>
              <a:rPr lang="en-US" sz="3000" b="1" dirty="0">
                <a:solidFill>
                  <a:srgbClr val="000000"/>
                </a:solidFill>
                <a:latin typeface="Aptos" panose="020B0004020202020204" pitchFamily="34" charset="0"/>
              </a:rPr>
              <a:t>Site Reuse Planning: </a:t>
            </a:r>
            <a:r>
              <a:rPr lang="en-US" sz="3000" dirty="0">
                <a:solidFill>
                  <a:srgbClr val="000000"/>
                </a:solidFill>
                <a:latin typeface="Aptos" panose="020B0004020202020204" pitchFamily="34" charset="0"/>
              </a:rPr>
              <a:t>Developing reuse plans and market studies to determine the best future use for a property.</a:t>
            </a:r>
          </a:p>
          <a:p>
            <a:pPr marL="428625" indent="-428625" defTabSz="1371600">
              <a:buFont typeface="Arial" panose="020B0604020202020204" pitchFamily="34" charset="0"/>
              <a:buChar char="•"/>
            </a:pPr>
            <a:r>
              <a:rPr lang="en-US" sz="3000" b="1" dirty="0">
                <a:solidFill>
                  <a:srgbClr val="000000"/>
                </a:solidFill>
                <a:latin typeface="Aptos" panose="020B0004020202020204" pitchFamily="34" charset="0"/>
              </a:rPr>
              <a:t>Inventory and Prioritization</a:t>
            </a:r>
            <a:r>
              <a:rPr lang="en-US" sz="3000" dirty="0">
                <a:solidFill>
                  <a:srgbClr val="000000"/>
                </a:solidFill>
                <a:latin typeface="Aptos" panose="020B0004020202020204" pitchFamily="34" charset="0"/>
              </a:rPr>
              <a:t>: Creating a database of potential brownfield sites and ranking them for future assessment and cleanup.</a:t>
            </a:r>
          </a:p>
          <a:p>
            <a:pPr marL="428625" indent="-428625" defTabSz="1371600">
              <a:buFont typeface="Arial" panose="020B0604020202020204" pitchFamily="34" charset="0"/>
              <a:buChar char="•"/>
            </a:pPr>
            <a:r>
              <a:rPr lang="en-US" sz="3000" b="1" dirty="0">
                <a:solidFill>
                  <a:srgbClr val="000000"/>
                </a:solidFill>
                <a:latin typeface="Aptos" panose="020B0004020202020204" pitchFamily="34" charset="0"/>
              </a:rPr>
              <a:t>Site-Specific Cleanup Plans: </a:t>
            </a:r>
            <a:r>
              <a:rPr lang="en-US" sz="3000" dirty="0">
                <a:solidFill>
                  <a:srgbClr val="000000"/>
                </a:solidFill>
                <a:latin typeface="Aptos" panose="020B0004020202020204" pitchFamily="34" charset="0"/>
              </a:rPr>
              <a:t>Preparing the technical blueprints required to safely remediate contamination.</a:t>
            </a:r>
          </a:p>
          <a:p>
            <a:pPr marL="428625" indent="-428625" defTabSz="1371600">
              <a:buFont typeface="Arial" panose="020B0604020202020204" pitchFamily="34" charset="0"/>
              <a:buChar char="•"/>
            </a:pPr>
            <a:r>
              <a:rPr lang="en-US" sz="3000" b="1" dirty="0">
                <a:solidFill>
                  <a:srgbClr val="000000"/>
                </a:solidFill>
                <a:latin typeface="Aptos" panose="020B0004020202020204" pitchFamily="34" charset="0"/>
              </a:rPr>
              <a:t>Community Involvement: </a:t>
            </a:r>
            <a:r>
              <a:rPr lang="en-US" sz="3000" dirty="0">
                <a:solidFill>
                  <a:srgbClr val="000000"/>
                </a:solidFill>
                <a:latin typeface="Aptos" panose="020B0004020202020204" pitchFamily="34" charset="0"/>
              </a:rPr>
              <a:t>Developing Community Involvement Plans and conducting outreach to ensure resident needs are met.</a:t>
            </a:r>
          </a:p>
          <a:p>
            <a:pPr marL="428625" indent="-428625" defTabSz="1371600">
              <a:buFont typeface="Arial" panose="020B0604020202020204" pitchFamily="34" charset="0"/>
              <a:buChar char="•"/>
            </a:pPr>
            <a:r>
              <a:rPr lang="en-US" sz="3000" b="1" dirty="0">
                <a:solidFill>
                  <a:srgbClr val="000000"/>
                </a:solidFill>
                <a:latin typeface="Aptos" panose="020B0004020202020204" pitchFamily="34" charset="0"/>
              </a:rPr>
              <a:t>Infrastructure Analysis:</a:t>
            </a:r>
            <a:r>
              <a:rPr lang="en-US" sz="3000" dirty="0">
                <a:solidFill>
                  <a:srgbClr val="000000"/>
                </a:solidFill>
                <a:latin typeface="Aptos" panose="020B0004020202020204" pitchFamily="34" charset="0"/>
              </a:rPr>
              <a:t> Evaluating future utility needs, stormwater management, and flood resiliency during the assessment phase.</a:t>
            </a:r>
          </a:p>
        </p:txBody>
      </p:sp>
      <p:sp>
        <p:nvSpPr>
          <p:cNvPr id="6" name="TextBox 5">
            <a:extLst>
              <a:ext uri="{FF2B5EF4-FFF2-40B4-BE49-F238E27FC236}">
                <a16:creationId xmlns:a16="http://schemas.microsoft.com/office/drawing/2014/main" id="{0164A4C9-3885-F54D-3733-1A24636BEB24}"/>
              </a:ext>
            </a:extLst>
          </p:cNvPr>
          <p:cNvSpPr txBox="1"/>
          <p:nvPr/>
        </p:nvSpPr>
        <p:spPr>
          <a:xfrm>
            <a:off x="1357982" y="3005554"/>
            <a:ext cx="6237923" cy="2400657"/>
          </a:xfrm>
          <a:prstGeom prst="rect">
            <a:avLst/>
          </a:prstGeom>
          <a:noFill/>
        </p:spPr>
        <p:txBody>
          <a:bodyPr wrap="square">
            <a:spAutoFit/>
          </a:bodyPr>
          <a:lstStyle/>
          <a:p>
            <a:pPr defTabSz="1371600"/>
            <a:r>
              <a:rPr lang="en-US" sz="3000" b="1" dirty="0">
                <a:solidFill>
                  <a:srgbClr val="000000"/>
                </a:solidFill>
                <a:latin typeface="Aptos" panose="020B0004020202020204" pitchFamily="34" charset="0"/>
              </a:rPr>
              <a:t>Planning</a:t>
            </a:r>
            <a:r>
              <a:rPr lang="en-US" sz="3000" dirty="0">
                <a:solidFill>
                  <a:srgbClr val="000000"/>
                </a:solidFill>
                <a:latin typeface="Aptos" panose="020B0004020202020204" pitchFamily="34" charset="0"/>
              </a:rPr>
              <a:t> is considered the "glue" that ensures a site's eventual reuse is feasible and aligns with community goals. Eligible activities include: </a:t>
            </a:r>
          </a:p>
        </p:txBody>
      </p:sp>
      <p:pic>
        <p:nvPicPr>
          <p:cNvPr id="7" name="Picture 6">
            <a:extLst>
              <a:ext uri="{FF2B5EF4-FFF2-40B4-BE49-F238E27FC236}">
                <a16:creationId xmlns:a16="http://schemas.microsoft.com/office/drawing/2014/main" id="{9EC28705-CBAB-495A-BE10-90FD716B8360}"/>
              </a:ext>
            </a:extLst>
          </p:cNvPr>
          <p:cNvPicPr>
            <a:picLocks noChangeAspect="1"/>
          </p:cNvPicPr>
          <p:nvPr/>
        </p:nvPicPr>
        <p:blipFill>
          <a:blip r:embed="rId2"/>
          <a:stretch>
            <a:fillRect/>
          </a:stretch>
        </p:blipFill>
        <p:spPr>
          <a:xfrm>
            <a:off x="2065972" y="5651866"/>
            <a:ext cx="4037648" cy="3994847"/>
          </a:xfrm>
          <a:prstGeom prst="rect">
            <a:avLst/>
          </a:prstGeom>
        </p:spPr>
      </p:pic>
    </p:spTree>
    <p:extLst>
      <p:ext uri="{BB962C8B-B14F-4D97-AF65-F5344CB8AC3E}">
        <p14:creationId xmlns:p14="http://schemas.microsoft.com/office/powerpoint/2010/main" val="14416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4096-21C0-D003-1873-71A43EBF3346}"/>
              </a:ext>
            </a:extLst>
          </p:cNvPr>
          <p:cNvSpPr>
            <a:spLocks noGrp="1"/>
          </p:cNvSpPr>
          <p:nvPr>
            <p:ph type="title"/>
          </p:nvPr>
        </p:nvSpPr>
        <p:spPr>
          <a:xfrm>
            <a:off x="1600200" y="570483"/>
            <a:ext cx="14813280" cy="2034540"/>
          </a:xfrm>
        </p:spPr>
        <p:txBody>
          <a:bodyPr/>
          <a:lstStyle/>
          <a:p>
            <a:r>
              <a:rPr lang="en-US" dirty="0">
                <a:latin typeface="Aptos ExtraBold" panose="020B0004020202020204" pitchFamily="34" charset="0"/>
              </a:rPr>
              <a:t>Brownfield Reuse Planning Elements</a:t>
            </a:r>
          </a:p>
        </p:txBody>
      </p:sp>
      <p:pic>
        <p:nvPicPr>
          <p:cNvPr id="7" name="Graphic 6" descr="Blueprint with solid fill">
            <a:extLst>
              <a:ext uri="{FF2B5EF4-FFF2-40B4-BE49-F238E27FC236}">
                <a16:creationId xmlns:a16="http://schemas.microsoft.com/office/drawing/2014/main" id="{F35E6AC6-6BCF-8D7D-584D-E3BFC2FDAC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6718" y="2681069"/>
            <a:ext cx="1499883" cy="1499883"/>
          </a:xfrm>
          <a:prstGeom prst="rect">
            <a:avLst/>
          </a:prstGeom>
        </p:spPr>
      </p:pic>
      <p:pic>
        <p:nvPicPr>
          <p:cNvPr id="9" name="Graphic 8" descr="Bar graph with upward trend with solid fill">
            <a:extLst>
              <a:ext uri="{FF2B5EF4-FFF2-40B4-BE49-F238E27FC236}">
                <a16:creationId xmlns:a16="http://schemas.microsoft.com/office/drawing/2014/main" id="{29A20042-9D9E-B229-AB70-6FFB7B2C1CD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66461" y="2830255"/>
            <a:ext cx="1554684" cy="1350698"/>
          </a:xfrm>
          <a:prstGeom prst="rect">
            <a:avLst/>
          </a:prstGeom>
        </p:spPr>
      </p:pic>
      <p:pic>
        <p:nvPicPr>
          <p:cNvPr id="13" name="Graphic 12" descr="Gantt Chart with solid fill">
            <a:extLst>
              <a:ext uri="{FF2B5EF4-FFF2-40B4-BE49-F238E27FC236}">
                <a16:creationId xmlns:a16="http://schemas.microsoft.com/office/drawing/2014/main" id="{F0D19850-B1F8-212D-B9A1-AEDDB4601C1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7119" y="7634715"/>
            <a:ext cx="1567977" cy="1567977"/>
          </a:xfrm>
          <a:prstGeom prst="rect">
            <a:avLst/>
          </a:prstGeom>
        </p:spPr>
      </p:pic>
      <p:sp>
        <p:nvSpPr>
          <p:cNvPr id="14" name="TextBox 13">
            <a:extLst>
              <a:ext uri="{FF2B5EF4-FFF2-40B4-BE49-F238E27FC236}">
                <a16:creationId xmlns:a16="http://schemas.microsoft.com/office/drawing/2014/main" id="{47586475-DD18-6EA2-4467-6C19F8947A01}"/>
              </a:ext>
            </a:extLst>
          </p:cNvPr>
          <p:cNvSpPr txBox="1"/>
          <p:nvPr/>
        </p:nvSpPr>
        <p:spPr>
          <a:xfrm>
            <a:off x="2759957" y="2974688"/>
            <a:ext cx="3314700" cy="1015663"/>
          </a:xfrm>
          <a:prstGeom prst="rect">
            <a:avLst/>
          </a:prstGeom>
          <a:noFill/>
        </p:spPr>
        <p:txBody>
          <a:bodyPr wrap="square" rtlCol="0">
            <a:spAutoFit/>
          </a:bodyPr>
          <a:lstStyle/>
          <a:p>
            <a:pPr defTabSz="1371600"/>
            <a:r>
              <a:rPr lang="en-US" sz="3000" b="1" dirty="0">
                <a:solidFill>
                  <a:srgbClr val="000000"/>
                </a:solidFill>
                <a:latin typeface="Aptos" panose="020B0004020202020204" pitchFamily="34" charset="0"/>
              </a:rPr>
              <a:t>Site Inventorying &amp; Prioritization</a:t>
            </a:r>
          </a:p>
        </p:txBody>
      </p:sp>
      <p:sp>
        <p:nvSpPr>
          <p:cNvPr id="15" name="TextBox 14">
            <a:extLst>
              <a:ext uri="{FF2B5EF4-FFF2-40B4-BE49-F238E27FC236}">
                <a16:creationId xmlns:a16="http://schemas.microsoft.com/office/drawing/2014/main" id="{13AB1745-2FC1-8D57-19F6-3F007BFF0942}"/>
              </a:ext>
            </a:extLst>
          </p:cNvPr>
          <p:cNvSpPr txBox="1"/>
          <p:nvPr/>
        </p:nvSpPr>
        <p:spPr>
          <a:xfrm>
            <a:off x="8054500" y="2848605"/>
            <a:ext cx="3975575" cy="1477328"/>
          </a:xfrm>
          <a:prstGeom prst="rect">
            <a:avLst/>
          </a:prstGeom>
          <a:noFill/>
        </p:spPr>
        <p:txBody>
          <a:bodyPr wrap="square" rtlCol="0">
            <a:spAutoFit/>
          </a:bodyPr>
          <a:lstStyle/>
          <a:p>
            <a:pPr defTabSz="1371600"/>
            <a:r>
              <a:rPr lang="en-US" sz="3000" b="1" dirty="0">
                <a:solidFill>
                  <a:srgbClr val="000000"/>
                </a:solidFill>
                <a:latin typeface="Aptos" panose="020B0004020202020204" pitchFamily="34" charset="0"/>
              </a:rPr>
              <a:t>Market Analysis/Market Potential</a:t>
            </a:r>
          </a:p>
        </p:txBody>
      </p:sp>
      <p:sp>
        <p:nvSpPr>
          <p:cNvPr id="16" name="TextBox 15">
            <a:extLst>
              <a:ext uri="{FF2B5EF4-FFF2-40B4-BE49-F238E27FC236}">
                <a16:creationId xmlns:a16="http://schemas.microsoft.com/office/drawing/2014/main" id="{B80B51F1-E033-2009-DFCF-5C85E19FB473}"/>
              </a:ext>
            </a:extLst>
          </p:cNvPr>
          <p:cNvSpPr txBox="1"/>
          <p:nvPr/>
        </p:nvSpPr>
        <p:spPr>
          <a:xfrm>
            <a:off x="13706273" y="3092783"/>
            <a:ext cx="3516548" cy="923330"/>
          </a:xfrm>
          <a:prstGeom prst="rect">
            <a:avLst/>
          </a:prstGeom>
          <a:noFill/>
        </p:spPr>
        <p:txBody>
          <a:bodyPr wrap="square" rtlCol="0">
            <a:spAutoFit/>
          </a:bodyPr>
          <a:lstStyle/>
          <a:p>
            <a:pPr defTabSz="1371600"/>
            <a:r>
              <a:rPr lang="en-US" sz="2700" b="1" dirty="0">
                <a:solidFill>
                  <a:srgbClr val="000000"/>
                </a:solidFill>
                <a:latin typeface="Aptos" panose="020B0004020202020204" pitchFamily="34" charset="0"/>
              </a:rPr>
              <a:t>Area-wide Analysis &amp; Planning</a:t>
            </a:r>
          </a:p>
        </p:txBody>
      </p:sp>
      <p:pic>
        <p:nvPicPr>
          <p:cNvPr id="18" name="Graphic 17" descr="Agriculture with solid fill">
            <a:extLst>
              <a:ext uri="{FF2B5EF4-FFF2-40B4-BE49-F238E27FC236}">
                <a16:creationId xmlns:a16="http://schemas.microsoft.com/office/drawing/2014/main" id="{A1BE41F9-74E8-955C-DE84-2BA7788CD6F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290860" y="5200467"/>
            <a:ext cx="1371600" cy="1371600"/>
          </a:xfrm>
          <a:prstGeom prst="rect">
            <a:avLst/>
          </a:prstGeom>
        </p:spPr>
      </p:pic>
      <p:pic>
        <p:nvPicPr>
          <p:cNvPr id="20" name="Graphic 19" descr="Research with solid fill">
            <a:extLst>
              <a:ext uri="{FF2B5EF4-FFF2-40B4-BE49-F238E27FC236}">
                <a16:creationId xmlns:a16="http://schemas.microsoft.com/office/drawing/2014/main" id="{D665AC69-DEC4-E736-8C4A-687DE9EEB9F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100013" y="2931921"/>
            <a:ext cx="1371600" cy="1371600"/>
          </a:xfrm>
          <a:prstGeom prst="rect">
            <a:avLst/>
          </a:prstGeom>
        </p:spPr>
      </p:pic>
      <p:pic>
        <p:nvPicPr>
          <p:cNvPr id="22" name="Graphic 21" descr="Money outline">
            <a:extLst>
              <a:ext uri="{FF2B5EF4-FFF2-40B4-BE49-F238E27FC236}">
                <a16:creationId xmlns:a16="http://schemas.microsoft.com/office/drawing/2014/main" id="{3978C24D-94B6-8EBA-8E71-ADB6785EC94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2170640" y="7435083"/>
            <a:ext cx="1589622" cy="1589622"/>
          </a:xfrm>
          <a:prstGeom prst="rect">
            <a:avLst/>
          </a:prstGeom>
        </p:spPr>
      </p:pic>
      <p:pic>
        <p:nvPicPr>
          <p:cNvPr id="24" name="Graphic 23" descr="Dollar with solid fill">
            <a:extLst>
              <a:ext uri="{FF2B5EF4-FFF2-40B4-BE49-F238E27FC236}">
                <a16:creationId xmlns:a16="http://schemas.microsoft.com/office/drawing/2014/main" id="{98D5D3DD-DD54-711F-1673-0F74199579D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2153495" y="5271231"/>
            <a:ext cx="1371600" cy="1371600"/>
          </a:xfrm>
          <a:prstGeom prst="rect">
            <a:avLst/>
          </a:prstGeom>
        </p:spPr>
      </p:pic>
      <p:sp>
        <p:nvSpPr>
          <p:cNvPr id="3" name="TextBox 2">
            <a:extLst>
              <a:ext uri="{FF2B5EF4-FFF2-40B4-BE49-F238E27FC236}">
                <a16:creationId xmlns:a16="http://schemas.microsoft.com/office/drawing/2014/main" id="{AB54381D-C956-7700-7861-EE7F741F30A7}"/>
              </a:ext>
            </a:extLst>
          </p:cNvPr>
          <p:cNvSpPr txBox="1"/>
          <p:nvPr/>
        </p:nvSpPr>
        <p:spPr>
          <a:xfrm>
            <a:off x="13706273" y="5140075"/>
            <a:ext cx="4156263" cy="1477328"/>
          </a:xfrm>
          <a:prstGeom prst="rect">
            <a:avLst/>
          </a:prstGeom>
          <a:noFill/>
        </p:spPr>
        <p:txBody>
          <a:bodyPr wrap="square" rtlCol="0">
            <a:spAutoFit/>
          </a:bodyPr>
          <a:lstStyle/>
          <a:p>
            <a:pPr defTabSz="1371600"/>
            <a:r>
              <a:rPr lang="en-US" sz="3000" b="1" dirty="0">
                <a:solidFill>
                  <a:srgbClr val="000000"/>
                </a:solidFill>
                <a:latin typeface="Aptos" panose="020B0004020202020204" pitchFamily="34" charset="0"/>
              </a:rPr>
              <a:t>Level of Magnitude Costs &amp; Project Packaging</a:t>
            </a:r>
          </a:p>
        </p:txBody>
      </p:sp>
      <p:sp>
        <p:nvSpPr>
          <p:cNvPr id="4" name="TextBox 3">
            <a:extLst>
              <a:ext uri="{FF2B5EF4-FFF2-40B4-BE49-F238E27FC236}">
                <a16:creationId xmlns:a16="http://schemas.microsoft.com/office/drawing/2014/main" id="{413156BB-A863-0741-E77C-A4D6CCAAE38E}"/>
              </a:ext>
            </a:extLst>
          </p:cNvPr>
          <p:cNvSpPr txBox="1"/>
          <p:nvPr/>
        </p:nvSpPr>
        <p:spPr>
          <a:xfrm>
            <a:off x="2833181" y="5109535"/>
            <a:ext cx="3528708" cy="1477328"/>
          </a:xfrm>
          <a:prstGeom prst="rect">
            <a:avLst/>
          </a:prstGeom>
          <a:noFill/>
        </p:spPr>
        <p:txBody>
          <a:bodyPr wrap="square" rtlCol="0">
            <a:spAutoFit/>
          </a:bodyPr>
          <a:lstStyle/>
          <a:p>
            <a:pPr defTabSz="1371600"/>
            <a:r>
              <a:rPr lang="en-US" sz="3000" b="1" dirty="0">
                <a:solidFill>
                  <a:srgbClr val="000000"/>
                </a:solidFill>
                <a:latin typeface="Aptos" panose="020B0004020202020204" pitchFamily="34" charset="0"/>
              </a:rPr>
              <a:t>Site Planning &amp; Layout of Site Amenities</a:t>
            </a:r>
          </a:p>
        </p:txBody>
      </p:sp>
      <p:sp>
        <p:nvSpPr>
          <p:cNvPr id="6" name="TextBox 5">
            <a:extLst>
              <a:ext uri="{FF2B5EF4-FFF2-40B4-BE49-F238E27FC236}">
                <a16:creationId xmlns:a16="http://schemas.microsoft.com/office/drawing/2014/main" id="{E7C81818-A8FE-2DCA-E979-5313556D517E}"/>
              </a:ext>
            </a:extLst>
          </p:cNvPr>
          <p:cNvSpPr txBox="1"/>
          <p:nvPr/>
        </p:nvSpPr>
        <p:spPr>
          <a:xfrm>
            <a:off x="2615096" y="7739249"/>
            <a:ext cx="4230560" cy="1015663"/>
          </a:xfrm>
          <a:prstGeom prst="rect">
            <a:avLst/>
          </a:prstGeom>
          <a:noFill/>
        </p:spPr>
        <p:txBody>
          <a:bodyPr wrap="square" rtlCol="0">
            <a:spAutoFit/>
          </a:bodyPr>
          <a:lstStyle/>
          <a:p>
            <a:pPr defTabSz="1371600"/>
            <a:r>
              <a:rPr lang="en-US" sz="3000" b="1" dirty="0">
                <a:solidFill>
                  <a:srgbClr val="000000"/>
                </a:solidFill>
                <a:latin typeface="Aptos" panose="020B0004020202020204" pitchFamily="34" charset="0"/>
              </a:rPr>
              <a:t>Analysis of Brownfield Cleanup Alternatives</a:t>
            </a:r>
          </a:p>
        </p:txBody>
      </p:sp>
      <p:sp>
        <p:nvSpPr>
          <p:cNvPr id="8" name="TextBox 7">
            <a:extLst>
              <a:ext uri="{FF2B5EF4-FFF2-40B4-BE49-F238E27FC236}">
                <a16:creationId xmlns:a16="http://schemas.microsoft.com/office/drawing/2014/main" id="{AD836BF7-9AD9-4820-AD29-3F19A8FBE704}"/>
              </a:ext>
            </a:extLst>
          </p:cNvPr>
          <p:cNvSpPr txBox="1"/>
          <p:nvPr/>
        </p:nvSpPr>
        <p:spPr>
          <a:xfrm>
            <a:off x="13939735" y="7326038"/>
            <a:ext cx="3702470" cy="1477328"/>
          </a:xfrm>
          <a:prstGeom prst="rect">
            <a:avLst/>
          </a:prstGeom>
          <a:noFill/>
        </p:spPr>
        <p:txBody>
          <a:bodyPr wrap="square" rtlCol="0">
            <a:spAutoFit/>
          </a:bodyPr>
          <a:lstStyle/>
          <a:p>
            <a:pPr defTabSz="1371600"/>
            <a:r>
              <a:rPr lang="en-US" sz="3000" b="1" dirty="0">
                <a:solidFill>
                  <a:srgbClr val="000000"/>
                </a:solidFill>
                <a:latin typeface="Aptos" panose="020B0004020202020204" pitchFamily="34" charset="0"/>
              </a:rPr>
              <a:t>Identify Funding &amp; Financing Opportunities</a:t>
            </a:r>
          </a:p>
        </p:txBody>
      </p:sp>
      <p:sp>
        <p:nvSpPr>
          <p:cNvPr id="10" name="TextBox 9">
            <a:extLst>
              <a:ext uri="{FF2B5EF4-FFF2-40B4-BE49-F238E27FC236}">
                <a16:creationId xmlns:a16="http://schemas.microsoft.com/office/drawing/2014/main" id="{04D1A702-BBB8-8C4A-EF98-78BCBB10175B}"/>
              </a:ext>
            </a:extLst>
          </p:cNvPr>
          <p:cNvSpPr txBox="1"/>
          <p:nvPr/>
        </p:nvSpPr>
        <p:spPr>
          <a:xfrm>
            <a:off x="8049762" y="5080947"/>
            <a:ext cx="3528708" cy="1477328"/>
          </a:xfrm>
          <a:prstGeom prst="rect">
            <a:avLst/>
          </a:prstGeom>
          <a:noFill/>
        </p:spPr>
        <p:txBody>
          <a:bodyPr wrap="square" rtlCol="0">
            <a:spAutoFit/>
          </a:bodyPr>
          <a:lstStyle/>
          <a:p>
            <a:pPr defTabSz="1371600"/>
            <a:r>
              <a:rPr lang="en-US" sz="3000" b="1" dirty="0">
                <a:solidFill>
                  <a:srgbClr val="000000"/>
                </a:solidFill>
                <a:latin typeface="Aptos" panose="020B0004020202020204" pitchFamily="34" charset="0"/>
              </a:rPr>
              <a:t>Conceptual Architectural Adaptive Reuse</a:t>
            </a:r>
          </a:p>
        </p:txBody>
      </p:sp>
      <p:sp>
        <p:nvSpPr>
          <p:cNvPr id="11" name="TextBox 10">
            <a:extLst>
              <a:ext uri="{FF2B5EF4-FFF2-40B4-BE49-F238E27FC236}">
                <a16:creationId xmlns:a16="http://schemas.microsoft.com/office/drawing/2014/main" id="{C41E6688-D3A3-0386-743E-34057FBF4283}"/>
              </a:ext>
            </a:extLst>
          </p:cNvPr>
          <p:cNvSpPr txBox="1"/>
          <p:nvPr/>
        </p:nvSpPr>
        <p:spPr>
          <a:xfrm>
            <a:off x="8177613" y="7556872"/>
            <a:ext cx="2857500" cy="1477328"/>
          </a:xfrm>
          <a:prstGeom prst="rect">
            <a:avLst/>
          </a:prstGeom>
          <a:noFill/>
        </p:spPr>
        <p:txBody>
          <a:bodyPr wrap="square" rtlCol="0">
            <a:spAutoFit/>
          </a:bodyPr>
          <a:lstStyle/>
          <a:p>
            <a:pPr defTabSz="1371600"/>
            <a:r>
              <a:rPr lang="en-US" sz="3000" b="1" dirty="0">
                <a:solidFill>
                  <a:srgbClr val="000000"/>
                </a:solidFill>
                <a:latin typeface="Aptos" panose="020B0004020202020204" pitchFamily="34" charset="0"/>
              </a:rPr>
              <a:t>Integrating Engineering Controls</a:t>
            </a:r>
          </a:p>
        </p:txBody>
      </p:sp>
      <p:pic>
        <p:nvPicPr>
          <p:cNvPr id="17" name="Graphic 16" descr="Drawing compass with solid fill">
            <a:extLst>
              <a:ext uri="{FF2B5EF4-FFF2-40B4-BE49-F238E27FC236}">
                <a16:creationId xmlns:a16="http://schemas.microsoft.com/office/drawing/2014/main" id="{C56C789D-C9C5-2452-DD8E-1C2A9E8A03A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649545" y="5156895"/>
            <a:ext cx="1371600" cy="1371600"/>
          </a:xfrm>
          <a:prstGeom prst="rect">
            <a:avLst/>
          </a:prstGeom>
        </p:spPr>
      </p:pic>
      <p:pic>
        <p:nvPicPr>
          <p:cNvPr id="25" name="Content Placeholder 24" descr="Programmer female with solid fill">
            <a:extLst>
              <a:ext uri="{FF2B5EF4-FFF2-40B4-BE49-F238E27FC236}">
                <a16:creationId xmlns:a16="http://schemas.microsoft.com/office/drawing/2014/main" id="{219BF47E-E8AE-BB5E-C04E-4B14A85DC36F}"/>
              </a:ext>
            </a:extLst>
          </p:cNvPr>
          <p:cNvPicPr>
            <a:picLocks noGrp="1" noChangeAspect="1"/>
          </p:cNvPicPr>
          <p:nvPr>
            <p:ph idx="1"/>
          </p:nvPr>
        </p:nvPicPr>
        <p:blipFill>
          <a:blip>
            <a:extLst>
              <a:ext uri="{96DAC541-7B7A-43D3-8B79-37D633B846F1}">
                <asvg:svgBlip xmlns:asvg="http://schemas.microsoft.com/office/drawing/2016/SVG/main" r:embed="rId11"/>
              </a:ext>
            </a:extLst>
          </a:blip>
          <a:stretch>
            <a:fillRect/>
          </a:stretch>
        </p:blipFill>
        <p:spPr>
          <a:xfrm>
            <a:off x="6678162" y="7634715"/>
            <a:ext cx="1371600" cy="1371600"/>
          </a:xfrm>
        </p:spPr>
      </p:pic>
    </p:spTree>
    <p:extLst>
      <p:ext uri="{BB962C8B-B14F-4D97-AF65-F5344CB8AC3E}">
        <p14:creationId xmlns:p14="http://schemas.microsoft.com/office/powerpoint/2010/main" val="39026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95BD-5342-52ED-3806-7265A326917E}"/>
              </a:ext>
            </a:extLst>
          </p:cNvPr>
          <p:cNvSpPr>
            <a:spLocks noGrp="1"/>
          </p:cNvSpPr>
          <p:nvPr>
            <p:ph type="title"/>
          </p:nvPr>
        </p:nvSpPr>
        <p:spPr>
          <a:xfrm>
            <a:off x="1143000" y="905378"/>
            <a:ext cx="14813280" cy="2034540"/>
          </a:xfrm>
        </p:spPr>
        <p:txBody>
          <a:bodyPr/>
          <a:lstStyle/>
          <a:p>
            <a:r>
              <a:rPr lang="en-US" dirty="0">
                <a:latin typeface="Aptos ExtraBold" panose="020B0004020202020204" pitchFamily="34" charset="0"/>
              </a:rPr>
              <a:t>The US Environmental Protection Agency Brownfields Program</a:t>
            </a:r>
          </a:p>
        </p:txBody>
      </p:sp>
      <p:sp>
        <p:nvSpPr>
          <p:cNvPr id="6" name="TextBox 5">
            <a:extLst>
              <a:ext uri="{FF2B5EF4-FFF2-40B4-BE49-F238E27FC236}">
                <a16:creationId xmlns:a16="http://schemas.microsoft.com/office/drawing/2014/main" id="{9F169DAB-1CBD-AED5-26F4-4F8ECCE6357B}"/>
              </a:ext>
            </a:extLst>
          </p:cNvPr>
          <p:cNvSpPr txBox="1"/>
          <p:nvPr/>
        </p:nvSpPr>
        <p:spPr>
          <a:xfrm>
            <a:off x="764381" y="4061540"/>
            <a:ext cx="6565107" cy="4292906"/>
          </a:xfrm>
          <a:prstGeom prst="rect">
            <a:avLst/>
          </a:prstGeom>
          <a:noFill/>
        </p:spPr>
        <p:txBody>
          <a:bodyPr wrap="square">
            <a:spAutoFit/>
          </a:bodyPr>
          <a:lstStyle/>
          <a:p>
            <a:pPr defTabSz="1371600">
              <a:lnSpc>
                <a:spcPts val="2700"/>
              </a:lnSpc>
              <a:spcAft>
                <a:spcPts val="1350"/>
              </a:spcAft>
            </a:pPr>
            <a:r>
              <a:rPr lang="en-US" sz="3000" dirty="0">
                <a:solidFill>
                  <a:srgbClr val="0A0A0A"/>
                </a:solidFill>
                <a:latin typeface="Aptos" panose="020B0004020202020204" pitchFamily="34" charset="0"/>
              </a:rPr>
              <a:t>Assessment grants provide the initial funding to move from "vacant lot" to "vibrant reuse".</a:t>
            </a:r>
          </a:p>
          <a:p>
            <a:pPr defTabSz="1371600">
              <a:lnSpc>
                <a:spcPts val="2700"/>
              </a:lnSpc>
              <a:spcAft>
                <a:spcPts val="1350"/>
              </a:spcAft>
            </a:pPr>
            <a:r>
              <a:rPr lang="en-US" sz="3000" b="1" dirty="0">
                <a:solidFill>
                  <a:srgbClr val="0A0A0A"/>
                </a:solidFill>
                <a:latin typeface="Aptos" panose="020B0004020202020204" pitchFamily="34" charset="0"/>
              </a:rPr>
              <a:t>Core Goals:</a:t>
            </a:r>
            <a:endParaRPr lang="en-US" sz="3000" dirty="0">
              <a:solidFill>
                <a:srgbClr val="0A0A0A"/>
              </a:solidFill>
              <a:latin typeface="Aptos" panose="020B0004020202020204" pitchFamily="34" charset="0"/>
            </a:endParaRPr>
          </a:p>
          <a:p>
            <a:pPr marL="1114425" lvl="1" indent="-428625" defTabSz="1371600">
              <a:lnSpc>
                <a:spcPts val="2700"/>
              </a:lnSpc>
              <a:spcAft>
                <a:spcPts val="1350"/>
              </a:spcAft>
              <a:buFont typeface="Arial" panose="020B0604020202020204" pitchFamily="34" charset="0"/>
              <a:buChar char="•"/>
            </a:pPr>
            <a:r>
              <a:rPr lang="en-US" sz="3000" dirty="0">
                <a:solidFill>
                  <a:srgbClr val="0A0A0A"/>
                </a:solidFill>
                <a:latin typeface="Aptos" panose="020B0004020202020204" pitchFamily="34" charset="0"/>
              </a:rPr>
              <a:t>Inventory and prioritize brownfield sites.</a:t>
            </a:r>
          </a:p>
          <a:p>
            <a:pPr marL="1114425" lvl="1" indent="-428625" defTabSz="1371600">
              <a:lnSpc>
                <a:spcPts val="2700"/>
              </a:lnSpc>
              <a:spcAft>
                <a:spcPts val="1350"/>
              </a:spcAft>
              <a:buFont typeface="Arial" panose="020B0604020202020204" pitchFamily="34" charset="0"/>
              <a:buChar char="•"/>
            </a:pPr>
            <a:r>
              <a:rPr lang="en-US" sz="3000" dirty="0">
                <a:solidFill>
                  <a:srgbClr val="0A0A0A"/>
                </a:solidFill>
                <a:latin typeface="Aptos" panose="020B0004020202020204" pitchFamily="34" charset="0"/>
              </a:rPr>
              <a:t>Assess environmental conditions (Phase I and II ESAs).</a:t>
            </a:r>
          </a:p>
          <a:p>
            <a:pPr marL="1114425" lvl="1" indent="-428625" defTabSz="1371600">
              <a:lnSpc>
                <a:spcPts val="2700"/>
              </a:lnSpc>
              <a:spcAft>
                <a:spcPts val="1350"/>
              </a:spcAft>
              <a:buFont typeface="Arial" panose="020B0604020202020204" pitchFamily="34" charset="0"/>
              <a:buChar char="•"/>
            </a:pPr>
            <a:r>
              <a:rPr lang="en-US" sz="3000" dirty="0">
                <a:solidFill>
                  <a:srgbClr val="0A0A0A"/>
                </a:solidFill>
                <a:latin typeface="Aptos" panose="020B0004020202020204" pitchFamily="34" charset="0"/>
              </a:rPr>
              <a:t>Plan for sustainable redevelopment.</a:t>
            </a:r>
          </a:p>
        </p:txBody>
      </p:sp>
      <p:sp>
        <p:nvSpPr>
          <p:cNvPr id="7" name="TextBox 6">
            <a:extLst>
              <a:ext uri="{FF2B5EF4-FFF2-40B4-BE49-F238E27FC236}">
                <a16:creationId xmlns:a16="http://schemas.microsoft.com/office/drawing/2014/main" id="{77F46607-2308-DCC9-EF4A-490E0AC72453}"/>
              </a:ext>
            </a:extLst>
          </p:cNvPr>
          <p:cNvSpPr txBox="1"/>
          <p:nvPr/>
        </p:nvSpPr>
        <p:spPr>
          <a:xfrm>
            <a:off x="878681" y="3121085"/>
            <a:ext cx="5693570" cy="507831"/>
          </a:xfrm>
          <a:prstGeom prst="rect">
            <a:avLst/>
          </a:prstGeom>
          <a:noFill/>
        </p:spPr>
        <p:txBody>
          <a:bodyPr wrap="square" rtlCol="0">
            <a:spAutoFit/>
          </a:bodyPr>
          <a:lstStyle/>
          <a:p>
            <a:pPr defTabSz="1371600"/>
            <a:r>
              <a:rPr lang="en-US" sz="2700" b="1" dirty="0">
                <a:solidFill>
                  <a:srgbClr val="000000"/>
                </a:solidFill>
                <a:latin typeface="Aptos" panose="020B0004020202020204" pitchFamily="34" charset="0"/>
              </a:rPr>
              <a:t>ASSESSMENT GRANTS</a:t>
            </a:r>
          </a:p>
        </p:txBody>
      </p:sp>
      <p:sp>
        <p:nvSpPr>
          <p:cNvPr id="9" name="TextBox 8">
            <a:extLst>
              <a:ext uri="{FF2B5EF4-FFF2-40B4-BE49-F238E27FC236}">
                <a16:creationId xmlns:a16="http://schemas.microsoft.com/office/drawing/2014/main" id="{51032F66-7706-9A29-24A3-DD3E9E502A8E}"/>
              </a:ext>
            </a:extLst>
          </p:cNvPr>
          <p:cNvSpPr txBox="1"/>
          <p:nvPr/>
        </p:nvSpPr>
        <p:spPr>
          <a:xfrm>
            <a:off x="7795260" y="3347344"/>
            <a:ext cx="9144000" cy="4708981"/>
          </a:xfrm>
          <a:prstGeom prst="rect">
            <a:avLst/>
          </a:prstGeom>
          <a:noFill/>
        </p:spPr>
        <p:txBody>
          <a:bodyPr wrap="square">
            <a:spAutoFit/>
          </a:bodyPr>
          <a:lstStyle/>
          <a:p>
            <a:pPr defTabSz="1371600"/>
            <a:r>
              <a:rPr lang="en-US" sz="3000" b="1" dirty="0">
                <a:solidFill>
                  <a:srgbClr val="000000"/>
                </a:solidFill>
                <a:latin typeface="Aptos" panose="020B0004020202020204" pitchFamily="34" charset="0"/>
              </a:rPr>
              <a:t>Definition: </a:t>
            </a:r>
            <a:r>
              <a:rPr lang="en-US" sz="3000" dirty="0">
                <a:solidFill>
                  <a:srgbClr val="000000"/>
                </a:solidFill>
                <a:latin typeface="Aptos" panose="020B0004020202020204" pitchFamily="34" charset="0"/>
              </a:rPr>
              <a:t>Funding to inventory, characterize, and assess properties while engaging the community.</a:t>
            </a:r>
          </a:p>
          <a:p>
            <a:pPr defTabSz="1371600"/>
            <a:endParaRPr lang="en-US" sz="3000" dirty="0">
              <a:solidFill>
                <a:srgbClr val="000000"/>
              </a:solidFill>
              <a:latin typeface="Aptos" panose="020B0004020202020204" pitchFamily="34" charset="0"/>
            </a:endParaRPr>
          </a:p>
          <a:p>
            <a:pPr defTabSz="1371600"/>
            <a:r>
              <a:rPr lang="en-US" sz="3000" b="1" dirty="0">
                <a:solidFill>
                  <a:srgbClr val="000000"/>
                </a:solidFill>
                <a:latin typeface="Aptos" panose="020B0004020202020204" pitchFamily="34" charset="0"/>
              </a:rPr>
              <a:t>Grant Categories:</a:t>
            </a:r>
          </a:p>
          <a:p>
            <a:pPr marL="428625" indent="-428625" defTabSz="1371600">
              <a:buFont typeface="Arial" panose="020B0604020202020204" pitchFamily="34" charset="0"/>
              <a:buChar char="•"/>
            </a:pPr>
            <a:r>
              <a:rPr lang="en-US" sz="3000" dirty="0">
                <a:solidFill>
                  <a:srgbClr val="000000"/>
                </a:solidFill>
                <a:latin typeface="Aptos" panose="020B0004020202020204" pitchFamily="34" charset="0"/>
              </a:rPr>
              <a:t>Community-Wide: for multiple sites across a region.</a:t>
            </a:r>
          </a:p>
          <a:p>
            <a:pPr marL="428625" indent="-428625" defTabSz="1371600">
              <a:buFont typeface="Arial" panose="020B0604020202020204" pitchFamily="34" charset="0"/>
              <a:buChar char="•"/>
            </a:pPr>
            <a:r>
              <a:rPr lang="en-US" sz="3000" dirty="0">
                <a:solidFill>
                  <a:srgbClr val="000000"/>
                </a:solidFill>
                <a:latin typeface="Aptos" panose="020B0004020202020204" pitchFamily="34" charset="0"/>
              </a:rPr>
              <a:t>Site-Specific: for one identified property.</a:t>
            </a:r>
          </a:p>
          <a:p>
            <a:pPr marL="428625" indent="-428625" defTabSz="1371600">
              <a:buFont typeface="Arial" panose="020B0604020202020204" pitchFamily="34" charset="0"/>
              <a:buChar char="•"/>
            </a:pPr>
            <a:r>
              <a:rPr lang="en-US" sz="3000" dirty="0">
                <a:solidFill>
                  <a:srgbClr val="000000"/>
                </a:solidFill>
                <a:latin typeface="Aptos" panose="020B0004020202020204" pitchFamily="34" charset="0"/>
              </a:rPr>
              <a:t>Coalitions: for partnerships between 3+ jurisdictions.</a:t>
            </a:r>
          </a:p>
          <a:p>
            <a:pPr defTabSz="1371600"/>
            <a:r>
              <a:rPr lang="en-US" sz="3000" b="1" dirty="0">
                <a:solidFill>
                  <a:srgbClr val="000000"/>
                </a:solidFill>
                <a:latin typeface="Aptos" panose="020B0004020202020204" pitchFamily="34" charset="0"/>
              </a:rPr>
              <a:t>Note:</a:t>
            </a:r>
            <a:r>
              <a:rPr lang="en-US" sz="3000" dirty="0">
                <a:solidFill>
                  <a:srgbClr val="000000"/>
                </a:solidFill>
                <a:latin typeface="Aptos" panose="020B0004020202020204" pitchFamily="34" charset="0"/>
              </a:rPr>
              <a:t> These funds cannot be used for actual cleanup—only for assessment and planning.</a:t>
            </a:r>
          </a:p>
        </p:txBody>
      </p:sp>
    </p:spTree>
    <p:extLst>
      <p:ext uri="{BB962C8B-B14F-4D97-AF65-F5344CB8AC3E}">
        <p14:creationId xmlns:p14="http://schemas.microsoft.com/office/powerpoint/2010/main" val="380835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1DAE9-338C-B27A-85EF-7085621C4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A2494-7747-F600-CF6F-FA7E971D3526}"/>
              </a:ext>
            </a:extLst>
          </p:cNvPr>
          <p:cNvSpPr>
            <a:spLocks noGrp="1"/>
          </p:cNvSpPr>
          <p:nvPr>
            <p:ph type="title"/>
          </p:nvPr>
        </p:nvSpPr>
        <p:spPr>
          <a:xfrm>
            <a:off x="1143000" y="905378"/>
            <a:ext cx="14813280" cy="2034540"/>
          </a:xfrm>
        </p:spPr>
        <p:txBody>
          <a:bodyPr/>
          <a:lstStyle/>
          <a:p>
            <a:r>
              <a:rPr lang="en-US" dirty="0">
                <a:latin typeface="Aptos ExtraBold" panose="020B0004020202020204" pitchFamily="34" charset="0"/>
              </a:rPr>
              <a:t>The US Environmental Protection Agency Brownfields Program</a:t>
            </a:r>
          </a:p>
        </p:txBody>
      </p:sp>
      <p:sp>
        <p:nvSpPr>
          <p:cNvPr id="6" name="TextBox 5">
            <a:extLst>
              <a:ext uri="{FF2B5EF4-FFF2-40B4-BE49-F238E27FC236}">
                <a16:creationId xmlns:a16="http://schemas.microsoft.com/office/drawing/2014/main" id="{01926881-C27A-994D-FB34-99A071A5FF5C}"/>
              </a:ext>
            </a:extLst>
          </p:cNvPr>
          <p:cNvSpPr txBox="1"/>
          <p:nvPr/>
        </p:nvSpPr>
        <p:spPr>
          <a:xfrm>
            <a:off x="758666" y="4005557"/>
            <a:ext cx="6956585" cy="4805867"/>
          </a:xfrm>
          <a:prstGeom prst="rect">
            <a:avLst/>
          </a:prstGeom>
          <a:noFill/>
        </p:spPr>
        <p:txBody>
          <a:bodyPr wrap="square">
            <a:spAutoFit/>
          </a:bodyPr>
          <a:lstStyle/>
          <a:p>
            <a:pPr defTabSz="1371600">
              <a:lnSpc>
                <a:spcPts val="2700"/>
              </a:lnSpc>
              <a:spcAft>
                <a:spcPts val="1350"/>
              </a:spcAft>
            </a:pPr>
            <a:r>
              <a:rPr lang="en-US" sz="3000" b="1" dirty="0">
                <a:solidFill>
                  <a:srgbClr val="0A0A0A"/>
                </a:solidFill>
                <a:latin typeface="Aptos" panose="020B0004020202020204" pitchFamily="34" charset="0"/>
              </a:rPr>
              <a:t>Definition: </a:t>
            </a:r>
            <a:r>
              <a:rPr lang="en-US" sz="3000" dirty="0">
                <a:solidFill>
                  <a:srgbClr val="000000"/>
                </a:solidFill>
                <a:latin typeface="Aptos" panose="020B0004020202020204" pitchFamily="34" charset="0"/>
              </a:rPr>
              <a:t>Cleanup Grants provide funding to carry out cleanup activities at brownfield sites owned by the applicant.</a:t>
            </a:r>
            <a:endParaRPr lang="en-US" sz="3000" dirty="0">
              <a:solidFill>
                <a:srgbClr val="0A0A0A"/>
              </a:solidFill>
              <a:latin typeface="Aptos" panose="020B0004020202020204" pitchFamily="34" charset="0"/>
            </a:endParaRPr>
          </a:p>
          <a:p>
            <a:pPr defTabSz="1371600">
              <a:lnSpc>
                <a:spcPts val="2700"/>
              </a:lnSpc>
              <a:spcAft>
                <a:spcPts val="1350"/>
              </a:spcAft>
            </a:pPr>
            <a:r>
              <a:rPr lang="en-US" sz="3000" b="1" dirty="0">
                <a:solidFill>
                  <a:srgbClr val="0A0A0A"/>
                </a:solidFill>
                <a:latin typeface="Aptos" panose="020B0004020202020204" pitchFamily="34" charset="0"/>
              </a:rPr>
              <a:t>Core Goals:</a:t>
            </a:r>
          </a:p>
          <a:p>
            <a:pPr marL="514350" indent="-514350" defTabSz="1371600">
              <a:lnSpc>
                <a:spcPts val="2700"/>
              </a:lnSpc>
              <a:spcAft>
                <a:spcPts val="1350"/>
              </a:spcAft>
              <a:buFont typeface="Arial" panose="020B0604020202020204" pitchFamily="34" charset="0"/>
              <a:buChar char="•"/>
            </a:pPr>
            <a:r>
              <a:rPr lang="en-US" sz="3000" dirty="0">
                <a:solidFill>
                  <a:srgbClr val="0A0A0A"/>
                </a:solidFill>
                <a:latin typeface="Aptos" panose="020B0004020202020204" pitchFamily="34" charset="0"/>
              </a:rPr>
              <a:t>Funds may be used to address sites contaminated by petroleum and/or hazardous substances, pollutants, or contaminants (including hazardous substances comingled with petroleum).</a:t>
            </a:r>
            <a:r>
              <a:rPr lang="en-US" sz="3000" b="1" dirty="0">
                <a:solidFill>
                  <a:srgbClr val="0A0A0A"/>
                </a:solidFill>
                <a:latin typeface="Aptos" panose="020B0004020202020204" pitchFamily="34" charset="0"/>
              </a:rPr>
              <a:t> </a:t>
            </a:r>
          </a:p>
          <a:p>
            <a:pPr marL="514350" indent="-514350" defTabSz="1371600">
              <a:lnSpc>
                <a:spcPts val="2700"/>
              </a:lnSpc>
              <a:spcAft>
                <a:spcPts val="1350"/>
              </a:spcAft>
              <a:buFont typeface="Arial" panose="020B0604020202020204" pitchFamily="34" charset="0"/>
              <a:buChar char="•"/>
            </a:pPr>
            <a:r>
              <a:rPr lang="en-US" sz="3000" dirty="0">
                <a:solidFill>
                  <a:srgbClr val="0A0A0A"/>
                </a:solidFill>
                <a:latin typeface="Aptos" panose="020B0004020202020204" pitchFamily="34" charset="0"/>
              </a:rPr>
              <a:t>Stakeholder engagement throughout the project.</a:t>
            </a:r>
          </a:p>
        </p:txBody>
      </p:sp>
      <p:sp>
        <p:nvSpPr>
          <p:cNvPr id="7" name="TextBox 6">
            <a:extLst>
              <a:ext uri="{FF2B5EF4-FFF2-40B4-BE49-F238E27FC236}">
                <a16:creationId xmlns:a16="http://schemas.microsoft.com/office/drawing/2014/main" id="{A008AB8B-69B9-F6B5-D237-27AC45C65954}"/>
              </a:ext>
            </a:extLst>
          </p:cNvPr>
          <p:cNvSpPr txBox="1"/>
          <p:nvPr/>
        </p:nvSpPr>
        <p:spPr>
          <a:xfrm>
            <a:off x="878681" y="3121085"/>
            <a:ext cx="5693570" cy="507831"/>
          </a:xfrm>
          <a:prstGeom prst="rect">
            <a:avLst/>
          </a:prstGeom>
          <a:noFill/>
        </p:spPr>
        <p:txBody>
          <a:bodyPr wrap="square" rtlCol="0">
            <a:spAutoFit/>
          </a:bodyPr>
          <a:lstStyle/>
          <a:p>
            <a:pPr defTabSz="1371600"/>
            <a:r>
              <a:rPr lang="en-US" sz="2700" b="1" dirty="0">
                <a:solidFill>
                  <a:srgbClr val="000000"/>
                </a:solidFill>
                <a:latin typeface="Aptos" panose="020B0004020202020204" pitchFamily="34" charset="0"/>
              </a:rPr>
              <a:t>CLEANUP GRANTS</a:t>
            </a:r>
          </a:p>
        </p:txBody>
      </p:sp>
      <p:sp>
        <p:nvSpPr>
          <p:cNvPr id="9" name="TextBox 8">
            <a:extLst>
              <a:ext uri="{FF2B5EF4-FFF2-40B4-BE49-F238E27FC236}">
                <a16:creationId xmlns:a16="http://schemas.microsoft.com/office/drawing/2014/main" id="{BC8D4C81-50F3-D9F4-E2A3-3297DEC3D8A2}"/>
              </a:ext>
            </a:extLst>
          </p:cNvPr>
          <p:cNvSpPr txBox="1"/>
          <p:nvPr/>
        </p:nvSpPr>
        <p:spPr>
          <a:xfrm>
            <a:off x="8103871" y="3121085"/>
            <a:ext cx="9631205" cy="6555641"/>
          </a:xfrm>
          <a:prstGeom prst="rect">
            <a:avLst/>
          </a:prstGeom>
          <a:noFill/>
        </p:spPr>
        <p:txBody>
          <a:bodyPr wrap="square">
            <a:spAutoFit/>
          </a:bodyPr>
          <a:lstStyle/>
          <a:p>
            <a:pPr defTabSz="1371600"/>
            <a:r>
              <a:rPr lang="en-US" sz="3000" b="1" dirty="0">
                <a:solidFill>
                  <a:srgbClr val="000000"/>
                </a:solidFill>
                <a:latin typeface="Aptos" panose="020B0004020202020204" pitchFamily="34" charset="0"/>
              </a:rPr>
              <a:t>Grant Highlights:</a:t>
            </a:r>
          </a:p>
          <a:p>
            <a:pPr marL="514350" indent="-514350" defTabSz="1371600">
              <a:buFont typeface="Arial" panose="020B0604020202020204" pitchFamily="34" charset="0"/>
              <a:buChar char="•"/>
            </a:pPr>
            <a:r>
              <a:rPr lang="en-US" sz="3000" b="1" dirty="0">
                <a:solidFill>
                  <a:srgbClr val="000000"/>
                </a:solidFill>
                <a:latin typeface="Aptos" panose="020B0004020202020204" pitchFamily="34" charset="0"/>
              </a:rPr>
              <a:t>Grant types: </a:t>
            </a:r>
            <a:r>
              <a:rPr lang="en-US" sz="3000" dirty="0">
                <a:solidFill>
                  <a:srgbClr val="000000"/>
                </a:solidFill>
                <a:latin typeface="Aptos" panose="020B0004020202020204" pitchFamily="34" charset="0"/>
              </a:rPr>
              <a:t>Cleanup, Multipurpose, and Revolving Loan Fund</a:t>
            </a:r>
          </a:p>
          <a:p>
            <a:pPr marL="514350" indent="-514350" defTabSz="1371600" fontAlgn="base">
              <a:buFont typeface="Arial" panose="020B0604020202020204" pitchFamily="34" charset="0"/>
              <a:buChar char="•"/>
            </a:pPr>
            <a:r>
              <a:rPr lang="en-US" sz="3000" dirty="0">
                <a:solidFill>
                  <a:srgbClr val="000000"/>
                </a:solidFill>
                <a:latin typeface="Aptos" panose="020B0004020202020204" pitchFamily="34" charset="0"/>
              </a:rPr>
              <a:t>​Depending on grant type, activities may include:​</a:t>
            </a:r>
          </a:p>
          <a:p>
            <a:pPr marL="1200150" lvl="1" indent="-514350" defTabSz="1371600" fontAlgn="base">
              <a:buFont typeface="Arial" panose="020B0604020202020204" pitchFamily="34" charset="0"/>
              <a:buChar char="•"/>
            </a:pPr>
            <a:r>
              <a:rPr lang="en-US" sz="3000" b="1" dirty="0">
                <a:solidFill>
                  <a:srgbClr val="000000"/>
                </a:solidFill>
                <a:latin typeface="Aptos" panose="020B0004020202020204" pitchFamily="34" charset="0"/>
              </a:rPr>
              <a:t>Scope and plan process </a:t>
            </a:r>
            <a:r>
              <a:rPr lang="en-US" sz="3000" dirty="0">
                <a:solidFill>
                  <a:srgbClr val="000000"/>
                </a:solidFill>
                <a:latin typeface="Aptos" panose="020B0004020202020204" pitchFamily="34" charset="0"/>
              </a:rPr>
              <a:t>for site cleanup and reuse​</a:t>
            </a:r>
          </a:p>
          <a:p>
            <a:pPr marL="1200150" lvl="1" indent="-514350" defTabSz="1371600" fontAlgn="base">
              <a:buFont typeface="Arial" panose="020B0604020202020204" pitchFamily="34" charset="0"/>
              <a:buChar char="•"/>
            </a:pPr>
            <a:r>
              <a:rPr lang="en-US" sz="3000" b="1" dirty="0">
                <a:solidFill>
                  <a:srgbClr val="000000"/>
                </a:solidFill>
                <a:latin typeface="Aptos" panose="020B0004020202020204" pitchFamily="34" charset="0"/>
              </a:rPr>
              <a:t>Remediation</a:t>
            </a:r>
            <a:r>
              <a:rPr lang="en-US" sz="3000" dirty="0">
                <a:solidFill>
                  <a:srgbClr val="000000"/>
                </a:solidFill>
                <a:latin typeface="Aptos" panose="020B0004020202020204" pitchFamily="34" charset="0"/>
              </a:rPr>
              <a:t> at one or more sites owned by the recipient​</a:t>
            </a:r>
          </a:p>
          <a:p>
            <a:pPr marL="1200150" lvl="1" indent="-514350" defTabSz="1371600" fontAlgn="base">
              <a:buFont typeface="Arial" panose="020B0604020202020204" pitchFamily="34" charset="0"/>
              <a:buChar char="•"/>
            </a:pPr>
            <a:r>
              <a:rPr lang="en-US" sz="3000" b="1" dirty="0">
                <a:solidFill>
                  <a:srgbClr val="000000"/>
                </a:solidFill>
                <a:latin typeface="Aptos" panose="020B0004020202020204" pitchFamily="34" charset="0"/>
              </a:rPr>
              <a:t>Provide loans and subgrants </a:t>
            </a:r>
            <a:r>
              <a:rPr lang="en-US" sz="3000" dirty="0">
                <a:solidFill>
                  <a:srgbClr val="000000"/>
                </a:solidFill>
                <a:latin typeface="Aptos" panose="020B0004020202020204" pitchFamily="34" charset="0"/>
              </a:rPr>
              <a:t>for cleanup​</a:t>
            </a:r>
          </a:p>
          <a:p>
            <a:pPr marL="1200150" lvl="1" indent="-514350" defTabSz="1371600" fontAlgn="base">
              <a:buFont typeface="Arial" panose="020B0604020202020204" pitchFamily="34" charset="0"/>
              <a:buChar char="•"/>
            </a:pPr>
            <a:r>
              <a:rPr lang="en-US" sz="3000" b="1" dirty="0">
                <a:solidFill>
                  <a:srgbClr val="000000"/>
                </a:solidFill>
                <a:latin typeface="Aptos" panose="020B0004020202020204" pitchFamily="34" charset="0"/>
              </a:rPr>
              <a:t>Community involvement </a:t>
            </a:r>
            <a:r>
              <a:rPr lang="en-US" sz="3000" dirty="0">
                <a:solidFill>
                  <a:srgbClr val="000000"/>
                </a:solidFill>
                <a:latin typeface="Aptos" panose="020B0004020202020204" pitchFamily="34" charset="0"/>
              </a:rPr>
              <a:t>to inform and engage stakeholders</a:t>
            </a:r>
          </a:p>
          <a:p>
            <a:pPr defTabSz="1371600" fontAlgn="base"/>
            <a:endParaRPr lang="en-US" sz="3000" dirty="0">
              <a:solidFill>
                <a:srgbClr val="000000"/>
              </a:solidFill>
              <a:latin typeface="Aptos" panose="020B0004020202020204" pitchFamily="34" charset="0"/>
            </a:endParaRPr>
          </a:p>
          <a:p>
            <a:pPr defTabSz="1371600"/>
            <a:r>
              <a:rPr lang="en-US" sz="3000" b="1" dirty="0">
                <a:solidFill>
                  <a:srgbClr val="000000"/>
                </a:solidFill>
                <a:latin typeface="Aptos" panose="020B0004020202020204" pitchFamily="34" charset="0"/>
              </a:rPr>
              <a:t>Note:</a:t>
            </a:r>
            <a:r>
              <a:rPr lang="en-US" sz="3000" dirty="0">
                <a:solidFill>
                  <a:srgbClr val="000000"/>
                </a:solidFill>
                <a:latin typeface="Aptos" panose="020B0004020202020204" pitchFamily="34" charset="0"/>
              </a:rPr>
              <a:t> Sites </a:t>
            </a:r>
            <a:r>
              <a:rPr lang="en-US" sz="3000" b="1" dirty="0">
                <a:solidFill>
                  <a:srgbClr val="000000"/>
                </a:solidFill>
                <a:latin typeface="Aptos" panose="020B0004020202020204" pitchFamily="34" charset="0"/>
              </a:rPr>
              <a:t>must</a:t>
            </a:r>
            <a:r>
              <a:rPr lang="en-US" sz="3000" dirty="0">
                <a:solidFill>
                  <a:srgbClr val="000000"/>
                </a:solidFill>
                <a:latin typeface="Aptos" panose="020B0004020202020204" pitchFamily="34" charset="0"/>
              </a:rPr>
              <a:t> be owned by the applicant to be eligible for funding.</a:t>
            </a:r>
          </a:p>
        </p:txBody>
      </p:sp>
    </p:spTree>
    <p:extLst>
      <p:ext uri="{BB962C8B-B14F-4D97-AF65-F5344CB8AC3E}">
        <p14:creationId xmlns:p14="http://schemas.microsoft.com/office/powerpoint/2010/main" val="28835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7B7E-D98A-2706-99D0-9F6E03C681D8}"/>
              </a:ext>
            </a:extLst>
          </p:cNvPr>
          <p:cNvSpPr>
            <a:spLocks noGrp="1"/>
          </p:cNvSpPr>
          <p:nvPr>
            <p:ph type="title"/>
          </p:nvPr>
        </p:nvSpPr>
        <p:spPr>
          <a:xfrm>
            <a:off x="525782" y="444368"/>
            <a:ext cx="17044986" cy="2034540"/>
          </a:xfrm>
        </p:spPr>
        <p:txBody>
          <a:bodyPr/>
          <a:lstStyle/>
          <a:p>
            <a:r>
              <a:rPr lang="en-US" dirty="0">
                <a:latin typeface="Aptos ExtraBold" panose="020B0004020202020204" pitchFamily="34" charset="0"/>
              </a:rPr>
              <a:t>Brownfields Program: Technical Assistance</a:t>
            </a:r>
          </a:p>
        </p:txBody>
      </p:sp>
      <p:sp>
        <p:nvSpPr>
          <p:cNvPr id="4" name="TextBox 3">
            <a:extLst>
              <a:ext uri="{FF2B5EF4-FFF2-40B4-BE49-F238E27FC236}">
                <a16:creationId xmlns:a16="http://schemas.microsoft.com/office/drawing/2014/main" id="{C6375D6E-0DB4-1EEB-EFEA-453F4B91DEA8}"/>
              </a:ext>
            </a:extLst>
          </p:cNvPr>
          <p:cNvSpPr txBox="1"/>
          <p:nvPr/>
        </p:nvSpPr>
        <p:spPr>
          <a:xfrm>
            <a:off x="717233" y="3690085"/>
            <a:ext cx="4974908" cy="5493812"/>
          </a:xfrm>
          <a:prstGeom prst="rect">
            <a:avLst/>
          </a:prstGeom>
          <a:noFill/>
        </p:spPr>
        <p:txBody>
          <a:bodyPr wrap="square">
            <a:spAutoFit/>
          </a:bodyPr>
          <a:lstStyle/>
          <a:p>
            <a:pPr defTabSz="1371600"/>
            <a:r>
              <a:rPr lang="en-US" sz="2700" dirty="0">
                <a:solidFill>
                  <a:srgbClr val="000000"/>
                </a:solidFill>
                <a:latin typeface="Aptos" panose="020B0004020202020204" pitchFamily="34" charset="0"/>
              </a:rPr>
              <a:t>The EPA </a:t>
            </a:r>
            <a:r>
              <a:rPr lang="en-US" sz="2700" b="1" dirty="0">
                <a:solidFill>
                  <a:srgbClr val="000000"/>
                </a:solidFill>
                <a:latin typeface="Aptos" panose="020B0004020202020204" pitchFamily="34" charset="0"/>
              </a:rPr>
              <a:t>Targeted Brownfields Assessment (TBA) </a:t>
            </a:r>
            <a:r>
              <a:rPr lang="en-US" sz="2700" dirty="0">
                <a:solidFill>
                  <a:srgbClr val="000000"/>
                </a:solidFill>
                <a:latin typeface="Aptos" panose="020B0004020202020204" pitchFamily="34" charset="0"/>
              </a:rPr>
              <a:t>program helps municipalities and non-profits partnered with municipalities to redevelop contaminated parcels in their communities. ​</a:t>
            </a:r>
          </a:p>
          <a:p>
            <a:pPr defTabSz="1371600"/>
            <a:endParaRPr lang="en-US" sz="2700" dirty="0">
              <a:solidFill>
                <a:srgbClr val="000000"/>
              </a:solidFill>
              <a:latin typeface="Aptos" panose="020B0004020202020204" pitchFamily="34" charset="0"/>
            </a:endParaRPr>
          </a:p>
          <a:p>
            <a:pPr defTabSz="1371600"/>
            <a:r>
              <a:rPr lang="en-US" sz="2700" dirty="0">
                <a:solidFill>
                  <a:srgbClr val="000000"/>
                </a:solidFill>
                <a:latin typeface="Aptos" panose="020B0004020202020204" pitchFamily="34" charset="0"/>
              </a:rPr>
              <a:t>The purpose of a TBA is to minimize the uncertainties surrounding the actual or perceived contamination associated with these sites.</a:t>
            </a:r>
          </a:p>
        </p:txBody>
      </p:sp>
      <p:sp>
        <p:nvSpPr>
          <p:cNvPr id="5" name="TextBox 4">
            <a:extLst>
              <a:ext uri="{FF2B5EF4-FFF2-40B4-BE49-F238E27FC236}">
                <a16:creationId xmlns:a16="http://schemas.microsoft.com/office/drawing/2014/main" id="{8F100BF1-4994-FC80-9006-1C1C6241F8EF}"/>
              </a:ext>
            </a:extLst>
          </p:cNvPr>
          <p:cNvSpPr txBox="1"/>
          <p:nvPr/>
        </p:nvSpPr>
        <p:spPr>
          <a:xfrm>
            <a:off x="717233" y="2510873"/>
            <a:ext cx="5129213" cy="923330"/>
          </a:xfrm>
          <a:prstGeom prst="rect">
            <a:avLst/>
          </a:prstGeom>
          <a:noFill/>
        </p:spPr>
        <p:txBody>
          <a:bodyPr wrap="square" rtlCol="0">
            <a:spAutoFit/>
          </a:bodyPr>
          <a:lstStyle/>
          <a:p>
            <a:pPr defTabSz="1371600"/>
            <a:r>
              <a:rPr lang="en-US" sz="2700" dirty="0">
                <a:solidFill>
                  <a:srgbClr val="000000"/>
                </a:solidFill>
                <a:latin typeface="Aptos ExtraBold" panose="020B0004020202020204" pitchFamily="34" charset="0"/>
              </a:rPr>
              <a:t>TARGETED BROWNFIELD ASSESSMENT PROGRAM</a:t>
            </a:r>
          </a:p>
        </p:txBody>
      </p:sp>
      <p:sp>
        <p:nvSpPr>
          <p:cNvPr id="6" name="Content Placeholder 2">
            <a:extLst>
              <a:ext uri="{FF2B5EF4-FFF2-40B4-BE49-F238E27FC236}">
                <a16:creationId xmlns:a16="http://schemas.microsoft.com/office/drawing/2014/main" id="{AE8DE11E-3B28-7FE8-AA18-C00EE0C6ED3D}"/>
              </a:ext>
            </a:extLst>
          </p:cNvPr>
          <p:cNvSpPr txBox="1">
            <a:spLocks/>
          </p:cNvSpPr>
          <p:nvPr/>
        </p:nvSpPr>
        <p:spPr>
          <a:xfrm>
            <a:off x="5692140" y="2478908"/>
            <a:ext cx="11932920" cy="7029450"/>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342900" indent="-274320" defTabSz="1371600">
              <a:spcBef>
                <a:spcPts val="2100"/>
              </a:spcBef>
              <a:buClr>
                <a:srgbClr val="A6B727"/>
              </a:buClr>
            </a:pPr>
            <a:r>
              <a:rPr lang="en-US" sz="3000" dirty="0">
                <a:solidFill>
                  <a:srgbClr val="000000"/>
                </a:solidFill>
                <a:latin typeface="Aptos" panose="020B0004020202020204" pitchFamily="34" charset="0"/>
              </a:rPr>
              <a:t>A TBA may encompass one or more of the following activities:​</a:t>
            </a:r>
          </a:p>
          <a:p>
            <a:pPr marL="342900" indent="-274320" defTabSz="1371600">
              <a:spcBef>
                <a:spcPts val="2100"/>
              </a:spcBef>
              <a:buClr>
                <a:srgbClr val="A6B727"/>
              </a:buClr>
            </a:pPr>
            <a:r>
              <a:rPr lang="en-US" sz="3000" dirty="0">
                <a:solidFill>
                  <a:srgbClr val="000000"/>
                </a:solidFill>
                <a:latin typeface="Aptos" panose="020B0004020202020204" pitchFamily="34" charset="0"/>
              </a:rPr>
              <a:t>An ASTM </a:t>
            </a:r>
            <a:r>
              <a:rPr lang="en-US" sz="3000" b="1" dirty="0">
                <a:solidFill>
                  <a:srgbClr val="000000"/>
                </a:solidFill>
                <a:latin typeface="Aptos" panose="020B0004020202020204" pitchFamily="34" charset="0"/>
              </a:rPr>
              <a:t>Phase I</a:t>
            </a:r>
            <a:r>
              <a:rPr lang="en-US" sz="3000" dirty="0">
                <a:solidFill>
                  <a:srgbClr val="000000"/>
                </a:solidFill>
                <a:latin typeface="Aptos" panose="020B0004020202020204" pitchFamily="34" charset="0"/>
              </a:rPr>
              <a:t> environmental site assessment (ESA), which includes a background and historical document review, site inspection, and interviews​</a:t>
            </a:r>
          </a:p>
          <a:p>
            <a:pPr marL="342900" indent="-274320" defTabSz="1371600">
              <a:spcBef>
                <a:spcPts val="2100"/>
              </a:spcBef>
              <a:buClr>
                <a:srgbClr val="A6B727"/>
              </a:buClr>
            </a:pPr>
            <a:r>
              <a:rPr lang="en-US" sz="3000" dirty="0">
                <a:solidFill>
                  <a:srgbClr val="000000"/>
                </a:solidFill>
                <a:latin typeface="Aptos" panose="020B0004020202020204" pitchFamily="34" charset="0"/>
              </a:rPr>
              <a:t>A full site assessment (</a:t>
            </a:r>
            <a:r>
              <a:rPr lang="en-US" sz="3000" b="1" dirty="0">
                <a:solidFill>
                  <a:srgbClr val="000000"/>
                </a:solidFill>
                <a:latin typeface="Aptos" panose="020B0004020202020204" pitchFamily="34" charset="0"/>
              </a:rPr>
              <a:t>Phase II ESA</a:t>
            </a:r>
            <a:r>
              <a:rPr lang="en-US" sz="3000" dirty="0">
                <a:solidFill>
                  <a:srgbClr val="000000"/>
                </a:solidFill>
                <a:latin typeface="Aptos" panose="020B0004020202020204" pitchFamily="34" charset="0"/>
              </a:rPr>
              <a:t>), including sampling activities to identify types and concentrations of contaminants and the areas of contamination that must be cleaned up; and​</a:t>
            </a:r>
          </a:p>
          <a:p>
            <a:pPr marL="342900" indent="-274320" defTabSz="1371600">
              <a:spcBef>
                <a:spcPts val="2100"/>
              </a:spcBef>
              <a:buClr>
                <a:srgbClr val="A6B727"/>
              </a:buClr>
            </a:pPr>
            <a:r>
              <a:rPr lang="en-US" sz="3000" dirty="0">
                <a:solidFill>
                  <a:srgbClr val="000000"/>
                </a:solidFill>
                <a:latin typeface="Aptos" panose="020B0004020202020204" pitchFamily="34" charset="0"/>
              </a:rPr>
              <a:t>The determination of how much more investigation is needed and/or the establishment of </a:t>
            </a:r>
            <a:r>
              <a:rPr lang="en-US" sz="3000" b="1" dirty="0">
                <a:solidFill>
                  <a:srgbClr val="000000"/>
                </a:solidFill>
                <a:latin typeface="Aptos" panose="020B0004020202020204" pitchFamily="34" charset="0"/>
              </a:rPr>
              <a:t>cleanup options </a:t>
            </a:r>
            <a:r>
              <a:rPr lang="en-US" sz="3000" dirty="0">
                <a:solidFill>
                  <a:srgbClr val="000000"/>
                </a:solidFill>
                <a:latin typeface="Aptos" panose="020B0004020202020204" pitchFamily="34" charset="0"/>
              </a:rPr>
              <a:t>and </a:t>
            </a:r>
            <a:r>
              <a:rPr lang="en-US" sz="3000" b="1" dirty="0">
                <a:solidFill>
                  <a:srgbClr val="000000"/>
                </a:solidFill>
                <a:latin typeface="Aptos" panose="020B0004020202020204" pitchFamily="34" charset="0"/>
              </a:rPr>
              <a:t>cost estimates </a:t>
            </a:r>
            <a:r>
              <a:rPr lang="en-US" sz="3000" dirty="0">
                <a:solidFill>
                  <a:srgbClr val="000000"/>
                </a:solidFill>
                <a:latin typeface="Aptos" panose="020B0004020202020204" pitchFamily="34" charset="0"/>
              </a:rPr>
              <a:t>based on future uses and </a:t>
            </a:r>
            <a:r>
              <a:rPr lang="en-US" sz="3000" b="1" dirty="0">
                <a:solidFill>
                  <a:srgbClr val="000000"/>
                </a:solidFill>
                <a:latin typeface="Aptos" panose="020B0004020202020204" pitchFamily="34" charset="0"/>
              </a:rPr>
              <a:t>redevelopment plans</a:t>
            </a:r>
            <a:r>
              <a:rPr lang="en-US" sz="3000" dirty="0">
                <a:solidFill>
                  <a:srgbClr val="000000"/>
                </a:solidFill>
                <a:latin typeface="Aptos" panose="020B0004020202020204" pitchFamily="34" charset="0"/>
              </a:rPr>
              <a:t>.</a:t>
            </a:r>
          </a:p>
          <a:p>
            <a:pPr marL="342900" indent="-274320" defTabSz="1371600">
              <a:spcBef>
                <a:spcPts val="2100"/>
              </a:spcBef>
              <a:buClr>
                <a:srgbClr val="A6B727"/>
              </a:buClr>
            </a:pPr>
            <a:r>
              <a:rPr lang="en-US" sz="3000" dirty="0">
                <a:solidFill>
                  <a:srgbClr val="000000"/>
                </a:solidFill>
                <a:latin typeface="Aptos" panose="020B0004020202020204" pitchFamily="34" charset="0"/>
              </a:rPr>
              <a:t>TBAs are considered a grant of services and are typically conducted by environmental consultants under contract with EPA. </a:t>
            </a:r>
          </a:p>
          <a:p>
            <a:pPr marL="342900" indent="-274320" defTabSz="1371600">
              <a:spcBef>
                <a:spcPts val="2100"/>
              </a:spcBef>
              <a:buClr>
                <a:srgbClr val="A6B727"/>
              </a:buClr>
            </a:pPr>
            <a:r>
              <a:rPr lang="en-US" sz="3000" dirty="0">
                <a:solidFill>
                  <a:srgbClr val="000000"/>
                </a:solidFill>
                <a:latin typeface="Aptos" panose="020B0004020202020204" pitchFamily="34" charset="0"/>
              </a:rPr>
              <a:t>The TBA program does not help conduct site cleanup or building demolition activities.</a:t>
            </a:r>
          </a:p>
        </p:txBody>
      </p:sp>
    </p:spTree>
    <p:extLst>
      <p:ext uri="{BB962C8B-B14F-4D97-AF65-F5344CB8AC3E}">
        <p14:creationId xmlns:p14="http://schemas.microsoft.com/office/powerpoint/2010/main" val="246578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A85E-0760-B758-A0D0-2ACC3E950C28}"/>
              </a:ext>
            </a:extLst>
          </p:cNvPr>
          <p:cNvSpPr>
            <a:spLocks noGrp="1"/>
          </p:cNvSpPr>
          <p:nvPr>
            <p:ph type="title"/>
          </p:nvPr>
        </p:nvSpPr>
        <p:spPr>
          <a:xfrm>
            <a:off x="1268730" y="314325"/>
            <a:ext cx="14813280" cy="2034540"/>
          </a:xfrm>
        </p:spPr>
        <p:txBody>
          <a:bodyPr/>
          <a:lstStyle/>
          <a:p>
            <a:r>
              <a:rPr lang="en-US" dirty="0">
                <a:latin typeface="Aptos ExtraBold" panose="020B0004020202020204" pitchFamily="34" charset="0"/>
              </a:rPr>
              <a:t>Who Is Eligible to Apply for TBA?</a:t>
            </a:r>
          </a:p>
        </p:txBody>
      </p:sp>
      <p:sp>
        <p:nvSpPr>
          <p:cNvPr id="3" name="Content Placeholder 2">
            <a:extLst>
              <a:ext uri="{FF2B5EF4-FFF2-40B4-BE49-F238E27FC236}">
                <a16:creationId xmlns:a16="http://schemas.microsoft.com/office/drawing/2014/main" id="{134AD13D-0ED3-C0BE-D759-94590C06BA01}"/>
              </a:ext>
            </a:extLst>
          </p:cNvPr>
          <p:cNvSpPr>
            <a:spLocks noGrp="1"/>
          </p:cNvSpPr>
          <p:nvPr>
            <p:ph idx="1"/>
          </p:nvPr>
        </p:nvSpPr>
        <p:spPr>
          <a:xfrm>
            <a:off x="977267" y="2606040"/>
            <a:ext cx="13235940" cy="6766560"/>
          </a:xfrm>
        </p:spPr>
        <p:txBody>
          <a:bodyPr>
            <a:normAutofit fontScale="85000" lnSpcReduction="10000"/>
          </a:bodyPr>
          <a:lstStyle/>
          <a:p>
            <a:r>
              <a:rPr lang="en-US" dirty="0">
                <a:solidFill>
                  <a:schemeClr val="tx1"/>
                </a:solidFill>
                <a:latin typeface="Aptos" panose="020B0004020202020204" pitchFamily="34" charset="0"/>
              </a:rPr>
              <a:t>EPA offers TBA assistance to </a:t>
            </a:r>
            <a:r>
              <a:rPr lang="en-US" b="1" dirty="0">
                <a:solidFill>
                  <a:schemeClr val="tx1"/>
                </a:solidFill>
                <a:latin typeface="Aptos" panose="020B0004020202020204" pitchFamily="34" charset="0"/>
              </a:rPr>
              <a:t>public entities </a:t>
            </a:r>
            <a:r>
              <a:rPr lang="en-US" dirty="0">
                <a:solidFill>
                  <a:schemeClr val="tx1"/>
                </a:solidFill>
                <a:latin typeface="Aptos" panose="020B0004020202020204" pitchFamily="34" charset="0"/>
              </a:rPr>
              <a:t>(e.g., municipalities, regional planning commissions) or </a:t>
            </a:r>
            <a:r>
              <a:rPr lang="en-US" b="1" dirty="0">
                <a:solidFill>
                  <a:schemeClr val="tx1"/>
                </a:solidFill>
                <a:latin typeface="Aptos" panose="020B0004020202020204" pitchFamily="34" charset="0"/>
              </a:rPr>
              <a:t>non-profits</a:t>
            </a:r>
            <a:r>
              <a:rPr lang="en-US" dirty="0">
                <a:solidFill>
                  <a:schemeClr val="tx1"/>
                </a:solidFill>
                <a:latin typeface="Aptos" panose="020B0004020202020204" pitchFamily="34" charset="0"/>
              </a:rPr>
              <a:t> who partner with a public entity. ​</a:t>
            </a:r>
          </a:p>
          <a:p>
            <a:r>
              <a:rPr lang="en-US" dirty="0">
                <a:solidFill>
                  <a:schemeClr val="tx1"/>
                </a:solidFill>
                <a:latin typeface="Aptos" panose="020B0004020202020204" pitchFamily="34" charset="0"/>
              </a:rPr>
              <a:t>Applicants should have </a:t>
            </a:r>
            <a:r>
              <a:rPr lang="en-US" b="1" dirty="0">
                <a:solidFill>
                  <a:schemeClr val="tx1"/>
                </a:solidFill>
                <a:latin typeface="Aptos" panose="020B0004020202020204" pitchFamily="34" charset="0"/>
              </a:rPr>
              <a:t>redevelopment plans </a:t>
            </a:r>
            <a:r>
              <a:rPr lang="en-US" dirty="0">
                <a:solidFill>
                  <a:schemeClr val="tx1"/>
                </a:solidFill>
                <a:latin typeface="Aptos" panose="020B0004020202020204" pitchFamily="34" charset="0"/>
              </a:rPr>
              <a:t>for the contaminated property. ​</a:t>
            </a:r>
          </a:p>
          <a:p>
            <a:r>
              <a:rPr lang="en-US" dirty="0">
                <a:solidFill>
                  <a:schemeClr val="tx1"/>
                </a:solidFill>
                <a:latin typeface="Aptos" panose="020B0004020202020204" pitchFamily="34" charset="0"/>
              </a:rPr>
              <a:t>Applicants should apply on behalf of a specific site which it currently owns or can obtain ownership through some other means (e.g., tax foreclosure). If the site is currently not owned by the applicant, the site should be "</a:t>
            </a:r>
            <a:r>
              <a:rPr lang="en-US" b="1" dirty="0">
                <a:solidFill>
                  <a:schemeClr val="tx1"/>
                </a:solidFill>
                <a:latin typeface="Aptos" panose="020B0004020202020204" pitchFamily="34" charset="0"/>
              </a:rPr>
              <a:t>abandoned"</a:t>
            </a:r>
            <a:r>
              <a:rPr lang="en-US" dirty="0">
                <a:solidFill>
                  <a:schemeClr val="tx1"/>
                </a:solidFill>
                <a:latin typeface="Aptos" panose="020B0004020202020204" pitchFamily="34" charset="0"/>
              </a:rPr>
              <a:t>. ​</a:t>
            </a:r>
          </a:p>
          <a:p>
            <a:r>
              <a:rPr lang="en-US" dirty="0">
                <a:solidFill>
                  <a:schemeClr val="tx1"/>
                </a:solidFill>
                <a:latin typeface="Aptos" panose="020B0004020202020204" pitchFamily="34" charset="0"/>
              </a:rPr>
              <a:t>An "abandoned" site for the purposes of the TBA program is a site where the current owner has shown no interest in the property, has not paid taxes on the property, and does not have the resources to conduct the required site assessment work. ​</a:t>
            </a:r>
          </a:p>
          <a:p>
            <a:r>
              <a:rPr lang="en-US" dirty="0">
                <a:solidFill>
                  <a:schemeClr val="tx1"/>
                </a:solidFill>
                <a:latin typeface="Aptos" panose="020B0004020202020204" pitchFamily="34" charset="0"/>
              </a:rPr>
              <a:t>Sites where the applicant could be considered a </a:t>
            </a:r>
            <a:r>
              <a:rPr lang="en-US" b="1" dirty="0">
                <a:solidFill>
                  <a:schemeClr val="tx1"/>
                </a:solidFill>
                <a:latin typeface="Aptos" panose="020B0004020202020204" pitchFamily="34" charset="0"/>
              </a:rPr>
              <a:t>responsible party </a:t>
            </a:r>
            <a:r>
              <a:rPr lang="en-US" dirty="0">
                <a:solidFill>
                  <a:schemeClr val="tx1"/>
                </a:solidFill>
                <a:latin typeface="Aptos" panose="020B0004020202020204" pitchFamily="34" charset="0"/>
              </a:rPr>
              <a:t>for the contamination on the site are </a:t>
            </a:r>
            <a:r>
              <a:rPr lang="en-US" b="1" dirty="0">
                <a:solidFill>
                  <a:schemeClr val="tx1"/>
                </a:solidFill>
                <a:latin typeface="Aptos" panose="020B0004020202020204" pitchFamily="34" charset="0"/>
              </a:rPr>
              <a:t>not eligible </a:t>
            </a:r>
            <a:r>
              <a:rPr lang="en-US" dirty="0">
                <a:solidFill>
                  <a:schemeClr val="tx1"/>
                </a:solidFill>
                <a:latin typeface="Aptos" panose="020B0004020202020204" pitchFamily="34" charset="0"/>
              </a:rPr>
              <a:t>for assistance under this program. ​</a:t>
            </a:r>
          </a:p>
          <a:p>
            <a:r>
              <a:rPr lang="en-US" dirty="0">
                <a:solidFill>
                  <a:schemeClr val="tx1"/>
                </a:solidFill>
                <a:latin typeface="Aptos" panose="020B0004020202020204" pitchFamily="34" charset="0"/>
              </a:rPr>
              <a:t>TBA program is not intended to assist private parties assess and cleanup their sites for redevelopment. </a:t>
            </a:r>
          </a:p>
        </p:txBody>
      </p:sp>
      <p:pic>
        <p:nvPicPr>
          <p:cNvPr id="9" name="Picture 8" descr="Close up of person writing">
            <a:extLst>
              <a:ext uri="{FF2B5EF4-FFF2-40B4-BE49-F238E27FC236}">
                <a16:creationId xmlns:a16="http://schemas.microsoft.com/office/drawing/2014/main" id="{1F7BE3C3-D32A-BB44-1560-013189BAE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3175" y="1640808"/>
            <a:ext cx="3651885" cy="2268252"/>
          </a:xfrm>
          <a:prstGeom prst="rect">
            <a:avLst/>
          </a:prstGeom>
        </p:spPr>
      </p:pic>
    </p:spTree>
    <p:extLst>
      <p:ext uri="{BB962C8B-B14F-4D97-AF65-F5344CB8AC3E}">
        <p14:creationId xmlns:p14="http://schemas.microsoft.com/office/powerpoint/2010/main" val="388090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6EE6-AB2F-E6B1-C072-074E949D301C}"/>
              </a:ext>
            </a:extLst>
          </p:cNvPr>
          <p:cNvSpPr>
            <a:spLocks noGrp="1"/>
          </p:cNvSpPr>
          <p:nvPr>
            <p:ph type="title"/>
          </p:nvPr>
        </p:nvSpPr>
        <p:spPr>
          <a:xfrm>
            <a:off x="1551623" y="371475"/>
            <a:ext cx="14813280" cy="2034540"/>
          </a:xfrm>
        </p:spPr>
        <p:txBody>
          <a:bodyPr/>
          <a:lstStyle/>
          <a:p>
            <a:r>
              <a:rPr lang="en-US" dirty="0">
                <a:latin typeface="Aptos ExtraBold" panose="020B0004020202020204" pitchFamily="34" charset="0"/>
              </a:rPr>
              <a:t>TYPICAL REUSE PLANNING PROCESS</a:t>
            </a:r>
          </a:p>
        </p:txBody>
      </p:sp>
      <p:pic>
        <p:nvPicPr>
          <p:cNvPr id="8" name="Picture 7">
            <a:extLst>
              <a:ext uri="{FF2B5EF4-FFF2-40B4-BE49-F238E27FC236}">
                <a16:creationId xmlns:a16="http://schemas.microsoft.com/office/drawing/2014/main" id="{242CE43B-9BFC-8492-D489-2452182F3837}"/>
              </a:ext>
            </a:extLst>
          </p:cNvPr>
          <p:cNvPicPr>
            <a:picLocks noChangeAspect="1"/>
          </p:cNvPicPr>
          <p:nvPr/>
        </p:nvPicPr>
        <p:blipFill>
          <a:blip r:embed="rId3">
            <a:lum bright="-20000" contrast="40000"/>
          </a:blip>
          <a:srcRect t="5870"/>
          <a:stretch>
            <a:fillRect/>
          </a:stretch>
        </p:blipFill>
        <p:spPr>
          <a:xfrm>
            <a:off x="514351" y="2000250"/>
            <a:ext cx="17230724" cy="7915275"/>
          </a:xfrm>
          <a:prstGeom prst="rect">
            <a:avLst/>
          </a:prstGeom>
        </p:spPr>
      </p:pic>
    </p:spTree>
    <p:extLst>
      <p:ext uri="{BB962C8B-B14F-4D97-AF65-F5344CB8AC3E}">
        <p14:creationId xmlns:p14="http://schemas.microsoft.com/office/powerpoint/2010/main" val="2017136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fe7810a-fe96-4cd3-a7da-9a4d0a33a24e">
      <Terms xmlns="http://schemas.microsoft.com/office/infopath/2007/PartnerControls"/>
    </lcf76f155ced4ddcb4097134ff3c332f>
    <TaxCatchAll xmlns="0411e041-36fb-42e6-9c1e-f55ffa4a81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08AD866DCDF745995D760BCEDC3E21" ma:contentTypeVersion="15" ma:contentTypeDescription="Create a new document." ma:contentTypeScope="" ma:versionID="985a3007ba28109e8445792c38153cbc">
  <xsd:schema xmlns:xsd="http://www.w3.org/2001/XMLSchema" xmlns:xs="http://www.w3.org/2001/XMLSchema" xmlns:p="http://schemas.microsoft.com/office/2006/metadata/properties" xmlns:ns2="0411e041-36fb-42e6-9c1e-f55ffa4a8149" xmlns:ns3="9fe7810a-fe96-4cd3-a7da-9a4d0a33a24e" targetNamespace="http://schemas.microsoft.com/office/2006/metadata/properties" ma:root="true" ma:fieldsID="f0e0e7798b4dc01dc41ecbd2fe284a7b" ns2:_="" ns3:_="">
    <xsd:import namespace="0411e041-36fb-42e6-9c1e-f55ffa4a8149"/>
    <xsd:import namespace="9fe7810a-fe96-4cd3-a7da-9a4d0a33a2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11e041-36fb-42e6-9c1e-f55ffa4a81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dd6fab-f606-491c-a0a4-d1528c3f4eba}" ma:internalName="TaxCatchAll" ma:showField="CatchAllData" ma:web="0411e041-36fb-42e6-9c1e-f55ffa4a814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e7810a-fe96-4cd3-a7da-9a4d0a33a2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f9cbe1f-5e6d-471a-b664-30f58f90acf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7B5CB9-9522-42B3-BE88-1A25003895F5}">
  <ds:schemaRefs>
    <ds:schemaRef ds:uri="http://schemas.microsoft.com/office/2006/metadata/properties"/>
    <ds:schemaRef ds:uri="http://schemas.microsoft.com/office/infopath/2007/PartnerControls"/>
    <ds:schemaRef ds:uri="f0b54da6-ed63-4c1f-a611-da0132636f88"/>
    <ds:schemaRef ds:uri="a6195b19-5806-455a-8db7-8886147037a0"/>
  </ds:schemaRefs>
</ds:datastoreItem>
</file>

<file path=customXml/itemProps2.xml><?xml version="1.0" encoding="utf-8"?>
<ds:datastoreItem xmlns:ds="http://schemas.openxmlformats.org/officeDocument/2006/customXml" ds:itemID="{448C63ED-F14C-40CC-978A-1B525AAE7FF6}">
  <ds:schemaRefs>
    <ds:schemaRef ds:uri="http://schemas.microsoft.com/sharepoint/v3/contenttype/forms"/>
  </ds:schemaRefs>
</ds:datastoreItem>
</file>

<file path=customXml/itemProps3.xml><?xml version="1.0" encoding="utf-8"?>
<ds:datastoreItem xmlns:ds="http://schemas.openxmlformats.org/officeDocument/2006/customXml" ds:itemID="{9D2383A7-8F73-4731-9809-07AD8B137357}"/>
</file>

<file path=docProps/app.xml><?xml version="1.0" encoding="utf-8"?>
<Properties xmlns="http://schemas.openxmlformats.org/officeDocument/2006/extended-properties" xmlns:vt="http://schemas.openxmlformats.org/officeDocument/2006/docPropsVTypes">
  <TotalTime>5</TotalTime>
  <Words>1161</Words>
  <Application>Microsoft Office PowerPoint</Application>
  <PresentationFormat>Custom</PresentationFormat>
  <Paragraphs>132</Paragraphs>
  <Slides>14</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Neue Montreal Medium</vt:lpstr>
      <vt:lpstr>Neue Montreal Bold</vt:lpstr>
      <vt:lpstr>Aptos ExtraBold</vt:lpstr>
      <vt:lpstr>Arial</vt:lpstr>
      <vt:lpstr>Aptos</vt:lpstr>
      <vt:lpstr>Times New Roman</vt:lpstr>
      <vt:lpstr>Calibri</vt:lpstr>
      <vt:lpstr>Work Sans Ultra-Bold Italics</vt:lpstr>
      <vt:lpstr>Segoe UI Semilight</vt:lpstr>
      <vt:lpstr>Corbel</vt:lpstr>
      <vt:lpstr>Office Theme</vt:lpstr>
      <vt:lpstr>Basis</vt:lpstr>
      <vt:lpstr>PowerPoint Presentation</vt:lpstr>
      <vt:lpstr>Planning Tools for Brownfield Redevelopment</vt:lpstr>
      <vt:lpstr>Core Planning Activities Eligible for Funding</vt:lpstr>
      <vt:lpstr>Brownfield Reuse Planning Elements</vt:lpstr>
      <vt:lpstr>The US Environmental Protection Agency Brownfields Program</vt:lpstr>
      <vt:lpstr>The US Environmental Protection Agency Brownfields Program</vt:lpstr>
      <vt:lpstr>Brownfields Program: Technical Assistance</vt:lpstr>
      <vt:lpstr>Who Is Eligible to Apply for TBA?</vt:lpstr>
      <vt:lpstr>TYPICAL REUSE PLANNING PROCESS</vt:lpstr>
      <vt:lpstr>Brownfields Program Land Revitalization</vt:lpstr>
      <vt:lpstr>Land Revitalization:  Technical Assistance</vt:lpstr>
      <vt:lpstr>PowerPoint Presentation</vt:lpstr>
      <vt:lpstr>EPA Brownfield Planning Resources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Brownfield Development: Panel Overview</dc:title>
  <dc:creator>Heather Devitt</dc:creator>
  <cp:lastModifiedBy>Heather Devitt</cp:lastModifiedBy>
  <cp:revision>3</cp:revision>
  <dcterms:created xsi:type="dcterms:W3CDTF">2006-08-16T00:00:00Z</dcterms:created>
  <dcterms:modified xsi:type="dcterms:W3CDTF">2026-05-12T17:10:44Z</dcterms:modified>
  <dc:identifier>DAHGwmO15AM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0x010100D008AD866DCDF745995D760BCEDC3E21</vt:lpwstr>
  </property>
</Properties>
</file>