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64"/>
    <p:restoredTop sz="94631"/>
  </p:normalViewPr>
  <p:slideViewPr>
    <p:cSldViewPr snapToGrid="0" snapToObjects="1">
      <p:cViewPr varScale="1">
        <p:scale>
          <a:sx n="101" d="100"/>
          <a:sy n="101" d="100"/>
        </p:scale>
        <p:origin x="904" y="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C0FBF49-2AC8-43B1-81F5-1DFBD4FA1D8F}" type="doc">
      <dgm:prSet loTypeId="urn:microsoft.com/office/officeart/2008/layout/LinedList" loCatId="list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08DE9F7A-5F91-44DD-B8EF-6623A2C38145}">
      <dgm:prSet/>
      <dgm:spPr/>
      <dgm:t>
        <a:bodyPr/>
        <a:lstStyle/>
        <a:p>
          <a:r>
            <a:rPr lang="en-US" b="1"/>
            <a:t>COVENANT OF CARE</a:t>
          </a:r>
          <a:endParaRPr lang="en-US"/>
        </a:p>
      </dgm:t>
    </dgm:pt>
    <dgm:pt modelId="{FBD2FF8C-AB7A-43DD-A6F0-4A5BDC4A3BFB}" type="parTrans" cxnId="{49E55C21-5D00-409A-B393-9CCA9E276EC2}">
      <dgm:prSet/>
      <dgm:spPr/>
      <dgm:t>
        <a:bodyPr/>
        <a:lstStyle/>
        <a:p>
          <a:endParaRPr lang="en-US"/>
        </a:p>
      </dgm:t>
    </dgm:pt>
    <dgm:pt modelId="{535AC8C0-A8F6-402D-92A1-B3E0E14511EB}" type="sibTrans" cxnId="{49E55C21-5D00-409A-B393-9CCA9E276EC2}">
      <dgm:prSet/>
      <dgm:spPr/>
      <dgm:t>
        <a:bodyPr/>
        <a:lstStyle/>
        <a:p>
          <a:endParaRPr lang="en-US"/>
        </a:p>
      </dgm:t>
    </dgm:pt>
    <dgm:pt modelId="{D2F9F0C1-A11A-42DF-8A0F-01AF387C5119}">
      <dgm:prSet/>
      <dgm:spPr/>
      <dgm:t>
        <a:bodyPr/>
        <a:lstStyle/>
        <a:p>
          <a:r>
            <a:rPr lang="en-US"/>
            <a:t>Child &amp; Youth Safety + Abuse &amp; Neglect Awareness</a:t>
          </a:r>
        </a:p>
      </dgm:t>
    </dgm:pt>
    <dgm:pt modelId="{9AE899B1-AA7E-4ADD-832E-0D3BDAEDEADD}" type="parTrans" cxnId="{491B6078-4E7E-48F5-8AB5-264FB614B40D}">
      <dgm:prSet/>
      <dgm:spPr/>
      <dgm:t>
        <a:bodyPr/>
        <a:lstStyle/>
        <a:p>
          <a:endParaRPr lang="en-US"/>
        </a:p>
      </dgm:t>
    </dgm:pt>
    <dgm:pt modelId="{B9CD0BC6-1D74-4791-913A-6FFF51300887}" type="sibTrans" cxnId="{491B6078-4E7E-48F5-8AB5-264FB614B40D}">
      <dgm:prSet/>
      <dgm:spPr/>
      <dgm:t>
        <a:bodyPr/>
        <a:lstStyle/>
        <a:p>
          <a:endParaRPr lang="en-US"/>
        </a:p>
      </dgm:t>
    </dgm:pt>
    <dgm:pt modelId="{3A652F90-32C2-4C53-8CA7-E97867CDABE7}">
      <dgm:prSet/>
      <dgm:spPr/>
      <dgm:t>
        <a:bodyPr/>
        <a:lstStyle/>
        <a:p>
          <a:r>
            <a:rPr lang="en-US"/>
            <a:t>St. Marys Methodist Church</a:t>
          </a:r>
        </a:p>
      </dgm:t>
    </dgm:pt>
    <dgm:pt modelId="{9D93D898-93D5-484B-BC0D-C6F9187151FD}" type="parTrans" cxnId="{E5258FB0-4245-4CA8-B6E9-58C04F6090E0}">
      <dgm:prSet/>
      <dgm:spPr/>
      <dgm:t>
        <a:bodyPr/>
        <a:lstStyle/>
        <a:p>
          <a:endParaRPr lang="en-US"/>
        </a:p>
      </dgm:t>
    </dgm:pt>
    <dgm:pt modelId="{9540850D-3C32-4F55-AD93-D510F598B88F}" type="sibTrans" cxnId="{E5258FB0-4245-4CA8-B6E9-58C04F6090E0}">
      <dgm:prSet/>
      <dgm:spPr/>
      <dgm:t>
        <a:bodyPr/>
        <a:lstStyle/>
        <a:p>
          <a:endParaRPr lang="en-US"/>
        </a:p>
      </dgm:t>
    </dgm:pt>
    <dgm:pt modelId="{2CA8271E-9599-004A-B5A6-DCE22F58E483}" type="pres">
      <dgm:prSet presAssocID="{CC0FBF49-2AC8-43B1-81F5-1DFBD4FA1D8F}" presName="vert0" presStyleCnt="0">
        <dgm:presLayoutVars>
          <dgm:dir/>
          <dgm:animOne val="branch"/>
          <dgm:animLvl val="lvl"/>
        </dgm:presLayoutVars>
      </dgm:prSet>
      <dgm:spPr/>
    </dgm:pt>
    <dgm:pt modelId="{6178C433-F9C6-7E4E-9704-30A100462EF9}" type="pres">
      <dgm:prSet presAssocID="{08DE9F7A-5F91-44DD-B8EF-6623A2C38145}" presName="thickLine" presStyleLbl="alignNode1" presStyleIdx="0" presStyleCnt="3"/>
      <dgm:spPr/>
    </dgm:pt>
    <dgm:pt modelId="{3872D500-2002-1544-AE64-6986F8B178C5}" type="pres">
      <dgm:prSet presAssocID="{08DE9F7A-5F91-44DD-B8EF-6623A2C38145}" presName="horz1" presStyleCnt="0"/>
      <dgm:spPr/>
    </dgm:pt>
    <dgm:pt modelId="{428BB789-DC23-A84C-B629-0F5157AA8B11}" type="pres">
      <dgm:prSet presAssocID="{08DE9F7A-5F91-44DD-B8EF-6623A2C38145}" presName="tx1" presStyleLbl="revTx" presStyleIdx="0" presStyleCnt="3"/>
      <dgm:spPr/>
    </dgm:pt>
    <dgm:pt modelId="{31F3B860-3407-834C-B547-58DF59E41F38}" type="pres">
      <dgm:prSet presAssocID="{08DE9F7A-5F91-44DD-B8EF-6623A2C38145}" presName="vert1" presStyleCnt="0"/>
      <dgm:spPr/>
    </dgm:pt>
    <dgm:pt modelId="{C0B6F1AB-67A2-854F-9D6A-12C01AAE2375}" type="pres">
      <dgm:prSet presAssocID="{D2F9F0C1-A11A-42DF-8A0F-01AF387C5119}" presName="thickLine" presStyleLbl="alignNode1" presStyleIdx="1" presStyleCnt="3"/>
      <dgm:spPr/>
    </dgm:pt>
    <dgm:pt modelId="{D138DAEF-C62D-A44B-B9E1-F4299DD2FA69}" type="pres">
      <dgm:prSet presAssocID="{D2F9F0C1-A11A-42DF-8A0F-01AF387C5119}" presName="horz1" presStyleCnt="0"/>
      <dgm:spPr/>
    </dgm:pt>
    <dgm:pt modelId="{2A19D740-69AB-1443-B322-1FB8F2CADBED}" type="pres">
      <dgm:prSet presAssocID="{D2F9F0C1-A11A-42DF-8A0F-01AF387C5119}" presName="tx1" presStyleLbl="revTx" presStyleIdx="1" presStyleCnt="3"/>
      <dgm:spPr/>
    </dgm:pt>
    <dgm:pt modelId="{44BC068D-C02C-094D-91D9-B44D784781F2}" type="pres">
      <dgm:prSet presAssocID="{D2F9F0C1-A11A-42DF-8A0F-01AF387C5119}" presName="vert1" presStyleCnt="0"/>
      <dgm:spPr/>
    </dgm:pt>
    <dgm:pt modelId="{ADE79010-1B80-074F-A5EA-DE44F8B09530}" type="pres">
      <dgm:prSet presAssocID="{3A652F90-32C2-4C53-8CA7-E97867CDABE7}" presName="thickLine" presStyleLbl="alignNode1" presStyleIdx="2" presStyleCnt="3"/>
      <dgm:spPr/>
    </dgm:pt>
    <dgm:pt modelId="{B349AA40-7272-6046-9A75-BF057DD4893B}" type="pres">
      <dgm:prSet presAssocID="{3A652F90-32C2-4C53-8CA7-E97867CDABE7}" presName="horz1" presStyleCnt="0"/>
      <dgm:spPr/>
    </dgm:pt>
    <dgm:pt modelId="{7C3B61EE-1788-1C43-B384-D0C621656190}" type="pres">
      <dgm:prSet presAssocID="{3A652F90-32C2-4C53-8CA7-E97867CDABE7}" presName="tx1" presStyleLbl="revTx" presStyleIdx="2" presStyleCnt="3"/>
      <dgm:spPr/>
    </dgm:pt>
    <dgm:pt modelId="{E0908AD5-58E9-BE42-8B0F-096D685A0B53}" type="pres">
      <dgm:prSet presAssocID="{3A652F90-32C2-4C53-8CA7-E97867CDABE7}" presName="vert1" presStyleCnt="0"/>
      <dgm:spPr/>
    </dgm:pt>
  </dgm:ptLst>
  <dgm:cxnLst>
    <dgm:cxn modelId="{49E55C21-5D00-409A-B393-9CCA9E276EC2}" srcId="{CC0FBF49-2AC8-43B1-81F5-1DFBD4FA1D8F}" destId="{08DE9F7A-5F91-44DD-B8EF-6623A2C38145}" srcOrd="0" destOrd="0" parTransId="{FBD2FF8C-AB7A-43DD-A6F0-4A5BDC4A3BFB}" sibTransId="{535AC8C0-A8F6-402D-92A1-B3E0E14511EB}"/>
    <dgm:cxn modelId="{484C1D47-38FB-A548-A662-0760213E8256}" type="presOf" srcId="{D2F9F0C1-A11A-42DF-8A0F-01AF387C5119}" destId="{2A19D740-69AB-1443-B322-1FB8F2CADBED}" srcOrd="0" destOrd="0" presId="urn:microsoft.com/office/officeart/2008/layout/LinedList"/>
    <dgm:cxn modelId="{491B6078-4E7E-48F5-8AB5-264FB614B40D}" srcId="{CC0FBF49-2AC8-43B1-81F5-1DFBD4FA1D8F}" destId="{D2F9F0C1-A11A-42DF-8A0F-01AF387C5119}" srcOrd="1" destOrd="0" parTransId="{9AE899B1-AA7E-4ADD-832E-0D3BDAEDEADD}" sibTransId="{B9CD0BC6-1D74-4791-913A-6FFF51300887}"/>
    <dgm:cxn modelId="{CB8ED48C-D7C4-7240-90E8-57759701B43B}" type="presOf" srcId="{08DE9F7A-5F91-44DD-B8EF-6623A2C38145}" destId="{428BB789-DC23-A84C-B629-0F5157AA8B11}" srcOrd="0" destOrd="0" presId="urn:microsoft.com/office/officeart/2008/layout/LinedList"/>
    <dgm:cxn modelId="{E5258FB0-4245-4CA8-B6E9-58C04F6090E0}" srcId="{CC0FBF49-2AC8-43B1-81F5-1DFBD4FA1D8F}" destId="{3A652F90-32C2-4C53-8CA7-E97867CDABE7}" srcOrd="2" destOrd="0" parTransId="{9D93D898-93D5-484B-BC0D-C6F9187151FD}" sibTransId="{9540850D-3C32-4F55-AD93-D510F598B88F}"/>
    <dgm:cxn modelId="{0C715BC4-CD90-DE4B-AC51-3EFB18339E36}" type="presOf" srcId="{3A652F90-32C2-4C53-8CA7-E97867CDABE7}" destId="{7C3B61EE-1788-1C43-B384-D0C621656190}" srcOrd="0" destOrd="0" presId="urn:microsoft.com/office/officeart/2008/layout/LinedList"/>
    <dgm:cxn modelId="{87F4F8D9-3CD8-3944-BC20-7CD921BF33B9}" type="presOf" srcId="{CC0FBF49-2AC8-43B1-81F5-1DFBD4FA1D8F}" destId="{2CA8271E-9599-004A-B5A6-DCE22F58E483}" srcOrd="0" destOrd="0" presId="urn:microsoft.com/office/officeart/2008/layout/LinedList"/>
    <dgm:cxn modelId="{76ACBC31-BE3B-A440-8360-8BF4114FC84C}" type="presParOf" srcId="{2CA8271E-9599-004A-B5A6-DCE22F58E483}" destId="{6178C433-F9C6-7E4E-9704-30A100462EF9}" srcOrd="0" destOrd="0" presId="urn:microsoft.com/office/officeart/2008/layout/LinedList"/>
    <dgm:cxn modelId="{34462551-3BD9-A74E-A514-EB157D5515FC}" type="presParOf" srcId="{2CA8271E-9599-004A-B5A6-DCE22F58E483}" destId="{3872D500-2002-1544-AE64-6986F8B178C5}" srcOrd="1" destOrd="0" presId="urn:microsoft.com/office/officeart/2008/layout/LinedList"/>
    <dgm:cxn modelId="{BC872E6E-4E7C-7B45-B3FC-ECEB25B35DB9}" type="presParOf" srcId="{3872D500-2002-1544-AE64-6986F8B178C5}" destId="{428BB789-DC23-A84C-B629-0F5157AA8B11}" srcOrd="0" destOrd="0" presId="urn:microsoft.com/office/officeart/2008/layout/LinedList"/>
    <dgm:cxn modelId="{C34152D6-0EB5-1F4C-8A8F-F7544394EBB0}" type="presParOf" srcId="{3872D500-2002-1544-AE64-6986F8B178C5}" destId="{31F3B860-3407-834C-B547-58DF59E41F38}" srcOrd="1" destOrd="0" presId="urn:microsoft.com/office/officeart/2008/layout/LinedList"/>
    <dgm:cxn modelId="{06C37286-961B-EC41-8978-5D12064C4618}" type="presParOf" srcId="{2CA8271E-9599-004A-B5A6-DCE22F58E483}" destId="{C0B6F1AB-67A2-854F-9D6A-12C01AAE2375}" srcOrd="2" destOrd="0" presId="urn:microsoft.com/office/officeart/2008/layout/LinedList"/>
    <dgm:cxn modelId="{1359882D-6FB0-FF48-AA17-55A717233277}" type="presParOf" srcId="{2CA8271E-9599-004A-B5A6-DCE22F58E483}" destId="{D138DAEF-C62D-A44B-B9E1-F4299DD2FA69}" srcOrd="3" destOrd="0" presId="urn:microsoft.com/office/officeart/2008/layout/LinedList"/>
    <dgm:cxn modelId="{B92CC4D3-96EC-6243-8726-843182E47CDB}" type="presParOf" srcId="{D138DAEF-C62D-A44B-B9E1-F4299DD2FA69}" destId="{2A19D740-69AB-1443-B322-1FB8F2CADBED}" srcOrd="0" destOrd="0" presId="urn:microsoft.com/office/officeart/2008/layout/LinedList"/>
    <dgm:cxn modelId="{2BB850A0-3DD2-A74B-90D3-2597BC12719A}" type="presParOf" srcId="{D138DAEF-C62D-A44B-B9E1-F4299DD2FA69}" destId="{44BC068D-C02C-094D-91D9-B44D784781F2}" srcOrd="1" destOrd="0" presId="urn:microsoft.com/office/officeart/2008/layout/LinedList"/>
    <dgm:cxn modelId="{A8B05114-9923-6540-945B-6A42180AD3CC}" type="presParOf" srcId="{2CA8271E-9599-004A-B5A6-DCE22F58E483}" destId="{ADE79010-1B80-074F-A5EA-DE44F8B09530}" srcOrd="4" destOrd="0" presId="urn:microsoft.com/office/officeart/2008/layout/LinedList"/>
    <dgm:cxn modelId="{C20A1746-9514-9545-AE8E-BB955FCE1C1E}" type="presParOf" srcId="{2CA8271E-9599-004A-B5A6-DCE22F58E483}" destId="{B349AA40-7272-6046-9A75-BF057DD4893B}" srcOrd="5" destOrd="0" presId="urn:microsoft.com/office/officeart/2008/layout/LinedList"/>
    <dgm:cxn modelId="{BFFB2B24-6ABF-DA4F-BA01-1ECE2376C979}" type="presParOf" srcId="{B349AA40-7272-6046-9A75-BF057DD4893B}" destId="{7C3B61EE-1788-1C43-B384-D0C621656190}" srcOrd="0" destOrd="0" presId="urn:microsoft.com/office/officeart/2008/layout/LinedList"/>
    <dgm:cxn modelId="{6B0049C3-071F-FB41-BA91-6BD206D43DCD}" type="presParOf" srcId="{B349AA40-7272-6046-9A75-BF057DD4893B}" destId="{E0908AD5-58E9-BE42-8B0F-096D685A0B5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7AFC05A-F545-4E6C-9DCF-59E8E6E037A9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C412C2D9-2383-42A9-90BE-867AC6542044}">
      <dgm:prSet/>
      <dgm:spPr/>
      <dgm:t>
        <a:bodyPr/>
        <a:lstStyle/>
        <a:p>
          <a:r>
            <a:rPr lang="en-US"/>
            <a:t>Under Georgia Code § 19-7-5, certain individuals must report suspected child abuse when they have reasonable cause to believe abuse has occurred.</a:t>
          </a:r>
        </a:p>
      </dgm:t>
    </dgm:pt>
    <dgm:pt modelId="{A4B86DA0-188F-4300-8C84-241318F65EA4}" type="parTrans" cxnId="{B5A4CF0E-06FA-4229-805D-9CA405A20E08}">
      <dgm:prSet/>
      <dgm:spPr/>
      <dgm:t>
        <a:bodyPr/>
        <a:lstStyle/>
        <a:p>
          <a:endParaRPr lang="en-US"/>
        </a:p>
      </dgm:t>
    </dgm:pt>
    <dgm:pt modelId="{A15C2531-AC62-450A-9944-05EC6C53A429}" type="sibTrans" cxnId="{B5A4CF0E-06FA-4229-805D-9CA405A20E08}">
      <dgm:prSet/>
      <dgm:spPr/>
      <dgm:t>
        <a:bodyPr/>
        <a:lstStyle/>
        <a:p>
          <a:endParaRPr lang="en-US"/>
        </a:p>
      </dgm:t>
    </dgm:pt>
    <dgm:pt modelId="{496214D8-BC7B-4B1F-940A-FA61E0174D54}">
      <dgm:prSet/>
      <dgm:spPr/>
      <dgm:t>
        <a:bodyPr/>
        <a:lstStyle/>
        <a:p>
          <a:r>
            <a:rPr lang="en-US"/>
            <a:t>Personnel working with children are considered mandated reporters under this training.</a:t>
          </a:r>
        </a:p>
      </dgm:t>
    </dgm:pt>
    <dgm:pt modelId="{B8FBBDA8-4A47-4854-AA80-6F0C1DD6EC65}" type="parTrans" cxnId="{C45DD651-69C7-4592-A9BE-FCA60214BF44}">
      <dgm:prSet/>
      <dgm:spPr/>
      <dgm:t>
        <a:bodyPr/>
        <a:lstStyle/>
        <a:p>
          <a:endParaRPr lang="en-US"/>
        </a:p>
      </dgm:t>
    </dgm:pt>
    <dgm:pt modelId="{8FF63C39-9C20-498D-B5DE-8CDE761F47DF}" type="sibTrans" cxnId="{C45DD651-69C7-4592-A9BE-FCA60214BF44}">
      <dgm:prSet/>
      <dgm:spPr/>
      <dgm:t>
        <a:bodyPr/>
        <a:lstStyle/>
        <a:p>
          <a:endParaRPr lang="en-US"/>
        </a:p>
      </dgm:t>
    </dgm:pt>
    <dgm:pt modelId="{91FB5840-5058-4520-ABBB-F4546F76D2F4}">
      <dgm:prSet/>
      <dgm:spPr/>
      <dgm:t>
        <a:bodyPr/>
        <a:lstStyle/>
        <a:p>
          <a:r>
            <a:rPr lang="en-US"/>
            <a:t>The responsibility applies 24 hours a day, 7 days a week—not only while you are serving at church.</a:t>
          </a:r>
        </a:p>
      </dgm:t>
    </dgm:pt>
    <dgm:pt modelId="{94CFBC14-31EC-4479-8CE0-9F3BD6B45AB1}" type="parTrans" cxnId="{16B4212B-9658-43DE-ACFE-FCCA13DA0955}">
      <dgm:prSet/>
      <dgm:spPr/>
      <dgm:t>
        <a:bodyPr/>
        <a:lstStyle/>
        <a:p>
          <a:endParaRPr lang="en-US"/>
        </a:p>
      </dgm:t>
    </dgm:pt>
    <dgm:pt modelId="{99ABD201-EED3-4734-9D61-A7D535813B2A}" type="sibTrans" cxnId="{16B4212B-9658-43DE-ACFE-FCCA13DA0955}">
      <dgm:prSet/>
      <dgm:spPr/>
      <dgm:t>
        <a:bodyPr/>
        <a:lstStyle/>
        <a:p>
          <a:endParaRPr lang="en-US"/>
        </a:p>
      </dgm:t>
    </dgm:pt>
    <dgm:pt modelId="{57EB1AE6-CB86-4512-BEFA-5347B8D13FD9}">
      <dgm:prSet/>
      <dgm:spPr/>
      <dgm:t>
        <a:bodyPr/>
        <a:lstStyle/>
        <a:p>
          <a:r>
            <a:rPr lang="en-US"/>
            <a:t>Your responsibility is to report reasonable suspicion, not to investigate, prove, or determine whether abuse occurred.</a:t>
          </a:r>
        </a:p>
      </dgm:t>
    </dgm:pt>
    <dgm:pt modelId="{5F7DAC6F-36B2-49E4-B964-A1AED44BFF12}" type="parTrans" cxnId="{631EFCC3-BC95-4A58-B276-0373C6409986}">
      <dgm:prSet/>
      <dgm:spPr/>
      <dgm:t>
        <a:bodyPr/>
        <a:lstStyle/>
        <a:p>
          <a:endParaRPr lang="en-US"/>
        </a:p>
      </dgm:t>
    </dgm:pt>
    <dgm:pt modelId="{44CC7A4A-C4D7-4B83-B435-BE406C7848A3}" type="sibTrans" cxnId="{631EFCC3-BC95-4A58-B276-0373C6409986}">
      <dgm:prSet/>
      <dgm:spPr/>
      <dgm:t>
        <a:bodyPr/>
        <a:lstStyle/>
        <a:p>
          <a:endParaRPr lang="en-US"/>
        </a:p>
      </dgm:t>
    </dgm:pt>
    <dgm:pt modelId="{31020FE8-6CC8-455E-A8EA-95CAFE47903C}">
      <dgm:prSet/>
      <dgm:spPr/>
      <dgm:t>
        <a:bodyPr/>
        <a:lstStyle/>
        <a:p>
          <a:r>
            <a:rPr lang="en-US"/>
            <a:t>Never delay a report because you are uncertain whether the concern is 'serious enough.'</a:t>
          </a:r>
        </a:p>
      </dgm:t>
    </dgm:pt>
    <dgm:pt modelId="{932A0CBF-3483-4071-A7FF-94160CF460AA}" type="parTrans" cxnId="{BDCF5200-21B5-4124-B7CD-A12F06646A6B}">
      <dgm:prSet/>
      <dgm:spPr/>
      <dgm:t>
        <a:bodyPr/>
        <a:lstStyle/>
        <a:p>
          <a:endParaRPr lang="en-US"/>
        </a:p>
      </dgm:t>
    </dgm:pt>
    <dgm:pt modelId="{66A514EE-A202-4738-9B53-86EF48EED9E2}" type="sibTrans" cxnId="{BDCF5200-21B5-4124-B7CD-A12F06646A6B}">
      <dgm:prSet/>
      <dgm:spPr/>
      <dgm:t>
        <a:bodyPr/>
        <a:lstStyle/>
        <a:p>
          <a:endParaRPr lang="en-US"/>
        </a:p>
      </dgm:t>
    </dgm:pt>
    <dgm:pt modelId="{A6FF11D1-0464-B54E-93DB-FAD27A12C1D6}" type="pres">
      <dgm:prSet presAssocID="{87AFC05A-F545-4E6C-9DCF-59E8E6E037A9}" presName="vert0" presStyleCnt="0">
        <dgm:presLayoutVars>
          <dgm:dir/>
          <dgm:animOne val="branch"/>
          <dgm:animLvl val="lvl"/>
        </dgm:presLayoutVars>
      </dgm:prSet>
      <dgm:spPr/>
    </dgm:pt>
    <dgm:pt modelId="{803D78DF-E3F6-F24E-8A56-9784956B29BE}" type="pres">
      <dgm:prSet presAssocID="{C412C2D9-2383-42A9-90BE-867AC6542044}" presName="thickLine" presStyleLbl="alignNode1" presStyleIdx="0" presStyleCnt="5"/>
      <dgm:spPr/>
    </dgm:pt>
    <dgm:pt modelId="{F8F7AEE3-8E17-9947-AD2C-BB0C4A1798D6}" type="pres">
      <dgm:prSet presAssocID="{C412C2D9-2383-42A9-90BE-867AC6542044}" presName="horz1" presStyleCnt="0"/>
      <dgm:spPr/>
    </dgm:pt>
    <dgm:pt modelId="{5513575F-2C6B-5A4F-BD93-99DC740D864A}" type="pres">
      <dgm:prSet presAssocID="{C412C2D9-2383-42A9-90BE-867AC6542044}" presName="tx1" presStyleLbl="revTx" presStyleIdx="0" presStyleCnt="5"/>
      <dgm:spPr/>
    </dgm:pt>
    <dgm:pt modelId="{4A035720-23B7-A142-8F4B-C62D67EE19D9}" type="pres">
      <dgm:prSet presAssocID="{C412C2D9-2383-42A9-90BE-867AC6542044}" presName="vert1" presStyleCnt="0"/>
      <dgm:spPr/>
    </dgm:pt>
    <dgm:pt modelId="{2C7EA7A0-F387-EC44-A5B9-0CA52B1A796C}" type="pres">
      <dgm:prSet presAssocID="{496214D8-BC7B-4B1F-940A-FA61E0174D54}" presName="thickLine" presStyleLbl="alignNode1" presStyleIdx="1" presStyleCnt="5"/>
      <dgm:spPr/>
    </dgm:pt>
    <dgm:pt modelId="{F2BE0060-28FE-1641-9496-A2EA24575F31}" type="pres">
      <dgm:prSet presAssocID="{496214D8-BC7B-4B1F-940A-FA61E0174D54}" presName="horz1" presStyleCnt="0"/>
      <dgm:spPr/>
    </dgm:pt>
    <dgm:pt modelId="{851FFAF1-0905-0842-AB84-7396F4256E54}" type="pres">
      <dgm:prSet presAssocID="{496214D8-BC7B-4B1F-940A-FA61E0174D54}" presName="tx1" presStyleLbl="revTx" presStyleIdx="1" presStyleCnt="5"/>
      <dgm:spPr/>
    </dgm:pt>
    <dgm:pt modelId="{4C177BDF-0691-3A4B-B8D6-93187046861E}" type="pres">
      <dgm:prSet presAssocID="{496214D8-BC7B-4B1F-940A-FA61E0174D54}" presName="vert1" presStyleCnt="0"/>
      <dgm:spPr/>
    </dgm:pt>
    <dgm:pt modelId="{518BC433-B94E-0846-887F-4004A7E4796A}" type="pres">
      <dgm:prSet presAssocID="{91FB5840-5058-4520-ABBB-F4546F76D2F4}" presName="thickLine" presStyleLbl="alignNode1" presStyleIdx="2" presStyleCnt="5"/>
      <dgm:spPr/>
    </dgm:pt>
    <dgm:pt modelId="{C0C925B0-0821-BE40-A840-644EA2AF02E5}" type="pres">
      <dgm:prSet presAssocID="{91FB5840-5058-4520-ABBB-F4546F76D2F4}" presName="horz1" presStyleCnt="0"/>
      <dgm:spPr/>
    </dgm:pt>
    <dgm:pt modelId="{9083224F-DE8C-D943-A168-6CF5BB21E5AE}" type="pres">
      <dgm:prSet presAssocID="{91FB5840-5058-4520-ABBB-F4546F76D2F4}" presName="tx1" presStyleLbl="revTx" presStyleIdx="2" presStyleCnt="5"/>
      <dgm:spPr/>
    </dgm:pt>
    <dgm:pt modelId="{6BBB9B27-5112-A24E-9FBC-BD0618D8A798}" type="pres">
      <dgm:prSet presAssocID="{91FB5840-5058-4520-ABBB-F4546F76D2F4}" presName="vert1" presStyleCnt="0"/>
      <dgm:spPr/>
    </dgm:pt>
    <dgm:pt modelId="{8B4F8BB1-299A-FB42-B0D8-4E3C350AB7A1}" type="pres">
      <dgm:prSet presAssocID="{57EB1AE6-CB86-4512-BEFA-5347B8D13FD9}" presName="thickLine" presStyleLbl="alignNode1" presStyleIdx="3" presStyleCnt="5"/>
      <dgm:spPr/>
    </dgm:pt>
    <dgm:pt modelId="{E580687F-8157-CE41-B615-F23E41B6B1FD}" type="pres">
      <dgm:prSet presAssocID="{57EB1AE6-CB86-4512-BEFA-5347B8D13FD9}" presName="horz1" presStyleCnt="0"/>
      <dgm:spPr/>
    </dgm:pt>
    <dgm:pt modelId="{5E871BDE-4AF0-D94D-82B8-B60B152D9414}" type="pres">
      <dgm:prSet presAssocID="{57EB1AE6-CB86-4512-BEFA-5347B8D13FD9}" presName="tx1" presStyleLbl="revTx" presStyleIdx="3" presStyleCnt="5"/>
      <dgm:spPr/>
    </dgm:pt>
    <dgm:pt modelId="{B0450423-0A4D-3C41-9F26-3E613D08B670}" type="pres">
      <dgm:prSet presAssocID="{57EB1AE6-CB86-4512-BEFA-5347B8D13FD9}" presName="vert1" presStyleCnt="0"/>
      <dgm:spPr/>
    </dgm:pt>
    <dgm:pt modelId="{414CEEA3-7DD7-294D-8C74-B35832A0ACFE}" type="pres">
      <dgm:prSet presAssocID="{31020FE8-6CC8-455E-A8EA-95CAFE47903C}" presName="thickLine" presStyleLbl="alignNode1" presStyleIdx="4" presStyleCnt="5"/>
      <dgm:spPr/>
    </dgm:pt>
    <dgm:pt modelId="{AD69512E-A99F-C142-8BFE-9C12EAF2458B}" type="pres">
      <dgm:prSet presAssocID="{31020FE8-6CC8-455E-A8EA-95CAFE47903C}" presName="horz1" presStyleCnt="0"/>
      <dgm:spPr/>
    </dgm:pt>
    <dgm:pt modelId="{973652F6-0781-7942-9915-9088CB095C7D}" type="pres">
      <dgm:prSet presAssocID="{31020FE8-6CC8-455E-A8EA-95CAFE47903C}" presName="tx1" presStyleLbl="revTx" presStyleIdx="4" presStyleCnt="5"/>
      <dgm:spPr/>
    </dgm:pt>
    <dgm:pt modelId="{415B9BF6-C5B6-2742-A3F1-969EE30BE48F}" type="pres">
      <dgm:prSet presAssocID="{31020FE8-6CC8-455E-A8EA-95CAFE47903C}" presName="vert1" presStyleCnt="0"/>
      <dgm:spPr/>
    </dgm:pt>
  </dgm:ptLst>
  <dgm:cxnLst>
    <dgm:cxn modelId="{BDCF5200-21B5-4124-B7CD-A12F06646A6B}" srcId="{87AFC05A-F545-4E6C-9DCF-59E8E6E037A9}" destId="{31020FE8-6CC8-455E-A8EA-95CAFE47903C}" srcOrd="4" destOrd="0" parTransId="{932A0CBF-3483-4071-A7FF-94160CF460AA}" sibTransId="{66A514EE-A202-4738-9B53-86EF48EED9E2}"/>
    <dgm:cxn modelId="{B5A4CF0E-06FA-4229-805D-9CA405A20E08}" srcId="{87AFC05A-F545-4E6C-9DCF-59E8E6E037A9}" destId="{C412C2D9-2383-42A9-90BE-867AC6542044}" srcOrd="0" destOrd="0" parTransId="{A4B86DA0-188F-4300-8C84-241318F65EA4}" sibTransId="{A15C2531-AC62-450A-9944-05EC6C53A429}"/>
    <dgm:cxn modelId="{6900A410-2132-1D4F-8992-E9C56FBDB8C5}" type="presOf" srcId="{87AFC05A-F545-4E6C-9DCF-59E8E6E037A9}" destId="{A6FF11D1-0464-B54E-93DB-FAD27A12C1D6}" srcOrd="0" destOrd="0" presId="urn:microsoft.com/office/officeart/2008/layout/LinedList"/>
    <dgm:cxn modelId="{16B4212B-9658-43DE-ACFE-FCCA13DA0955}" srcId="{87AFC05A-F545-4E6C-9DCF-59E8E6E037A9}" destId="{91FB5840-5058-4520-ABBB-F4546F76D2F4}" srcOrd="2" destOrd="0" parTransId="{94CFBC14-31EC-4479-8CE0-9F3BD6B45AB1}" sibTransId="{99ABD201-EED3-4734-9D61-A7D535813B2A}"/>
    <dgm:cxn modelId="{C9E0373B-CA73-3949-BE34-3298F6DCF7CA}" type="presOf" srcId="{91FB5840-5058-4520-ABBB-F4546F76D2F4}" destId="{9083224F-DE8C-D943-A168-6CF5BB21E5AE}" srcOrd="0" destOrd="0" presId="urn:microsoft.com/office/officeart/2008/layout/LinedList"/>
    <dgm:cxn modelId="{C45DD651-69C7-4592-A9BE-FCA60214BF44}" srcId="{87AFC05A-F545-4E6C-9DCF-59E8E6E037A9}" destId="{496214D8-BC7B-4B1F-940A-FA61E0174D54}" srcOrd="1" destOrd="0" parTransId="{B8FBBDA8-4A47-4854-AA80-6F0C1DD6EC65}" sibTransId="{8FF63C39-9C20-498D-B5DE-8CDE761F47DF}"/>
    <dgm:cxn modelId="{09D49B64-8972-654B-B945-DE5F309D58F6}" type="presOf" srcId="{31020FE8-6CC8-455E-A8EA-95CAFE47903C}" destId="{973652F6-0781-7942-9915-9088CB095C7D}" srcOrd="0" destOrd="0" presId="urn:microsoft.com/office/officeart/2008/layout/LinedList"/>
    <dgm:cxn modelId="{21810075-4922-F64C-BF7A-420F36473210}" type="presOf" srcId="{57EB1AE6-CB86-4512-BEFA-5347B8D13FD9}" destId="{5E871BDE-4AF0-D94D-82B8-B60B152D9414}" srcOrd="0" destOrd="0" presId="urn:microsoft.com/office/officeart/2008/layout/LinedList"/>
    <dgm:cxn modelId="{631EFCC3-BC95-4A58-B276-0373C6409986}" srcId="{87AFC05A-F545-4E6C-9DCF-59E8E6E037A9}" destId="{57EB1AE6-CB86-4512-BEFA-5347B8D13FD9}" srcOrd="3" destOrd="0" parTransId="{5F7DAC6F-36B2-49E4-B964-A1AED44BFF12}" sibTransId="{44CC7A4A-C4D7-4B83-B435-BE406C7848A3}"/>
    <dgm:cxn modelId="{390AF6F4-1896-1540-985A-B37EBAE94B8D}" type="presOf" srcId="{C412C2D9-2383-42A9-90BE-867AC6542044}" destId="{5513575F-2C6B-5A4F-BD93-99DC740D864A}" srcOrd="0" destOrd="0" presId="urn:microsoft.com/office/officeart/2008/layout/LinedList"/>
    <dgm:cxn modelId="{2FE6A9F6-CAD2-F340-9ED6-35D8B310CB79}" type="presOf" srcId="{496214D8-BC7B-4B1F-940A-FA61E0174D54}" destId="{851FFAF1-0905-0842-AB84-7396F4256E54}" srcOrd="0" destOrd="0" presId="urn:microsoft.com/office/officeart/2008/layout/LinedList"/>
    <dgm:cxn modelId="{27066427-DE5F-0843-82D0-378FF3778FEE}" type="presParOf" srcId="{A6FF11D1-0464-B54E-93DB-FAD27A12C1D6}" destId="{803D78DF-E3F6-F24E-8A56-9784956B29BE}" srcOrd="0" destOrd="0" presId="urn:microsoft.com/office/officeart/2008/layout/LinedList"/>
    <dgm:cxn modelId="{770C2604-33AB-394B-93D2-572764C1B1FE}" type="presParOf" srcId="{A6FF11D1-0464-B54E-93DB-FAD27A12C1D6}" destId="{F8F7AEE3-8E17-9947-AD2C-BB0C4A1798D6}" srcOrd="1" destOrd="0" presId="urn:microsoft.com/office/officeart/2008/layout/LinedList"/>
    <dgm:cxn modelId="{1852E050-A3F4-CA4E-975B-CC6913C58FC5}" type="presParOf" srcId="{F8F7AEE3-8E17-9947-AD2C-BB0C4A1798D6}" destId="{5513575F-2C6B-5A4F-BD93-99DC740D864A}" srcOrd="0" destOrd="0" presId="urn:microsoft.com/office/officeart/2008/layout/LinedList"/>
    <dgm:cxn modelId="{BFCDE1D5-0EBA-DE48-B2BB-32318D98BA54}" type="presParOf" srcId="{F8F7AEE3-8E17-9947-AD2C-BB0C4A1798D6}" destId="{4A035720-23B7-A142-8F4B-C62D67EE19D9}" srcOrd="1" destOrd="0" presId="urn:microsoft.com/office/officeart/2008/layout/LinedList"/>
    <dgm:cxn modelId="{5FC55381-B1C2-854C-A072-D24C97D5AB9D}" type="presParOf" srcId="{A6FF11D1-0464-B54E-93DB-FAD27A12C1D6}" destId="{2C7EA7A0-F387-EC44-A5B9-0CA52B1A796C}" srcOrd="2" destOrd="0" presId="urn:microsoft.com/office/officeart/2008/layout/LinedList"/>
    <dgm:cxn modelId="{CC6017A5-025E-2F4C-B958-6C2E409D52C2}" type="presParOf" srcId="{A6FF11D1-0464-B54E-93DB-FAD27A12C1D6}" destId="{F2BE0060-28FE-1641-9496-A2EA24575F31}" srcOrd="3" destOrd="0" presId="urn:microsoft.com/office/officeart/2008/layout/LinedList"/>
    <dgm:cxn modelId="{C4A5EF43-7205-2E40-8212-0A0FAF160912}" type="presParOf" srcId="{F2BE0060-28FE-1641-9496-A2EA24575F31}" destId="{851FFAF1-0905-0842-AB84-7396F4256E54}" srcOrd="0" destOrd="0" presId="urn:microsoft.com/office/officeart/2008/layout/LinedList"/>
    <dgm:cxn modelId="{F2983D4D-AB8D-0141-98F7-8C293849F37D}" type="presParOf" srcId="{F2BE0060-28FE-1641-9496-A2EA24575F31}" destId="{4C177BDF-0691-3A4B-B8D6-93187046861E}" srcOrd="1" destOrd="0" presId="urn:microsoft.com/office/officeart/2008/layout/LinedList"/>
    <dgm:cxn modelId="{F3F855EB-6F28-7A43-A5ED-4E87BED58299}" type="presParOf" srcId="{A6FF11D1-0464-B54E-93DB-FAD27A12C1D6}" destId="{518BC433-B94E-0846-887F-4004A7E4796A}" srcOrd="4" destOrd="0" presId="urn:microsoft.com/office/officeart/2008/layout/LinedList"/>
    <dgm:cxn modelId="{C00DF44C-129F-8A40-BEB4-F7AB7BA1CBB3}" type="presParOf" srcId="{A6FF11D1-0464-B54E-93DB-FAD27A12C1D6}" destId="{C0C925B0-0821-BE40-A840-644EA2AF02E5}" srcOrd="5" destOrd="0" presId="urn:microsoft.com/office/officeart/2008/layout/LinedList"/>
    <dgm:cxn modelId="{769BB812-6328-214D-8800-928F5922D67A}" type="presParOf" srcId="{C0C925B0-0821-BE40-A840-644EA2AF02E5}" destId="{9083224F-DE8C-D943-A168-6CF5BB21E5AE}" srcOrd="0" destOrd="0" presId="urn:microsoft.com/office/officeart/2008/layout/LinedList"/>
    <dgm:cxn modelId="{B9AAB9C7-182C-F148-BFD9-F1E2E094E837}" type="presParOf" srcId="{C0C925B0-0821-BE40-A840-644EA2AF02E5}" destId="{6BBB9B27-5112-A24E-9FBC-BD0618D8A798}" srcOrd="1" destOrd="0" presId="urn:microsoft.com/office/officeart/2008/layout/LinedList"/>
    <dgm:cxn modelId="{AC7E13F6-F138-8E40-858C-0A2A6690E2DB}" type="presParOf" srcId="{A6FF11D1-0464-B54E-93DB-FAD27A12C1D6}" destId="{8B4F8BB1-299A-FB42-B0D8-4E3C350AB7A1}" srcOrd="6" destOrd="0" presId="urn:microsoft.com/office/officeart/2008/layout/LinedList"/>
    <dgm:cxn modelId="{88F0E175-6DCC-E245-86F3-6BE122B244C4}" type="presParOf" srcId="{A6FF11D1-0464-B54E-93DB-FAD27A12C1D6}" destId="{E580687F-8157-CE41-B615-F23E41B6B1FD}" srcOrd="7" destOrd="0" presId="urn:microsoft.com/office/officeart/2008/layout/LinedList"/>
    <dgm:cxn modelId="{F82CE6F0-2AD4-3D47-BB0B-E0AA2F52733A}" type="presParOf" srcId="{E580687F-8157-CE41-B615-F23E41B6B1FD}" destId="{5E871BDE-4AF0-D94D-82B8-B60B152D9414}" srcOrd="0" destOrd="0" presId="urn:microsoft.com/office/officeart/2008/layout/LinedList"/>
    <dgm:cxn modelId="{E563BC1C-B350-4C46-83DB-FB673476E715}" type="presParOf" srcId="{E580687F-8157-CE41-B615-F23E41B6B1FD}" destId="{B0450423-0A4D-3C41-9F26-3E613D08B670}" srcOrd="1" destOrd="0" presId="urn:microsoft.com/office/officeart/2008/layout/LinedList"/>
    <dgm:cxn modelId="{1C70818B-85A8-1B40-9E9B-3C159A6C0E73}" type="presParOf" srcId="{A6FF11D1-0464-B54E-93DB-FAD27A12C1D6}" destId="{414CEEA3-7DD7-294D-8C74-B35832A0ACFE}" srcOrd="8" destOrd="0" presId="urn:microsoft.com/office/officeart/2008/layout/LinedList"/>
    <dgm:cxn modelId="{CB5E3882-07C3-F24C-8D89-7DF1BC903EE9}" type="presParOf" srcId="{A6FF11D1-0464-B54E-93DB-FAD27A12C1D6}" destId="{AD69512E-A99F-C142-8BFE-9C12EAF2458B}" srcOrd="9" destOrd="0" presId="urn:microsoft.com/office/officeart/2008/layout/LinedList"/>
    <dgm:cxn modelId="{ACB2131B-137D-FE42-93B3-CC4EDBEF0A52}" type="presParOf" srcId="{AD69512E-A99F-C142-8BFE-9C12EAF2458B}" destId="{973652F6-0781-7942-9915-9088CB095C7D}" srcOrd="0" destOrd="0" presId="urn:microsoft.com/office/officeart/2008/layout/LinedList"/>
    <dgm:cxn modelId="{A1CE758B-68C8-D645-B312-246AF0B6F843}" type="presParOf" srcId="{AD69512E-A99F-C142-8BFE-9C12EAF2458B}" destId="{415B9BF6-C5B6-2742-A3F1-969EE30BE48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BCD9C50-7812-4018-A89D-DAA1BCF30F80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8F4546ED-AFAB-4C42-B02A-9E4D2CAB5034}">
      <dgm:prSet/>
      <dgm:spPr/>
      <dgm:t>
        <a:bodyPr/>
        <a:lstStyle/>
        <a:p>
          <a:r>
            <a:rPr lang="en-US"/>
            <a:t>Neglect is the failure of a parent, guardian, or caregiver to provide for a child's basic needs.</a:t>
          </a:r>
        </a:p>
      </dgm:t>
    </dgm:pt>
    <dgm:pt modelId="{5E73ADF7-4CB1-47A0-8CFE-068AEED47E67}" type="parTrans" cxnId="{6AED37ED-5808-41C8-B5F6-D237B0375E48}">
      <dgm:prSet/>
      <dgm:spPr/>
      <dgm:t>
        <a:bodyPr/>
        <a:lstStyle/>
        <a:p>
          <a:endParaRPr lang="en-US"/>
        </a:p>
      </dgm:t>
    </dgm:pt>
    <dgm:pt modelId="{0C0BF2F0-5F7A-47DE-AB49-4AE9244FC3B5}" type="sibTrans" cxnId="{6AED37ED-5808-41C8-B5F6-D237B0375E48}">
      <dgm:prSet/>
      <dgm:spPr/>
      <dgm:t>
        <a:bodyPr/>
        <a:lstStyle/>
        <a:p>
          <a:endParaRPr lang="en-US"/>
        </a:p>
      </dgm:t>
    </dgm:pt>
    <dgm:pt modelId="{F75C894C-EEC5-457E-A012-D3931ABBCB91}">
      <dgm:prSet/>
      <dgm:spPr/>
      <dgm:t>
        <a:bodyPr/>
        <a:lstStyle/>
        <a:p>
          <a:r>
            <a:rPr lang="en-US"/>
            <a:t>Basic needs may include adequate food, clothing, hygiene, medical/dental care, supervision, and a safe caregiving environment.</a:t>
          </a:r>
        </a:p>
      </dgm:t>
    </dgm:pt>
    <dgm:pt modelId="{A45E415F-A74F-4BD5-ABD1-61D2D1165845}" type="parTrans" cxnId="{B0CC5A41-B35F-4B0D-8B07-FC08798F3C77}">
      <dgm:prSet/>
      <dgm:spPr/>
      <dgm:t>
        <a:bodyPr/>
        <a:lstStyle/>
        <a:p>
          <a:endParaRPr lang="en-US"/>
        </a:p>
      </dgm:t>
    </dgm:pt>
    <dgm:pt modelId="{A3551973-EF0D-45CB-BF61-1D23CEDFA90F}" type="sibTrans" cxnId="{B0CC5A41-B35F-4B0D-8B07-FC08798F3C77}">
      <dgm:prSet/>
      <dgm:spPr/>
      <dgm:t>
        <a:bodyPr/>
        <a:lstStyle/>
        <a:p>
          <a:endParaRPr lang="en-US"/>
        </a:p>
      </dgm:t>
    </dgm:pt>
    <dgm:pt modelId="{33B0197E-1787-4818-BCD7-1DDCDE719A4C}">
      <dgm:prSet/>
      <dgm:spPr/>
      <dgm:t>
        <a:bodyPr/>
        <a:lstStyle/>
        <a:p>
          <a:r>
            <a:rPr lang="en-US"/>
            <a:t>Neglect can involve an ongoing pattern rather than one isolated circumstance.</a:t>
          </a:r>
        </a:p>
      </dgm:t>
    </dgm:pt>
    <dgm:pt modelId="{46650426-D849-4C50-94FF-DCEFE56A0F33}" type="parTrans" cxnId="{39057129-6E68-460B-9D5A-FDC7A2B573A6}">
      <dgm:prSet/>
      <dgm:spPr/>
      <dgm:t>
        <a:bodyPr/>
        <a:lstStyle/>
        <a:p>
          <a:endParaRPr lang="en-US"/>
        </a:p>
      </dgm:t>
    </dgm:pt>
    <dgm:pt modelId="{E991688E-FE74-4466-9B28-8B15800CAB01}" type="sibTrans" cxnId="{39057129-6E68-460B-9D5A-FDC7A2B573A6}">
      <dgm:prSet/>
      <dgm:spPr/>
      <dgm:t>
        <a:bodyPr/>
        <a:lstStyle/>
        <a:p>
          <a:endParaRPr lang="en-US"/>
        </a:p>
      </dgm:t>
    </dgm:pt>
    <dgm:pt modelId="{2146050D-D990-4C9F-A2D8-304DF3F15009}">
      <dgm:prSet/>
      <dgm:spPr/>
      <dgm:t>
        <a:bodyPr/>
        <a:lstStyle/>
        <a:p>
          <a:r>
            <a:rPr lang="en-US"/>
            <a:t>Look at the totality of the circumstances and report reasonable concerns rather than attempting to diagnose neglect yourself.</a:t>
          </a:r>
        </a:p>
      </dgm:t>
    </dgm:pt>
    <dgm:pt modelId="{E23633EE-ACE4-4732-9F38-7D46CB49D33F}" type="parTrans" cxnId="{C76AC412-F8D0-4669-8131-507247647C17}">
      <dgm:prSet/>
      <dgm:spPr/>
      <dgm:t>
        <a:bodyPr/>
        <a:lstStyle/>
        <a:p>
          <a:endParaRPr lang="en-US"/>
        </a:p>
      </dgm:t>
    </dgm:pt>
    <dgm:pt modelId="{5C2AAB5D-3F2F-4D12-AE76-4951C6199B82}" type="sibTrans" cxnId="{C76AC412-F8D0-4669-8131-507247647C17}">
      <dgm:prSet/>
      <dgm:spPr/>
      <dgm:t>
        <a:bodyPr/>
        <a:lstStyle/>
        <a:p>
          <a:endParaRPr lang="en-US"/>
        </a:p>
      </dgm:t>
    </dgm:pt>
    <dgm:pt modelId="{12ECBA05-6178-DF47-829C-B25606E16EBB}" type="pres">
      <dgm:prSet presAssocID="{DBCD9C50-7812-4018-A89D-DAA1BCF30F80}" presName="vert0" presStyleCnt="0">
        <dgm:presLayoutVars>
          <dgm:dir/>
          <dgm:animOne val="branch"/>
          <dgm:animLvl val="lvl"/>
        </dgm:presLayoutVars>
      </dgm:prSet>
      <dgm:spPr/>
    </dgm:pt>
    <dgm:pt modelId="{E4E66E31-BCC8-1D47-A998-52EB0D1A0870}" type="pres">
      <dgm:prSet presAssocID="{8F4546ED-AFAB-4C42-B02A-9E4D2CAB5034}" presName="thickLine" presStyleLbl="alignNode1" presStyleIdx="0" presStyleCnt="4"/>
      <dgm:spPr/>
    </dgm:pt>
    <dgm:pt modelId="{01751873-0456-1646-A778-D9142B183A13}" type="pres">
      <dgm:prSet presAssocID="{8F4546ED-AFAB-4C42-B02A-9E4D2CAB5034}" presName="horz1" presStyleCnt="0"/>
      <dgm:spPr/>
    </dgm:pt>
    <dgm:pt modelId="{F7495E90-4D90-BB42-A2CE-150C101E7FC3}" type="pres">
      <dgm:prSet presAssocID="{8F4546ED-AFAB-4C42-B02A-9E4D2CAB5034}" presName="tx1" presStyleLbl="revTx" presStyleIdx="0" presStyleCnt="4"/>
      <dgm:spPr/>
    </dgm:pt>
    <dgm:pt modelId="{28C8BD8C-DA5F-BE4F-86EF-7BC0BFE8B095}" type="pres">
      <dgm:prSet presAssocID="{8F4546ED-AFAB-4C42-B02A-9E4D2CAB5034}" presName="vert1" presStyleCnt="0"/>
      <dgm:spPr/>
    </dgm:pt>
    <dgm:pt modelId="{E1400DC7-3045-9F40-9727-4F7E3873F0B9}" type="pres">
      <dgm:prSet presAssocID="{F75C894C-EEC5-457E-A012-D3931ABBCB91}" presName="thickLine" presStyleLbl="alignNode1" presStyleIdx="1" presStyleCnt="4"/>
      <dgm:spPr/>
    </dgm:pt>
    <dgm:pt modelId="{339E7A2B-F96E-634D-A0B1-9FF00B4A3FC0}" type="pres">
      <dgm:prSet presAssocID="{F75C894C-EEC5-457E-A012-D3931ABBCB91}" presName="horz1" presStyleCnt="0"/>
      <dgm:spPr/>
    </dgm:pt>
    <dgm:pt modelId="{C439C0FA-4572-8744-AEC8-2E1A2C6510FA}" type="pres">
      <dgm:prSet presAssocID="{F75C894C-EEC5-457E-A012-D3931ABBCB91}" presName="tx1" presStyleLbl="revTx" presStyleIdx="1" presStyleCnt="4"/>
      <dgm:spPr/>
    </dgm:pt>
    <dgm:pt modelId="{29D0E45C-2A8F-D640-A055-A1A3363B4627}" type="pres">
      <dgm:prSet presAssocID="{F75C894C-EEC5-457E-A012-D3931ABBCB91}" presName="vert1" presStyleCnt="0"/>
      <dgm:spPr/>
    </dgm:pt>
    <dgm:pt modelId="{066EC524-25F5-1A4F-B9F5-431D2F26708C}" type="pres">
      <dgm:prSet presAssocID="{33B0197E-1787-4818-BCD7-1DDCDE719A4C}" presName="thickLine" presStyleLbl="alignNode1" presStyleIdx="2" presStyleCnt="4"/>
      <dgm:spPr/>
    </dgm:pt>
    <dgm:pt modelId="{F7AB4BA8-3D68-714A-B978-2D785AF5E451}" type="pres">
      <dgm:prSet presAssocID="{33B0197E-1787-4818-BCD7-1DDCDE719A4C}" presName="horz1" presStyleCnt="0"/>
      <dgm:spPr/>
    </dgm:pt>
    <dgm:pt modelId="{BC85CAFF-F393-8549-BCD2-5F23571741D6}" type="pres">
      <dgm:prSet presAssocID="{33B0197E-1787-4818-BCD7-1DDCDE719A4C}" presName="tx1" presStyleLbl="revTx" presStyleIdx="2" presStyleCnt="4"/>
      <dgm:spPr/>
    </dgm:pt>
    <dgm:pt modelId="{7BDE3342-E610-6746-8990-3716BC8EE215}" type="pres">
      <dgm:prSet presAssocID="{33B0197E-1787-4818-BCD7-1DDCDE719A4C}" presName="vert1" presStyleCnt="0"/>
      <dgm:spPr/>
    </dgm:pt>
    <dgm:pt modelId="{9F4A21B7-BE05-0F45-973E-2188007843FC}" type="pres">
      <dgm:prSet presAssocID="{2146050D-D990-4C9F-A2D8-304DF3F15009}" presName="thickLine" presStyleLbl="alignNode1" presStyleIdx="3" presStyleCnt="4"/>
      <dgm:spPr/>
    </dgm:pt>
    <dgm:pt modelId="{1B75F259-70AD-594F-A764-23638A2CA39D}" type="pres">
      <dgm:prSet presAssocID="{2146050D-D990-4C9F-A2D8-304DF3F15009}" presName="horz1" presStyleCnt="0"/>
      <dgm:spPr/>
    </dgm:pt>
    <dgm:pt modelId="{A7F4706E-FF07-B348-8F5A-28F18D4221B6}" type="pres">
      <dgm:prSet presAssocID="{2146050D-D990-4C9F-A2D8-304DF3F15009}" presName="tx1" presStyleLbl="revTx" presStyleIdx="3" presStyleCnt="4"/>
      <dgm:spPr/>
    </dgm:pt>
    <dgm:pt modelId="{689E0CFD-6839-0349-93B3-59E5EF960E6D}" type="pres">
      <dgm:prSet presAssocID="{2146050D-D990-4C9F-A2D8-304DF3F15009}" presName="vert1" presStyleCnt="0"/>
      <dgm:spPr/>
    </dgm:pt>
  </dgm:ptLst>
  <dgm:cxnLst>
    <dgm:cxn modelId="{D9C7CB0F-1F00-944B-9F1F-2087364D6D72}" type="presOf" srcId="{DBCD9C50-7812-4018-A89D-DAA1BCF30F80}" destId="{12ECBA05-6178-DF47-829C-B25606E16EBB}" srcOrd="0" destOrd="0" presId="urn:microsoft.com/office/officeart/2008/layout/LinedList"/>
    <dgm:cxn modelId="{C76AC412-F8D0-4669-8131-507247647C17}" srcId="{DBCD9C50-7812-4018-A89D-DAA1BCF30F80}" destId="{2146050D-D990-4C9F-A2D8-304DF3F15009}" srcOrd="3" destOrd="0" parTransId="{E23633EE-ACE4-4732-9F38-7D46CB49D33F}" sibTransId="{5C2AAB5D-3F2F-4D12-AE76-4951C6199B82}"/>
    <dgm:cxn modelId="{F1ABAC1C-6DFA-4B4E-A0CE-13F2C6776F1B}" type="presOf" srcId="{2146050D-D990-4C9F-A2D8-304DF3F15009}" destId="{A7F4706E-FF07-B348-8F5A-28F18D4221B6}" srcOrd="0" destOrd="0" presId="urn:microsoft.com/office/officeart/2008/layout/LinedList"/>
    <dgm:cxn modelId="{39057129-6E68-460B-9D5A-FDC7A2B573A6}" srcId="{DBCD9C50-7812-4018-A89D-DAA1BCF30F80}" destId="{33B0197E-1787-4818-BCD7-1DDCDE719A4C}" srcOrd="2" destOrd="0" parTransId="{46650426-D849-4C50-94FF-DCEFE56A0F33}" sibTransId="{E991688E-FE74-4466-9B28-8B15800CAB01}"/>
    <dgm:cxn modelId="{B0CC5A41-B35F-4B0D-8B07-FC08798F3C77}" srcId="{DBCD9C50-7812-4018-A89D-DAA1BCF30F80}" destId="{F75C894C-EEC5-457E-A012-D3931ABBCB91}" srcOrd="1" destOrd="0" parTransId="{A45E415F-A74F-4BD5-ABD1-61D2D1165845}" sibTransId="{A3551973-EF0D-45CB-BF61-1D23CEDFA90F}"/>
    <dgm:cxn modelId="{E6504CA5-D9DB-3441-88A2-4B624ED98C78}" type="presOf" srcId="{F75C894C-EEC5-457E-A012-D3931ABBCB91}" destId="{C439C0FA-4572-8744-AEC8-2E1A2C6510FA}" srcOrd="0" destOrd="0" presId="urn:microsoft.com/office/officeart/2008/layout/LinedList"/>
    <dgm:cxn modelId="{EDE689B4-075A-3F4A-A818-1DEAB5A7B491}" type="presOf" srcId="{8F4546ED-AFAB-4C42-B02A-9E4D2CAB5034}" destId="{F7495E90-4D90-BB42-A2CE-150C101E7FC3}" srcOrd="0" destOrd="0" presId="urn:microsoft.com/office/officeart/2008/layout/LinedList"/>
    <dgm:cxn modelId="{E26576C7-A6F7-2949-9E89-56891A690924}" type="presOf" srcId="{33B0197E-1787-4818-BCD7-1DDCDE719A4C}" destId="{BC85CAFF-F393-8549-BCD2-5F23571741D6}" srcOrd="0" destOrd="0" presId="urn:microsoft.com/office/officeart/2008/layout/LinedList"/>
    <dgm:cxn modelId="{6AED37ED-5808-41C8-B5F6-D237B0375E48}" srcId="{DBCD9C50-7812-4018-A89D-DAA1BCF30F80}" destId="{8F4546ED-AFAB-4C42-B02A-9E4D2CAB5034}" srcOrd="0" destOrd="0" parTransId="{5E73ADF7-4CB1-47A0-8CFE-068AEED47E67}" sibTransId="{0C0BF2F0-5F7A-47DE-AB49-4AE9244FC3B5}"/>
    <dgm:cxn modelId="{2CD04332-386D-B542-AF7A-92F80D8EA54F}" type="presParOf" srcId="{12ECBA05-6178-DF47-829C-B25606E16EBB}" destId="{E4E66E31-BCC8-1D47-A998-52EB0D1A0870}" srcOrd="0" destOrd="0" presId="urn:microsoft.com/office/officeart/2008/layout/LinedList"/>
    <dgm:cxn modelId="{C435DE85-B7D9-224B-9C13-B4CB1F134786}" type="presParOf" srcId="{12ECBA05-6178-DF47-829C-B25606E16EBB}" destId="{01751873-0456-1646-A778-D9142B183A13}" srcOrd="1" destOrd="0" presId="urn:microsoft.com/office/officeart/2008/layout/LinedList"/>
    <dgm:cxn modelId="{6F29F7E3-A899-7146-8C2B-2AD571FF1DE7}" type="presParOf" srcId="{01751873-0456-1646-A778-D9142B183A13}" destId="{F7495E90-4D90-BB42-A2CE-150C101E7FC3}" srcOrd="0" destOrd="0" presId="urn:microsoft.com/office/officeart/2008/layout/LinedList"/>
    <dgm:cxn modelId="{F7675651-734F-A44C-B26E-E206BDD091C5}" type="presParOf" srcId="{01751873-0456-1646-A778-D9142B183A13}" destId="{28C8BD8C-DA5F-BE4F-86EF-7BC0BFE8B095}" srcOrd="1" destOrd="0" presId="urn:microsoft.com/office/officeart/2008/layout/LinedList"/>
    <dgm:cxn modelId="{18E3455B-F66F-5B4A-9EC3-509B21108DD2}" type="presParOf" srcId="{12ECBA05-6178-DF47-829C-B25606E16EBB}" destId="{E1400DC7-3045-9F40-9727-4F7E3873F0B9}" srcOrd="2" destOrd="0" presId="urn:microsoft.com/office/officeart/2008/layout/LinedList"/>
    <dgm:cxn modelId="{4F6DC1EE-BE1E-4941-A8D8-36C2345E411A}" type="presParOf" srcId="{12ECBA05-6178-DF47-829C-B25606E16EBB}" destId="{339E7A2B-F96E-634D-A0B1-9FF00B4A3FC0}" srcOrd="3" destOrd="0" presId="urn:microsoft.com/office/officeart/2008/layout/LinedList"/>
    <dgm:cxn modelId="{F5F5877D-BA46-2A4B-BFAA-FF3BACF5CF5C}" type="presParOf" srcId="{339E7A2B-F96E-634D-A0B1-9FF00B4A3FC0}" destId="{C439C0FA-4572-8744-AEC8-2E1A2C6510FA}" srcOrd="0" destOrd="0" presId="urn:microsoft.com/office/officeart/2008/layout/LinedList"/>
    <dgm:cxn modelId="{DAD5B3BD-6E9E-BF4C-8D7B-9FB106967553}" type="presParOf" srcId="{339E7A2B-F96E-634D-A0B1-9FF00B4A3FC0}" destId="{29D0E45C-2A8F-D640-A055-A1A3363B4627}" srcOrd="1" destOrd="0" presId="urn:microsoft.com/office/officeart/2008/layout/LinedList"/>
    <dgm:cxn modelId="{F089CD01-0DC6-3841-99C8-2FE577E8969D}" type="presParOf" srcId="{12ECBA05-6178-DF47-829C-B25606E16EBB}" destId="{066EC524-25F5-1A4F-B9F5-431D2F26708C}" srcOrd="4" destOrd="0" presId="urn:microsoft.com/office/officeart/2008/layout/LinedList"/>
    <dgm:cxn modelId="{06507E30-97F5-7548-9DD5-D90561FBCB73}" type="presParOf" srcId="{12ECBA05-6178-DF47-829C-B25606E16EBB}" destId="{F7AB4BA8-3D68-714A-B978-2D785AF5E451}" srcOrd="5" destOrd="0" presId="urn:microsoft.com/office/officeart/2008/layout/LinedList"/>
    <dgm:cxn modelId="{7A061FE5-3813-1D43-8B63-A389F71A285C}" type="presParOf" srcId="{F7AB4BA8-3D68-714A-B978-2D785AF5E451}" destId="{BC85CAFF-F393-8549-BCD2-5F23571741D6}" srcOrd="0" destOrd="0" presId="urn:microsoft.com/office/officeart/2008/layout/LinedList"/>
    <dgm:cxn modelId="{B74D9D6C-B442-2746-AC5D-0E0DAB13D494}" type="presParOf" srcId="{F7AB4BA8-3D68-714A-B978-2D785AF5E451}" destId="{7BDE3342-E610-6746-8990-3716BC8EE215}" srcOrd="1" destOrd="0" presId="urn:microsoft.com/office/officeart/2008/layout/LinedList"/>
    <dgm:cxn modelId="{D8FF202A-0D45-554D-8240-F037FCD93EEC}" type="presParOf" srcId="{12ECBA05-6178-DF47-829C-B25606E16EBB}" destId="{9F4A21B7-BE05-0F45-973E-2188007843FC}" srcOrd="6" destOrd="0" presId="urn:microsoft.com/office/officeart/2008/layout/LinedList"/>
    <dgm:cxn modelId="{4C900E19-35D3-D74E-A656-0FA336D17A4C}" type="presParOf" srcId="{12ECBA05-6178-DF47-829C-B25606E16EBB}" destId="{1B75F259-70AD-594F-A764-23638A2CA39D}" srcOrd="7" destOrd="0" presId="urn:microsoft.com/office/officeart/2008/layout/LinedList"/>
    <dgm:cxn modelId="{C7B0404E-E919-3D4B-99B1-8970D4A1CAA3}" type="presParOf" srcId="{1B75F259-70AD-594F-A764-23638A2CA39D}" destId="{A7F4706E-FF07-B348-8F5A-28F18D4221B6}" srcOrd="0" destOrd="0" presId="urn:microsoft.com/office/officeart/2008/layout/LinedList"/>
    <dgm:cxn modelId="{A2B092FF-0864-CC45-AAFD-3B09CF46C2B7}" type="presParOf" srcId="{1B75F259-70AD-594F-A764-23638A2CA39D}" destId="{689E0CFD-6839-0349-93B3-59E5EF960E6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78C433-F9C6-7E4E-9704-30A100462EF9}">
      <dsp:nvSpPr>
        <dsp:cNvPr id="0" name=""/>
        <dsp:cNvSpPr/>
      </dsp:nvSpPr>
      <dsp:spPr>
        <a:xfrm>
          <a:off x="0" y="2264"/>
          <a:ext cx="5913437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28BB789-DC23-A84C-B629-0F5157AA8B11}">
      <dsp:nvSpPr>
        <dsp:cNvPr id="0" name=""/>
        <dsp:cNvSpPr/>
      </dsp:nvSpPr>
      <dsp:spPr>
        <a:xfrm>
          <a:off x="0" y="2264"/>
          <a:ext cx="5913437" cy="15441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b="1" kern="1200"/>
            <a:t>COVENANT OF CARE</a:t>
          </a:r>
          <a:endParaRPr lang="en-US" sz="3800" kern="1200"/>
        </a:p>
      </dsp:txBody>
      <dsp:txXfrm>
        <a:off x="0" y="2264"/>
        <a:ext cx="5913437" cy="1544186"/>
      </dsp:txXfrm>
    </dsp:sp>
    <dsp:sp modelId="{C0B6F1AB-67A2-854F-9D6A-12C01AAE2375}">
      <dsp:nvSpPr>
        <dsp:cNvPr id="0" name=""/>
        <dsp:cNvSpPr/>
      </dsp:nvSpPr>
      <dsp:spPr>
        <a:xfrm>
          <a:off x="0" y="1546450"/>
          <a:ext cx="5913437" cy="0"/>
        </a:xfrm>
        <a:prstGeom prst="lin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3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A19D740-69AB-1443-B322-1FB8F2CADBED}">
      <dsp:nvSpPr>
        <dsp:cNvPr id="0" name=""/>
        <dsp:cNvSpPr/>
      </dsp:nvSpPr>
      <dsp:spPr>
        <a:xfrm>
          <a:off x="0" y="1546450"/>
          <a:ext cx="5913437" cy="15441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Child &amp; Youth Safety + Abuse &amp; Neglect Awareness</a:t>
          </a:r>
        </a:p>
      </dsp:txBody>
      <dsp:txXfrm>
        <a:off x="0" y="1546450"/>
        <a:ext cx="5913437" cy="1544186"/>
      </dsp:txXfrm>
    </dsp:sp>
    <dsp:sp modelId="{ADE79010-1B80-074F-A5EA-DE44F8B09530}">
      <dsp:nvSpPr>
        <dsp:cNvPr id="0" name=""/>
        <dsp:cNvSpPr/>
      </dsp:nvSpPr>
      <dsp:spPr>
        <a:xfrm>
          <a:off x="0" y="3090637"/>
          <a:ext cx="5913437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C3B61EE-1788-1C43-B384-D0C621656190}">
      <dsp:nvSpPr>
        <dsp:cNvPr id="0" name=""/>
        <dsp:cNvSpPr/>
      </dsp:nvSpPr>
      <dsp:spPr>
        <a:xfrm>
          <a:off x="0" y="3090637"/>
          <a:ext cx="5913437" cy="15441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St. Marys Methodist Church</a:t>
          </a:r>
        </a:p>
      </dsp:txBody>
      <dsp:txXfrm>
        <a:off x="0" y="3090637"/>
        <a:ext cx="5913437" cy="154418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3D78DF-E3F6-F24E-8A56-9784956B29BE}">
      <dsp:nvSpPr>
        <dsp:cNvPr id="0" name=""/>
        <dsp:cNvSpPr/>
      </dsp:nvSpPr>
      <dsp:spPr>
        <a:xfrm>
          <a:off x="0" y="597"/>
          <a:ext cx="1088136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13575F-2C6B-5A4F-BD93-99DC740D864A}">
      <dsp:nvSpPr>
        <dsp:cNvPr id="0" name=""/>
        <dsp:cNvSpPr/>
      </dsp:nvSpPr>
      <dsp:spPr>
        <a:xfrm>
          <a:off x="0" y="597"/>
          <a:ext cx="10881360" cy="9781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Under Georgia Code § 19-7-5, certain individuals must report suspected child abuse when they have reasonable cause to believe abuse has occurred.</a:t>
          </a:r>
        </a:p>
      </dsp:txBody>
      <dsp:txXfrm>
        <a:off x="0" y="597"/>
        <a:ext cx="10881360" cy="978169"/>
      </dsp:txXfrm>
    </dsp:sp>
    <dsp:sp modelId="{2C7EA7A0-F387-EC44-A5B9-0CA52B1A796C}">
      <dsp:nvSpPr>
        <dsp:cNvPr id="0" name=""/>
        <dsp:cNvSpPr/>
      </dsp:nvSpPr>
      <dsp:spPr>
        <a:xfrm>
          <a:off x="0" y="978766"/>
          <a:ext cx="1088136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1FFAF1-0905-0842-AB84-7396F4256E54}">
      <dsp:nvSpPr>
        <dsp:cNvPr id="0" name=""/>
        <dsp:cNvSpPr/>
      </dsp:nvSpPr>
      <dsp:spPr>
        <a:xfrm>
          <a:off x="0" y="978766"/>
          <a:ext cx="10881360" cy="9781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Personnel working with children are considered mandated reporters under this training.</a:t>
          </a:r>
        </a:p>
      </dsp:txBody>
      <dsp:txXfrm>
        <a:off x="0" y="978766"/>
        <a:ext cx="10881360" cy="978169"/>
      </dsp:txXfrm>
    </dsp:sp>
    <dsp:sp modelId="{518BC433-B94E-0846-887F-4004A7E4796A}">
      <dsp:nvSpPr>
        <dsp:cNvPr id="0" name=""/>
        <dsp:cNvSpPr/>
      </dsp:nvSpPr>
      <dsp:spPr>
        <a:xfrm>
          <a:off x="0" y="1956935"/>
          <a:ext cx="1088136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83224F-DE8C-D943-A168-6CF5BB21E5AE}">
      <dsp:nvSpPr>
        <dsp:cNvPr id="0" name=""/>
        <dsp:cNvSpPr/>
      </dsp:nvSpPr>
      <dsp:spPr>
        <a:xfrm>
          <a:off x="0" y="1956935"/>
          <a:ext cx="10881360" cy="9781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The responsibility applies 24 hours a day, 7 days a week—not only while you are serving at church.</a:t>
          </a:r>
        </a:p>
      </dsp:txBody>
      <dsp:txXfrm>
        <a:off x="0" y="1956935"/>
        <a:ext cx="10881360" cy="978169"/>
      </dsp:txXfrm>
    </dsp:sp>
    <dsp:sp modelId="{8B4F8BB1-299A-FB42-B0D8-4E3C350AB7A1}">
      <dsp:nvSpPr>
        <dsp:cNvPr id="0" name=""/>
        <dsp:cNvSpPr/>
      </dsp:nvSpPr>
      <dsp:spPr>
        <a:xfrm>
          <a:off x="0" y="2935104"/>
          <a:ext cx="1088136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871BDE-4AF0-D94D-82B8-B60B152D9414}">
      <dsp:nvSpPr>
        <dsp:cNvPr id="0" name=""/>
        <dsp:cNvSpPr/>
      </dsp:nvSpPr>
      <dsp:spPr>
        <a:xfrm>
          <a:off x="0" y="2935104"/>
          <a:ext cx="10881360" cy="9781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Your responsibility is to report reasonable suspicion, not to investigate, prove, or determine whether abuse occurred.</a:t>
          </a:r>
        </a:p>
      </dsp:txBody>
      <dsp:txXfrm>
        <a:off x="0" y="2935104"/>
        <a:ext cx="10881360" cy="978169"/>
      </dsp:txXfrm>
    </dsp:sp>
    <dsp:sp modelId="{414CEEA3-7DD7-294D-8C74-B35832A0ACFE}">
      <dsp:nvSpPr>
        <dsp:cNvPr id="0" name=""/>
        <dsp:cNvSpPr/>
      </dsp:nvSpPr>
      <dsp:spPr>
        <a:xfrm>
          <a:off x="0" y="3913273"/>
          <a:ext cx="1088136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3652F6-0781-7942-9915-9088CB095C7D}">
      <dsp:nvSpPr>
        <dsp:cNvPr id="0" name=""/>
        <dsp:cNvSpPr/>
      </dsp:nvSpPr>
      <dsp:spPr>
        <a:xfrm>
          <a:off x="0" y="3913273"/>
          <a:ext cx="10881360" cy="9781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Never delay a report because you are uncertain whether the concern is 'serious enough.'</a:t>
          </a:r>
        </a:p>
      </dsp:txBody>
      <dsp:txXfrm>
        <a:off x="0" y="3913273"/>
        <a:ext cx="10881360" cy="97816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E66E31-BCC8-1D47-A998-52EB0D1A0870}">
      <dsp:nvSpPr>
        <dsp:cNvPr id="0" name=""/>
        <dsp:cNvSpPr/>
      </dsp:nvSpPr>
      <dsp:spPr>
        <a:xfrm>
          <a:off x="0" y="0"/>
          <a:ext cx="1088136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495E90-4D90-BB42-A2CE-150C101E7FC3}">
      <dsp:nvSpPr>
        <dsp:cNvPr id="0" name=""/>
        <dsp:cNvSpPr/>
      </dsp:nvSpPr>
      <dsp:spPr>
        <a:xfrm>
          <a:off x="0" y="0"/>
          <a:ext cx="10881360" cy="12230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Neglect is the failure of a parent, guardian, or caregiver to provide for a child's basic needs.</a:t>
          </a:r>
        </a:p>
      </dsp:txBody>
      <dsp:txXfrm>
        <a:off x="0" y="0"/>
        <a:ext cx="10881360" cy="1223009"/>
      </dsp:txXfrm>
    </dsp:sp>
    <dsp:sp modelId="{E1400DC7-3045-9F40-9727-4F7E3873F0B9}">
      <dsp:nvSpPr>
        <dsp:cNvPr id="0" name=""/>
        <dsp:cNvSpPr/>
      </dsp:nvSpPr>
      <dsp:spPr>
        <a:xfrm>
          <a:off x="0" y="1223009"/>
          <a:ext cx="1088136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39C0FA-4572-8744-AEC8-2E1A2C6510FA}">
      <dsp:nvSpPr>
        <dsp:cNvPr id="0" name=""/>
        <dsp:cNvSpPr/>
      </dsp:nvSpPr>
      <dsp:spPr>
        <a:xfrm>
          <a:off x="0" y="1223009"/>
          <a:ext cx="10881360" cy="12230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Basic needs may include adequate food, clothing, hygiene, medical/dental care, supervision, and a safe caregiving environment.</a:t>
          </a:r>
        </a:p>
      </dsp:txBody>
      <dsp:txXfrm>
        <a:off x="0" y="1223009"/>
        <a:ext cx="10881360" cy="1223009"/>
      </dsp:txXfrm>
    </dsp:sp>
    <dsp:sp modelId="{066EC524-25F5-1A4F-B9F5-431D2F26708C}">
      <dsp:nvSpPr>
        <dsp:cNvPr id="0" name=""/>
        <dsp:cNvSpPr/>
      </dsp:nvSpPr>
      <dsp:spPr>
        <a:xfrm>
          <a:off x="0" y="2446019"/>
          <a:ext cx="1088136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85CAFF-F393-8549-BCD2-5F23571741D6}">
      <dsp:nvSpPr>
        <dsp:cNvPr id="0" name=""/>
        <dsp:cNvSpPr/>
      </dsp:nvSpPr>
      <dsp:spPr>
        <a:xfrm>
          <a:off x="0" y="2446019"/>
          <a:ext cx="10881360" cy="12230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Neglect can involve an ongoing pattern rather than one isolated circumstance.</a:t>
          </a:r>
        </a:p>
      </dsp:txBody>
      <dsp:txXfrm>
        <a:off x="0" y="2446019"/>
        <a:ext cx="10881360" cy="1223009"/>
      </dsp:txXfrm>
    </dsp:sp>
    <dsp:sp modelId="{9F4A21B7-BE05-0F45-973E-2188007843FC}">
      <dsp:nvSpPr>
        <dsp:cNvPr id="0" name=""/>
        <dsp:cNvSpPr/>
      </dsp:nvSpPr>
      <dsp:spPr>
        <a:xfrm>
          <a:off x="0" y="3669029"/>
          <a:ext cx="1088136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F4706E-FF07-B348-8F5A-28F18D4221B6}">
      <dsp:nvSpPr>
        <dsp:cNvPr id="0" name=""/>
        <dsp:cNvSpPr/>
      </dsp:nvSpPr>
      <dsp:spPr>
        <a:xfrm>
          <a:off x="0" y="3669030"/>
          <a:ext cx="10881360" cy="12230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Look at the totality of the circumstances and report reasonable concerns rather than attempting to diagnose neglect yourself.</a:t>
          </a:r>
        </a:p>
      </dsp:txBody>
      <dsp:txXfrm>
        <a:off x="0" y="3669030"/>
        <a:ext cx="10881360" cy="12230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9/30/26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6461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9/30/26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0273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9/30/26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3366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9/30/26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2399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9/30/26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7916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9/30/26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3493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9/30/26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693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9/30/26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3227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5BCAD085-E8A6-8845-BD4E-CB4CCA059FC4}" type="datetimeFigureOut">
              <a:rPr lang="en-US" smtClean="0"/>
              <a:t>9/30/26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7028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9/30/26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2720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9/30/26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1803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9/30/26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3660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7424F32-2789-4FF9-8E8A-1252284BF6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708C46E-BB60-4B97-8327-D3A475C008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042755C-F24C-4D08-8E4C-E646382C3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3E94A00-1A92-47F4-9E2D-E51DFF9016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32D32A60-013B-47A8-8833-D242408091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E27932B-B694-4C4C-90D7-A0333A7C5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9EBB0476-5CF0-4F44-8D68-5D42D7AEE4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2146542"/>
            <a:ext cx="327209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2" name="Title 1">
            <a:extLst>
              <a:ext uri="{FF2B5EF4-FFF2-40B4-BE49-F238E27FC236}">
                <a16:creationId xmlns:a16="http://schemas.microsoft.com/office/drawing/2014/main" id="{A9DA474E-6B91-4200-840F-0257B2358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51580" y="3122496"/>
            <a:ext cx="3530157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F63C9AD-AE6E-4512-8171-91612E84C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FE1A49CE-B63D-457A-A180-1C883E1A63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TextBox 1">
            <a:extLst>
              <a:ext uri="{FF2B5EF4-FFF2-40B4-BE49-F238E27FC236}">
                <a16:creationId xmlns:a16="http://schemas.microsoft.com/office/drawing/2014/main" id="{0362DB1C-EE7F-41D2-C342-D5CE61610D4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45191475"/>
              </p:ext>
            </p:extLst>
          </p:nvPr>
        </p:nvGraphicFramePr>
        <p:xfrm>
          <a:off x="5141913" y="803275"/>
          <a:ext cx="5913437" cy="4637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Our Commitment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4892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2000"/>
            </a:pPr>
            <a:r>
              <a:t>Because we love children and youth, we seek to provide a safe, secure, and nurturing ministry environment.</a:t>
            </a:r>
          </a:p>
          <a:p>
            <a:pPr>
              <a:spcAft>
                <a:spcPts val="700"/>
              </a:spcAft>
              <a:defRPr sz="2000"/>
            </a:pPr>
            <a:r>
              <a:t>St. Marys Methodist Church maintains a zero-tolerance policy concerning child abuse and neglect.</a:t>
            </a:r>
          </a:p>
          <a:p>
            <a:pPr>
              <a:spcAft>
                <a:spcPts val="700"/>
              </a:spcAft>
              <a:defRPr sz="2000"/>
            </a:pPr>
            <a:r>
              <a:t>Every staff member and volunteer is responsible for acting in the best interest of children and youth.</a:t>
            </a:r>
          </a:p>
          <a:p>
            <a:pPr>
              <a:spcAft>
                <a:spcPts val="700"/>
              </a:spcAft>
              <a:defRPr sz="2000"/>
            </a:pPr>
            <a:r>
              <a:t>When something is concerning, questionable, inappropriate, or outside policy: REPORT IT.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The Four Safety Steps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43293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800"/>
            </a:pPr>
            <a:r>
              <a:rPr sz="2800" dirty="0"/>
              <a:t>1. Training — Court Mandated Reporter / Neglect, Sexual Abuse, Physical Abuse &amp; Emotional Abuse Awareness.</a:t>
            </a:r>
          </a:p>
          <a:p>
            <a:pPr>
              <a:spcAft>
                <a:spcPts val="700"/>
              </a:spcAft>
              <a:defRPr sz="1800"/>
            </a:pPr>
            <a:r>
              <a:rPr sz="2800" dirty="0"/>
              <a:t>2. Screening — Employment application for staff; face-to-face meeting/interview; reference check.</a:t>
            </a:r>
          </a:p>
          <a:p>
            <a:pPr>
              <a:spcAft>
                <a:spcPts val="700"/>
              </a:spcAft>
              <a:defRPr sz="1800"/>
            </a:pPr>
            <a:r>
              <a:rPr sz="2800" dirty="0"/>
              <a:t>3. Policies &amp; Procedures — Review, understand, and sign the Covenant of Care policy.</a:t>
            </a:r>
          </a:p>
          <a:p>
            <a:pPr>
              <a:spcAft>
                <a:spcPts val="700"/>
              </a:spcAft>
              <a:defRPr sz="1800"/>
            </a:pPr>
            <a:r>
              <a:rPr sz="2800" dirty="0"/>
              <a:t>4. Background Check — Required before serving; renewed every 3 years.</a:t>
            </a:r>
          </a:p>
          <a:p>
            <a:pPr>
              <a:spcAft>
                <a:spcPts val="700"/>
              </a:spcAft>
              <a:defRPr sz="1800"/>
            </a:pPr>
            <a:r>
              <a:rPr sz="2800" dirty="0"/>
              <a:t>Annual refresher training is expected for those serving in children, youth, and vulnerable-population ministries.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Who Is a Mandated Reporter?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  <p:graphicFrame>
        <p:nvGraphicFramePr>
          <p:cNvPr id="6" name="TextBox 2">
            <a:extLst>
              <a:ext uri="{FF2B5EF4-FFF2-40B4-BE49-F238E27FC236}">
                <a16:creationId xmlns:a16="http://schemas.microsoft.com/office/drawing/2014/main" id="{4DBA11E4-51A6-74B7-E97C-A00B841A85DA}"/>
              </a:ext>
            </a:extLst>
          </p:cNvPr>
          <p:cNvGraphicFramePr/>
          <p:nvPr/>
        </p:nvGraphicFramePr>
        <p:xfrm>
          <a:off x="640080" y="1298448"/>
          <a:ext cx="10881360" cy="4892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What Is Child Neglect?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  <p:graphicFrame>
        <p:nvGraphicFramePr>
          <p:cNvPr id="6" name="TextBox 2">
            <a:extLst>
              <a:ext uri="{FF2B5EF4-FFF2-40B4-BE49-F238E27FC236}">
                <a16:creationId xmlns:a16="http://schemas.microsoft.com/office/drawing/2014/main" id="{082BD00C-A4DC-E137-15DD-B01ED55ADA09}"/>
              </a:ext>
            </a:extLst>
          </p:cNvPr>
          <p:cNvGraphicFramePr/>
          <p:nvPr/>
        </p:nvGraphicFramePr>
        <p:xfrm>
          <a:off x="640080" y="1298448"/>
          <a:ext cx="10881360" cy="4892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Possible Indicators of Neglect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80160"/>
            <a:ext cx="10881360" cy="41344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700"/>
            </a:pPr>
            <a:r>
              <a:rPr sz="2400" dirty="0"/>
              <a:t>Frequent or unexplained absences from school.</a:t>
            </a:r>
          </a:p>
          <a:p>
            <a:pPr>
              <a:spcAft>
                <a:spcPts val="700"/>
              </a:spcAft>
              <a:defRPr sz="1700"/>
            </a:pPr>
            <a:r>
              <a:rPr sz="2400" dirty="0"/>
              <a:t>Lack of basic necessities.</a:t>
            </a:r>
          </a:p>
          <a:p>
            <a:pPr>
              <a:spcAft>
                <a:spcPts val="700"/>
              </a:spcAft>
              <a:defRPr sz="1700"/>
            </a:pPr>
            <a:r>
              <a:rPr sz="2400" dirty="0"/>
              <a:t>Constant hunger.</a:t>
            </a:r>
          </a:p>
          <a:p>
            <a:pPr>
              <a:spcAft>
                <a:spcPts val="700"/>
              </a:spcAft>
              <a:defRPr sz="1700"/>
            </a:pPr>
            <a:r>
              <a:rPr sz="2400" dirty="0"/>
              <a:t>Begging or stealing food or money.</a:t>
            </a:r>
          </a:p>
          <a:p>
            <a:pPr>
              <a:spcAft>
                <a:spcPts val="700"/>
              </a:spcAft>
              <a:defRPr sz="1700"/>
            </a:pPr>
            <a:r>
              <a:rPr sz="2400" dirty="0"/>
              <a:t>Lack of needed medical or dental care.</a:t>
            </a:r>
          </a:p>
          <a:p>
            <a:pPr>
              <a:spcAft>
                <a:spcPts val="700"/>
              </a:spcAft>
              <a:defRPr sz="1700"/>
            </a:pPr>
            <a:r>
              <a:rPr sz="2400" dirty="0"/>
              <a:t>Consistently dirty or poor hygiene; severe body odor.</a:t>
            </a:r>
          </a:p>
          <a:p>
            <a:pPr>
              <a:spcAft>
                <a:spcPts val="700"/>
              </a:spcAft>
              <a:defRPr sz="1700"/>
            </a:pPr>
            <a:r>
              <a:rPr sz="2400" dirty="0"/>
              <a:t>Insufficient clothing for the weather.</a:t>
            </a:r>
          </a:p>
          <a:p>
            <a:pPr>
              <a:spcAft>
                <a:spcPts val="700"/>
              </a:spcAft>
              <a:defRPr sz="1700"/>
            </a:pPr>
            <a:r>
              <a:rPr sz="2400" dirty="0"/>
              <a:t>Caregiver substance abuse.</a:t>
            </a:r>
          </a:p>
          <a:p>
            <a:pPr>
              <a:spcAft>
                <a:spcPts val="700"/>
              </a:spcAft>
              <a:defRPr sz="1700"/>
            </a:pPr>
            <a:r>
              <a:rPr sz="2400" dirty="0"/>
              <a:t>Child reports that no one is available to provide care.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Poverty Is Not the Same as Neglect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2577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900"/>
            </a:pPr>
            <a:r>
              <a:rPr sz="2400" dirty="0"/>
              <a:t>Lack of financial resources alone does not necessarily mean a child is being neglected.</a:t>
            </a:r>
          </a:p>
          <a:p>
            <a:pPr>
              <a:spcAft>
                <a:spcPts val="700"/>
              </a:spcAft>
              <a:defRPr sz="1900"/>
            </a:pPr>
            <a:r>
              <a:rPr sz="2400" dirty="0"/>
              <a:t>A family may struggle financially while still providing appropriate care and support.</a:t>
            </a:r>
          </a:p>
          <a:p>
            <a:pPr>
              <a:spcAft>
                <a:spcPts val="700"/>
              </a:spcAft>
              <a:defRPr sz="1900"/>
            </a:pPr>
            <a:r>
              <a:rPr sz="2400" dirty="0"/>
              <a:t>Focus on the child's safety and unmet needs—not assumptions about a family's income or circumstances.</a:t>
            </a:r>
          </a:p>
          <a:p>
            <a:pPr>
              <a:spcAft>
                <a:spcPts val="700"/>
              </a:spcAft>
              <a:defRPr sz="1900"/>
            </a:pPr>
            <a:r>
              <a:rPr sz="2400" dirty="0"/>
              <a:t>When reasonable concerns exist, report the concern rather than trying to determine the family's intent or ability yourself.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What Is Sexual Abuse?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2577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900"/>
            </a:pPr>
            <a:r>
              <a:rPr sz="2400" dirty="0"/>
              <a:t>Sexual abuse is sexual activity or behavior involving a child for another person's sexual gratification.</a:t>
            </a:r>
          </a:p>
          <a:p>
            <a:pPr>
              <a:spcAft>
                <a:spcPts val="700"/>
              </a:spcAft>
              <a:defRPr sz="1900"/>
            </a:pPr>
            <a:r>
              <a:rPr sz="2400" dirty="0"/>
              <a:t>It can involve physical contact or non-contact behavior.</a:t>
            </a:r>
          </a:p>
          <a:p>
            <a:pPr>
              <a:spcAft>
                <a:spcPts val="700"/>
              </a:spcAft>
              <a:defRPr sz="1900"/>
            </a:pPr>
            <a:r>
              <a:rPr sz="2400" dirty="0"/>
              <a:t>Sexual abuse can occur in person or through technology/internet-based exploitation.</a:t>
            </a:r>
          </a:p>
          <a:p>
            <a:pPr>
              <a:spcAft>
                <a:spcPts val="700"/>
              </a:spcAft>
              <a:defRPr sz="1900"/>
            </a:pPr>
            <a:r>
              <a:rPr sz="2400" dirty="0"/>
              <a:t>The presence or absence of obvious physical injury does not determine whether sexual abuse occurred.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Sexual Abuse: Touching Offenses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30367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2000"/>
            </a:pPr>
            <a:r>
              <a:rPr sz="2400" dirty="0"/>
              <a:t>Fondling.</a:t>
            </a:r>
          </a:p>
          <a:p>
            <a:pPr>
              <a:spcAft>
                <a:spcPts val="700"/>
              </a:spcAft>
              <a:defRPr sz="2000"/>
            </a:pPr>
            <a:r>
              <a:rPr sz="2400" dirty="0"/>
              <a:t>Sodomy.</a:t>
            </a:r>
          </a:p>
          <a:p>
            <a:pPr>
              <a:spcAft>
                <a:spcPts val="700"/>
              </a:spcAft>
              <a:defRPr sz="2000"/>
            </a:pPr>
            <a:r>
              <a:rPr sz="2400" dirty="0"/>
              <a:t>Rape.</a:t>
            </a:r>
          </a:p>
          <a:p>
            <a:pPr>
              <a:spcAft>
                <a:spcPts val="700"/>
              </a:spcAft>
              <a:defRPr sz="2000"/>
            </a:pPr>
            <a:r>
              <a:rPr sz="2400" dirty="0"/>
              <a:t>Any sexual contact involving a child for another person's sexual gratification is a serious concern.</a:t>
            </a:r>
          </a:p>
          <a:p>
            <a:pPr>
              <a:spcAft>
                <a:spcPts val="700"/>
              </a:spcAft>
              <a:defRPr sz="2000"/>
            </a:pPr>
            <a:r>
              <a:rPr sz="2400" dirty="0"/>
              <a:t>Volunteers should never attempt to determine the legal classification of conduct; report reasonable suspicion.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Sexual Abuse: Non-Touching Offenses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3126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2000"/>
            </a:pPr>
            <a:r>
              <a:rPr sz="2400" dirty="0"/>
              <a:t>Child prostitution.</a:t>
            </a:r>
          </a:p>
          <a:p>
            <a:pPr>
              <a:spcAft>
                <a:spcPts val="700"/>
              </a:spcAft>
              <a:defRPr sz="2000"/>
            </a:pPr>
            <a:r>
              <a:rPr sz="2400" dirty="0"/>
              <a:t>Indecent exposure.</a:t>
            </a:r>
          </a:p>
          <a:p>
            <a:pPr>
              <a:spcAft>
                <a:spcPts val="700"/>
              </a:spcAft>
              <a:defRPr sz="2000"/>
            </a:pPr>
            <a:r>
              <a:rPr sz="2400" dirty="0"/>
              <a:t>Exhibitionism.</a:t>
            </a:r>
          </a:p>
          <a:p>
            <a:pPr>
              <a:spcAft>
                <a:spcPts val="700"/>
              </a:spcAft>
              <a:defRPr sz="2000"/>
            </a:pPr>
            <a:r>
              <a:rPr sz="2400" dirty="0"/>
              <a:t>Internet-based exploitation.</a:t>
            </a:r>
          </a:p>
          <a:p>
            <a:pPr>
              <a:spcAft>
                <a:spcPts val="700"/>
              </a:spcAft>
              <a:defRPr sz="2000"/>
            </a:pPr>
            <a:r>
              <a:rPr sz="2400" dirty="0"/>
              <a:t>Sexual abuse can occur without physical contact.</a:t>
            </a:r>
          </a:p>
          <a:p>
            <a:pPr>
              <a:spcAft>
                <a:spcPts val="700"/>
              </a:spcAft>
              <a:defRPr sz="2000"/>
            </a:pPr>
            <a:r>
              <a:rPr sz="2400" dirty="0"/>
              <a:t>Digital communication, images, or online interactions can be part of exploitation or abuse.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Possible Indicators of Sexual Abuse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459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600"/>
            </a:pPr>
            <a:r>
              <a:rPr sz="2400" dirty="0"/>
              <a:t>Difficulty walking or sitting.</a:t>
            </a:r>
          </a:p>
          <a:p>
            <a:pPr>
              <a:spcAft>
                <a:spcPts val="700"/>
              </a:spcAft>
              <a:defRPr sz="1600"/>
            </a:pPr>
            <a:r>
              <a:rPr sz="2400" dirty="0"/>
              <a:t>Discomfort in the genital area.</a:t>
            </a:r>
          </a:p>
          <a:p>
            <a:pPr>
              <a:spcAft>
                <a:spcPts val="700"/>
              </a:spcAft>
              <a:defRPr sz="1600"/>
            </a:pPr>
            <a:r>
              <a:rPr sz="2400" dirty="0"/>
              <a:t>Frequent infections.</a:t>
            </a:r>
          </a:p>
          <a:p>
            <a:pPr>
              <a:spcAft>
                <a:spcPts val="700"/>
              </a:spcAft>
              <a:defRPr sz="1600"/>
            </a:pPr>
            <a:r>
              <a:rPr sz="2400" dirty="0"/>
              <a:t>Suddenly refusing to change clothes for gym or participate in physical activities.</a:t>
            </a:r>
          </a:p>
          <a:p>
            <a:pPr>
              <a:spcAft>
                <a:spcPts val="700"/>
              </a:spcAft>
              <a:defRPr sz="1600"/>
            </a:pPr>
            <a:r>
              <a:rPr sz="2400" dirty="0"/>
              <a:t>Nightmares or bedwetting.</a:t>
            </a:r>
          </a:p>
          <a:p>
            <a:pPr>
              <a:spcAft>
                <a:spcPts val="700"/>
              </a:spcAft>
              <a:defRPr sz="1600"/>
            </a:pPr>
            <a:r>
              <a:rPr sz="2400" dirty="0"/>
              <a:t>Sudden changes in appetite.</a:t>
            </a:r>
          </a:p>
          <a:p>
            <a:pPr>
              <a:spcAft>
                <a:spcPts val="700"/>
              </a:spcAft>
              <a:defRPr sz="1600"/>
            </a:pPr>
            <a:r>
              <a:rPr sz="2400" dirty="0"/>
              <a:t>Unusually sophisticated or inappropriate sexual knowledge or behavior.</a:t>
            </a:r>
          </a:p>
          <a:p>
            <a:pPr>
              <a:spcAft>
                <a:spcPts val="700"/>
              </a:spcAft>
              <a:defRPr sz="1600"/>
            </a:pPr>
            <a:r>
              <a:rPr sz="2400" dirty="0"/>
              <a:t>Pregnancy or a sexually transmitted infection.</a:t>
            </a:r>
          </a:p>
          <a:p>
            <a:pPr>
              <a:spcAft>
                <a:spcPts val="700"/>
              </a:spcAft>
              <a:defRPr sz="1600"/>
            </a:pPr>
            <a:r>
              <a:rPr sz="2400" dirty="0"/>
              <a:t>Running away.</a:t>
            </a:r>
          </a:p>
          <a:p>
            <a:pPr>
              <a:spcAft>
                <a:spcPts val="700"/>
              </a:spcAft>
              <a:defRPr sz="1600"/>
            </a:pPr>
            <a:r>
              <a:rPr sz="2400" dirty="0"/>
              <a:t>Withdrawal or depression.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Important: Indicators Are Not Proof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2577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900"/>
            </a:pPr>
            <a:r>
              <a:rPr sz="2400" dirty="0"/>
              <a:t>An indicator by itself does not prove that abuse has occurred.</a:t>
            </a:r>
          </a:p>
          <a:p>
            <a:pPr>
              <a:spcAft>
                <a:spcPts val="700"/>
              </a:spcAft>
              <a:defRPr sz="1900"/>
            </a:pPr>
            <a:r>
              <a:rPr sz="2400" dirty="0"/>
              <a:t>Children may show very different responses to abuse—or may show no obvious outward signs.</a:t>
            </a:r>
          </a:p>
          <a:p>
            <a:pPr>
              <a:spcAft>
                <a:spcPts val="700"/>
              </a:spcAft>
              <a:defRPr sz="1900"/>
            </a:pPr>
            <a:r>
              <a:rPr sz="2400" dirty="0"/>
              <a:t>Do not confront an alleged abuser or conduct your own investigation.</a:t>
            </a:r>
          </a:p>
          <a:p>
            <a:pPr>
              <a:spcAft>
                <a:spcPts val="700"/>
              </a:spcAft>
              <a:defRPr sz="1900"/>
            </a:pPr>
            <a:r>
              <a:rPr sz="2400" dirty="0"/>
              <a:t>Your responsibility is to recognize a concerning pattern or disclosure and report it appropriately.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Commercial Sexual Exploitation of Children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24878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800"/>
            </a:pPr>
            <a:r>
              <a:rPr sz="2400" dirty="0"/>
              <a:t>Commercial sexual exploitation involves sexual activity involving a child in exchange for something of value, or treating a child as a commercial sexual object.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Forms identified in the training include prostitution, gang-based sexual involvement, interfamilial exploitation, and internet-based exploitation.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Exploitation may involve manipulation, coercion, or seemingly voluntary circumstances that adults must not treat as normal or acceptable</a:t>
            </a:r>
            <a:r>
              <a:rPr dirty="0"/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Possible Indicators of Sexual Exploitation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40446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800"/>
            </a:pPr>
            <a:r>
              <a:rPr sz="2400" dirty="0"/>
              <a:t>Branding or tattoos.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Significantly older boyfriend/girlfriend or friend.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Being withdrawn or unusually tired.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Possession of large amounts of money.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Inappropriate clothing or poor hygiene.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Running away.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Lack of adult supervision or support.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These indicators require concern and appropriate reporting—not independent investigation.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What Is Physical Abuse?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2577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900"/>
            </a:pPr>
            <a:r>
              <a:rPr sz="2400" dirty="0"/>
              <a:t>Physical abuse is non-accidental physical injury to a child.</a:t>
            </a:r>
          </a:p>
          <a:p>
            <a:pPr>
              <a:spcAft>
                <a:spcPts val="700"/>
              </a:spcAft>
              <a:defRPr sz="1900"/>
            </a:pPr>
            <a:r>
              <a:rPr sz="2400" dirty="0"/>
              <a:t>Potential injuries may include burns, bites, bruises, broken bones, bald patches, or black eyes.</a:t>
            </a:r>
          </a:p>
          <a:p>
            <a:pPr>
              <a:spcAft>
                <a:spcPts val="700"/>
              </a:spcAft>
              <a:defRPr sz="1900"/>
            </a:pPr>
            <a:r>
              <a:rPr sz="2400" dirty="0"/>
              <a:t>Patterns, explanations, behavior, and timing may all be relevant.</a:t>
            </a:r>
          </a:p>
          <a:p>
            <a:pPr>
              <a:spcAft>
                <a:spcPts val="700"/>
              </a:spcAft>
              <a:defRPr sz="1900"/>
            </a:pPr>
            <a:r>
              <a:rPr sz="2400" dirty="0"/>
              <a:t>Never attempt to determine whether an injury is abuse yourself; report reasonable concerns.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Possible Indicators of Physical Abuse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3216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700"/>
            </a:pPr>
            <a:r>
              <a:rPr sz="2400" dirty="0"/>
              <a:t>Unexplained burns, bites, bruises, broken bones, bald patches, or black eyes.</a:t>
            </a:r>
          </a:p>
          <a:p>
            <a:pPr>
              <a:spcAft>
                <a:spcPts val="700"/>
              </a:spcAft>
              <a:defRPr sz="1700"/>
            </a:pPr>
            <a:r>
              <a:rPr sz="2400" dirty="0"/>
              <a:t>Bruises or other marks that appear to be fading after an absence from school.</a:t>
            </a:r>
          </a:p>
          <a:p>
            <a:pPr>
              <a:spcAft>
                <a:spcPts val="700"/>
              </a:spcAft>
              <a:defRPr sz="1700"/>
            </a:pPr>
            <a:r>
              <a:rPr sz="2400" dirty="0"/>
              <a:t>Fear of parents or caregivers.</a:t>
            </a:r>
          </a:p>
          <a:p>
            <a:pPr>
              <a:spcAft>
                <a:spcPts val="700"/>
              </a:spcAft>
              <a:defRPr sz="1700"/>
            </a:pPr>
            <a:r>
              <a:rPr sz="2400" dirty="0"/>
              <a:t>Protesting or crying when it is time to go home.</a:t>
            </a:r>
          </a:p>
          <a:p>
            <a:pPr>
              <a:spcAft>
                <a:spcPts val="700"/>
              </a:spcAft>
              <a:defRPr sz="1700"/>
            </a:pPr>
            <a:r>
              <a:rPr sz="2400" dirty="0"/>
              <a:t>Shrinking away from approaching adults.</a:t>
            </a:r>
          </a:p>
          <a:p>
            <a:pPr>
              <a:spcAft>
                <a:spcPts val="700"/>
              </a:spcAft>
              <a:defRPr sz="1700"/>
            </a:pPr>
            <a:r>
              <a:rPr sz="2400" dirty="0"/>
              <a:t>Child reports being injured by a parent or caregiver.</a:t>
            </a:r>
          </a:p>
          <a:p>
            <a:pPr>
              <a:spcAft>
                <a:spcPts val="700"/>
              </a:spcAft>
              <a:defRPr sz="1700"/>
            </a:pPr>
            <a:r>
              <a:rPr sz="2400" dirty="0"/>
              <a:t>Significant withdrawal or aggressive behavior.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What Is Emotional Abuse?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24878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800"/>
            </a:pPr>
            <a:r>
              <a:rPr sz="2400" dirty="0"/>
              <a:t>Emotional abuse is a pattern of behavior that damages a child's emotional development or sense of self-worth.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It may include rejection, shame-based punishment, terrorizing, withholding physical or emotional contact, or developmentally inappropriate expectations.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Emotional abuse may be less visible than physical abuse but can still seriously affect a child's well-being.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Possible Indicators of Emotional Abuse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3126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800"/>
            </a:pPr>
            <a:r>
              <a:rPr sz="2400" dirty="0"/>
              <a:t>Extreme changes in behavior.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Behavior that seems inappropriately adult or infantile.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Delays in physical or emotional development.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Child reports feeling little or no attachment to a parent.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Persistent fear, withdrawal, aggression, or unusual emotional responses may also warrant attention.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Indicators do not prove abuse; report reasonable concerns.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Grooming &amp; Suspicious Behavior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29469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800"/>
            </a:pPr>
            <a:r>
              <a:rPr sz="2400" dirty="0"/>
              <a:t>Abusers may groom children by building trust, testing boundaries, creating secrecy, or normalizing inappropriate behavior.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Staff and volunteers may observe behavior intended to prepare a child or youth for sexual abuse.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Report grooming behaviors, policy violations, boundary testing, or suspicious conduct to a ministry leader.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Do not wait until abuse is proven before reporting concerning behavior.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A Child May Disclose in Different Ways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29469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700"/>
            </a:pPr>
            <a:r>
              <a:rPr sz="2400" dirty="0"/>
              <a:t>Direct disclosure: the child clearly describes what happened.</a:t>
            </a:r>
          </a:p>
          <a:p>
            <a:pPr>
              <a:spcAft>
                <a:spcPts val="700"/>
              </a:spcAft>
              <a:defRPr sz="1700"/>
            </a:pPr>
            <a:r>
              <a:rPr sz="2400" dirty="0"/>
              <a:t>Indirect disclosure: the child talks about something concerning without directly identifying abuse. Example: 'The babysitter keeps bothering me.'</a:t>
            </a:r>
          </a:p>
          <a:p>
            <a:pPr>
              <a:spcAft>
                <a:spcPts val="700"/>
              </a:spcAft>
              <a:defRPr sz="1700"/>
            </a:pPr>
            <a:r>
              <a:rPr sz="2400" dirty="0"/>
              <a:t>Disguised disclosure: the child describes the situation as though it happened to someone else. Example: 'I know someone who is being touched in a bad way.'</a:t>
            </a:r>
          </a:p>
          <a:p>
            <a:pPr>
              <a:spcAft>
                <a:spcPts val="700"/>
              </a:spcAft>
              <a:defRPr sz="1700"/>
            </a:pPr>
            <a:r>
              <a:rPr sz="2400" dirty="0"/>
              <a:t>Disclosure with strings attached: the child reveals something but asks the adult to promise secrecy.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When a Child Discloses: DO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3216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700"/>
            </a:pPr>
            <a:r>
              <a:rPr sz="2400" dirty="0"/>
              <a:t>Find a private but appropriately observable place to talk.</a:t>
            </a:r>
          </a:p>
          <a:p>
            <a:pPr>
              <a:spcAft>
                <a:spcPts val="700"/>
              </a:spcAft>
              <a:defRPr sz="1700"/>
            </a:pPr>
            <a:r>
              <a:rPr sz="2400" dirty="0"/>
              <a:t>Reassure the child.</a:t>
            </a:r>
          </a:p>
          <a:p>
            <a:pPr>
              <a:spcAft>
                <a:spcPts val="700"/>
              </a:spcAft>
              <a:defRPr sz="1700"/>
            </a:pPr>
            <a:r>
              <a:rPr sz="2400" dirty="0"/>
              <a:t>Communicate that you believe them and are glad they told you.</a:t>
            </a:r>
          </a:p>
          <a:p>
            <a:pPr>
              <a:spcAft>
                <a:spcPts val="700"/>
              </a:spcAft>
              <a:defRPr sz="1700"/>
            </a:pPr>
            <a:r>
              <a:rPr sz="2400" dirty="0"/>
              <a:t>Listen openly and calmly.</a:t>
            </a:r>
          </a:p>
          <a:p>
            <a:pPr>
              <a:spcAft>
                <a:spcPts val="700"/>
              </a:spcAft>
              <a:defRPr sz="1700"/>
            </a:pPr>
            <a:r>
              <a:rPr sz="2400" dirty="0"/>
              <a:t>Keep your emotional reactions and nonverbal responses as neutral as possible.</a:t>
            </a:r>
          </a:p>
          <a:p>
            <a:pPr>
              <a:spcAft>
                <a:spcPts val="700"/>
              </a:spcAft>
              <a:defRPr sz="1700"/>
            </a:pPr>
            <a:r>
              <a:rPr sz="2400" dirty="0"/>
              <a:t>Write down the information as close to the child's own words as possible.</a:t>
            </a:r>
          </a:p>
          <a:p>
            <a:pPr>
              <a:spcAft>
                <a:spcPts val="700"/>
              </a:spcAft>
              <a:defRPr sz="1700"/>
            </a:pPr>
            <a:r>
              <a:rPr sz="2400" dirty="0"/>
              <a:t>Report the concern appropriately and promptly.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When a Child Discloses: DON'T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3216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800"/>
            </a:pPr>
            <a:r>
              <a:rPr sz="2400" dirty="0"/>
              <a:t>Don't ask leading questions.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Don't ask blaming questions.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Don't try to conduct your own investigation.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Don't make promises to the child.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Don't promise absolute confidentiality.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Don't confront the alleged offender.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Don't pressure the child to provide details beyond what they naturally disclose.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Questions to Avoid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2577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900"/>
            </a:pPr>
            <a:r>
              <a:rPr sz="2400" dirty="0"/>
              <a:t>Avoid questions that suggest the answer or introduce information the child has not provided.</a:t>
            </a:r>
          </a:p>
          <a:p>
            <a:pPr>
              <a:spcAft>
                <a:spcPts val="700"/>
              </a:spcAft>
              <a:defRPr sz="1900"/>
            </a:pPr>
            <a:r>
              <a:rPr sz="2400" dirty="0"/>
              <a:t>Avoid questions that imply blame, such as asking why the child did not stop the behavior.</a:t>
            </a:r>
          </a:p>
          <a:p>
            <a:pPr>
              <a:spcAft>
                <a:spcPts val="700"/>
              </a:spcAft>
              <a:defRPr sz="1900"/>
            </a:pPr>
            <a:r>
              <a:rPr sz="2400" dirty="0"/>
              <a:t>Allow the child to speak in their own words.</a:t>
            </a:r>
          </a:p>
          <a:p>
            <a:pPr>
              <a:spcAft>
                <a:spcPts val="700"/>
              </a:spcAft>
              <a:defRPr sz="1900"/>
            </a:pPr>
            <a:r>
              <a:rPr sz="2400" dirty="0"/>
              <a:t>Your goal is to receive the concern, not conduct an interview or investigation.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Report — Don't Investigate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2757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2000"/>
            </a:pPr>
            <a:r>
              <a:rPr sz="2400" dirty="0"/>
              <a:t>Notice the concern.</a:t>
            </a:r>
          </a:p>
          <a:p>
            <a:pPr>
              <a:spcAft>
                <a:spcPts val="700"/>
              </a:spcAft>
              <a:defRPr sz="2000"/>
            </a:pPr>
            <a:r>
              <a:rPr sz="2400" dirty="0"/>
              <a:t>Listen calmly if a child discloses.</a:t>
            </a:r>
          </a:p>
          <a:p>
            <a:pPr>
              <a:spcAft>
                <a:spcPts val="700"/>
              </a:spcAft>
              <a:defRPr sz="2000"/>
            </a:pPr>
            <a:r>
              <a:rPr sz="2400" dirty="0"/>
              <a:t>Document the information as accurately as possible.</a:t>
            </a:r>
          </a:p>
          <a:p>
            <a:pPr>
              <a:spcAft>
                <a:spcPts val="700"/>
              </a:spcAft>
              <a:defRPr sz="2000"/>
            </a:pPr>
            <a:r>
              <a:rPr sz="2400" dirty="0"/>
              <a:t>Report reasonable suspicion through the required channels.</a:t>
            </a:r>
          </a:p>
          <a:p>
            <a:pPr>
              <a:spcAft>
                <a:spcPts val="700"/>
              </a:spcAft>
              <a:defRPr sz="2000"/>
            </a:pPr>
            <a:r>
              <a:rPr sz="2400" dirty="0"/>
              <a:t>Let law enforcement / DFCS and other appropriate authorities conduct investigations.</a:t>
            </a:r>
          </a:p>
          <a:p>
            <a:pPr>
              <a:spcAft>
                <a:spcPts val="700"/>
              </a:spcAft>
              <a:defRPr sz="2000"/>
            </a:pPr>
            <a:r>
              <a:rPr sz="2400" dirty="0"/>
              <a:t>Your uncertainty does not remove your reporting responsibility.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Reporting Suspected Abuse or Neglect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34060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800"/>
            </a:pPr>
            <a:r>
              <a:rPr sz="2400" dirty="0"/>
              <a:t>St. </a:t>
            </a:r>
            <a:r>
              <a:rPr sz="2400" dirty="0" err="1"/>
              <a:t>Marys</a:t>
            </a:r>
            <a:r>
              <a:rPr sz="2400" dirty="0"/>
              <a:t> Methodist Church reports suspected or alleged abuse or neglect to local law enforcement or the Department of Family and Child Services (DFCS).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Georgia Child Abuse Hotline: 1-855-422-4453.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No permission is needed before reporting to law enforcement or the Child Abuse Hotline.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A report may be made without involving or informing church/conference personnel.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A tandem/dual report may be used where permitted to support the person making the report—but it must never delay or prevent reporting.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Also Report Policy Violations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33162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800"/>
            </a:pPr>
            <a:r>
              <a:rPr sz="2400" dirty="0"/>
              <a:t>Report inappropriate behavior, suspicious behavior, grooming behavior, neglectful supervision, poor role-modeling, or other policy violations.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Concerns should be directed to a ministry leader: Senior Pastor, Children/Youth Director, or Covenant of Care Committee member.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Church reporting does not replace a legally required report to law enforcement or DFCS.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Failure to report a prohibited act violates church policy and may result in termination or removal from ministry.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Zero-Tolerance Policy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33162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800"/>
            </a:pPr>
            <a:r>
              <a:rPr sz="2400" dirty="0"/>
              <a:t>Physical, sexual, or emotional abuse or neglect of children or youth is prohibited.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Any suspected abuse or serious policy violation must be taken seriously and reported immediately.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Individuals accused of prohibited conduct may be immediately suspended from participation while an investigation occurs.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A person found to have committed a prohibited act should be precluded from future service with children, youth, or vulnerable populations, subject to applicable leadership processes.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Four Safety Rules to Remember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29469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2100"/>
            </a:pPr>
            <a:r>
              <a:rPr sz="2400" dirty="0"/>
              <a:t>1. SEE IT — Pay attention to children, youth, behavior, injuries, boundaries, and supervision.</a:t>
            </a:r>
          </a:p>
          <a:p>
            <a:pPr>
              <a:spcAft>
                <a:spcPts val="700"/>
              </a:spcAft>
              <a:defRPr sz="2100"/>
            </a:pPr>
            <a:r>
              <a:rPr sz="2400" dirty="0"/>
              <a:t>2. TAKE IT SERIOUSLY — Don't dismiss a concern because it seems uncertain or uncomfortable.</a:t>
            </a:r>
          </a:p>
          <a:p>
            <a:pPr>
              <a:spcAft>
                <a:spcPts val="700"/>
              </a:spcAft>
              <a:defRPr sz="2100"/>
            </a:pPr>
            <a:r>
              <a:rPr sz="2400" dirty="0"/>
              <a:t>3. REPORT IT — Report reasonable suspicion and policy violations promptly.</a:t>
            </a:r>
          </a:p>
          <a:p>
            <a:pPr>
              <a:spcAft>
                <a:spcPts val="700"/>
              </a:spcAft>
              <a:defRPr sz="2100"/>
            </a:pPr>
            <a:r>
              <a:rPr sz="2400" dirty="0"/>
              <a:t>4. DON'T INVESTIGATE — Your job is protection and reporting, not proving what happened.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Supervision: Two Adult Rule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26673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800"/>
            </a:pPr>
            <a:r>
              <a:rPr sz="2400" dirty="0"/>
              <a:t>Maintain at least two trained, screened adults when supervising children and youth.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Avoid one-to-one, unobserved interactions.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Keep rooms observable and maintain active supervision.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If unexpectedly alone with a child/youth, move to an occupied or easily observed area.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Follow required worker-to-child ratios and notify a supervisor immediately if out of ratio.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Discipline &amp; Bullying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02920" y="1280160"/>
            <a:ext cx="10881360" cy="26673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800"/>
            </a:pPr>
            <a:r>
              <a:rPr sz="2400" dirty="0"/>
              <a:t>No physical discipline is permitted.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Never yell at, threaten, hit, humiliate, or forcefully grab a child/youth.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Use warning → redirect → supervised separation → ministry director/parent involvement as needed.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Bullying is not acceptable; intervene early and notify the supervisor.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Protect the child being targeted without publicly singling them out.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Healthy Boundaries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30367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800"/>
            </a:pPr>
            <a:r>
              <a:rPr sz="2400" dirty="0"/>
              <a:t>Use positive, encouraging, and respectful language.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Appropriate touch should be brief, observable, and child-centered: side hugs, high-fives, fist bumps, hand/shoulder pats.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A</a:t>
            </a:r>
            <a:r>
              <a:rPr lang="en-US" sz="2400" dirty="0"/>
              <a:t>bstain from</a:t>
            </a:r>
            <a:r>
              <a:rPr sz="2400" dirty="0"/>
              <a:t> kissing, lap-sitting, tickling, wrestling, massages, piggyback rides, or contact with private areas.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Respect a child's preference not to be touched.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No romantic or sexual relationship with a youth.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Digital Communication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3495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700"/>
            </a:pPr>
            <a:r>
              <a:rPr sz="2400" dirty="0"/>
              <a:t>No one-to-one texting with children or youth.</a:t>
            </a:r>
          </a:p>
          <a:p>
            <a:pPr>
              <a:spcAft>
                <a:spcPts val="700"/>
              </a:spcAft>
              <a:defRPr sz="1700"/>
            </a:pPr>
            <a:r>
              <a:rPr sz="2400" dirty="0"/>
              <a:t>Children through 5th grade: staff/volunteer texting is not permitted.</a:t>
            </a:r>
          </a:p>
          <a:p>
            <a:pPr>
              <a:spcAft>
                <a:spcPts val="700"/>
              </a:spcAft>
              <a:defRPr sz="1700"/>
            </a:pPr>
            <a:r>
              <a:rPr sz="2400" dirty="0"/>
              <a:t>Youth communication should include a second adult/parent/volunteer and use group communication whenever possible.</a:t>
            </a:r>
          </a:p>
          <a:p>
            <a:pPr>
              <a:spcAft>
                <a:spcPts val="700"/>
              </a:spcAft>
              <a:defRPr sz="1700"/>
            </a:pPr>
            <a:r>
              <a:rPr sz="2400" dirty="0"/>
              <a:t>No sexual conversations by text.</a:t>
            </a:r>
          </a:p>
          <a:p>
            <a:pPr>
              <a:spcAft>
                <a:spcPts val="700"/>
              </a:spcAft>
              <a:defRPr sz="1700"/>
            </a:pPr>
            <a:r>
              <a:rPr sz="2400" dirty="0"/>
              <a:t>Do not privately request or send photos/videos of minors.</a:t>
            </a:r>
          </a:p>
          <a:p>
            <a:pPr>
              <a:spcAft>
                <a:spcPts val="700"/>
              </a:spcAft>
              <a:defRPr sz="1700"/>
            </a:pPr>
            <a:r>
              <a:rPr sz="2400" dirty="0"/>
              <a:t>Church event photos should follow the church's media process rather than personal posting.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Transportation &amp; Overnights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26673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800"/>
            </a:pPr>
            <a:r>
              <a:rPr sz="2400" dirty="0"/>
              <a:t>Drivers must meet required background/DMV and credentialing requirements.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Seatbelts are required; never double-buckle or exceed available seatbelts.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Follow the Two Adult Rule or an approved exception.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Overnights require supervisor approval and parent permission.</a:t>
            </a:r>
          </a:p>
          <a:p>
            <a:pPr>
              <a:spcAft>
                <a:spcPts val="700"/>
              </a:spcAft>
              <a:defRPr sz="1800"/>
            </a:pPr>
            <a:r>
              <a:rPr sz="2400" dirty="0"/>
              <a:t>Overnights: 1 adult per 6 children/youth of the same gender; adults never share beds with minors.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Volunteer Quick Check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3216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900"/>
            </a:pPr>
            <a:r>
              <a:rPr sz="2400" dirty="0"/>
              <a:t>☐ I know the Four Safety Steps.</a:t>
            </a:r>
          </a:p>
          <a:p>
            <a:pPr>
              <a:spcAft>
                <a:spcPts val="700"/>
              </a:spcAft>
              <a:defRPr sz="1900"/>
            </a:pPr>
            <a:r>
              <a:rPr sz="2400" dirty="0"/>
              <a:t>☐ I understand that mandated reporting applies 24/7.</a:t>
            </a:r>
          </a:p>
          <a:p>
            <a:pPr>
              <a:spcAft>
                <a:spcPts val="700"/>
              </a:spcAft>
              <a:defRPr sz="1900"/>
            </a:pPr>
            <a:r>
              <a:rPr sz="2400" dirty="0"/>
              <a:t>☐ I know the signs of neglect, physical, emotional, and sexual abuse.</a:t>
            </a:r>
          </a:p>
          <a:p>
            <a:pPr>
              <a:spcAft>
                <a:spcPts val="700"/>
              </a:spcAft>
              <a:defRPr sz="1900"/>
            </a:pPr>
            <a:r>
              <a:rPr sz="2400" dirty="0"/>
              <a:t>☐ I know what to do—and not do—when a child discloses.</a:t>
            </a:r>
          </a:p>
          <a:p>
            <a:pPr>
              <a:spcAft>
                <a:spcPts val="700"/>
              </a:spcAft>
              <a:defRPr sz="1900"/>
            </a:pPr>
            <a:r>
              <a:rPr sz="2400" dirty="0"/>
              <a:t>☐ I know the reporting number: 1-855-422-4453.</a:t>
            </a:r>
          </a:p>
          <a:p>
            <a:pPr>
              <a:spcAft>
                <a:spcPts val="700"/>
              </a:spcAft>
              <a:defRPr sz="1900"/>
            </a:pPr>
            <a:r>
              <a:rPr sz="2400" dirty="0"/>
              <a:t>☐ I know the Two Adult Rule and supervision expectations.</a:t>
            </a:r>
          </a:p>
          <a:p>
            <a:pPr>
              <a:spcAft>
                <a:spcPts val="700"/>
              </a:spcAft>
              <a:defRPr sz="1900"/>
            </a:pPr>
            <a:r>
              <a:rPr sz="2400" dirty="0"/>
              <a:t>☐ I will report concerns rather than investigate them myself.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92608"/>
            <a:ext cx="1115568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900" b="1"/>
            </a:pPr>
            <a:r>
              <a:t>Final Takeaway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1298448"/>
            <a:ext cx="10881360" cy="2577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2100"/>
            </a:pPr>
            <a:r>
              <a:rPr sz="2400" dirty="0"/>
              <a:t>Children and youth are safest when every adult takes responsibility for healthy boundaries, active supervision, and immediate reporting.</a:t>
            </a:r>
          </a:p>
          <a:p>
            <a:pPr>
              <a:spcAft>
                <a:spcPts val="700"/>
              </a:spcAft>
              <a:defRPr sz="2100"/>
            </a:pPr>
            <a:r>
              <a:rPr sz="2400" dirty="0"/>
              <a:t>See it. Take it seriously. Report it.</a:t>
            </a:r>
          </a:p>
          <a:p>
            <a:pPr>
              <a:spcAft>
                <a:spcPts val="700"/>
              </a:spcAft>
              <a:defRPr sz="2100"/>
            </a:pPr>
            <a:r>
              <a:rPr sz="2400" dirty="0"/>
              <a:t>Protect the child. Follow the policy. Get the concern to the people responsible for responding.</a:t>
            </a:r>
          </a:p>
          <a:p>
            <a:pPr>
              <a:spcAft>
                <a:spcPts val="700"/>
              </a:spcAft>
              <a:defRPr sz="2100"/>
            </a:pPr>
            <a:r>
              <a:rPr sz="2400" dirty="0"/>
              <a:t>Safety is not one person's job—it is everyone's responsibility.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6473952"/>
            <a:ext cx="1115568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/>
            </a:pPr>
            <a:r>
              <a:t>St. Marys Methodist Church • Covenant of Care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9</TotalTime>
  <Words>2675</Words>
  <Application>Microsoft Macintosh PowerPoint</Application>
  <PresentationFormat>Widescreen</PresentationFormat>
  <Paragraphs>248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8" baseType="lpstr">
      <vt:lpstr>Arial</vt:lpstr>
      <vt:lpstr>Gill Sans MT</vt:lpstr>
      <vt:lpstr>Gallery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Jeremy Cole</cp:lastModifiedBy>
  <cp:revision>2</cp:revision>
  <dcterms:created xsi:type="dcterms:W3CDTF">2013-01-27T09:14:16Z</dcterms:created>
  <dcterms:modified xsi:type="dcterms:W3CDTF">2026-09-30T15:31:20Z</dcterms:modified>
  <cp:category/>
</cp:coreProperties>
</file>