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63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8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1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4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3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3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88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9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D2CC-4989-43E2-97B2-6B648191E8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16.09.2014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03190-DCF1-49AC-8366-6349B08D9AF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1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ELEKTROMANYETİK RADYASYON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defRPr/>
            </a:pPr>
            <a:r>
              <a:rPr lang="tr-TR" altLang="en-US" dirty="0" err="1">
                <a:solidFill>
                  <a:schemeClr val="bg1">
                    <a:lumMod val="95000"/>
                  </a:schemeClr>
                </a:solidFill>
              </a:rPr>
              <a:t>Bezmialem</a:t>
            </a:r>
            <a:r>
              <a:rPr lang="tr-TR" altLang="en-US" dirty="0">
                <a:solidFill>
                  <a:schemeClr val="bg1">
                    <a:lumMod val="95000"/>
                  </a:schemeClr>
                </a:solidFill>
              </a:rPr>
              <a:t> Vakıf Üniversitesi Tıp Fakültesi Hastanesi Radyasyon Onkolojisi ABD</a:t>
            </a:r>
          </a:p>
          <a:p>
            <a:pPr>
              <a:buClr>
                <a:schemeClr val="accent3"/>
              </a:buClr>
              <a:defRPr/>
            </a:pPr>
            <a:r>
              <a:rPr lang="tr-TR" altLang="en-US" sz="2400" dirty="0" err="1">
                <a:solidFill>
                  <a:schemeClr val="accent1">
                    <a:lumMod val="75000"/>
                  </a:schemeClr>
                </a:solidFill>
              </a:rPr>
              <a:t>Öğr.Gör.Uz.Dr.Huriye</a:t>
            </a:r>
            <a:r>
              <a:rPr lang="tr-TR" altLang="en-US" sz="2400" dirty="0">
                <a:solidFill>
                  <a:schemeClr val="accent1">
                    <a:lumMod val="75000"/>
                  </a:schemeClr>
                </a:solidFill>
              </a:rPr>
              <a:t> Şenay Kızıltan</a:t>
            </a:r>
            <a:endParaRPr lang="en-US" alt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4" name="Picture 2" descr="https://encrypted-tbn0.gstatic.com/images?q=tbn:ANd9GcRuQyxcyz9fGdVuWJTNmVqoluq-1lnCMaIZ8JPwK_OicyAXwxPh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0240"/>
            <a:ext cx="280987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24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Radon gazı: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Duvar </a:t>
            </a:r>
            <a:r>
              <a:rPr lang="tr-TR" dirty="0"/>
              <a:t>çatlakları, </a:t>
            </a:r>
            <a:endParaRPr lang="tr-TR" dirty="0" smtClean="0"/>
          </a:p>
          <a:p>
            <a:r>
              <a:rPr lang="tr-TR" dirty="0"/>
              <a:t>A</a:t>
            </a:r>
            <a:r>
              <a:rPr lang="tr-TR" dirty="0" smtClean="0"/>
              <a:t>sma </a:t>
            </a:r>
            <a:r>
              <a:rPr lang="tr-TR" dirty="0"/>
              <a:t>kat boşlukları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Z</a:t>
            </a:r>
            <a:r>
              <a:rPr lang="tr-TR" dirty="0" smtClean="0"/>
              <a:t>emindeki  </a:t>
            </a:r>
            <a:r>
              <a:rPr lang="tr-TR" dirty="0"/>
              <a:t>çatlaklar, </a:t>
            </a:r>
            <a:endParaRPr lang="tr-TR" dirty="0" smtClean="0"/>
          </a:p>
          <a:p>
            <a:r>
              <a:rPr lang="tr-TR" dirty="0"/>
              <a:t>T</a:t>
            </a:r>
            <a:r>
              <a:rPr lang="tr-TR" dirty="0" smtClean="0"/>
              <a:t>esisat </a:t>
            </a:r>
            <a:r>
              <a:rPr lang="tr-TR" dirty="0"/>
              <a:t>boru boşlukları, </a:t>
            </a:r>
            <a:endParaRPr lang="tr-TR" dirty="0" smtClean="0"/>
          </a:p>
          <a:p>
            <a:r>
              <a:rPr lang="tr-TR" dirty="0"/>
              <a:t>D</a:t>
            </a:r>
            <a:r>
              <a:rPr lang="tr-TR" dirty="0" smtClean="0"/>
              <a:t>uvar </a:t>
            </a:r>
            <a:r>
              <a:rPr lang="tr-TR" dirty="0"/>
              <a:t>arası boşlukları, </a:t>
            </a:r>
            <a:endParaRPr lang="tr-TR" dirty="0" smtClean="0"/>
          </a:p>
          <a:p>
            <a:r>
              <a:rPr lang="tr-TR" dirty="0"/>
              <a:t>İ</a:t>
            </a:r>
            <a:r>
              <a:rPr lang="tr-TR" dirty="0" smtClean="0"/>
              <a:t>çme </a:t>
            </a:r>
            <a:r>
              <a:rPr lang="tr-TR" dirty="0"/>
              <a:t>sularında bulunur.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991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radyasyon miktarı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Vücudumuzdaki </a:t>
            </a:r>
            <a:r>
              <a:rPr lang="tr-TR" dirty="0"/>
              <a:t>radyoaktif elementler ve yiyecek </a:t>
            </a:r>
            <a:r>
              <a:rPr lang="tr-TR" dirty="0" smtClean="0"/>
              <a:t>içeceklerle alınan radyasyondur </a:t>
            </a:r>
          </a:p>
          <a:p>
            <a:r>
              <a:rPr lang="tr-TR" dirty="0"/>
              <a:t>B</a:t>
            </a:r>
            <a:r>
              <a:rPr lang="tr-TR" dirty="0" smtClean="0"/>
              <a:t>ir </a:t>
            </a:r>
            <a:r>
              <a:rPr lang="tr-TR" dirty="0"/>
              <a:t>yıl boyunca maruz kaldığımız ortalama iç radyasyon dozu 0.8 </a:t>
            </a:r>
            <a:r>
              <a:rPr lang="tr-TR" dirty="0" err="1"/>
              <a:t>mSv</a:t>
            </a:r>
            <a:r>
              <a:rPr lang="tr-TR" dirty="0"/>
              <a:t> kadardır.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519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Yapay Radyasyon kaynakları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%90’dan fazlası tıbbi olarak tetkik ve tedavilerle alınır. </a:t>
            </a:r>
            <a:endParaRPr lang="tr-TR" dirty="0" smtClean="0"/>
          </a:p>
          <a:p>
            <a:r>
              <a:rPr lang="tr-TR" dirty="0" smtClean="0"/>
              <a:t>Nükleer </a:t>
            </a:r>
            <a:r>
              <a:rPr lang="tr-TR" dirty="0"/>
              <a:t>denemelerle %7-8 kadar dış radyasyona maruz kalınır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Nükleer kazalarla anlık olarak alınan radyasyon miktarı çok yüksek olmasına rağmen totali değerlendirildiğinde oranı düşüktür.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570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Doğal Radyasyon Kaynakları</a:t>
            </a:r>
          </a:p>
          <a:p>
            <a:r>
              <a:rPr lang="tr-TR" dirty="0"/>
              <a:t>Uzun yarı ömürlü radyoaktif maddeler:</a:t>
            </a:r>
          </a:p>
          <a:p>
            <a:r>
              <a:rPr lang="tr-TR" dirty="0"/>
              <a:t>Radyum     (Ra-226   1600 yıl)</a:t>
            </a:r>
          </a:p>
          <a:p>
            <a:r>
              <a:rPr lang="tr-TR" dirty="0"/>
              <a:t>Uranyum   (U-238     4.51x109 yıl)</a:t>
            </a:r>
          </a:p>
          <a:p>
            <a:r>
              <a:rPr lang="tr-TR" dirty="0"/>
              <a:t>Toryum      (Th-232   1.39x1010 yıl)</a:t>
            </a:r>
          </a:p>
          <a:p>
            <a:r>
              <a:rPr lang="tr-TR" dirty="0"/>
              <a:t>Potasyum   (K-40       1.27x109 yıl)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5386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Radyolojik uygulamalarla alınan radyasyon miktarları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159036"/>
              </p:ext>
            </p:extLst>
          </p:nvPr>
        </p:nvGraphicFramePr>
        <p:xfrm>
          <a:off x="323526" y="1700808"/>
          <a:ext cx="8568956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239"/>
                <a:gridCol w="2142239"/>
                <a:gridCol w="2142239"/>
                <a:gridCol w="2142239"/>
              </a:tblGrid>
              <a:tr h="99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TETKİK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Radyoloji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Etkin Doz Eşdeğeri (mSv)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TETKİK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Nükleer Tıp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Etkin Doz Eşdeğeri (mSv)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Akciğer Grafisi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0.14 - 0.04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Kemik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1.1 – 6.8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Akciğer Skopisi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0.98 – 0.29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Beyin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0.6 – 11.3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Karın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1.1 – 0.22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Kalp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3.0 – 11.7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Barsak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4.1 – 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Karaciğer/Dalak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0.9 – 2.2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Anjiyografi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6.8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Akciğer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1.1 – 1.4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Mamografi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Böbrek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0.01 – 2.1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4.3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Troid Uptake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1.5 – 3.1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7825" y="2916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Radyolojik uygulamalarla alınan radyasyon miktarları</a:t>
            </a:r>
            <a:endParaRPr kumimoji="0" lang="tr-TR" alt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4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önemli 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Doğal ve yapay  radyasyon kaynaklarından maruz kalınan ortalama yıllık küresel radyasyon dozu  2.7 </a:t>
            </a:r>
            <a:r>
              <a:rPr lang="tr-TR" dirty="0" err="1"/>
              <a:t>mS</a:t>
            </a:r>
            <a:r>
              <a:rPr lang="tr-TR" dirty="0"/>
              <a:t>/yıldır</a:t>
            </a:r>
          </a:p>
          <a:p>
            <a:r>
              <a:rPr lang="tr-TR" dirty="0" err="1"/>
              <a:t>Toraks</a:t>
            </a:r>
            <a:r>
              <a:rPr lang="tr-TR" dirty="0"/>
              <a:t> </a:t>
            </a:r>
            <a:r>
              <a:rPr lang="tr-TR" dirty="0" err="1"/>
              <a:t>BT’de</a:t>
            </a:r>
            <a:r>
              <a:rPr lang="tr-TR" dirty="0"/>
              <a:t> doz akciğer </a:t>
            </a:r>
            <a:r>
              <a:rPr lang="tr-TR" dirty="0" err="1"/>
              <a:t>grafisinin</a:t>
            </a:r>
            <a:r>
              <a:rPr lang="tr-TR" dirty="0"/>
              <a:t> 400 katına ulaşabilir</a:t>
            </a:r>
          </a:p>
          <a:p>
            <a:r>
              <a:rPr lang="tr-TR" dirty="0" err="1"/>
              <a:t>BT’de</a:t>
            </a:r>
            <a:r>
              <a:rPr lang="tr-TR" dirty="0"/>
              <a:t> ulaşılan dozlar, </a:t>
            </a:r>
            <a:r>
              <a:rPr lang="tr-TR" dirty="0" err="1"/>
              <a:t>karsinogenez</a:t>
            </a:r>
            <a:r>
              <a:rPr lang="tr-TR" dirty="0"/>
              <a:t> yapabilir</a:t>
            </a:r>
          </a:p>
        </p:txBody>
      </p:sp>
    </p:spTree>
    <p:extLst>
      <p:ext uri="{BB962C8B-B14F-4D97-AF65-F5344CB8AC3E}">
        <p14:creationId xmlns:p14="http://schemas.microsoft.com/office/powerpoint/2010/main" val="2627954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Zırhlama malzemeleri</a:t>
            </a:r>
            <a:br>
              <a:rPr lang="tr-TR" dirty="0"/>
            </a:br>
            <a:endParaRPr lang="tr-TR" dirty="0"/>
          </a:p>
        </p:txBody>
      </p:sp>
      <p:pic>
        <p:nvPicPr>
          <p:cNvPr id="4" name="Picture 3" descr="image04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6912767" cy="3888432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765465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X ve gama ışınlarına karşı koruma için  yüksek yoğunluklu malzemeler kullanılır</a:t>
            </a:r>
          </a:p>
          <a:p>
            <a:r>
              <a:rPr lang="tr-TR" dirty="0"/>
              <a:t>Alfa Işınları: Ağır kütleli, oldukça yavaş hareket eder </a:t>
            </a:r>
            <a:r>
              <a:rPr lang="tr-TR" dirty="0" err="1"/>
              <a:t>giricilikleri</a:t>
            </a:r>
            <a:r>
              <a:rPr lang="tr-TR" dirty="0"/>
              <a:t> çok küçüktür ve enerjisine bağlı olarak havanın bir kaç cm’si, cildin ölü tabakası veya bir kağıt tarafından durdurulabilir.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5420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Beta ışınları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Beta Işınları: Alfa ışınlarına göre daha hafif kütleli, hızlı ve </a:t>
            </a:r>
            <a:r>
              <a:rPr lang="tr-TR" dirty="0" err="1"/>
              <a:t>giricilikleri</a:t>
            </a:r>
            <a:r>
              <a:rPr lang="tr-TR" dirty="0"/>
              <a:t> daha </a:t>
            </a:r>
            <a:r>
              <a:rPr lang="tr-TR" dirty="0" smtClean="0"/>
              <a:t>yüksek</a:t>
            </a:r>
          </a:p>
          <a:p>
            <a:r>
              <a:rPr lang="tr-TR" dirty="0" smtClean="0"/>
              <a:t>Enerjisine </a:t>
            </a:r>
            <a:r>
              <a:rPr lang="tr-TR" dirty="0"/>
              <a:t>bağlı olarak bir kaç metre hava, oldukça ince bir plastik veya alüminyum tabaka tarafından durdurulabilir. </a:t>
            </a:r>
            <a:endParaRPr lang="tr-TR" dirty="0" smtClean="0"/>
          </a:p>
          <a:p>
            <a:r>
              <a:rPr lang="tr-TR" dirty="0" smtClean="0"/>
              <a:t>İnsan </a:t>
            </a:r>
            <a:r>
              <a:rPr lang="tr-TR" dirty="0"/>
              <a:t>vücuduna ancak 1 ila 2 cm girebilirler.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701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X ve Gama Işınları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Giricilikleri</a:t>
            </a:r>
            <a:r>
              <a:rPr lang="tr-TR" dirty="0" smtClean="0"/>
              <a:t> </a:t>
            </a:r>
            <a:r>
              <a:rPr lang="tr-TR" dirty="0"/>
              <a:t>çok </a:t>
            </a:r>
            <a:r>
              <a:rPr lang="tr-TR" dirty="0" smtClean="0"/>
              <a:t>yüksek</a:t>
            </a:r>
          </a:p>
          <a:p>
            <a:r>
              <a:rPr lang="tr-TR" dirty="0" smtClean="0"/>
              <a:t>İnsan </a:t>
            </a:r>
            <a:r>
              <a:rPr lang="tr-TR" dirty="0"/>
              <a:t>vücudundan kolayca geçerler. </a:t>
            </a:r>
            <a:endParaRPr lang="tr-TR" dirty="0" smtClean="0"/>
          </a:p>
          <a:p>
            <a:r>
              <a:rPr lang="tr-TR" dirty="0" smtClean="0"/>
              <a:t>X </a:t>
            </a:r>
            <a:r>
              <a:rPr lang="tr-TR" dirty="0"/>
              <a:t>ve gama ışınları enerjilerine bağlı olarak oldukça kalın beton duvarlarla veya kurşun gibi ağır metallerden yapılmış zırhlarla durdurulabilir.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54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Radyasyon, </a:t>
            </a:r>
            <a:endParaRPr lang="tr-TR" dirty="0" smtClean="0"/>
          </a:p>
          <a:p>
            <a:r>
              <a:rPr lang="tr-TR" dirty="0" smtClean="0"/>
              <a:t>İyonlaştırıcı</a:t>
            </a:r>
          </a:p>
          <a:p>
            <a:r>
              <a:rPr lang="tr-TR" dirty="0" smtClean="0"/>
              <a:t>iyonlaştırıcı </a:t>
            </a:r>
            <a:r>
              <a:rPr lang="tr-TR" dirty="0"/>
              <a:t>olmayan </a:t>
            </a:r>
            <a:r>
              <a:rPr lang="tr-TR" dirty="0" err="1" smtClean="0"/>
              <a:t>radyaston</a:t>
            </a:r>
            <a:r>
              <a:rPr lang="tr-TR" dirty="0" smtClean="0"/>
              <a:t> </a:t>
            </a:r>
            <a:r>
              <a:rPr lang="tr-TR" dirty="0"/>
              <a:t>olarak ikiye ayrılır.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880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Nötronlar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Giricilikleri</a:t>
            </a:r>
            <a:r>
              <a:rPr lang="tr-TR" dirty="0" smtClean="0"/>
              <a:t> </a:t>
            </a:r>
            <a:r>
              <a:rPr lang="tr-TR" dirty="0"/>
              <a:t>çok </a:t>
            </a:r>
            <a:r>
              <a:rPr lang="tr-TR" dirty="0" smtClean="0"/>
              <a:t>yüksek</a:t>
            </a:r>
          </a:p>
          <a:p>
            <a:r>
              <a:rPr lang="tr-TR" dirty="0"/>
              <a:t>N</a:t>
            </a:r>
            <a:r>
              <a:rPr lang="tr-TR" dirty="0" smtClean="0"/>
              <a:t>ükleer </a:t>
            </a:r>
            <a:r>
              <a:rPr lang="tr-TR" dirty="0"/>
              <a:t>reaktörlerde meydana getirilir. </a:t>
            </a:r>
            <a:endParaRPr lang="tr-TR" dirty="0" smtClean="0"/>
          </a:p>
          <a:p>
            <a:r>
              <a:rPr lang="tr-TR" dirty="0" smtClean="0"/>
              <a:t>X </a:t>
            </a:r>
            <a:r>
              <a:rPr lang="tr-TR" dirty="0"/>
              <a:t>ve gama ışınlarının aksine su ve hidrojen ağırlıklı diğer bazı hafif elementler nötronların durdurulmasında çok etkindir.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231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İyonlaştırıcı Radyasyon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Alfa </a:t>
            </a:r>
            <a:r>
              <a:rPr lang="tr-TR" dirty="0"/>
              <a:t>partiküller, </a:t>
            </a:r>
            <a:endParaRPr lang="tr-TR" dirty="0" smtClean="0"/>
          </a:p>
          <a:p>
            <a:r>
              <a:rPr lang="tr-TR" dirty="0" smtClean="0"/>
              <a:t>beta </a:t>
            </a:r>
            <a:r>
              <a:rPr lang="tr-TR" dirty="0"/>
              <a:t>partiküller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nötron </a:t>
            </a:r>
            <a:r>
              <a:rPr lang="tr-TR" dirty="0" smtClean="0"/>
              <a:t>partikülleri</a:t>
            </a:r>
          </a:p>
          <a:p>
            <a:r>
              <a:rPr lang="tr-TR" dirty="0" smtClean="0"/>
              <a:t>,</a:t>
            </a:r>
            <a:r>
              <a:rPr lang="tr-TR" dirty="0"/>
              <a:t>gamma ışınları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X ışınları olarak sınıflandırılır.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812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Radyasyonun Biyolojik Etkileri: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</a:t>
            </a:r>
            <a:r>
              <a:rPr lang="tr-TR" dirty="0"/>
              <a:t>düşük dozlarda bile hücre ölümü veya kalıcı hücresel değişiklikler meydana çıkabilir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Tek bir hücrenin bile genetik materyalinde oluşan değişiklikler </a:t>
            </a:r>
            <a:r>
              <a:rPr lang="tr-TR" dirty="0" err="1"/>
              <a:t>neoplazi</a:t>
            </a:r>
            <a:r>
              <a:rPr lang="tr-TR" dirty="0"/>
              <a:t> ve genetik transformasyona neden olabilir (</a:t>
            </a:r>
            <a:r>
              <a:rPr lang="tr-TR" dirty="0" err="1"/>
              <a:t>Sitokastik</a:t>
            </a:r>
            <a:r>
              <a:rPr lang="tr-TR" dirty="0"/>
              <a:t> etki). </a:t>
            </a:r>
            <a:endParaRPr lang="tr-TR" dirty="0" smtClean="0"/>
          </a:p>
          <a:p>
            <a:r>
              <a:rPr lang="tr-TR" dirty="0" smtClean="0"/>
              <a:t>Radyasyon </a:t>
            </a:r>
            <a:r>
              <a:rPr lang="tr-TR" dirty="0"/>
              <a:t>dozunun artmasıyla oluşan etkilere ise </a:t>
            </a:r>
            <a:r>
              <a:rPr lang="tr-TR" dirty="0" err="1"/>
              <a:t>deterministik</a:t>
            </a:r>
            <a:r>
              <a:rPr lang="tr-TR" dirty="0"/>
              <a:t> etki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325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Radyasyon kaynakları</a:t>
            </a:r>
            <a:br>
              <a:rPr lang="tr-TR" dirty="0"/>
            </a:br>
            <a:endParaRPr lang="tr-TR" dirty="0"/>
          </a:p>
        </p:txBody>
      </p:sp>
      <p:pic>
        <p:nvPicPr>
          <p:cNvPr id="4" name="Picture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488" y="1600200"/>
            <a:ext cx="5263023" cy="452596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44167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021" y="1600200"/>
            <a:ext cx="5655957" cy="452596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25642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Kozmik </a:t>
            </a:r>
            <a:r>
              <a:rPr lang="tr-TR" dirty="0"/>
              <a:t>ışınlar </a:t>
            </a:r>
            <a:r>
              <a:rPr lang="tr-TR" dirty="0" smtClean="0"/>
              <a:t>nedeniyle</a:t>
            </a:r>
          </a:p>
          <a:p>
            <a:pPr marL="0" indent="0">
              <a:buNone/>
            </a:pPr>
            <a:r>
              <a:rPr lang="tr-TR" dirty="0" smtClean="0"/>
              <a:t>maruz </a:t>
            </a:r>
            <a:r>
              <a:rPr lang="tr-TR" dirty="0"/>
              <a:t>kaldığımız ortalama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radyasyon </a:t>
            </a:r>
            <a:r>
              <a:rPr lang="tr-TR" dirty="0"/>
              <a:t>dozu   0.26 </a:t>
            </a:r>
            <a:r>
              <a:rPr lang="tr-TR" dirty="0" err="1"/>
              <a:t>mSv</a:t>
            </a:r>
            <a:r>
              <a:rPr lang="tr-TR" dirty="0"/>
              <a:t>/yıl </a:t>
            </a:r>
            <a:r>
              <a:rPr lang="tr-TR" dirty="0" err="1"/>
              <a:t>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177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Radon gazından dolayı dünya genelinde maruz kalınan ortalama yıllık doz 1.3 </a:t>
            </a:r>
            <a:r>
              <a:rPr lang="tr-TR" dirty="0" err="1"/>
              <a:t>mSv</a:t>
            </a:r>
            <a:r>
              <a:rPr lang="tr-TR" dirty="0"/>
              <a:t> </a:t>
            </a:r>
            <a:r>
              <a:rPr lang="tr-TR" dirty="0" err="1"/>
              <a:t>dir</a:t>
            </a:r>
            <a:r>
              <a:rPr lang="tr-TR" dirty="0"/>
              <a:t>.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525963"/>
          </a:xfrm>
        </p:spPr>
        <p:txBody>
          <a:bodyPr/>
          <a:lstStyle/>
          <a:p>
            <a:r>
              <a:rPr lang="tr-TR" dirty="0" smtClean="0"/>
              <a:t>Toprak                    </a:t>
            </a:r>
            <a:r>
              <a:rPr lang="tr-TR" dirty="0"/>
              <a:t>İnsan Vücudu</a:t>
            </a:r>
          </a:p>
          <a:p>
            <a:r>
              <a:rPr lang="tr-TR" dirty="0"/>
              <a:t>Toryum                   Potasyum-40 (4400 </a:t>
            </a:r>
            <a:r>
              <a:rPr lang="tr-TR" dirty="0" err="1"/>
              <a:t>Bq</a:t>
            </a:r>
            <a:r>
              <a:rPr lang="tr-TR" dirty="0"/>
              <a:t>)</a:t>
            </a:r>
          </a:p>
          <a:p>
            <a:r>
              <a:rPr lang="tr-TR" dirty="0"/>
              <a:t>Uranyum                  Radyum </a:t>
            </a:r>
          </a:p>
          <a:p>
            <a:r>
              <a:rPr lang="tr-TR" dirty="0"/>
              <a:t>Potasyum	         Karbon-14 </a:t>
            </a:r>
          </a:p>
          <a:p>
            <a:r>
              <a:rPr lang="tr-TR" dirty="0"/>
              <a:t>Radyum                    </a:t>
            </a:r>
            <a:r>
              <a:rPr lang="tr-TR" dirty="0" err="1"/>
              <a:t>Tirityum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623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Uzun yarı ömürlü radyoaktif maddeler:</a:t>
            </a:r>
          </a:p>
          <a:p>
            <a:r>
              <a:rPr lang="tr-TR" dirty="0"/>
              <a:t>Radyum     (Ra-226   1600 yıl)</a:t>
            </a:r>
          </a:p>
          <a:p>
            <a:r>
              <a:rPr lang="tr-TR" dirty="0"/>
              <a:t>Uranyum   (U-238     4.51x109 yıl)</a:t>
            </a:r>
          </a:p>
          <a:p>
            <a:r>
              <a:rPr lang="tr-TR" dirty="0"/>
              <a:t>Toryum      (Th-232   1.39x1010 yıl)</a:t>
            </a:r>
          </a:p>
          <a:p>
            <a:r>
              <a:rPr lang="tr-TR" dirty="0"/>
              <a:t>Potasyum   (K-40       1.27x109 yıl) </a:t>
            </a:r>
            <a:endParaRPr lang="tr-TR" dirty="0" smtClean="0"/>
          </a:p>
          <a:p>
            <a:r>
              <a:rPr lang="tr-TR" dirty="0"/>
              <a:t>Radon                       Polonyum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81661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545</Words>
  <Application>Microsoft Office PowerPoint</Application>
  <PresentationFormat>Ekran Gösterisi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1_Ofis Teması</vt:lpstr>
      <vt:lpstr>ELEKTROMANYETİK RADYASYON</vt:lpstr>
      <vt:lpstr>PowerPoint Sunusu</vt:lpstr>
      <vt:lpstr>İyonlaştırıcı Radyasyon</vt:lpstr>
      <vt:lpstr>Radyasyonun Biyolojik Etkileri:</vt:lpstr>
      <vt:lpstr>Radyasyon kaynakları </vt:lpstr>
      <vt:lpstr>PowerPoint Sunusu</vt:lpstr>
      <vt:lpstr>PowerPoint Sunusu</vt:lpstr>
      <vt:lpstr>Radon gazından dolayı dünya genelinde maruz kalınan ortalama yıllık doz 1.3 mSv dir.  </vt:lpstr>
      <vt:lpstr>PowerPoint Sunusu</vt:lpstr>
      <vt:lpstr>Radon gazı: </vt:lpstr>
      <vt:lpstr>İç radyasyon miktarı</vt:lpstr>
      <vt:lpstr>Yapay Radyasyon kaynakları</vt:lpstr>
      <vt:lpstr>PowerPoint Sunusu</vt:lpstr>
      <vt:lpstr>Radyolojik uygulamalarla alınan radyasyon miktarları </vt:lpstr>
      <vt:lpstr>Bazı önemli noktalar</vt:lpstr>
      <vt:lpstr>Zırhlama malzemeleri </vt:lpstr>
      <vt:lpstr>PowerPoint Sunusu</vt:lpstr>
      <vt:lpstr>Beta ışınları</vt:lpstr>
      <vt:lpstr>X ve Gama Işınları</vt:lpstr>
      <vt:lpstr>Nötronlar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ELEKTROMANYETİK RADYASYON</dc:title>
  <dc:creator>M-S-K-H-S-K</dc:creator>
  <cp:lastModifiedBy>M-S-K-H-S-K</cp:lastModifiedBy>
  <cp:revision>10</cp:revision>
  <dcterms:created xsi:type="dcterms:W3CDTF">2014-09-16T07:06:47Z</dcterms:created>
  <dcterms:modified xsi:type="dcterms:W3CDTF">2014-09-16T07:30:40Z</dcterms:modified>
</cp:coreProperties>
</file>