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0" r:id="rId12"/>
    <p:sldId id="271" r:id="rId13"/>
    <p:sldId id="272" r:id="rId14"/>
    <p:sldId id="274" r:id="rId15"/>
    <p:sldId id="266" r:id="rId16"/>
    <p:sldId id="267" r:id="rId17"/>
    <p:sldId id="268" r:id="rId18"/>
    <p:sldId id="269" r:id="rId19"/>
    <p:sldId id="265" r:id="rId20"/>
    <p:sldId id="280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22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4B65-9E27-4DC3-AF14-4A7A73B2970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2A25-35B4-433D-8D4D-1F86796E3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591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4B65-9E27-4DC3-AF14-4A7A73B2970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2A25-35B4-433D-8D4D-1F86796E3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667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4B65-9E27-4DC3-AF14-4A7A73B2970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2A25-35B4-433D-8D4D-1F86796E3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765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4B65-9E27-4DC3-AF14-4A7A73B2970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2A25-35B4-433D-8D4D-1F86796E3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68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4B65-9E27-4DC3-AF14-4A7A73B2970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2A25-35B4-433D-8D4D-1F86796E3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02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4B65-9E27-4DC3-AF14-4A7A73B2970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2A25-35B4-433D-8D4D-1F86796E3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6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4B65-9E27-4DC3-AF14-4A7A73B2970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2A25-35B4-433D-8D4D-1F86796E3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083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4B65-9E27-4DC3-AF14-4A7A73B2970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2A25-35B4-433D-8D4D-1F86796E3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955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4B65-9E27-4DC3-AF14-4A7A73B2970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2A25-35B4-433D-8D4D-1F86796E3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44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4B65-9E27-4DC3-AF14-4A7A73B2970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2A25-35B4-433D-8D4D-1F86796E3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32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4B65-9E27-4DC3-AF14-4A7A73B2970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2A25-35B4-433D-8D4D-1F86796E3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651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74B65-9E27-4DC3-AF14-4A7A73B2970D}" type="datetimeFigureOut">
              <a:rPr lang="tr-TR" smtClean="0"/>
              <a:t>13.02.2018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2A25-35B4-433D-8D4D-1F86796E3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495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Baş boyun kanserlerinde radyoterapi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Öğr.Gör.Uz.Dr.Huriye</a:t>
            </a:r>
            <a:r>
              <a:rPr lang="tr-TR" dirty="0" smtClean="0"/>
              <a:t> Şenay Kızıltan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7438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Omuz sabitleme sistemi (</a:t>
            </a:r>
            <a:r>
              <a:rPr lang="tr-TR" dirty="0" err="1" smtClean="0"/>
              <a:t>Fiksatör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56792"/>
            <a:ext cx="7620000" cy="520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479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Baş ve boyun bölgesi çok hareketlidir</a:t>
            </a:r>
          </a:p>
          <a:p>
            <a:r>
              <a:rPr lang="tr-TR" dirty="0" smtClean="0"/>
              <a:t>En ufak bir hareket alanda 1.2cm sapmalara neden olur</a:t>
            </a:r>
          </a:p>
          <a:p>
            <a:r>
              <a:rPr lang="tr-TR" dirty="0" smtClean="0"/>
              <a:t>Özellikle INRT planlamada </a:t>
            </a:r>
            <a:r>
              <a:rPr lang="tr-TR" dirty="0" err="1" smtClean="0"/>
              <a:t>birkaçmm</a:t>
            </a:r>
            <a:r>
              <a:rPr lang="tr-TR" dirty="0" smtClean="0"/>
              <a:t> hata bile </a:t>
            </a:r>
            <a:r>
              <a:rPr lang="tr-TR" dirty="0" err="1" smtClean="0"/>
              <a:t>alalnın</a:t>
            </a:r>
            <a:r>
              <a:rPr lang="tr-TR" dirty="0" smtClean="0"/>
              <a:t> tümör dışına geçmesine, çevre dokuların yüksek doz almasına sebep olur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2695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İdeal yatış pozisyonu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Sırt üstü (</a:t>
            </a:r>
            <a:r>
              <a:rPr lang="tr-TR" dirty="0" err="1" smtClean="0"/>
              <a:t>Supine</a:t>
            </a:r>
            <a:r>
              <a:rPr lang="tr-TR" dirty="0" smtClean="0"/>
              <a:t>) pozisyondur</a:t>
            </a:r>
          </a:p>
          <a:p>
            <a:r>
              <a:rPr lang="tr-TR" dirty="0" smtClean="0"/>
              <a:t>Yan yatış tercih edilmez, omuzlar hem yüksek doz alır, hem de tümöre etkili doz ulaşamaz, homojen bir doz dağılımı elde edilemez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9323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885825"/>
            <a:ext cx="5715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212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Maske hazırlama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Özel </a:t>
            </a:r>
            <a:r>
              <a:rPr lang="tr-TR" dirty="0" err="1" smtClean="0"/>
              <a:t>tankda</a:t>
            </a:r>
            <a:r>
              <a:rPr lang="tr-TR" dirty="0" smtClean="0"/>
              <a:t> su ısıtılır</a:t>
            </a:r>
          </a:p>
          <a:p>
            <a:r>
              <a:rPr lang="tr-TR" dirty="0" smtClean="0"/>
              <a:t>60-70derece yeterli</a:t>
            </a:r>
          </a:p>
          <a:p>
            <a:r>
              <a:rPr lang="tr-TR" dirty="0" smtClean="0"/>
              <a:t>Hasta yüzüne gazlı bez örtülür</a:t>
            </a:r>
          </a:p>
          <a:p>
            <a:r>
              <a:rPr lang="tr-TR" dirty="0" smtClean="0"/>
              <a:t>Hastaya maruz kalacağı sıcak maske hakkında bilgi verilir, endişesi giderilir</a:t>
            </a:r>
          </a:p>
        </p:txBody>
      </p:sp>
    </p:spTree>
    <p:extLst>
      <p:ext uri="{BB962C8B-B14F-4D97-AF65-F5344CB8AC3E}">
        <p14:creationId xmlns:p14="http://schemas.microsoft.com/office/powerpoint/2010/main" val="2174917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Maske eridikten sonra çıkarılır</a:t>
            </a:r>
          </a:p>
          <a:p>
            <a:r>
              <a:rPr lang="tr-TR" dirty="0" smtClean="0"/>
              <a:t>Havlu üzerine yatırılıp sıcak suyu emdirilir</a:t>
            </a:r>
          </a:p>
          <a:p>
            <a:r>
              <a:rPr lang="tr-TR" dirty="0" smtClean="0"/>
              <a:t>Hasta başına yerleştirilir</a:t>
            </a:r>
          </a:p>
          <a:p>
            <a:r>
              <a:rPr lang="tr-TR" dirty="0" smtClean="0"/>
              <a:t>Bütün girintilere tam olarak temas etmelidir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021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En uygun ve düzgün pozisyon belirlendikten sonra doktora gösterilir</a:t>
            </a:r>
          </a:p>
          <a:p>
            <a:r>
              <a:rPr lang="tr-TR" dirty="0" smtClean="0"/>
              <a:t>Sonra maskeli olarak CT görüntüleri alınır</a:t>
            </a:r>
          </a:p>
          <a:p>
            <a:r>
              <a:rPr lang="tr-TR" dirty="0" smtClean="0"/>
              <a:t>Doktor da uygun görürse bu çekim yapılır</a:t>
            </a:r>
          </a:p>
          <a:p>
            <a:r>
              <a:rPr lang="tr-TR" dirty="0" smtClean="0"/>
              <a:t>Görüntüler planlama bilgisayarına gönderilir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7034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Tedavi esnasında maske dikkatlice oturtulur</a:t>
            </a:r>
          </a:p>
          <a:p>
            <a:r>
              <a:rPr lang="tr-TR" dirty="0" smtClean="0"/>
              <a:t>Boş kalan yerleri varsa alan oturmaz, </a:t>
            </a:r>
            <a:r>
              <a:rPr lang="tr-TR" dirty="0" err="1" smtClean="0"/>
              <a:t>setup</a:t>
            </a:r>
            <a:r>
              <a:rPr lang="tr-TR" dirty="0" smtClean="0"/>
              <a:t> hatası oluşur</a:t>
            </a:r>
          </a:p>
          <a:p>
            <a:r>
              <a:rPr lang="tr-TR" dirty="0" smtClean="0"/>
              <a:t>Emin olmak için port film ve DRR görüntüler çakıştırılmaya çalışılır</a:t>
            </a:r>
          </a:p>
          <a:p>
            <a:r>
              <a:rPr lang="tr-TR" dirty="0" smtClean="0"/>
              <a:t>Oturmuyorsa fazla zorlanmaz, doktor da bilgilendirilerek onay alındıktan sonra yeni bir maske yapılır ve yeni bir CT çekilir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2313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Maskeler yerde saklanmaz, özel bir dolapta rutubet ve aşırı sıcaktan uzak serin ve temiz bir yerde saklanmalıdır</a:t>
            </a:r>
          </a:p>
          <a:p>
            <a:r>
              <a:rPr lang="tr-TR" dirty="0" smtClean="0"/>
              <a:t>Zamanla uygunsuz yerde saklanan maskeler bozulabilir</a:t>
            </a:r>
          </a:p>
          <a:p>
            <a:r>
              <a:rPr lang="tr-TR" dirty="0" smtClean="0"/>
              <a:t>Hasta zayıflamışsa, tümör çok küçülmüş veya büyümüşse</a:t>
            </a:r>
          </a:p>
          <a:p>
            <a:r>
              <a:rPr lang="tr-TR" dirty="0" smtClean="0"/>
              <a:t>Çevre dokularda şişme (ödem) gelişmişse maske oturmayabilir</a:t>
            </a:r>
          </a:p>
          <a:p>
            <a:r>
              <a:rPr lang="tr-TR" dirty="0" smtClean="0"/>
              <a:t>Oturmayan maske yeniden yapılır, yeniden CT çekilir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7408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Mümkün olduğunca maske fazla gerdirilmez</a:t>
            </a:r>
          </a:p>
          <a:p>
            <a:r>
              <a:rPr lang="tr-TR" dirty="0" smtClean="0"/>
              <a:t>Fazla gerginlik maskeyi bozabilir</a:t>
            </a:r>
          </a:p>
          <a:p>
            <a:r>
              <a:rPr lang="tr-TR" dirty="0" smtClean="0"/>
              <a:t>Soğumadan çok hızlı yerleştirilmeli</a:t>
            </a:r>
          </a:p>
          <a:p>
            <a:r>
              <a:rPr lang="tr-TR" dirty="0" smtClean="0"/>
              <a:t>Yandaki deliklere üstteki uçlar hızla yerleştirilir</a:t>
            </a:r>
          </a:p>
          <a:p>
            <a:r>
              <a:rPr lang="tr-TR" dirty="0" smtClean="0"/>
              <a:t>Gerekirse yardım istenmeli</a:t>
            </a:r>
          </a:p>
          <a:p>
            <a:r>
              <a:rPr lang="tr-TR" dirty="0" smtClean="0"/>
              <a:t>Tam oturmazsa tekrar sıcak suda eritilip aynı </a:t>
            </a:r>
            <a:r>
              <a:rPr lang="tr-TR" dirty="0" err="1" smtClean="0"/>
              <a:t>ilemler</a:t>
            </a:r>
            <a:r>
              <a:rPr lang="tr-TR" dirty="0" smtClean="0"/>
              <a:t> tekrarlanır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148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imülasyon</a:t>
            </a:r>
            <a:r>
              <a:rPr lang="en-US" dirty="0" smtClean="0"/>
              <a:t> </a:t>
            </a:r>
            <a:r>
              <a:rPr lang="en-US" dirty="0" err="1"/>
              <a:t>öncesi</a:t>
            </a:r>
            <a:r>
              <a:rPr lang="en-US" dirty="0"/>
              <a:t> </a:t>
            </a:r>
            <a:r>
              <a:rPr lang="en-US" dirty="0" err="1"/>
              <a:t>ayrıntılı</a:t>
            </a:r>
            <a:r>
              <a:rPr lang="en-US" dirty="0"/>
              <a:t> </a:t>
            </a:r>
            <a:r>
              <a:rPr lang="en-US" dirty="0" err="1"/>
              <a:t>fizik</a:t>
            </a:r>
            <a:r>
              <a:rPr lang="en-US" dirty="0"/>
              <a:t> </a:t>
            </a:r>
            <a:r>
              <a:rPr lang="en-US" dirty="0" err="1"/>
              <a:t>muayene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evreleme</a:t>
            </a:r>
            <a:r>
              <a:rPr lang="en-US" dirty="0"/>
              <a:t> </a:t>
            </a:r>
            <a:r>
              <a:rPr lang="en-US" dirty="0" err="1" smtClean="0"/>
              <a:t>gerekir</a:t>
            </a:r>
            <a:endParaRPr lang="en-US" dirty="0" smtClean="0"/>
          </a:p>
          <a:p>
            <a:r>
              <a:rPr lang="en-US" dirty="0" err="1"/>
              <a:t>Ü</a:t>
            </a:r>
            <a:r>
              <a:rPr lang="en-US" dirty="0" err="1" smtClean="0"/>
              <a:t>st</a:t>
            </a:r>
            <a:r>
              <a:rPr lang="en-US" dirty="0" smtClean="0"/>
              <a:t> </a:t>
            </a:r>
            <a:r>
              <a:rPr lang="en-US" dirty="0" err="1"/>
              <a:t>solunum</a:t>
            </a:r>
            <a:r>
              <a:rPr lang="en-US" dirty="0"/>
              <a:t> </a:t>
            </a:r>
            <a:r>
              <a:rPr lang="en-US" dirty="0" err="1"/>
              <a:t>yolları</a:t>
            </a:r>
            <a:r>
              <a:rPr lang="en-US" dirty="0"/>
              <a:t>, </a:t>
            </a:r>
            <a:r>
              <a:rPr lang="en-US" dirty="0" err="1"/>
              <a:t>özefagus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bronşların</a:t>
            </a:r>
            <a:r>
              <a:rPr lang="en-US" dirty="0" smtClean="0"/>
              <a:t> </a:t>
            </a:r>
            <a:r>
              <a:rPr lang="en-US" dirty="0" err="1"/>
              <a:t>endoskopik</a:t>
            </a:r>
            <a:r>
              <a:rPr lang="en-US" dirty="0"/>
              <a:t> </a:t>
            </a:r>
            <a:r>
              <a:rPr lang="en-US" dirty="0" err="1"/>
              <a:t>kontrolü</a:t>
            </a:r>
            <a:r>
              <a:rPr lang="en-US" dirty="0"/>
              <a:t> </a:t>
            </a:r>
            <a:r>
              <a:rPr lang="en-US" dirty="0" err="1" smtClean="0"/>
              <a:t>yapılır</a:t>
            </a:r>
            <a:r>
              <a:rPr lang="en-US" dirty="0" smtClean="0"/>
              <a:t>.</a:t>
            </a:r>
            <a:endParaRPr lang="tr-TR" dirty="0"/>
          </a:p>
          <a:p>
            <a:pPr lvl="0"/>
            <a:r>
              <a:rPr lang="en-US" dirty="0"/>
              <a:t>Tedavi </a:t>
            </a:r>
            <a:r>
              <a:rPr lang="en-US" dirty="0" err="1"/>
              <a:t>öncesi</a:t>
            </a:r>
            <a:r>
              <a:rPr lang="en-US" dirty="0"/>
              <a:t> </a:t>
            </a:r>
            <a:r>
              <a:rPr lang="en-US" dirty="0" err="1"/>
              <a:t>ağız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diş</a:t>
            </a:r>
            <a:r>
              <a:rPr lang="en-US" dirty="0"/>
              <a:t> </a:t>
            </a:r>
            <a:r>
              <a:rPr lang="en-US" dirty="0" err="1"/>
              <a:t>bakımı</a:t>
            </a:r>
            <a:r>
              <a:rPr lang="en-US" dirty="0"/>
              <a:t> </a:t>
            </a:r>
            <a:r>
              <a:rPr lang="en-US" dirty="0" err="1"/>
              <a:t>yapılır</a:t>
            </a:r>
            <a:r>
              <a:rPr lang="en-US" dirty="0"/>
              <a:t>. </a:t>
            </a:r>
          </a:p>
          <a:p>
            <a:pPr lvl="0"/>
            <a:r>
              <a:rPr lang="en-US" dirty="0" smtClean="0"/>
              <a:t>Tedavi </a:t>
            </a:r>
            <a:r>
              <a:rPr lang="en-US" dirty="0" err="1"/>
              <a:t>öncesi</a:t>
            </a:r>
            <a:r>
              <a:rPr lang="en-US" dirty="0"/>
              <a:t> </a:t>
            </a:r>
            <a:r>
              <a:rPr lang="en-US" dirty="0" err="1"/>
              <a:t>kötü</a:t>
            </a:r>
            <a:r>
              <a:rPr lang="en-US" dirty="0"/>
              <a:t> </a:t>
            </a:r>
            <a:r>
              <a:rPr lang="en-US" dirty="0" err="1"/>
              <a:t>durumdaki</a:t>
            </a:r>
            <a:r>
              <a:rPr lang="en-US" dirty="0"/>
              <a:t> </a:t>
            </a:r>
            <a:r>
              <a:rPr lang="en-US" dirty="0" err="1"/>
              <a:t>dişlerin</a:t>
            </a:r>
            <a:r>
              <a:rPr lang="en-US" dirty="0"/>
              <a:t> </a:t>
            </a:r>
            <a:r>
              <a:rPr lang="en-US" dirty="0" err="1" smtClean="0"/>
              <a:t>tedavisi</a:t>
            </a:r>
            <a:r>
              <a:rPr lang="en-US" dirty="0" smtClean="0"/>
              <a:t> </a:t>
            </a:r>
            <a:r>
              <a:rPr lang="en-US" smtClean="0"/>
              <a:t>yapılır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07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912" b="13912"/>
          <a:stretch>
            <a:fillRect/>
          </a:stretch>
        </p:blipFill>
        <p:spPr>
          <a:xfrm>
            <a:off x="1403350" y="1268413"/>
            <a:ext cx="6840538" cy="5256212"/>
          </a:xfrm>
        </p:spPr>
      </p:pic>
    </p:spTree>
    <p:extLst>
      <p:ext uri="{BB962C8B-B14F-4D97-AF65-F5344CB8AC3E}">
        <p14:creationId xmlns:p14="http://schemas.microsoft.com/office/powerpoint/2010/main" val="3474622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Riskli</a:t>
            </a:r>
            <a:r>
              <a:rPr lang="en-US" dirty="0" smtClean="0"/>
              <a:t> </a:t>
            </a:r>
            <a:r>
              <a:rPr lang="en-US" dirty="0" err="1" smtClean="0"/>
              <a:t>organlar</a:t>
            </a:r>
            <a:r>
              <a:rPr lang="en-US" dirty="0" smtClean="0"/>
              <a:t> (OAR) (Organ at risk)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9490" b="9490"/>
          <a:stretch>
            <a:fillRect/>
          </a:stretch>
        </p:blipFill>
        <p:spPr>
          <a:xfrm>
            <a:off x="457200" y="1341438"/>
            <a:ext cx="8229600" cy="5256212"/>
          </a:xfrm>
        </p:spPr>
      </p:pic>
    </p:spTree>
    <p:extLst>
      <p:ext uri="{BB962C8B-B14F-4D97-AF65-F5344CB8AC3E}">
        <p14:creationId xmlns:p14="http://schemas.microsoft.com/office/powerpoint/2010/main" val="758895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Parotis</a:t>
            </a:r>
            <a:r>
              <a:rPr lang="en-US" dirty="0" smtClean="0"/>
              <a:t> </a:t>
            </a:r>
            <a:r>
              <a:rPr lang="en-US" dirty="0" err="1" smtClean="0"/>
              <a:t>bezi</a:t>
            </a:r>
            <a:r>
              <a:rPr lang="en-US" dirty="0" smtClean="0"/>
              <a:t> </a:t>
            </a:r>
            <a:r>
              <a:rPr lang="en-US" dirty="0" err="1" smtClean="0"/>
              <a:t>sağ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sol </a:t>
            </a:r>
            <a:r>
              <a:rPr lang="en-US" dirty="0" err="1" smtClean="0"/>
              <a:t>ippocampus</a:t>
            </a:r>
            <a:endParaRPr lang="en-US" dirty="0" smtClean="0"/>
          </a:p>
          <a:p>
            <a:r>
              <a:rPr lang="en-US" dirty="0" smtClean="0"/>
              <a:t>Medulla </a:t>
            </a:r>
            <a:r>
              <a:rPr lang="en-US" dirty="0" err="1" smtClean="0"/>
              <a:t>spinalis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Beyin</a:t>
            </a:r>
            <a:r>
              <a:rPr lang="en-US" dirty="0" smtClean="0"/>
              <a:t> </a:t>
            </a:r>
            <a:r>
              <a:rPr lang="en-US" dirty="0" err="1" smtClean="0"/>
              <a:t>sapı</a:t>
            </a:r>
            <a:endParaRPr lang="en-US" dirty="0" smtClean="0"/>
          </a:p>
          <a:p>
            <a:r>
              <a:rPr lang="en-US" dirty="0" smtClean="0"/>
              <a:t>Hippocampus, </a:t>
            </a:r>
            <a:r>
              <a:rPr lang="en-US" dirty="0" err="1" smtClean="0"/>
              <a:t>amigdalaö</a:t>
            </a:r>
            <a:endParaRPr lang="en-US" dirty="0" smtClean="0"/>
          </a:p>
          <a:p>
            <a:r>
              <a:rPr lang="en-US" dirty="0" err="1" smtClean="0"/>
              <a:t>Kiazma</a:t>
            </a:r>
            <a:endParaRPr lang="en-US" dirty="0" smtClean="0"/>
          </a:p>
          <a:p>
            <a:r>
              <a:rPr lang="en-US" dirty="0" err="1" smtClean="0"/>
              <a:t>Optik</a:t>
            </a:r>
            <a:r>
              <a:rPr lang="en-US" dirty="0" smtClean="0"/>
              <a:t> </a:t>
            </a:r>
            <a:r>
              <a:rPr lang="en-US" dirty="0" err="1" smtClean="0"/>
              <a:t>sinirler</a:t>
            </a:r>
            <a:r>
              <a:rPr lang="en-US" dirty="0" smtClean="0"/>
              <a:t> </a:t>
            </a:r>
            <a:r>
              <a:rPr lang="en-US" dirty="0" err="1" smtClean="0"/>
              <a:t>sağ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sol</a:t>
            </a:r>
          </a:p>
          <a:p>
            <a:r>
              <a:rPr lang="en-US" dirty="0" err="1" smtClean="0"/>
              <a:t>Gözler</a:t>
            </a:r>
            <a:r>
              <a:rPr lang="en-US" dirty="0" smtClean="0"/>
              <a:t> </a:t>
            </a:r>
            <a:r>
              <a:rPr lang="en-US" dirty="0" err="1" smtClean="0"/>
              <a:t>sağ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sol</a:t>
            </a:r>
          </a:p>
          <a:p>
            <a:r>
              <a:rPr lang="en-US" dirty="0" err="1" smtClean="0"/>
              <a:t>Lensler</a:t>
            </a:r>
            <a:r>
              <a:rPr lang="en-US" dirty="0" smtClean="0"/>
              <a:t> </a:t>
            </a:r>
            <a:r>
              <a:rPr lang="en-US" dirty="0" err="1" smtClean="0"/>
              <a:t>sağ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sol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43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Mandibula</a:t>
            </a:r>
            <a:r>
              <a:rPr lang="en-US" dirty="0" smtClean="0"/>
              <a:t>, </a:t>
            </a:r>
            <a:r>
              <a:rPr lang="en-US" dirty="0" err="1" smtClean="0"/>
              <a:t>çene</a:t>
            </a:r>
            <a:r>
              <a:rPr lang="en-US" dirty="0" smtClean="0"/>
              <a:t> </a:t>
            </a:r>
            <a:r>
              <a:rPr lang="en-US" dirty="0" err="1" smtClean="0"/>
              <a:t>kemiği</a:t>
            </a:r>
            <a:endParaRPr lang="en-US" dirty="0" smtClean="0"/>
          </a:p>
          <a:p>
            <a:r>
              <a:rPr lang="en-US" dirty="0" err="1" smtClean="0"/>
              <a:t>Mandibula</a:t>
            </a:r>
            <a:r>
              <a:rPr lang="en-US" dirty="0" smtClean="0"/>
              <a:t> </a:t>
            </a:r>
            <a:r>
              <a:rPr lang="en-US" dirty="0" err="1" smtClean="0"/>
              <a:t>eklemi</a:t>
            </a:r>
            <a:endParaRPr lang="en-US" dirty="0" smtClean="0"/>
          </a:p>
          <a:p>
            <a:r>
              <a:rPr lang="en-US" dirty="0" err="1" smtClean="0"/>
              <a:t>Koklea</a:t>
            </a:r>
            <a:endParaRPr lang="en-US" dirty="0" smtClean="0"/>
          </a:p>
          <a:p>
            <a:r>
              <a:rPr lang="en-US" dirty="0" err="1" smtClean="0"/>
              <a:t>Karotis</a:t>
            </a:r>
            <a:r>
              <a:rPr lang="en-US" dirty="0" smtClean="0"/>
              <a:t> </a:t>
            </a:r>
            <a:r>
              <a:rPr lang="en-US" dirty="0" err="1" smtClean="0"/>
              <a:t>arter</a:t>
            </a:r>
            <a:r>
              <a:rPr lang="en-US" dirty="0" smtClean="0"/>
              <a:t> </a:t>
            </a:r>
            <a:r>
              <a:rPr lang="en-US" dirty="0" err="1" smtClean="0"/>
              <a:t>sağ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sol</a:t>
            </a:r>
          </a:p>
          <a:p>
            <a:r>
              <a:rPr lang="en-US" dirty="0" err="1" smtClean="0"/>
              <a:t>Brakial</a:t>
            </a:r>
            <a:r>
              <a:rPr lang="en-US" dirty="0" smtClean="0"/>
              <a:t> </a:t>
            </a:r>
            <a:r>
              <a:rPr lang="en-US" dirty="0" err="1" smtClean="0"/>
              <a:t>pleksus</a:t>
            </a:r>
            <a:r>
              <a:rPr lang="en-US" dirty="0" smtClean="0"/>
              <a:t> (</a:t>
            </a:r>
            <a:r>
              <a:rPr lang="en-US" dirty="0" err="1" smtClean="0"/>
              <a:t>Boyundaki</a:t>
            </a:r>
            <a:r>
              <a:rPr lang="en-US" dirty="0" smtClean="0"/>
              <a:t> </a:t>
            </a:r>
            <a:r>
              <a:rPr lang="en-US" dirty="0" err="1" smtClean="0"/>
              <a:t>kollara</a:t>
            </a:r>
            <a:r>
              <a:rPr lang="en-US" dirty="0" smtClean="0"/>
              <a:t> </a:t>
            </a:r>
            <a:r>
              <a:rPr lang="en-US" dirty="0" err="1" smtClean="0"/>
              <a:t>giden</a:t>
            </a:r>
            <a:r>
              <a:rPr lang="en-US" dirty="0" smtClean="0"/>
              <a:t> </a:t>
            </a:r>
            <a:r>
              <a:rPr lang="en-US" dirty="0" err="1" smtClean="0"/>
              <a:t>sinirler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Vokal</a:t>
            </a:r>
            <a:r>
              <a:rPr lang="en-US" dirty="0" smtClean="0"/>
              <a:t> </a:t>
            </a:r>
            <a:r>
              <a:rPr lang="en-US" dirty="0" err="1" smtClean="0"/>
              <a:t>kordlar</a:t>
            </a:r>
            <a:r>
              <a:rPr lang="en-US" dirty="0" smtClean="0"/>
              <a:t> (</a:t>
            </a:r>
            <a:r>
              <a:rPr lang="en-US" dirty="0" err="1" smtClean="0"/>
              <a:t>ses</a:t>
            </a:r>
            <a:r>
              <a:rPr lang="en-US" dirty="0" smtClean="0"/>
              <a:t> </a:t>
            </a:r>
            <a:r>
              <a:rPr lang="en-US" dirty="0" err="1" smtClean="0"/>
              <a:t>telleri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Yemek</a:t>
            </a:r>
            <a:r>
              <a:rPr lang="en-US" dirty="0" smtClean="0"/>
              <a:t> </a:t>
            </a:r>
            <a:r>
              <a:rPr lang="en-US" dirty="0" err="1" smtClean="0"/>
              <a:t>borusu</a:t>
            </a:r>
            <a:r>
              <a:rPr lang="en-US" dirty="0" smtClean="0"/>
              <a:t> (</a:t>
            </a:r>
            <a:r>
              <a:rPr lang="en-US" dirty="0" err="1" smtClean="0"/>
              <a:t>ösofagus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58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Tedavi </a:t>
            </a:r>
            <a:r>
              <a:rPr lang="en-US" dirty="0" err="1"/>
              <a:t>öncesi</a:t>
            </a:r>
            <a:r>
              <a:rPr lang="en-US" dirty="0"/>
              <a:t> </a:t>
            </a:r>
            <a:r>
              <a:rPr lang="en-US" dirty="0" err="1" smtClean="0"/>
              <a:t>ağız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diş</a:t>
            </a:r>
            <a:r>
              <a:rPr lang="en-US" dirty="0" smtClean="0"/>
              <a:t> </a:t>
            </a:r>
            <a:r>
              <a:rPr lang="en-US" dirty="0" err="1"/>
              <a:t>bakımı</a:t>
            </a:r>
            <a:r>
              <a:rPr lang="en-US" dirty="0"/>
              <a:t> </a:t>
            </a:r>
            <a:r>
              <a:rPr lang="en-US" dirty="0" err="1" smtClean="0"/>
              <a:t>yapılır</a:t>
            </a:r>
            <a:r>
              <a:rPr lang="en-US" dirty="0"/>
              <a:t>. </a:t>
            </a:r>
            <a:endParaRPr lang="en-US" dirty="0" smtClean="0"/>
          </a:p>
          <a:p>
            <a:pPr lvl="0"/>
            <a:r>
              <a:rPr lang="en-US" dirty="0" smtClean="0"/>
              <a:t>Tedavi </a:t>
            </a:r>
            <a:r>
              <a:rPr lang="en-US" dirty="0" err="1"/>
              <a:t>öncesi</a:t>
            </a:r>
            <a:r>
              <a:rPr lang="en-US" dirty="0"/>
              <a:t> </a:t>
            </a:r>
            <a:r>
              <a:rPr lang="en-US" dirty="0" err="1"/>
              <a:t>kötü</a:t>
            </a:r>
            <a:r>
              <a:rPr lang="en-US" dirty="0"/>
              <a:t> </a:t>
            </a:r>
            <a:r>
              <a:rPr lang="en-US" dirty="0" err="1"/>
              <a:t>durumdaki</a:t>
            </a:r>
            <a:r>
              <a:rPr lang="en-US" dirty="0"/>
              <a:t> </a:t>
            </a:r>
            <a:r>
              <a:rPr lang="en-US" dirty="0" err="1" smtClean="0"/>
              <a:t>dişlerin</a:t>
            </a:r>
            <a:r>
              <a:rPr lang="en-US" dirty="0" smtClean="0"/>
              <a:t> </a:t>
            </a:r>
            <a:r>
              <a:rPr lang="en-US" dirty="0" err="1"/>
              <a:t>çekimi</a:t>
            </a:r>
            <a:r>
              <a:rPr lang="en-US" dirty="0"/>
              <a:t> </a:t>
            </a:r>
            <a:r>
              <a:rPr lang="en-US" dirty="0" err="1" smtClean="0"/>
              <a:t>gerekir</a:t>
            </a:r>
            <a:r>
              <a:rPr lang="en-US" dirty="0" smtClean="0"/>
              <a:t>. </a:t>
            </a:r>
            <a:r>
              <a:rPr lang="en-US" dirty="0" err="1" smtClean="0"/>
              <a:t>Çünkü</a:t>
            </a:r>
            <a:r>
              <a:rPr lang="en-US" dirty="0" smtClean="0"/>
              <a:t>  </a:t>
            </a:r>
            <a:r>
              <a:rPr lang="en-US" dirty="0" err="1" smtClean="0"/>
              <a:t>ışıınlama</a:t>
            </a:r>
            <a:r>
              <a:rPr lang="en-US" dirty="0" smtClean="0"/>
              <a:t> </a:t>
            </a:r>
            <a:r>
              <a:rPr lang="en-US" dirty="0" err="1"/>
              <a:t>sonrasında</a:t>
            </a:r>
            <a:r>
              <a:rPr lang="en-US" dirty="0"/>
              <a:t> </a:t>
            </a:r>
            <a:r>
              <a:rPr lang="en-US" dirty="0" err="1" smtClean="0"/>
              <a:t>özellikle</a:t>
            </a:r>
            <a:r>
              <a:rPr lang="en-US" dirty="0" smtClean="0"/>
              <a:t> ilk 2 </a:t>
            </a:r>
            <a:r>
              <a:rPr lang="en-US" dirty="0" err="1" smtClean="0"/>
              <a:t>yıl</a:t>
            </a:r>
            <a:r>
              <a:rPr lang="en-US" dirty="0" smtClean="0"/>
              <a:t> </a:t>
            </a:r>
            <a:r>
              <a:rPr lang="en-US" dirty="0" err="1" smtClean="0"/>
              <a:t>içinde</a:t>
            </a:r>
            <a:r>
              <a:rPr lang="en-US" dirty="0" smtClean="0"/>
              <a:t> </a:t>
            </a:r>
            <a:r>
              <a:rPr lang="en-US" dirty="0"/>
              <a:t>mandibular </a:t>
            </a:r>
            <a:r>
              <a:rPr lang="en-US" dirty="0" err="1" smtClean="0"/>
              <a:t>dişlerin</a:t>
            </a:r>
            <a:r>
              <a:rPr lang="en-US" dirty="0" smtClean="0"/>
              <a:t> </a:t>
            </a:r>
            <a:r>
              <a:rPr lang="en-US" dirty="0" err="1"/>
              <a:t>çekimi</a:t>
            </a:r>
            <a:r>
              <a:rPr lang="en-US" dirty="0"/>
              <a:t> </a:t>
            </a:r>
            <a:r>
              <a:rPr lang="en-US" dirty="0" err="1" smtClean="0"/>
              <a:t>osteonekroz</a:t>
            </a:r>
            <a:r>
              <a:rPr lang="en-US" dirty="0" smtClean="0"/>
              <a:t> (</a:t>
            </a:r>
            <a:r>
              <a:rPr lang="en-US" dirty="0" err="1" smtClean="0"/>
              <a:t>kemikte</a:t>
            </a:r>
            <a:r>
              <a:rPr lang="en-US" dirty="0" smtClean="0"/>
              <a:t> </a:t>
            </a:r>
            <a:r>
              <a:rPr lang="en-US" dirty="0" err="1" smtClean="0"/>
              <a:t>ölü</a:t>
            </a:r>
            <a:r>
              <a:rPr lang="en-US" dirty="0" smtClean="0"/>
              <a:t> </a:t>
            </a:r>
            <a:r>
              <a:rPr lang="en-US" dirty="0" err="1" smtClean="0"/>
              <a:t>doku</a:t>
            </a:r>
            <a:r>
              <a:rPr lang="en-US" dirty="0" smtClean="0"/>
              <a:t>) </a:t>
            </a:r>
            <a:r>
              <a:rPr lang="en-US" dirty="0" err="1"/>
              <a:t>riskini</a:t>
            </a:r>
            <a:r>
              <a:rPr lang="en-US" dirty="0"/>
              <a:t> </a:t>
            </a:r>
            <a:r>
              <a:rPr lang="en-US" dirty="0" err="1"/>
              <a:t>arttırır</a:t>
            </a:r>
            <a:r>
              <a:rPr lang="en-US" dirty="0"/>
              <a:t>. </a:t>
            </a:r>
            <a:endParaRPr lang="en-US" dirty="0" smtClean="0"/>
          </a:p>
          <a:p>
            <a:pPr lvl="0"/>
            <a:r>
              <a:rPr lang="en-US" dirty="0" smtClean="0"/>
              <a:t>RT </a:t>
            </a:r>
            <a:r>
              <a:rPr lang="en-US" dirty="0" err="1" smtClean="0"/>
              <a:t>sonrası</a:t>
            </a:r>
            <a:r>
              <a:rPr lang="en-US" dirty="0" smtClean="0"/>
              <a:t> </a:t>
            </a:r>
            <a:r>
              <a:rPr lang="en-US" dirty="0" err="1" smtClean="0"/>
              <a:t>diş</a:t>
            </a:r>
            <a:r>
              <a:rPr lang="en-US" dirty="0" smtClean="0"/>
              <a:t> </a:t>
            </a:r>
            <a:r>
              <a:rPr lang="en-US" dirty="0" err="1" smtClean="0"/>
              <a:t>çürüklerini</a:t>
            </a:r>
            <a:r>
              <a:rPr lang="en-US" dirty="0" smtClean="0"/>
              <a:t> </a:t>
            </a:r>
            <a:r>
              <a:rPr lang="en-US" dirty="0" err="1" smtClean="0"/>
              <a:t>önlemek</a:t>
            </a:r>
            <a:r>
              <a:rPr lang="en-US" dirty="0" smtClean="0"/>
              <a:t> </a:t>
            </a:r>
            <a:r>
              <a:rPr lang="en-US" dirty="0" err="1" smtClean="0"/>
              <a:t>diş</a:t>
            </a:r>
            <a:r>
              <a:rPr lang="en-US" dirty="0" smtClean="0"/>
              <a:t> </a:t>
            </a:r>
            <a:r>
              <a:rPr lang="en-US" dirty="0" err="1" smtClean="0"/>
              <a:t>etlerini</a:t>
            </a:r>
            <a:r>
              <a:rPr lang="en-US" dirty="0" smtClean="0"/>
              <a:t> </a:t>
            </a:r>
            <a:r>
              <a:rPr lang="en-US" dirty="0" err="1" smtClean="0"/>
              <a:t>korumak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C </a:t>
            </a:r>
            <a:r>
              <a:rPr lang="en-US" dirty="0" err="1" smtClean="0"/>
              <a:t>vitamini</a:t>
            </a:r>
            <a:r>
              <a:rPr lang="en-US" dirty="0" smtClean="0"/>
              <a:t>,  </a:t>
            </a:r>
            <a:r>
              <a:rPr lang="en-US" dirty="0" err="1" smtClean="0"/>
              <a:t>diş</a:t>
            </a:r>
            <a:r>
              <a:rPr lang="en-US" dirty="0" smtClean="0"/>
              <a:t> </a:t>
            </a:r>
            <a:r>
              <a:rPr lang="en-US" dirty="0" err="1"/>
              <a:t>temizleyiciler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sırasında</a:t>
            </a:r>
            <a:r>
              <a:rPr lang="en-US" dirty="0"/>
              <a:t> </a:t>
            </a:r>
            <a:r>
              <a:rPr lang="en-US" dirty="0" err="1"/>
              <a:t>bikarbonatlı</a:t>
            </a:r>
            <a:r>
              <a:rPr lang="en-US" dirty="0"/>
              <a:t> </a:t>
            </a:r>
            <a:r>
              <a:rPr lang="en-US" dirty="0" err="1"/>
              <a:t>solusyonlarla</a:t>
            </a:r>
            <a:r>
              <a:rPr lang="en-US" dirty="0"/>
              <a:t> </a:t>
            </a:r>
            <a:r>
              <a:rPr lang="en-US" dirty="0" err="1"/>
              <a:t>günde</a:t>
            </a:r>
            <a:r>
              <a:rPr lang="en-US" dirty="0"/>
              <a:t> 4-6 </a:t>
            </a:r>
            <a:r>
              <a:rPr lang="en-US" dirty="0" err="1"/>
              <a:t>kez</a:t>
            </a:r>
            <a:r>
              <a:rPr lang="en-US" dirty="0"/>
              <a:t> </a:t>
            </a:r>
            <a:r>
              <a:rPr lang="en-US" dirty="0" err="1"/>
              <a:t>gargaralar</a:t>
            </a:r>
            <a:r>
              <a:rPr lang="en-US" dirty="0"/>
              <a:t> </a:t>
            </a:r>
            <a:r>
              <a:rPr lang="en-US" dirty="0" err="1"/>
              <a:t>önerilmelidir</a:t>
            </a:r>
            <a:r>
              <a:rPr lang="en-US" dirty="0"/>
              <a:t>. </a:t>
            </a: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Baş boyun kanserlerinde radyoterapi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 smtClean="0"/>
              <a:t>Küratif</a:t>
            </a:r>
            <a:r>
              <a:rPr lang="tr-TR" dirty="0" smtClean="0"/>
              <a:t> amaçlı </a:t>
            </a:r>
          </a:p>
          <a:p>
            <a:r>
              <a:rPr lang="tr-TR" dirty="0" err="1" smtClean="0"/>
              <a:t>Nazofarenks</a:t>
            </a:r>
            <a:r>
              <a:rPr lang="tr-TR" dirty="0" smtClean="0"/>
              <a:t> kanseri</a:t>
            </a:r>
          </a:p>
          <a:p>
            <a:r>
              <a:rPr lang="tr-TR" dirty="0" err="1" smtClean="0"/>
              <a:t>Hipofarenks</a:t>
            </a:r>
            <a:r>
              <a:rPr lang="tr-TR" dirty="0" smtClean="0"/>
              <a:t> kanseri</a:t>
            </a:r>
          </a:p>
          <a:p>
            <a:r>
              <a:rPr lang="tr-TR" dirty="0" smtClean="0"/>
              <a:t>Baş boyun </a:t>
            </a:r>
            <a:r>
              <a:rPr lang="tr-TR" dirty="0" err="1" smtClean="0"/>
              <a:t>lenfomaları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8503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Postoperatif</a:t>
            </a:r>
            <a:r>
              <a:rPr lang="tr-TR" dirty="0" smtClean="0"/>
              <a:t> amaçlı</a:t>
            </a:r>
          </a:p>
          <a:p>
            <a:r>
              <a:rPr lang="tr-TR" dirty="0" err="1" smtClean="0"/>
              <a:t>Larenks</a:t>
            </a:r>
            <a:r>
              <a:rPr lang="tr-TR" dirty="0" smtClean="0"/>
              <a:t> kanseri</a:t>
            </a:r>
          </a:p>
          <a:p>
            <a:r>
              <a:rPr lang="tr-TR" dirty="0" err="1" smtClean="0"/>
              <a:t>Orofarenks</a:t>
            </a:r>
            <a:r>
              <a:rPr lang="tr-TR" dirty="0" smtClean="0"/>
              <a:t> kanserleri</a:t>
            </a:r>
          </a:p>
          <a:p>
            <a:r>
              <a:rPr lang="tr-TR" dirty="0" err="1" smtClean="0"/>
              <a:t>Parotis</a:t>
            </a:r>
            <a:r>
              <a:rPr lang="tr-TR" dirty="0" smtClean="0"/>
              <a:t> kanserleri</a:t>
            </a:r>
          </a:p>
          <a:p>
            <a:r>
              <a:rPr lang="tr-TR" dirty="0" err="1" smtClean="0"/>
              <a:t>Tiroid</a:t>
            </a:r>
            <a:r>
              <a:rPr lang="tr-TR" dirty="0" smtClean="0"/>
              <a:t> kanseri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920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Küratif</a:t>
            </a:r>
            <a:r>
              <a:rPr lang="tr-TR" dirty="0" smtClean="0"/>
              <a:t> Radyoterapi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Genellikle 60-74Gy dozları uygulanır</a:t>
            </a:r>
          </a:p>
          <a:p>
            <a:r>
              <a:rPr lang="tr-TR" dirty="0" smtClean="0"/>
              <a:t>Boyun bölgesine 46-52Gy</a:t>
            </a:r>
          </a:p>
          <a:p>
            <a:r>
              <a:rPr lang="tr-TR" dirty="0" err="1" smtClean="0"/>
              <a:t>Primer</a:t>
            </a:r>
            <a:r>
              <a:rPr lang="tr-TR" dirty="0" smtClean="0"/>
              <a:t> tümör bölgesine 60-74Gy ilave doz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8268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 boyun lenf </a:t>
            </a:r>
            <a:r>
              <a:rPr lang="tr-TR" dirty="0" err="1" smtClean="0"/>
              <a:t>nodları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46449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24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705678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04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266825"/>
            <a:ext cx="576262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85339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487</Words>
  <Application>Microsoft Macintosh PowerPoint</Application>
  <PresentationFormat>On-screen Show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Ofis Teması</vt:lpstr>
      <vt:lpstr>Baş boyun kanserlerinde radyoterapi</vt:lpstr>
      <vt:lpstr>PowerPoint Presentation</vt:lpstr>
      <vt:lpstr>PowerPoint Presentation</vt:lpstr>
      <vt:lpstr>Baş boyun kanserlerinde radyoterapi</vt:lpstr>
      <vt:lpstr>PowerPoint Presentation</vt:lpstr>
      <vt:lpstr>Küratif Radyoterapi</vt:lpstr>
      <vt:lpstr>Baş boyun lenf nodları</vt:lpstr>
      <vt:lpstr>PowerPoint Presentation</vt:lpstr>
      <vt:lpstr>PowerPoint Presentation</vt:lpstr>
      <vt:lpstr>Omuz sabitleme sistemi (Fiksatör)</vt:lpstr>
      <vt:lpstr>PowerPoint Presentation</vt:lpstr>
      <vt:lpstr>İdeal yatış pozisyonu</vt:lpstr>
      <vt:lpstr>PowerPoint Presentation</vt:lpstr>
      <vt:lpstr>Maske hazırlama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Riskli organlar (OAR) (Organ at risk) 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M-S-K-H-S-K</dc:creator>
  <cp:lastModifiedBy>Huriye Kiziltan</cp:lastModifiedBy>
  <cp:revision>19</cp:revision>
  <dcterms:created xsi:type="dcterms:W3CDTF">2013-11-21T03:11:18Z</dcterms:created>
  <dcterms:modified xsi:type="dcterms:W3CDTF">2018-02-13T03:55:42Z</dcterms:modified>
</cp:coreProperties>
</file>