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6" r:id="rId4"/>
    <p:sldId id="257" r:id="rId5"/>
    <p:sldId id="267" r:id="rId6"/>
    <p:sldId id="258" r:id="rId7"/>
    <p:sldId id="26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4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DB3C-412F-404E-B78A-5018BB410E6A}" type="datetimeFigureOut">
              <a:rPr lang="en-US" smtClean="0"/>
              <a:t>25.02.2018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6916-D4AB-A548-A1A3-5493983C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22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DB3C-412F-404E-B78A-5018BB410E6A}" type="datetimeFigureOut">
              <a:rPr lang="en-US" smtClean="0"/>
              <a:t>25.02.2018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6916-D4AB-A548-A1A3-5493983C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63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DB3C-412F-404E-B78A-5018BB410E6A}" type="datetimeFigureOut">
              <a:rPr lang="en-US" smtClean="0"/>
              <a:t>25.02.2018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6916-D4AB-A548-A1A3-5493983C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37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DB3C-412F-404E-B78A-5018BB410E6A}" type="datetimeFigureOut">
              <a:rPr lang="en-US" smtClean="0"/>
              <a:t>25.02.2018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6916-D4AB-A548-A1A3-5493983C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49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DB3C-412F-404E-B78A-5018BB410E6A}" type="datetimeFigureOut">
              <a:rPr lang="en-US" smtClean="0"/>
              <a:t>25.02.2018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6916-D4AB-A548-A1A3-5493983C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81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DB3C-412F-404E-B78A-5018BB410E6A}" type="datetimeFigureOut">
              <a:rPr lang="en-US" smtClean="0"/>
              <a:t>25.02.2018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6916-D4AB-A548-A1A3-5493983C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8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DB3C-412F-404E-B78A-5018BB410E6A}" type="datetimeFigureOut">
              <a:rPr lang="en-US" smtClean="0"/>
              <a:t>25.02.2018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6916-D4AB-A548-A1A3-5493983C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79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DB3C-412F-404E-B78A-5018BB410E6A}" type="datetimeFigureOut">
              <a:rPr lang="en-US" smtClean="0"/>
              <a:t>25.02.2018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6916-D4AB-A548-A1A3-5493983C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97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DB3C-412F-404E-B78A-5018BB410E6A}" type="datetimeFigureOut">
              <a:rPr lang="en-US" smtClean="0"/>
              <a:t>25.02.2018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6916-D4AB-A548-A1A3-5493983C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80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DB3C-412F-404E-B78A-5018BB410E6A}" type="datetimeFigureOut">
              <a:rPr lang="en-US" smtClean="0"/>
              <a:t>25.02.2018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6916-D4AB-A548-A1A3-5493983C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90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DB3C-412F-404E-B78A-5018BB410E6A}" type="datetimeFigureOut">
              <a:rPr lang="en-US" smtClean="0"/>
              <a:t>25.02.2018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6916-D4AB-A548-A1A3-5493983C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70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5DB3C-412F-404E-B78A-5018BB410E6A}" type="datetimeFigureOut">
              <a:rPr lang="en-US" smtClean="0"/>
              <a:t>25.02.2018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36916-D4AB-A548-A1A3-5493983C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0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RADYOTERAPİ PLANLAMADA NORMAL DOKULAR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Öğr.Gör.Huriye</a:t>
            </a:r>
            <a:r>
              <a:rPr lang="en-US" dirty="0" smtClean="0"/>
              <a:t> </a:t>
            </a:r>
            <a:r>
              <a:rPr lang="en-US" dirty="0" err="1" smtClean="0"/>
              <a:t>Şenay</a:t>
            </a:r>
            <a:r>
              <a:rPr lang="en-US" dirty="0" smtClean="0"/>
              <a:t> </a:t>
            </a:r>
            <a:r>
              <a:rPr lang="en-US" dirty="0"/>
              <a:t>K</a:t>
            </a:r>
            <a:r>
              <a:rPr lang="en-US" dirty="0" smtClean="0"/>
              <a:t>ızıltan </a:t>
            </a:r>
            <a:r>
              <a:rPr lang="en-US" dirty="0" err="1" smtClean="0"/>
              <a:t>Yücesan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423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Beyin</a:t>
            </a:r>
            <a:r>
              <a:rPr lang="en-US" dirty="0" smtClean="0"/>
              <a:t> </a:t>
            </a:r>
            <a:r>
              <a:rPr lang="en-US" dirty="0" err="1" smtClean="0"/>
              <a:t>sapı</a:t>
            </a:r>
            <a:r>
              <a:rPr lang="en-US" dirty="0" smtClean="0"/>
              <a:t> </a:t>
            </a:r>
            <a:r>
              <a:rPr lang="en-US" dirty="0" err="1" smtClean="0"/>
              <a:t>kontürleme</a:t>
            </a:r>
            <a:r>
              <a:rPr lang="en-US" dirty="0" smtClean="0"/>
              <a:t> </a:t>
            </a:r>
            <a:r>
              <a:rPr lang="en-US" dirty="0" err="1" smtClean="0"/>
              <a:t>yandan</a:t>
            </a:r>
            <a:r>
              <a:rPr lang="en-US" dirty="0" smtClean="0"/>
              <a:t> </a:t>
            </a:r>
            <a:r>
              <a:rPr lang="en-US" dirty="0" err="1" smtClean="0"/>
              <a:t>görünüş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(brain stem)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348" r="3348"/>
          <a:stretch>
            <a:fillRect/>
          </a:stretch>
        </p:blipFill>
        <p:spPr>
          <a:xfrm>
            <a:off x="2253343" y="1651681"/>
            <a:ext cx="5021263" cy="5381625"/>
          </a:xfrm>
        </p:spPr>
      </p:pic>
    </p:spTree>
    <p:extLst>
      <p:ext uri="{BB962C8B-B14F-4D97-AF65-F5344CB8AC3E}">
        <p14:creationId xmlns:p14="http://schemas.microsoft.com/office/powerpoint/2010/main" val="3002681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Byin</a:t>
            </a:r>
            <a:r>
              <a:rPr lang="en-US" dirty="0" smtClean="0"/>
              <a:t> </a:t>
            </a:r>
            <a:r>
              <a:rPr lang="en-US" dirty="0" err="1" smtClean="0"/>
              <a:t>sapı</a:t>
            </a:r>
            <a:r>
              <a:rPr lang="en-US" dirty="0" smtClean="0"/>
              <a:t> </a:t>
            </a:r>
            <a:r>
              <a:rPr lang="en-US" dirty="0" err="1" smtClean="0"/>
              <a:t>kontürleme</a:t>
            </a:r>
            <a:r>
              <a:rPr lang="en-US" dirty="0" smtClean="0"/>
              <a:t> (horizontal </a:t>
            </a:r>
            <a:r>
              <a:rPr lang="en-US" dirty="0" err="1" smtClean="0"/>
              <a:t>kesitte</a:t>
            </a:r>
            <a:r>
              <a:rPr lang="en-US" dirty="0"/>
              <a:t> </a:t>
            </a:r>
            <a:r>
              <a:rPr lang="en-US" dirty="0" err="1" smtClean="0"/>
              <a:t>mor</a:t>
            </a:r>
            <a:r>
              <a:rPr lang="en-US" dirty="0" smtClean="0"/>
              <a:t> </a:t>
            </a:r>
            <a:r>
              <a:rPr lang="en-US" dirty="0" err="1" smtClean="0"/>
              <a:t>alan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5506" b="255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383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Parotis</a:t>
            </a:r>
            <a:r>
              <a:rPr lang="en-US" dirty="0" smtClean="0"/>
              <a:t> </a:t>
            </a:r>
            <a:r>
              <a:rPr lang="en-US" dirty="0" err="1" smtClean="0"/>
              <a:t>bezi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777" b="47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17313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Parotis</a:t>
            </a:r>
            <a:r>
              <a:rPr lang="en-US" dirty="0" smtClean="0"/>
              <a:t> </a:t>
            </a:r>
            <a:r>
              <a:rPr lang="en-US" smtClean="0"/>
              <a:t>kontürleme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551" b="35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1277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Beyin</a:t>
            </a:r>
            <a:r>
              <a:rPr lang="en-US" dirty="0" smtClean="0"/>
              <a:t> </a:t>
            </a:r>
            <a:r>
              <a:rPr lang="en-US" dirty="0" err="1" smtClean="0"/>
              <a:t>tümörleri</a:t>
            </a:r>
            <a:r>
              <a:rPr lang="en-US" dirty="0" smtClean="0"/>
              <a:t> </a:t>
            </a:r>
            <a:r>
              <a:rPr lang="en-US" dirty="0" err="1" smtClean="0"/>
              <a:t>iyi</a:t>
            </a:r>
            <a:r>
              <a:rPr lang="en-US" dirty="0" smtClean="0"/>
              <a:t> </a:t>
            </a:r>
            <a:r>
              <a:rPr lang="en-US" dirty="0" err="1" smtClean="0"/>
              <a:t>huylu</a:t>
            </a:r>
            <a:r>
              <a:rPr lang="en-US" dirty="0" smtClean="0"/>
              <a:t> (Benign)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kötü</a:t>
            </a:r>
            <a:r>
              <a:rPr lang="en-US" dirty="0" smtClean="0"/>
              <a:t> </a:t>
            </a:r>
            <a:r>
              <a:rPr lang="en-US" dirty="0" err="1" smtClean="0"/>
              <a:t>huylu</a:t>
            </a:r>
            <a:r>
              <a:rPr lang="en-US" dirty="0" smtClean="0"/>
              <a:t> (Malign)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başlıca</a:t>
            </a:r>
            <a:r>
              <a:rPr lang="en-US" dirty="0" smtClean="0"/>
              <a:t> </a:t>
            </a:r>
            <a:r>
              <a:rPr lang="en-US" dirty="0" err="1" smtClean="0"/>
              <a:t>ikiye</a:t>
            </a:r>
            <a:r>
              <a:rPr lang="en-US" dirty="0" smtClean="0"/>
              <a:t> </a:t>
            </a:r>
            <a:r>
              <a:rPr lang="en-US" dirty="0" err="1" smtClean="0"/>
              <a:t>ayrılır</a:t>
            </a:r>
            <a:endParaRPr lang="en-US" dirty="0" smtClean="0"/>
          </a:p>
          <a:p>
            <a:r>
              <a:rPr lang="en-US" dirty="0" err="1" smtClean="0"/>
              <a:t>Astrositom</a:t>
            </a:r>
            <a:r>
              <a:rPr lang="en-US" dirty="0" smtClean="0"/>
              <a:t>, </a:t>
            </a:r>
            <a:r>
              <a:rPr lang="en-US" dirty="0" err="1" smtClean="0"/>
              <a:t>oligodendrogliom</a:t>
            </a:r>
            <a:r>
              <a:rPr lang="en-US" dirty="0" smtClean="0"/>
              <a:t>  grade 1 </a:t>
            </a:r>
            <a:r>
              <a:rPr lang="en-US" dirty="0" err="1" smtClean="0"/>
              <a:t>ve</a:t>
            </a:r>
            <a:r>
              <a:rPr lang="en-US" dirty="0" smtClean="0"/>
              <a:t> 2, en </a:t>
            </a:r>
            <a:r>
              <a:rPr lang="en-US" dirty="0" err="1" smtClean="0"/>
              <a:t>sık</a:t>
            </a:r>
            <a:r>
              <a:rPr lang="en-US" dirty="0" smtClean="0"/>
              <a:t> </a:t>
            </a:r>
            <a:r>
              <a:rPr lang="en-US" dirty="0" err="1" smtClean="0"/>
              <a:t>rastlanan</a:t>
            </a:r>
            <a:r>
              <a:rPr lang="en-US" dirty="0" smtClean="0"/>
              <a:t> benign </a:t>
            </a:r>
            <a:r>
              <a:rPr lang="en-US" dirty="0" err="1" smtClean="0"/>
              <a:t>tümörleridir</a:t>
            </a:r>
            <a:endParaRPr lang="en-US" dirty="0" smtClean="0"/>
          </a:p>
          <a:p>
            <a:r>
              <a:rPr lang="en-US" dirty="0" smtClean="0"/>
              <a:t>Benign </a:t>
            </a:r>
            <a:r>
              <a:rPr lang="en-US" dirty="0" err="1" smtClean="0"/>
              <a:t>tümörlerde</a:t>
            </a:r>
            <a:r>
              <a:rPr lang="en-US" dirty="0" smtClean="0"/>
              <a:t> total </a:t>
            </a:r>
            <a:r>
              <a:rPr lang="en-US" dirty="0" err="1" smtClean="0"/>
              <a:t>tümör</a:t>
            </a:r>
            <a:r>
              <a:rPr lang="en-US" dirty="0" smtClean="0"/>
              <a:t> </a:t>
            </a:r>
            <a:r>
              <a:rPr lang="en-US" dirty="0" err="1" smtClean="0"/>
              <a:t>eksizyon</a:t>
            </a:r>
            <a:r>
              <a:rPr lang="en-US" dirty="0" smtClean="0"/>
              <a:t> </a:t>
            </a:r>
            <a:r>
              <a:rPr lang="en-US" dirty="0" err="1" smtClean="0"/>
              <a:t>operasyonu</a:t>
            </a:r>
            <a:r>
              <a:rPr lang="en-US" dirty="0" smtClean="0"/>
              <a:t>  </a:t>
            </a:r>
            <a:r>
              <a:rPr lang="en-US" dirty="0" err="1" smtClean="0"/>
              <a:t>sonrası</a:t>
            </a:r>
            <a:r>
              <a:rPr lang="en-US" dirty="0" smtClean="0"/>
              <a:t> </a:t>
            </a:r>
            <a:r>
              <a:rPr lang="en-US" dirty="0" err="1" smtClean="0"/>
              <a:t>takip</a:t>
            </a:r>
            <a:r>
              <a:rPr lang="en-US" dirty="0" smtClean="0"/>
              <a:t> </a:t>
            </a:r>
            <a:r>
              <a:rPr lang="en-US" dirty="0" err="1" smtClean="0"/>
              <a:t>yapılır</a:t>
            </a:r>
            <a:endParaRPr lang="en-US" dirty="0" smtClean="0"/>
          </a:p>
          <a:p>
            <a:r>
              <a:rPr lang="en-US" dirty="0" err="1" smtClean="0"/>
              <a:t>Tümör</a:t>
            </a:r>
            <a:r>
              <a:rPr lang="en-US" dirty="0" smtClean="0"/>
              <a:t> tam </a:t>
            </a:r>
            <a:r>
              <a:rPr lang="en-US" dirty="0" err="1" smtClean="0"/>
              <a:t>çıkarılamamışsa</a:t>
            </a:r>
            <a:r>
              <a:rPr lang="en-US" dirty="0" smtClean="0"/>
              <a:t> </a:t>
            </a:r>
            <a:r>
              <a:rPr lang="en-US" dirty="0" err="1" smtClean="0"/>
              <a:t>postoperatif</a:t>
            </a:r>
            <a:r>
              <a:rPr lang="en-US" dirty="0" smtClean="0"/>
              <a:t> </a:t>
            </a:r>
            <a:r>
              <a:rPr lang="en-US" dirty="0" err="1" smtClean="0"/>
              <a:t>radyoterapi</a:t>
            </a:r>
            <a:r>
              <a:rPr lang="en-US" dirty="0" smtClean="0"/>
              <a:t> </a:t>
            </a:r>
            <a:r>
              <a:rPr lang="en-US" dirty="0" err="1" smtClean="0"/>
              <a:t>gerekebilir</a:t>
            </a:r>
            <a:r>
              <a:rPr lang="en-US" dirty="0" smtClean="0"/>
              <a:t>. </a:t>
            </a:r>
            <a:r>
              <a:rPr lang="en-US" dirty="0" err="1" smtClean="0"/>
              <a:t>Bazı</a:t>
            </a:r>
            <a:r>
              <a:rPr lang="en-US" dirty="0" smtClean="0"/>
              <a:t> </a:t>
            </a:r>
            <a:r>
              <a:rPr lang="en-US" dirty="0" err="1" smtClean="0"/>
              <a:t>durumlarda</a:t>
            </a:r>
            <a:r>
              <a:rPr lang="en-US" dirty="0" smtClean="0"/>
              <a:t> </a:t>
            </a:r>
            <a:r>
              <a:rPr lang="en-US" dirty="0" err="1" smtClean="0"/>
              <a:t>tümör</a:t>
            </a:r>
            <a:r>
              <a:rPr lang="en-US" dirty="0" smtClean="0"/>
              <a:t> </a:t>
            </a:r>
            <a:r>
              <a:rPr lang="en-US" dirty="0" err="1" smtClean="0"/>
              <a:t>büyüyene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takip</a:t>
            </a:r>
            <a:r>
              <a:rPr lang="en-US" dirty="0" smtClean="0"/>
              <a:t> </a:t>
            </a:r>
            <a:r>
              <a:rPr lang="en-US" dirty="0" err="1" smtClean="0"/>
              <a:t>yapılır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27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Malign </a:t>
            </a:r>
            <a:r>
              <a:rPr lang="en-US" dirty="0" err="1" smtClean="0"/>
              <a:t>tümörlerde</a:t>
            </a:r>
            <a:r>
              <a:rPr lang="en-US" dirty="0" smtClean="0"/>
              <a:t> </a:t>
            </a:r>
            <a:r>
              <a:rPr lang="en-US" dirty="0" err="1" smtClean="0"/>
              <a:t>ise</a:t>
            </a:r>
            <a:r>
              <a:rPr lang="en-US" dirty="0" smtClean="0"/>
              <a:t> total </a:t>
            </a:r>
            <a:r>
              <a:rPr lang="en-US" dirty="0" err="1" smtClean="0"/>
              <a:t>eksizyon</a:t>
            </a:r>
            <a:r>
              <a:rPr lang="en-US" dirty="0" smtClean="0"/>
              <a:t> </a:t>
            </a:r>
            <a:r>
              <a:rPr lang="en-US" dirty="0" err="1" smtClean="0"/>
              <a:t>sonrasında</a:t>
            </a:r>
            <a:r>
              <a:rPr lang="en-US" dirty="0" smtClean="0"/>
              <a:t> </a:t>
            </a:r>
            <a:r>
              <a:rPr lang="en-US" dirty="0" err="1" smtClean="0"/>
              <a:t>postoperatif</a:t>
            </a:r>
            <a:r>
              <a:rPr lang="en-US" dirty="0" smtClean="0"/>
              <a:t> </a:t>
            </a:r>
            <a:r>
              <a:rPr lang="en-US" dirty="0" err="1" smtClean="0"/>
              <a:t>radyoterapi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kemoterapi</a:t>
            </a:r>
            <a:r>
              <a:rPr lang="en-US" dirty="0" smtClean="0"/>
              <a:t> </a:t>
            </a:r>
            <a:r>
              <a:rPr lang="en-US" dirty="0" err="1" smtClean="0"/>
              <a:t>yapılır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Lokal</a:t>
            </a:r>
            <a:r>
              <a:rPr lang="en-US" dirty="0" smtClean="0"/>
              <a:t> </a:t>
            </a:r>
            <a:r>
              <a:rPr lang="en-US" dirty="0" err="1" smtClean="0"/>
              <a:t>geniş</a:t>
            </a:r>
            <a:r>
              <a:rPr lang="en-US" dirty="0" smtClean="0"/>
              <a:t> </a:t>
            </a:r>
            <a:r>
              <a:rPr lang="en-US" dirty="0" err="1" smtClean="0"/>
              <a:t>tümör</a:t>
            </a:r>
            <a:r>
              <a:rPr lang="en-US" dirty="0" smtClean="0"/>
              <a:t> </a:t>
            </a:r>
            <a:r>
              <a:rPr lang="en-US" dirty="0" err="1" smtClean="0"/>
              <a:t>bölgesine</a:t>
            </a:r>
            <a:r>
              <a:rPr lang="en-US" dirty="0" smtClean="0"/>
              <a:t> 45-46 </a:t>
            </a:r>
            <a:r>
              <a:rPr lang="en-US" dirty="0" err="1" smtClean="0"/>
              <a:t>Gy</a:t>
            </a:r>
            <a:r>
              <a:rPr lang="en-US" dirty="0" smtClean="0"/>
              <a:t> </a:t>
            </a:r>
            <a:r>
              <a:rPr lang="en-US" dirty="0" err="1" smtClean="0"/>
              <a:t>radyoterapi</a:t>
            </a:r>
            <a:r>
              <a:rPr lang="en-US" dirty="0" smtClean="0"/>
              <a:t> </a:t>
            </a:r>
            <a:r>
              <a:rPr lang="en-US" dirty="0" err="1" smtClean="0"/>
              <a:t>sonrasında</a:t>
            </a:r>
            <a:r>
              <a:rPr lang="en-US" dirty="0" smtClean="0"/>
              <a:t> </a:t>
            </a:r>
            <a:r>
              <a:rPr lang="en-US" dirty="0" err="1" smtClean="0"/>
              <a:t>alan</a:t>
            </a:r>
            <a:r>
              <a:rPr lang="en-US" dirty="0" smtClean="0"/>
              <a:t> </a:t>
            </a:r>
            <a:r>
              <a:rPr lang="en-US" dirty="0" err="1" smtClean="0"/>
              <a:t>küçültülerek</a:t>
            </a:r>
            <a:r>
              <a:rPr lang="en-US" dirty="0" smtClean="0"/>
              <a:t> </a:t>
            </a:r>
            <a:r>
              <a:rPr lang="en-US" dirty="0" err="1" smtClean="0"/>
              <a:t>tümör</a:t>
            </a:r>
            <a:r>
              <a:rPr lang="en-US" dirty="0" smtClean="0"/>
              <a:t> </a:t>
            </a:r>
            <a:r>
              <a:rPr lang="en-US" dirty="0" err="1" smtClean="0"/>
              <a:t>bölgesine</a:t>
            </a:r>
            <a:r>
              <a:rPr lang="en-US" dirty="0" smtClean="0"/>
              <a:t> 60-64 </a:t>
            </a:r>
            <a:r>
              <a:rPr lang="en-US" dirty="0" err="1" smtClean="0"/>
              <a:t>Gy</a:t>
            </a:r>
            <a:r>
              <a:rPr lang="en-US" dirty="0" smtClean="0"/>
              <a:t> </a:t>
            </a:r>
            <a:r>
              <a:rPr lang="en-US" dirty="0" err="1" smtClean="0"/>
              <a:t>radyoterapi</a:t>
            </a:r>
            <a:r>
              <a:rPr lang="en-US" dirty="0" smtClean="0"/>
              <a:t> </a:t>
            </a:r>
            <a:r>
              <a:rPr lang="en-US" dirty="0" err="1" smtClean="0"/>
              <a:t>yapılır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762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Beyin</a:t>
            </a:r>
            <a:r>
              <a:rPr lang="en-US" dirty="0" smtClean="0"/>
              <a:t> normal </a:t>
            </a:r>
            <a:r>
              <a:rPr lang="en-US" dirty="0" err="1" smtClean="0"/>
              <a:t>dokular</a:t>
            </a:r>
            <a:r>
              <a:rPr lang="en-US" dirty="0" smtClean="0"/>
              <a:t> (OAR)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>
          <a:xfrm>
            <a:off x="457200" y="1417638"/>
            <a:ext cx="8229600" cy="5095648"/>
          </a:xfrm>
        </p:spPr>
      </p:pic>
    </p:spTree>
    <p:extLst>
      <p:ext uri="{BB962C8B-B14F-4D97-AF65-F5344CB8AC3E}">
        <p14:creationId xmlns:p14="http://schemas.microsoft.com/office/powerpoint/2010/main" val="3809146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Beyin</a:t>
            </a:r>
            <a:r>
              <a:rPr lang="en-US" dirty="0" smtClean="0"/>
              <a:t> </a:t>
            </a:r>
            <a:r>
              <a:rPr lang="en-US" dirty="0" err="1" smtClean="0"/>
              <a:t>sapının</a:t>
            </a:r>
            <a:r>
              <a:rPr lang="en-US" dirty="0" smtClean="0"/>
              <a:t> her </a:t>
            </a:r>
            <a:r>
              <a:rPr lang="en-US" dirty="0" err="1" smtClean="0"/>
              <a:t>iki</a:t>
            </a:r>
            <a:r>
              <a:rPr lang="en-US" dirty="0" smtClean="0"/>
              <a:t> </a:t>
            </a:r>
            <a:r>
              <a:rPr lang="en-US" dirty="0" err="1" smtClean="0"/>
              <a:t>tarafında</a:t>
            </a:r>
            <a:r>
              <a:rPr lang="en-US" dirty="0" smtClean="0"/>
              <a:t> </a:t>
            </a:r>
            <a:r>
              <a:rPr lang="en-US" dirty="0" err="1" smtClean="0"/>
              <a:t>hippokampus</a:t>
            </a:r>
            <a:r>
              <a:rPr lang="en-US" dirty="0" smtClean="0"/>
              <a:t> </a:t>
            </a:r>
            <a:r>
              <a:rPr lang="en-US" dirty="0" err="1" smtClean="0"/>
              <a:t>denilen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hassas</a:t>
            </a:r>
            <a:r>
              <a:rPr lang="en-US" dirty="0" smtClean="0"/>
              <a:t> </a:t>
            </a:r>
            <a:r>
              <a:rPr lang="en-US" dirty="0" err="1" smtClean="0"/>
              <a:t>alanlar</a:t>
            </a:r>
            <a:r>
              <a:rPr lang="en-US" dirty="0" smtClean="0"/>
              <a:t> da </a:t>
            </a:r>
            <a:r>
              <a:rPr lang="en-US" dirty="0" err="1" smtClean="0"/>
              <a:t>korunmalıdır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Hippokampus</a:t>
            </a:r>
            <a:r>
              <a:rPr lang="en-US" dirty="0" smtClean="0"/>
              <a:t> </a:t>
            </a:r>
            <a:r>
              <a:rPr lang="en-US" dirty="0" err="1" smtClean="0"/>
              <a:t>bölgesi</a:t>
            </a:r>
            <a:r>
              <a:rPr lang="en-US" dirty="0" smtClean="0"/>
              <a:t> </a:t>
            </a:r>
            <a:r>
              <a:rPr lang="en-US" dirty="0" err="1" smtClean="0"/>
              <a:t>algılama</a:t>
            </a:r>
            <a:r>
              <a:rPr lang="en-US" dirty="0" smtClean="0"/>
              <a:t>, </a:t>
            </a:r>
            <a:r>
              <a:rPr lang="en-US" dirty="0" err="1" smtClean="0"/>
              <a:t>duygularımızla</a:t>
            </a:r>
            <a:r>
              <a:rPr lang="en-US" dirty="0" smtClean="0"/>
              <a:t> </a:t>
            </a:r>
            <a:r>
              <a:rPr lang="en-US" dirty="0" err="1" smtClean="0"/>
              <a:t>ilgili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bölüm</a:t>
            </a:r>
            <a:r>
              <a:rPr lang="en-US" dirty="0" smtClean="0"/>
              <a:t> </a:t>
            </a:r>
            <a:r>
              <a:rPr lang="en-US" dirty="0" err="1" smtClean="0"/>
              <a:t>olduğundan</a:t>
            </a:r>
            <a:r>
              <a:rPr lang="en-US" dirty="0" smtClean="0"/>
              <a:t> </a:t>
            </a:r>
            <a:r>
              <a:rPr lang="en-US" dirty="0" err="1" smtClean="0"/>
              <a:t>zarar</a:t>
            </a:r>
            <a:r>
              <a:rPr lang="en-US" dirty="0" smtClean="0"/>
              <a:t> </a:t>
            </a:r>
            <a:r>
              <a:rPr lang="en-US" dirty="0" err="1" smtClean="0"/>
              <a:t>görmesi</a:t>
            </a:r>
            <a:r>
              <a:rPr lang="en-US" dirty="0" smtClean="0"/>
              <a:t> </a:t>
            </a:r>
            <a:r>
              <a:rPr lang="en-US" dirty="0" err="1" smtClean="0"/>
              <a:t>durumunda</a:t>
            </a:r>
            <a:r>
              <a:rPr lang="en-US" dirty="0" smtClean="0"/>
              <a:t> </a:t>
            </a:r>
            <a:r>
              <a:rPr lang="en-US" dirty="0" err="1" smtClean="0"/>
              <a:t>kişilik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duygusal</a:t>
            </a:r>
            <a:r>
              <a:rPr lang="en-US" dirty="0" smtClean="0"/>
              <a:t> </a:t>
            </a:r>
            <a:r>
              <a:rPr lang="en-US" dirty="0" err="1" smtClean="0"/>
              <a:t>bozukluklar</a:t>
            </a:r>
            <a:r>
              <a:rPr lang="en-US" dirty="0" smtClean="0"/>
              <a:t> </a:t>
            </a:r>
            <a:r>
              <a:rPr lang="en-US" dirty="0" err="1" smtClean="0"/>
              <a:t>görülür</a:t>
            </a:r>
            <a:r>
              <a:rPr lang="en-US" dirty="0" smtClean="0"/>
              <a:t>. </a:t>
            </a:r>
            <a:r>
              <a:rPr lang="en-US" dirty="0" err="1" smtClean="0"/>
              <a:t>Yaşam</a:t>
            </a:r>
            <a:r>
              <a:rPr lang="en-US" dirty="0" smtClean="0"/>
              <a:t> </a:t>
            </a:r>
            <a:r>
              <a:rPr lang="en-US" dirty="0" err="1" smtClean="0"/>
              <a:t>kalitesi</a:t>
            </a:r>
            <a:r>
              <a:rPr lang="en-US" dirty="0" smtClean="0"/>
              <a:t> </a:t>
            </a:r>
            <a:r>
              <a:rPr lang="en-US" dirty="0" err="1" smtClean="0"/>
              <a:t>belirgin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azalır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Hippokampus</a:t>
            </a:r>
            <a:r>
              <a:rPr lang="en-US" dirty="0" smtClean="0"/>
              <a:t> </a:t>
            </a:r>
            <a:r>
              <a:rPr lang="en-US" dirty="0" err="1" smtClean="0"/>
              <a:t>koruması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MR </a:t>
            </a:r>
            <a:r>
              <a:rPr lang="en-US" dirty="0" err="1" smtClean="0"/>
              <a:t>çekilerek</a:t>
            </a:r>
            <a:r>
              <a:rPr lang="en-US" dirty="0" smtClean="0"/>
              <a:t> </a:t>
            </a:r>
            <a:r>
              <a:rPr lang="en-US" dirty="0" err="1" smtClean="0"/>
              <a:t>füzyon</a:t>
            </a:r>
            <a:r>
              <a:rPr lang="en-US" dirty="0" smtClean="0"/>
              <a:t> </a:t>
            </a:r>
            <a:r>
              <a:rPr lang="en-US" dirty="0" err="1" smtClean="0"/>
              <a:t>yapılması</a:t>
            </a:r>
            <a:r>
              <a:rPr lang="en-US" dirty="0" smtClean="0"/>
              <a:t> </a:t>
            </a:r>
            <a:r>
              <a:rPr lang="en-US" dirty="0" err="1" smtClean="0"/>
              <a:t>gerekir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474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GÖZ VE OPTİK SİNİRLER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289" b="132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8629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Gözler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optik</a:t>
            </a:r>
            <a:r>
              <a:rPr lang="en-US" dirty="0" smtClean="0"/>
              <a:t> </a:t>
            </a:r>
            <a:r>
              <a:rPr lang="en-US" dirty="0" err="1" smtClean="0"/>
              <a:t>sinirlerin</a:t>
            </a:r>
            <a:r>
              <a:rPr lang="en-US" dirty="0" smtClean="0"/>
              <a:t>, </a:t>
            </a:r>
            <a:r>
              <a:rPr lang="en-US" dirty="0" err="1" smtClean="0"/>
              <a:t>kiazmanın</a:t>
            </a:r>
            <a:r>
              <a:rPr lang="en-US" dirty="0" smtClean="0"/>
              <a:t>  200cGy </a:t>
            </a:r>
            <a:r>
              <a:rPr lang="en-US" dirty="0" err="1" smtClean="0"/>
              <a:t>fraksiyonla</a:t>
            </a:r>
            <a:r>
              <a:rPr lang="en-US" dirty="0" smtClean="0"/>
              <a:t> 45 </a:t>
            </a:r>
            <a:r>
              <a:rPr lang="en-US" dirty="0" err="1" smtClean="0"/>
              <a:t>Gy</a:t>
            </a:r>
            <a:r>
              <a:rPr lang="en-US" dirty="0" smtClean="0"/>
              <a:t> </a:t>
            </a:r>
            <a:r>
              <a:rPr lang="en-US" dirty="0" err="1" smtClean="0"/>
              <a:t>üzerinde</a:t>
            </a:r>
            <a:r>
              <a:rPr lang="en-US" dirty="0" smtClean="0"/>
              <a:t> </a:t>
            </a:r>
            <a:r>
              <a:rPr lang="en-US" dirty="0" err="1" smtClean="0"/>
              <a:t>doz</a:t>
            </a:r>
            <a:r>
              <a:rPr lang="en-US" dirty="0" smtClean="0"/>
              <a:t> </a:t>
            </a:r>
            <a:r>
              <a:rPr lang="en-US" dirty="0" err="1" smtClean="0"/>
              <a:t>almaması</a:t>
            </a:r>
            <a:r>
              <a:rPr lang="en-US" dirty="0" smtClean="0"/>
              <a:t> </a:t>
            </a:r>
            <a:r>
              <a:rPr lang="en-US" dirty="0" err="1" smtClean="0"/>
              <a:t>gerekir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Lensler</a:t>
            </a:r>
            <a:r>
              <a:rPr lang="en-US" dirty="0" smtClean="0"/>
              <a:t> 200cGy </a:t>
            </a:r>
            <a:r>
              <a:rPr lang="en-US" dirty="0" err="1" smtClean="0"/>
              <a:t>fraksiyonla</a:t>
            </a:r>
            <a:r>
              <a:rPr lang="en-US" dirty="0" smtClean="0"/>
              <a:t> 1000cGy </a:t>
            </a:r>
            <a:r>
              <a:rPr lang="en-US" dirty="0" err="1" smtClean="0"/>
              <a:t>üzerinde</a:t>
            </a:r>
            <a:r>
              <a:rPr lang="en-US" dirty="0" smtClean="0"/>
              <a:t> </a:t>
            </a:r>
            <a:r>
              <a:rPr lang="en-US" dirty="0" err="1" smtClean="0"/>
              <a:t>doz</a:t>
            </a:r>
            <a:r>
              <a:rPr lang="en-US" dirty="0" smtClean="0"/>
              <a:t> </a:t>
            </a:r>
            <a:r>
              <a:rPr lang="en-US" dirty="0" err="1" smtClean="0"/>
              <a:t>almamalıdır</a:t>
            </a:r>
            <a:endParaRPr lang="en-US" dirty="0" smtClean="0"/>
          </a:p>
          <a:p>
            <a:r>
              <a:rPr lang="en-US" dirty="0" err="1" smtClean="0"/>
              <a:t>Parotis</a:t>
            </a:r>
            <a:r>
              <a:rPr lang="en-US" dirty="0" smtClean="0"/>
              <a:t> </a:t>
            </a:r>
            <a:r>
              <a:rPr lang="en-US" dirty="0" err="1" smtClean="0"/>
              <a:t>bezlerinin</a:t>
            </a:r>
            <a:r>
              <a:rPr lang="en-US" dirty="0" smtClean="0"/>
              <a:t> </a:t>
            </a:r>
            <a:r>
              <a:rPr lang="en-US" dirty="0" err="1" smtClean="0"/>
              <a:t>ortalama</a:t>
            </a:r>
            <a:r>
              <a:rPr lang="en-US" dirty="0" smtClean="0"/>
              <a:t> mean </a:t>
            </a:r>
            <a:r>
              <a:rPr lang="en-US" dirty="0" err="1" smtClean="0"/>
              <a:t>dozları</a:t>
            </a:r>
            <a:r>
              <a:rPr lang="en-US" dirty="0" smtClean="0"/>
              <a:t> 26Gy </a:t>
            </a:r>
            <a:r>
              <a:rPr lang="en-US" dirty="0" err="1" smtClean="0"/>
              <a:t>dozunu</a:t>
            </a:r>
            <a:r>
              <a:rPr lang="en-US" dirty="0" smtClean="0"/>
              <a:t> </a:t>
            </a:r>
            <a:r>
              <a:rPr lang="en-US" dirty="0" err="1" smtClean="0"/>
              <a:t>geçmemelidir</a:t>
            </a:r>
            <a:r>
              <a:rPr lang="en-US" dirty="0" smtClean="0"/>
              <a:t>.</a:t>
            </a:r>
          </a:p>
          <a:p>
            <a:r>
              <a:rPr lang="en-US" dirty="0" smtClean="0"/>
              <a:t>Medulla </a:t>
            </a:r>
            <a:r>
              <a:rPr lang="en-US" dirty="0" err="1" smtClean="0"/>
              <a:t>spinalis</a:t>
            </a:r>
            <a:r>
              <a:rPr lang="en-US" dirty="0" smtClean="0"/>
              <a:t> 45 </a:t>
            </a:r>
            <a:r>
              <a:rPr lang="en-US" dirty="0" err="1" smtClean="0"/>
              <a:t>Gy</a:t>
            </a:r>
            <a:r>
              <a:rPr lang="en-US" dirty="0" smtClean="0"/>
              <a:t> </a:t>
            </a:r>
            <a:r>
              <a:rPr lang="en-US" dirty="0" err="1" smtClean="0"/>
              <a:t>üzerinde</a:t>
            </a:r>
            <a:r>
              <a:rPr lang="en-US" dirty="0" smtClean="0"/>
              <a:t> </a:t>
            </a:r>
            <a:r>
              <a:rPr lang="en-US" dirty="0" err="1" smtClean="0"/>
              <a:t>doz</a:t>
            </a:r>
            <a:r>
              <a:rPr lang="en-US" dirty="0" smtClean="0"/>
              <a:t> </a:t>
            </a:r>
            <a:r>
              <a:rPr lang="en-US" dirty="0" err="1" smtClean="0"/>
              <a:t>almamalıdır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688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ORBİTA İÇİNDE GÖZ, OPTİK SİNİR VE LENSİN YANDAN GÖRÜNÜŞÜ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289" b="132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4963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BEYİN LENS OPTİK SİNİR VE GÖZ KONTÜRLEMESİ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944" b="139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21963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225</Words>
  <Application>Microsoft Macintosh PowerPoint</Application>
  <PresentationFormat>On-screen Show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RADYOTERAPİ PLANLAMADA NORMAL DOKULAR</vt:lpstr>
      <vt:lpstr>PowerPoint Presentation</vt:lpstr>
      <vt:lpstr>PowerPoint Presentation</vt:lpstr>
      <vt:lpstr>Beyin normal dokular (OAR)</vt:lpstr>
      <vt:lpstr>PowerPoint Presentation</vt:lpstr>
      <vt:lpstr>GÖZ VE OPTİK SİNİRLER</vt:lpstr>
      <vt:lpstr>PowerPoint Presentation</vt:lpstr>
      <vt:lpstr>ORBİTA İÇİNDE GÖZ, OPTİK SİNİR VE LENSİN YANDAN GÖRÜNÜŞÜ</vt:lpstr>
      <vt:lpstr>BEYİN LENS OPTİK SİNİR VE GÖZ KONTÜRLEMESİ</vt:lpstr>
      <vt:lpstr>Beyin sapı kontürleme yandan görünüş (brain stem) </vt:lpstr>
      <vt:lpstr>Byin sapı kontürleme (horizontal kesitte mor alan)</vt:lpstr>
      <vt:lpstr>Parotis bezi</vt:lpstr>
      <vt:lpstr>Parotis kontürleme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RADYOTERAPİ PLANLAMADA NORMAL DOKULAR</dc:title>
  <dc:creator>Huriye Kiziltan</dc:creator>
  <cp:lastModifiedBy>Huriye Kiziltan</cp:lastModifiedBy>
  <cp:revision>5</cp:revision>
  <dcterms:created xsi:type="dcterms:W3CDTF">2016-05-18T05:43:03Z</dcterms:created>
  <dcterms:modified xsi:type="dcterms:W3CDTF">2018-02-25T20:19:42Z</dcterms:modified>
</cp:coreProperties>
</file>