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1" d="100"/>
          <a:sy n="71" d="100"/>
        </p:scale>
        <p:origin x="-140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383DD-00F6-0449-8471-9345CB56AF7E}" type="datetimeFigureOut">
              <a:rPr lang="en-US" smtClean="0"/>
              <a:t>25.02.2018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A78E6-9894-2F46-9E49-074C1C6A70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49354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383DD-00F6-0449-8471-9345CB56AF7E}" type="datetimeFigureOut">
              <a:rPr lang="en-US" smtClean="0"/>
              <a:t>25.02.2018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A78E6-9894-2F46-9E49-074C1C6A70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4091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383DD-00F6-0449-8471-9345CB56AF7E}" type="datetimeFigureOut">
              <a:rPr lang="en-US" smtClean="0"/>
              <a:t>25.02.2018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A78E6-9894-2F46-9E49-074C1C6A70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6184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383DD-00F6-0449-8471-9345CB56AF7E}" type="datetimeFigureOut">
              <a:rPr lang="en-US" smtClean="0"/>
              <a:t>25.02.2018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A78E6-9894-2F46-9E49-074C1C6A70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068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383DD-00F6-0449-8471-9345CB56AF7E}" type="datetimeFigureOut">
              <a:rPr lang="en-US" smtClean="0"/>
              <a:t>25.02.2018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A78E6-9894-2F46-9E49-074C1C6A70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4158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383DD-00F6-0449-8471-9345CB56AF7E}" type="datetimeFigureOut">
              <a:rPr lang="en-US" smtClean="0"/>
              <a:t>25.02.2018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A78E6-9894-2F46-9E49-074C1C6A70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7670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383DD-00F6-0449-8471-9345CB56AF7E}" type="datetimeFigureOut">
              <a:rPr lang="en-US" smtClean="0"/>
              <a:t>25.02.2018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A78E6-9894-2F46-9E49-074C1C6A70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7128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383DD-00F6-0449-8471-9345CB56AF7E}" type="datetimeFigureOut">
              <a:rPr lang="en-US" smtClean="0"/>
              <a:t>25.02.2018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A78E6-9894-2F46-9E49-074C1C6A70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587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383DD-00F6-0449-8471-9345CB56AF7E}" type="datetimeFigureOut">
              <a:rPr lang="en-US" smtClean="0"/>
              <a:t>25.02.2018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A78E6-9894-2F46-9E49-074C1C6A70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56856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383DD-00F6-0449-8471-9345CB56AF7E}" type="datetimeFigureOut">
              <a:rPr lang="en-US" smtClean="0"/>
              <a:t>25.02.2018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A78E6-9894-2F46-9E49-074C1C6A70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7775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383DD-00F6-0449-8471-9345CB56AF7E}" type="datetimeFigureOut">
              <a:rPr lang="en-US" smtClean="0"/>
              <a:t>25.02.2018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A78E6-9894-2F46-9E49-074C1C6A70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01774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5383DD-00F6-0449-8471-9345CB56AF7E}" type="datetimeFigureOut">
              <a:rPr lang="en-US" smtClean="0"/>
              <a:t>25.02.2018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9A78E6-9894-2F46-9E49-074C1C6A70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3665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BOYUN LENF NODLARI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Öğr.Gör.Dr.Huriye</a:t>
            </a:r>
            <a:r>
              <a:rPr lang="en-US" dirty="0" smtClean="0"/>
              <a:t> </a:t>
            </a:r>
            <a:r>
              <a:rPr lang="en-US" dirty="0" err="1" smtClean="0"/>
              <a:t>Şenay</a:t>
            </a:r>
            <a:r>
              <a:rPr lang="en-US" dirty="0" smtClean="0"/>
              <a:t> Kızıltan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15094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tr-TR" b="1" dirty="0"/>
              <a:t>Level 6</a:t>
            </a:r>
          </a:p>
          <a:p>
            <a:pPr marL="0" indent="0" fontAlgn="base">
              <a:buNone/>
            </a:pPr>
            <a:r>
              <a:rPr lang="tr-TR" dirty="0"/>
              <a:t/>
            </a:r>
            <a:br>
              <a:rPr lang="tr-TR" dirty="0"/>
            </a:br>
            <a:r>
              <a:rPr lang="tr-TR" b="1" dirty="0"/>
              <a:t>Ön Grup</a:t>
            </a:r>
          </a:p>
          <a:p>
            <a:pPr fontAlgn="base"/>
            <a:r>
              <a:rPr lang="tr-TR" dirty="0" err="1"/>
              <a:t>Hyoid</a:t>
            </a:r>
            <a:r>
              <a:rPr lang="tr-TR" dirty="0"/>
              <a:t> kemik ve </a:t>
            </a:r>
            <a:r>
              <a:rPr lang="tr-TR" dirty="0" err="1"/>
              <a:t>suprasternal</a:t>
            </a:r>
            <a:r>
              <a:rPr lang="tr-TR" dirty="0"/>
              <a:t> çukurluk arasında yer alan lenf gruplarıdır.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1813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/>
            <a:r>
              <a:rPr lang="tr-TR" dirty="0" err="1"/>
              <a:t>Nodlar</a:t>
            </a:r>
            <a:r>
              <a:rPr lang="tr-TR" dirty="0"/>
              <a:t> lenfatik sistemi temizler</a:t>
            </a:r>
          </a:p>
          <a:p>
            <a:pPr fontAlgn="base"/>
            <a:r>
              <a:rPr lang="tr-TR" dirty="0"/>
              <a:t>Baş lenfatikleri ve boyun lenfatikleri olarak ikiye ayrılabilir.</a:t>
            </a:r>
          </a:p>
          <a:p>
            <a:pPr fontAlgn="base"/>
            <a:r>
              <a:rPr lang="tr-TR" dirty="0"/>
              <a:t>Boyun lenfatiklerden zengin bir bölgedir.</a:t>
            </a:r>
          </a:p>
          <a:p>
            <a:pPr fontAlgn="base"/>
            <a:r>
              <a:rPr lang="tr-TR" dirty="0"/>
              <a:t>Lenf </a:t>
            </a:r>
            <a:r>
              <a:rPr lang="tr-TR" dirty="0" err="1"/>
              <a:t>nodları</a:t>
            </a:r>
            <a:r>
              <a:rPr lang="tr-TR" dirty="0"/>
              <a:t> lenfatik damarlar ile bağlantılıdır</a:t>
            </a:r>
          </a:p>
          <a:p>
            <a:pPr fontAlgn="base"/>
            <a:r>
              <a:rPr lang="tr-TR" dirty="0"/>
              <a:t>Bir </a:t>
            </a:r>
            <a:r>
              <a:rPr lang="tr-TR" dirty="0" err="1"/>
              <a:t>nodda</a:t>
            </a:r>
            <a:r>
              <a:rPr lang="tr-TR" dirty="0"/>
              <a:t> </a:t>
            </a:r>
            <a:r>
              <a:rPr lang="tr-TR" dirty="0" err="1"/>
              <a:t>afferent</a:t>
            </a:r>
            <a:r>
              <a:rPr lang="tr-TR" dirty="0"/>
              <a:t> ve </a:t>
            </a:r>
            <a:r>
              <a:rPr lang="tr-TR" dirty="0" err="1"/>
              <a:t>efferent</a:t>
            </a:r>
            <a:r>
              <a:rPr lang="tr-TR" dirty="0"/>
              <a:t> yani gelen ve giden damarlar vardır.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75192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tr-TR" dirty="0" smtClean="0"/>
              <a:t>Vücuttaki lenf </a:t>
            </a:r>
            <a:r>
              <a:rPr lang="tr-TR" dirty="0" err="1" smtClean="0"/>
              <a:t>nodlarının</a:t>
            </a:r>
            <a:r>
              <a:rPr lang="tr-TR" dirty="0" smtClean="0"/>
              <a:t> çoğu baş ve boyunda bulunur.</a:t>
            </a:r>
          </a:p>
          <a:p>
            <a:pPr fontAlgn="base"/>
            <a:r>
              <a:rPr lang="tr-TR" dirty="0" smtClean="0"/>
              <a:t>Boynun bir tarafında yaklaşık 50-75 adet lenf </a:t>
            </a:r>
            <a:r>
              <a:rPr lang="tr-TR" dirty="0" err="1" smtClean="0"/>
              <a:t>nodu</a:t>
            </a:r>
            <a:r>
              <a:rPr lang="tr-TR" dirty="0" smtClean="0"/>
              <a:t> vardır</a:t>
            </a:r>
          </a:p>
          <a:p>
            <a:pPr fontAlgn="base"/>
            <a:r>
              <a:rPr lang="tr-TR" dirty="0" smtClean="0"/>
              <a:t>Boyun lenfatik sistemi 6 </a:t>
            </a:r>
            <a:r>
              <a:rPr lang="tr-TR" dirty="0" err="1" smtClean="0"/>
              <a:t>level’a</a:t>
            </a:r>
            <a:r>
              <a:rPr lang="tr-TR" dirty="0" smtClean="0"/>
              <a:t> ayrılmıştır: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83414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Level 1, 2, 3, 4, 5, 6 </a:t>
            </a:r>
            <a:r>
              <a:rPr lang="en-US" dirty="0" err="1" smtClean="0"/>
              <a:t>lenf</a:t>
            </a:r>
            <a:r>
              <a:rPr lang="en-US" dirty="0" smtClean="0"/>
              <a:t> </a:t>
            </a:r>
            <a:r>
              <a:rPr lang="en-US" dirty="0" err="1" smtClean="0"/>
              <a:t>nodları</a:t>
            </a:r>
            <a:endParaRPr lang="en-US" dirty="0"/>
          </a:p>
        </p:txBody>
      </p:sp>
      <p:pic>
        <p:nvPicPr>
          <p:cNvPr id="5" name="Content Placeholder 4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151" b="11151"/>
          <a:stretch>
            <a:fillRect/>
          </a:stretch>
        </p:blipFill>
        <p:spPr bwMode="auto">
          <a:xfrm>
            <a:off x="1172623" y="1590436"/>
            <a:ext cx="6697663" cy="452596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249743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fontAlgn="base"/>
            <a:r>
              <a:rPr lang="tr-TR" b="1" dirty="0"/>
              <a:t>Level l</a:t>
            </a:r>
          </a:p>
          <a:p>
            <a:pPr marL="0" indent="0" fontAlgn="base">
              <a:buNone/>
            </a:pPr>
            <a:r>
              <a:rPr lang="tr-TR" dirty="0"/>
              <a:t>  </a:t>
            </a:r>
            <a:br>
              <a:rPr lang="tr-TR" dirty="0"/>
            </a:br>
            <a:r>
              <a:rPr lang="tr-TR" dirty="0" err="1"/>
              <a:t>Submental</a:t>
            </a:r>
            <a:r>
              <a:rPr lang="tr-TR" dirty="0"/>
              <a:t> ve </a:t>
            </a:r>
            <a:r>
              <a:rPr lang="tr-TR" dirty="0" err="1"/>
              <a:t>submandibüler</a:t>
            </a:r>
            <a:r>
              <a:rPr lang="tr-TR" dirty="0"/>
              <a:t> lenf </a:t>
            </a:r>
            <a:r>
              <a:rPr lang="tr-TR" dirty="0" err="1"/>
              <a:t>nodlarını</a:t>
            </a:r>
            <a:r>
              <a:rPr lang="tr-TR" dirty="0"/>
              <a:t> içerir.</a:t>
            </a:r>
          </a:p>
          <a:p>
            <a:pPr fontAlgn="base"/>
            <a:r>
              <a:rPr lang="tr-TR" b="1" dirty="0" err="1"/>
              <a:t>Submental</a:t>
            </a:r>
            <a:r>
              <a:rPr lang="tr-TR" b="1" dirty="0"/>
              <a:t> Grup</a:t>
            </a:r>
            <a:endParaRPr lang="tr-TR" dirty="0"/>
          </a:p>
          <a:p>
            <a:pPr fontAlgn="base"/>
            <a:r>
              <a:rPr lang="tr-TR" dirty="0" err="1"/>
              <a:t>Digastrik</a:t>
            </a:r>
            <a:r>
              <a:rPr lang="tr-TR" dirty="0"/>
              <a:t> kasın ön karnı, </a:t>
            </a:r>
            <a:r>
              <a:rPr lang="tr-TR" dirty="0" err="1"/>
              <a:t>hyoid</a:t>
            </a:r>
            <a:r>
              <a:rPr lang="tr-TR" dirty="0"/>
              <a:t> kemik ve </a:t>
            </a:r>
            <a:r>
              <a:rPr lang="tr-TR" dirty="0" err="1"/>
              <a:t>milohyoid</a:t>
            </a:r>
            <a:r>
              <a:rPr lang="tr-TR" dirty="0"/>
              <a:t> kas bölgesindeki </a:t>
            </a:r>
            <a:r>
              <a:rPr lang="tr-TR" dirty="0" err="1"/>
              <a:t>nodlarıdır</a:t>
            </a:r>
            <a:endParaRPr lang="tr-TR" dirty="0"/>
          </a:p>
          <a:p>
            <a:pPr fontAlgn="base"/>
            <a:r>
              <a:rPr lang="tr-TR" b="1" dirty="0" err="1"/>
              <a:t>Submandibüler</a:t>
            </a:r>
            <a:r>
              <a:rPr lang="tr-TR" b="1" dirty="0"/>
              <a:t> (</a:t>
            </a:r>
            <a:r>
              <a:rPr lang="tr-TR" b="1" dirty="0" err="1"/>
              <a:t>Submaksiller</a:t>
            </a:r>
            <a:r>
              <a:rPr lang="tr-TR" b="1" dirty="0"/>
              <a:t>) Grup</a:t>
            </a:r>
            <a:endParaRPr lang="tr-TR" dirty="0"/>
          </a:p>
          <a:p>
            <a:pPr fontAlgn="base"/>
            <a:r>
              <a:rPr lang="tr-TR" dirty="0" err="1"/>
              <a:t>Mandibula</a:t>
            </a:r>
            <a:r>
              <a:rPr lang="tr-TR" dirty="0"/>
              <a:t> alt kenarı ile </a:t>
            </a:r>
            <a:r>
              <a:rPr lang="tr-TR" dirty="0" err="1"/>
              <a:t>digastrik</a:t>
            </a:r>
            <a:r>
              <a:rPr lang="tr-TR" dirty="0"/>
              <a:t> ön ve arka karnı arasındaki üçgende yer alan lenfatiklerdir.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12239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fontAlgn="base"/>
            <a:r>
              <a:rPr lang="tr-TR" b="1" dirty="0"/>
              <a:t>Level 2</a:t>
            </a:r>
          </a:p>
          <a:p>
            <a:pPr marL="0" indent="0" fontAlgn="base">
              <a:buNone/>
            </a:pPr>
            <a:endParaRPr lang="tr-TR" dirty="0" smtClean="0"/>
          </a:p>
          <a:p>
            <a:pPr marL="0" indent="0" fontAlgn="base">
              <a:buNone/>
            </a:pPr>
            <a:r>
              <a:rPr lang="tr-TR" b="1" dirty="0" smtClean="0"/>
              <a:t>Üst </a:t>
            </a:r>
            <a:r>
              <a:rPr lang="tr-TR" b="1" dirty="0" err="1"/>
              <a:t>Jugüler</a:t>
            </a:r>
            <a:r>
              <a:rPr lang="tr-TR" b="1" dirty="0"/>
              <a:t> Grup</a:t>
            </a:r>
            <a:endParaRPr lang="tr-TR" dirty="0"/>
          </a:p>
          <a:p>
            <a:pPr fontAlgn="base"/>
            <a:r>
              <a:rPr lang="tr-TR" dirty="0" err="1"/>
              <a:t>İnternal</a:t>
            </a:r>
            <a:r>
              <a:rPr lang="tr-TR" dirty="0"/>
              <a:t> </a:t>
            </a:r>
            <a:r>
              <a:rPr lang="tr-TR" dirty="0" err="1"/>
              <a:t>jugüler</a:t>
            </a:r>
            <a:r>
              <a:rPr lang="tr-TR" dirty="0"/>
              <a:t> </a:t>
            </a:r>
            <a:r>
              <a:rPr lang="tr-TR" dirty="0" err="1"/>
              <a:t>ven</a:t>
            </a:r>
            <a:r>
              <a:rPr lang="tr-TR" dirty="0"/>
              <a:t> çevresinde yer alan ve </a:t>
            </a:r>
            <a:r>
              <a:rPr lang="tr-TR" dirty="0" err="1"/>
              <a:t>spinal</a:t>
            </a:r>
            <a:r>
              <a:rPr lang="tr-TR" dirty="0"/>
              <a:t> aksesuar sinir üst kısmına yakın olan kafa kaidesi, </a:t>
            </a:r>
            <a:r>
              <a:rPr lang="tr-TR" dirty="0" err="1"/>
              <a:t>karotis</a:t>
            </a:r>
            <a:r>
              <a:rPr lang="tr-TR" dirty="0"/>
              <a:t> </a:t>
            </a:r>
            <a:r>
              <a:rPr lang="tr-TR" dirty="0" err="1"/>
              <a:t>bifurkasyonu</a:t>
            </a:r>
            <a:r>
              <a:rPr lang="tr-TR" dirty="0"/>
              <a:t> ve </a:t>
            </a:r>
            <a:r>
              <a:rPr lang="tr-TR" dirty="0" err="1"/>
              <a:t>hyoid</a:t>
            </a:r>
            <a:r>
              <a:rPr lang="tr-TR" dirty="0"/>
              <a:t> kemik arasındaki </a:t>
            </a:r>
            <a:r>
              <a:rPr lang="tr-TR" dirty="0" err="1"/>
              <a:t>nodlardan</a:t>
            </a:r>
            <a:r>
              <a:rPr lang="tr-TR" dirty="0"/>
              <a:t> oluşturur.</a:t>
            </a:r>
          </a:p>
          <a:p>
            <a:pPr fontAlgn="base"/>
            <a:r>
              <a:rPr lang="tr-TR" dirty="0"/>
              <a:t>Bu bölge </a:t>
            </a:r>
            <a:r>
              <a:rPr lang="tr-TR" dirty="0" err="1"/>
              <a:t>karsinom</a:t>
            </a:r>
            <a:r>
              <a:rPr lang="tr-TR" dirty="0"/>
              <a:t> metastazlarının yaygın olduğu bir bölgedir.</a:t>
            </a:r>
          </a:p>
          <a:p>
            <a:pPr fontAlgn="base"/>
            <a:r>
              <a:rPr lang="tr-TR" dirty="0"/>
              <a:t>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30571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tr-TR" b="1" dirty="0"/>
              <a:t>Level 3</a:t>
            </a:r>
          </a:p>
          <a:p>
            <a:pPr marL="0" indent="0" fontAlgn="base">
              <a:buNone/>
            </a:pPr>
            <a:r>
              <a:rPr lang="tr-TR" dirty="0"/>
              <a:t/>
            </a:r>
            <a:br>
              <a:rPr lang="tr-TR" dirty="0"/>
            </a:br>
            <a:r>
              <a:rPr lang="tr-TR" b="1" dirty="0"/>
              <a:t>Orta </a:t>
            </a:r>
            <a:r>
              <a:rPr lang="tr-TR" b="1" dirty="0" err="1"/>
              <a:t>Jugüler</a:t>
            </a:r>
            <a:r>
              <a:rPr lang="tr-TR" b="1" dirty="0"/>
              <a:t> grup</a:t>
            </a:r>
            <a:endParaRPr lang="tr-TR" dirty="0"/>
          </a:p>
          <a:p>
            <a:pPr fontAlgn="base"/>
            <a:r>
              <a:rPr lang="tr-TR" dirty="0"/>
              <a:t>Yukarıda </a:t>
            </a:r>
            <a:r>
              <a:rPr lang="tr-TR" dirty="0" err="1"/>
              <a:t>karotis</a:t>
            </a:r>
            <a:r>
              <a:rPr lang="tr-TR" dirty="0"/>
              <a:t> </a:t>
            </a:r>
            <a:r>
              <a:rPr lang="tr-TR" dirty="0" err="1"/>
              <a:t>bifurkasyonu</a:t>
            </a:r>
            <a:r>
              <a:rPr lang="tr-TR" dirty="0"/>
              <a:t>, aşağıda </a:t>
            </a:r>
            <a:r>
              <a:rPr lang="tr-TR" dirty="0" err="1"/>
              <a:t>omohyoid</a:t>
            </a:r>
            <a:r>
              <a:rPr lang="tr-TR" dirty="0"/>
              <a:t> kas veya </a:t>
            </a:r>
            <a:r>
              <a:rPr lang="tr-TR" dirty="0" err="1"/>
              <a:t>krikotiroid</a:t>
            </a:r>
            <a:r>
              <a:rPr lang="tr-TR" dirty="0"/>
              <a:t> çıkıntı arasındaki 1/3 orta </a:t>
            </a:r>
            <a:r>
              <a:rPr lang="tr-TR" dirty="0" err="1"/>
              <a:t>internal</a:t>
            </a:r>
            <a:r>
              <a:rPr lang="tr-TR" dirty="0"/>
              <a:t> </a:t>
            </a:r>
            <a:r>
              <a:rPr lang="tr-TR" dirty="0" err="1"/>
              <a:t>jugüler</a:t>
            </a:r>
            <a:r>
              <a:rPr lang="tr-TR" dirty="0"/>
              <a:t> </a:t>
            </a:r>
            <a:r>
              <a:rPr lang="tr-TR" dirty="0" err="1"/>
              <a:t>ven</a:t>
            </a:r>
            <a:r>
              <a:rPr lang="tr-TR" dirty="0"/>
              <a:t> çevresindeki lenf </a:t>
            </a:r>
            <a:r>
              <a:rPr lang="tr-TR" dirty="0" err="1"/>
              <a:t>nodlarını</a:t>
            </a:r>
            <a:r>
              <a:rPr lang="tr-TR" dirty="0"/>
              <a:t> içerir.</a:t>
            </a:r>
          </a:p>
          <a:p>
            <a:pPr fontAlgn="base"/>
            <a:r>
              <a:rPr lang="tr-TR" dirty="0"/>
              <a:t>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18164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tr-TR" b="1" dirty="0"/>
              <a:t>Level 4</a:t>
            </a:r>
          </a:p>
          <a:p>
            <a:pPr marL="0" indent="0" fontAlgn="base">
              <a:buNone/>
            </a:pPr>
            <a:r>
              <a:rPr lang="tr-TR" dirty="0"/>
              <a:t/>
            </a:r>
            <a:br>
              <a:rPr lang="tr-TR" dirty="0"/>
            </a:br>
            <a:r>
              <a:rPr lang="tr-TR" b="1" dirty="0"/>
              <a:t>Alt </a:t>
            </a:r>
            <a:r>
              <a:rPr lang="tr-TR" b="1" dirty="0" err="1"/>
              <a:t>Jugüler</a:t>
            </a:r>
            <a:r>
              <a:rPr lang="tr-TR" b="1" dirty="0"/>
              <a:t> Grup</a:t>
            </a:r>
            <a:endParaRPr lang="tr-TR" dirty="0"/>
          </a:p>
          <a:p>
            <a:pPr fontAlgn="base"/>
            <a:r>
              <a:rPr lang="tr-TR" dirty="0" err="1"/>
              <a:t>İnternal</a:t>
            </a:r>
            <a:r>
              <a:rPr lang="tr-TR" dirty="0"/>
              <a:t> </a:t>
            </a:r>
            <a:r>
              <a:rPr lang="tr-TR" dirty="0" err="1"/>
              <a:t>jugüler</a:t>
            </a:r>
            <a:r>
              <a:rPr lang="tr-TR" dirty="0"/>
              <a:t> </a:t>
            </a:r>
            <a:r>
              <a:rPr lang="tr-TR" dirty="0" err="1"/>
              <a:t>venin</a:t>
            </a:r>
            <a:r>
              <a:rPr lang="tr-TR" dirty="0"/>
              <a:t> 1/3 alt çevresindeki </a:t>
            </a:r>
            <a:r>
              <a:rPr lang="tr-TR" dirty="0" err="1"/>
              <a:t>nod</a:t>
            </a:r>
            <a:r>
              <a:rPr lang="tr-TR" dirty="0"/>
              <a:t> gruplarıdır. </a:t>
            </a:r>
            <a:r>
              <a:rPr lang="tr-TR" dirty="0" err="1"/>
              <a:t>Supraklavikuler</a:t>
            </a:r>
            <a:r>
              <a:rPr lang="tr-TR" dirty="0"/>
              <a:t> lenf </a:t>
            </a:r>
            <a:r>
              <a:rPr lang="tr-TR" dirty="0" err="1"/>
              <a:t>nodlarının</a:t>
            </a:r>
            <a:r>
              <a:rPr lang="tr-TR" dirty="0"/>
              <a:t> iç kısmını içerir.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73691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tr-TR" b="1" dirty="0"/>
              <a:t>Level 5</a:t>
            </a:r>
          </a:p>
          <a:p>
            <a:pPr marL="0" indent="0" fontAlgn="base">
              <a:buNone/>
            </a:pPr>
            <a:r>
              <a:rPr lang="tr-TR" dirty="0"/>
              <a:t/>
            </a:r>
            <a:br>
              <a:rPr lang="tr-TR" dirty="0"/>
            </a:br>
            <a:r>
              <a:rPr lang="tr-TR" b="1" dirty="0"/>
              <a:t>Arka Üçgen</a:t>
            </a:r>
            <a:endParaRPr lang="tr-TR" dirty="0"/>
          </a:p>
          <a:p>
            <a:pPr fontAlgn="base"/>
            <a:r>
              <a:rPr lang="tr-TR" dirty="0" err="1"/>
              <a:t>Supraklaviküler</a:t>
            </a:r>
            <a:r>
              <a:rPr lang="tr-TR" dirty="0"/>
              <a:t> </a:t>
            </a:r>
            <a:r>
              <a:rPr lang="tr-TR" dirty="0" err="1"/>
              <a:t>nodların</a:t>
            </a:r>
            <a:r>
              <a:rPr lang="tr-TR" dirty="0"/>
              <a:t> dış kısmı, </a:t>
            </a:r>
            <a:r>
              <a:rPr lang="tr-TR" dirty="0" err="1"/>
              <a:t>transvers</a:t>
            </a:r>
            <a:r>
              <a:rPr lang="tr-TR" dirty="0"/>
              <a:t> </a:t>
            </a:r>
            <a:r>
              <a:rPr lang="tr-TR" dirty="0" err="1"/>
              <a:t>servikal</a:t>
            </a:r>
            <a:r>
              <a:rPr lang="tr-TR" dirty="0"/>
              <a:t> arter ve </a:t>
            </a:r>
            <a:r>
              <a:rPr lang="tr-TR" dirty="0" err="1"/>
              <a:t>spinal</a:t>
            </a:r>
            <a:r>
              <a:rPr lang="tr-TR" dirty="0"/>
              <a:t> aksesuar sinirin alt yarısı boyunca yer alırlar.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08273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135</Words>
  <Application>Microsoft Macintosh PowerPoint</Application>
  <PresentationFormat>On-screen Show (4:3)</PresentationFormat>
  <Paragraphs>36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BOYUN LENF NODLARI</vt:lpstr>
      <vt:lpstr>PowerPoint Presentation</vt:lpstr>
      <vt:lpstr>PowerPoint Presentation</vt:lpstr>
      <vt:lpstr>Level 1, 2, 3, 4, 5, 6 lenf nodları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BOYUN LENF NODLARI</dc:title>
  <dc:creator>Huriye Kiziltan</dc:creator>
  <cp:lastModifiedBy>Huriye Kiziltan</cp:lastModifiedBy>
  <cp:revision>1</cp:revision>
  <dcterms:created xsi:type="dcterms:W3CDTF">2018-02-25T21:06:56Z</dcterms:created>
  <dcterms:modified xsi:type="dcterms:W3CDTF">2018-02-25T21:13:11Z</dcterms:modified>
</cp:coreProperties>
</file>