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81" r:id="rId6"/>
    <p:sldId id="277" r:id="rId7"/>
    <p:sldId id="278" r:id="rId8"/>
    <p:sldId id="279" r:id="rId9"/>
    <p:sldId id="275" r:id="rId10"/>
    <p:sldId id="276" r:id="rId11"/>
    <p:sldId id="257" r:id="rId12"/>
    <p:sldId id="280" r:id="rId13"/>
    <p:sldId id="258" r:id="rId14"/>
    <p:sldId id="266" r:id="rId15"/>
    <p:sldId id="259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63" r:id="rId26"/>
    <p:sldId id="265" r:id="rId27"/>
    <p:sldId id="262" r:id="rId28"/>
    <p:sldId id="270" r:id="rId29"/>
    <p:sldId id="267" r:id="rId30"/>
    <p:sldId id="268" r:id="rId31"/>
    <p:sldId id="264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D4D-15C2-45D8-8CF5-0B8601AF7D2F}" type="datetimeFigureOut">
              <a:rPr lang="tr-TR" smtClean="0"/>
              <a:t>18.11.2014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06D7-1B36-4F8D-8B9C-8345A5CF88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23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D4D-15C2-45D8-8CF5-0B8601AF7D2F}" type="datetimeFigureOut">
              <a:rPr lang="tr-TR" smtClean="0"/>
              <a:t>18.11.2014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06D7-1B36-4F8D-8B9C-8345A5CF88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72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D4D-15C2-45D8-8CF5-0B8601AF7D2F}" type="datetimeFigureOut">
              <a:rPr lang="tr-TR" smtClean="0"/>
              <a:t>18.11.2014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06D7-1B36-4F8D-8B9C-8345A5CF88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39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D4D-15C2-45D8-8CF5-0B8601AF7D2F}" type="datetimeFigureOut">
              <a:rPr lang="tr-TR" smtClean="0"/>
              <a:t>18.11.2014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06D7-1B36-4F8D-8B9C-8345A5CF88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05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D4D-15C2-45D8-8CF5-0B8601AF7D2F}" type="datetimeFigureOut">
              <a:rPr lang="tr-TR" smtClean="0"/>
              <a:t>18.11.2014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06D7-1B36-4F8D-8B9C-8345A5CF88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02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D4D-15C2-45D8-8CF5-0B8601AF7D2F}" type="datetimeFigureOut">
              <a:rPr lang="tr-TR" smtClean="0"/>
              <a:t>18.11.2014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06D7-1B36-4F8D-8B9C-8345A5CF88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60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D4D-15C2-45D8-8CF5-0B8601AF7D2F}" type="datetimeFigureOut">
              <a:rPr lang="tr-TR" smtClean="0"/>
              <a:t>18.11.2014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06D7-1B36-4F8D-8B9C-8345A5CF88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631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D4D-15C2-45D8-8CF5-0B8601AF7D2F}" type="datetimeFigureOut">
              <a:rPr lang="tr-TR" smtClean="0"/>
              <a:t>18.11.2014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06D7-1B36-4F8D-8B9C-8345A5CF88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74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D4D-15C2-45D8-8CF5-0B8601AF7D2F}" type="datetimeFigureOut">
              <a:rPr lang="tr-TR" smtClean="0"/>
              <a:t>18.11.2014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06D7-1B36-4F8D-8B9C-8345A5CF88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10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D4D-15C2-45D8-8CF5-0B8601AF7D2F}" type="datetimeFigureOut">
              <a:rPr lang="tr-TR" smtClean="0"/>
              <a:t>18.11.2014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06D7-1B36-4F8D-8B9C-8345A5CF88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00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D4D-15C2-45D8-8CF5-0B8601AF7D2F}" type="datetimeFigureOut">
              <a:rPr lang="tr-TR" smtClean="0"/>
              <a:t>18.11.2014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06D7-1B36-4F8D-8B9C-8345A5CF88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90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A2D4D-15C2-45D8-8CF5-0B8601AF7D2F}" type="datetimeFigureOut">
              <a:rPr lang="tr-TR" smtClean="0"/>
              <a:t>18.11.2014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06D7-1B36-4F8D-8B9C-8345A5CF88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28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Solunum sistemi</a:t>
            </a:r>
            <a:r>
              <a:rPr lang="tr-TR" dirty="0" smtClean="0"/>
              <a:t> </a:t>
            </a:r>
            <a:r>
              <a:rPr lang="tr-TR" dirty="0" smtClean="0"/>
              <a:t>radyoterapisi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Öğr.Gör.Uz.Dr.Huriye</a:t>
            </a:r>
            <a:r>
              <a:rPr lang="tr-TR" dirty="0" smtClean="0"/>
              <a:t> Şenay Kızıltan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3244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Riskli organlar (OAR</a:t>
            </a:r>
            <a:r>
              <a:rPr lang="tr-TR" b="1" dirty="0" smtClean="0"/>
              <a:t>)</a:t>
            </a:r>
          </a:p>
          <a:p>
            <a:r>
              <a:rPr lang="tr-TR" dirty="0" smtClean="0"/>
              <a:t>Salim </a:t>
            </a:r>
            <a:r>
              <a:rPr lang="tr-TR" dirty="0"/>
              <a:t>mukoza, </a:t>
            </a:r>
            <a:endParaRPr lang="tr-TR" dirty="0" smtClean="0"/>
          </a:p>
          <a:p>
            <a:r>
              <a:rPr lang="tr-TR" dirty="0" err="1"/>
              <a:t>T</a:t>
            </a:r>
            <a:r>
              <a:rPr lang="tr-TR" dirty="0" err="1" smtClean="0"/>
              <a:t>ükürük</a:t>
            </a:r>
            <a:r>
              <a:rPr lang="tr-TR" dirty="0" smtClean="0"/>
              <a:t> </a:t>
            </a:r>
            <a:r>
              <a:rPr lang="tr-TR" dirty="0"/>
              <a:t>bezleri, </a:t>
            </a:r>
            <a:endParaRPr lang="tr-TR" dirty="0" smtClean="0"/>
          </a:p>
          <a:p>
            <a:r>
              <a:rPr lang="tr-TR" dirty="0" err="1"/>
              <a:t>D</a:t>
            </a:r>
            <a:r>
              <a:rPr lang="tr-TR" dirty="0" err="1" smtClean="0"/>
              <a:t>işler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/>
              <a:t>M</a:t>
            </a:r>
            <a:r>
              <a:rPr lang="tr-TR" dirty="0" err="1" smtClean="0"/>
              <a:t>andibula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/>
              <a:t>T</a:t>
            </a:r>
            <a:r>
              <a:rPr lang="tr-TR" dirty="0" err="1" smtClean="0"/>
              <a:t>rakeostomi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/>
              <a:t>M</a:t>
            </a:r>
            <a:r>
              <a:rPr lang="tr-TR" dirty="0" err="1" smtClean="0"/>
              <a:t>edulla</a:t>
            </a:r>
            <a:r>
              <a:rPr lang="tr-TR" dirty="0" smtClean="0"/>
              <a:t> </a:t>
            </a:r>
            <a:r>
              <a:rPr lang="tr-TR" dirty="0" err="1"/>
              <a:t>spinalis</a:t>
            </a:r>
            <a:r>
              <a:rPr lang="tr-TR" dirty="0"/>
              <a:t> 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dirty="0"/>
              <a:t>K</a:t>
            </a:r>
            <a:r>
              <a:rPr lang="tr-TR" dirty="0" smtClean="0"/>
              <a:t>ıkırdaklardır</a:t>
            </a:r>
            <a:r>
              <a:rPr lang="tr-TR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9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Akciğer kanseri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Erkeklerde en sık görülen kanser</a:t>
            </a:r>
          </a:p>
          <a:p>
            <a:r>
              <a:rPr lang="tr-TR" dirty="0" smtClean="0"/>
              <a:t>Sigara içenlerde sık</a:t>
            </a:r>
          </a:p>
          <a:p>
            <a:r>
              <a:rPr lang="tr-TR" dirty="0" smtClean="0"/>
              <a:t>Bayanlarda da giderek artıyor</a:t>
            </a:r>
          </a:p>
          <a:p>
            <a:r>
              <a:rPr lang="tr-TR" dirty="0" smtClean="0"/>
              <a:t>Hastaların sadece %15’ine cerrahi yapılabiliyor</a:t>
            </a:r>
          </a:p>
          <a:p>
            <a:r>
              <a:rPr lang="tr-TR" dirty="0" smtClean="0"/>
              <a:t>Radyoterapi ile erken evrede dahi kür şansı %30 civarında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36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Akciğer</a:t>
            </a:r>
            <a:r>
              <a:rPr lang="tr-TR" b="1" dirty="0"/>
              <a:t> </a:t>
            </a:r>
            <a:r>
              <a:rPr lang="tr-TR" b="1" dirty="0" err="1"/>
              <a:t>ca</a:t>
            </a:r>
            <a:r>
              <a:rPr lang="tr-TR" b="1" dirty="0"/>
              <a:t> tedavisi 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Dünyada</a:t>
            </a:r>
            <a:r>
              <a:rPr lang="tr-TR" dirty="0" smtClean="0"/>
              <a:t> </a:t>
            </a:r>
            <a:r>
              <a:rPr lang="tr-TR" dirty="0"/>
              <a:t>en sık </a:t>
            </a:r>
            <a:r>
              <a:rPr lang="tr-TR" dirty="0" err="1"/>
              <a:t>görülen</a:t>
            </a:r>
            <a:r>
              <a:rPr lang="tr-TR" dirty="0"/>
              <a:t> </a:t>
            </a:r>
            <a:r>
              <a:rPr lang="tr-TR" dirty="0" err="1"/>
              <a:t>maligniteler</a:t>
            </a:r>
            <a:r>
              <a:rPr lang="tr-TR" dirty="0"/>
              <a:t> arasındadır. </a:t>
            </a:r>
            <a:r>
              <a:rPr lang="tr-TR" dirty="0" err="1"/>
              <a:t>Tüm</a:t>
            </a:r>
            <a:r>
              <a:rPr lang="tr-TR" dirty="0"/>
              <a:t> </a:t>
            </a:r>
            <a:r>
              <a:rPr lang="tr-TR" dirty="0" err="1"/>
              <a:t>dünyadaki</a:t>
            </a:r>
            <a:r>
              <a:rPr lang="tr-TR" dirty="0"/>
              <a:t> kanserlerin % 12.8 ve </a:t>
            </a:r>
            <a:r>
              <a:rPr lang="tr-TR" dirty="0" err="1"/>
              <a:t>ölümlerin</a:t>
            </a:r>
            <a:r>
              <a:rPr lang="tr-TR" dirty="0"/>
              <a:t> % 17.8’inden sorumludur. Ortalama </a:t>
            </a:r>
            <a:r>
              <a:rPr lang="tr-TR" dirty="0" err="1"/>
              <a:t>görülme</a:t>
            </a:r>
            <a:r>
              <a:rPr lang="tr-TR" dirty="0"/>
              <a:t> yaş </a:t>
            </a:r>
            <a:r>
              <a:rPr lang="tr-TR" dirty="0" err="1"/>
              <a:t>aralığı</a:t>
            </a:r>
            <a:r>
              <a:rPr lang="tr-TR" dirty="0"/>
              <a:t> 61–70'tir. </a:t>
            </a:r>
            <a:r>
              <a:rPr lang="tr-TR" dirty="0" err="1"/>
              <a:t>Ülkemizde</a:t>
            </a:r>
            <a:r>
              <a:rPr lang="tr-TR" dirty="0"/>
              <a:t> erkeklerde 1.sırada (% 32), kadınlarda 6. sıradadır (% 4). Son zamanlarda </a:t>
            </a:r>
            <a:r>
              <a:rPr lang="tr-TR" dirty="0" err="1"/>
              <a:t>gelişmis</a:t>
            </a:r>
            <a:r>
              <a:rPr lang="tr-TR" dirty="0"/>
              <a:t>̧ </a:t>
            </a:r>
            <a:r>
              <a:rPr lang="tr-TR" dirty="0" err="1"/>
              <a:t>ülkelerde</a:t>
            </a:r>
            <a:r>
              <a:rPr lang="tr-TR" dirty="0"/>
              <a:t> </a:t>
            </a:r>
            <a:r>
              <a:rPr lang="tr-TR" dirty="0" err="1"/>
              <a:t>görülme</a:t>
            </a:r>
            <a:r>
              <a:rPr lang="tr-TR" dirty="0"/>
              <a:t> </a:t>
            </a:r>
            <a:r>
              <a:rPr lang="tr-TR" dirty="0" err="1"/>
              <a:t>sıklığı</a:t>
            </a:r>
            <a:r>
              <a:rPr lang="tr-TR" dirty="0"/>
              <a:t> azalmasına </a:t>
            </a:r>
            <a:r>
              <a:rPr lang="tr-TR" dirty="0" err="1"/>
              <a:t>rağmen</a:t>
            </a:r>
            <a:r>
              <a:rPr lang="tr-TR" dirty="0"/>
              <a:t> sigara </a:t>
            </a:r>
            <a:r>
              <a:rPr lang="tr-TR" dirty="0" err="1"/>
              <a:t>içimine</a:t>
            </a:r>
            <a:r>
              <a:rPr lang="tr-TR" dirty="0"/>
              <a:t> </a:t>
            </a:r>
            <a:r>
              <a:rPr lang="tr-TR" dirty="0" err="1"/>
              <a:t>bağlı</a:t>
            </a:r>
            <a:r>
              <a:rPr lang="tr-TR" dirty="0"/>
              <a:t> olarak </a:t>
            </a:r>
            <a:r>
              <a:rPr lang="tr-TR" dirty="0" err="1"/>
              <a:t>gelişmekte</a:t>
            </a:r>
            <a:r>
              <a:rPr lang="tr-TR" dirty="0"/>
              <a:t> olan </a:t>
            </a:r>
            <a:r>
              <a:rPr lang="tr-TR" dirty="0" err="1"/>
              <a:t>ülkelerde</a:t>
            </a:r>
            <a:r>
              <a:rPr lang="tr-TR" dirty="0"/>
              <a:t> </a:t>
            </a:r>
            <a:r>
              <a:rPr lang="tr-TR" dirty="0" err="1"/>
              <a:t>gittikçe</a:t>
            </a:r>
            <a:r>
              <a:rPr lang="tr-TR" dirty="0"/>
              <a:t> artan oranda </a:t>
            </a:r>
            <a:r>
              <a:rPr lang="tr-TR" dirty="0" err="1"/>
              <a:t>görülmektedir</a:t>
            </a:r>
            <a:r>
              <a:rPr lang="tr-TR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9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Akciğer kanserinde radyoterapi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İnop</a:t>
            </a:r>
            <a:r>
              <a:rPr lang="tr-TR" dirty="0"/>
              <a:t> </a:t>
            </a:r>
            <a:r>
              <a:rPr lang="tr-TR" dirty="0" smtClean="0"/>
              <a:t>hastalarda </a:t>
            </a:r>
            <a:r>
              <a:rPr lang="tr-TR" dirty="0" err="1" smtClean="0"/>
              <a:t>primer</a:t>
            </a:r>
            <a:r>
              <a:rPr lang="tr-TR" dirty="0" smtClean="0"/>
              <a:t> tedavi</a:t>
            </a:r>
          </a:p>
          <a:p>
            <a:r>
              <a:rPr lang="tr-TR" dirty="0" smtClean="0"/>
              <a:t>İlerlemiş akciğer kanserinde kemoterapi eşliğinde radyoterapi şeklinde</a:t>
            </a:r>
          </a:p>
          <a:p>
            <a:r>
              <a:rPr lang="tr-TR" dirty="0" smtClean="0"/>
              <a:t>Cerrahi sonrası yüksek risk grubunda </a:t>
            </a:r>
            <a:r>
              <a:rPr lang="tr-TR" dirty="0" err="1" smtClean="0"/>
              <a:t>postoperatif</a:t>
            </a:r>
            <a:r>
              <a:rPr lang="tr-TR" dirty="0" smtClean="0"/>
              <a:t> amaçlı radyoterapi</a:t>
            </a:r>
          </a:p>
          <a:p>
            <a:r>
              <a:rPr lang="tr-TR" dirty="0" smtClean="0"/>
              <a:t>Cerrahi öncesi </a:t>
            </a:r>
            <a:r>
              <a:rPr lang="tr-TR" dirty="0" err="1" smtClean="0"/>
              <a:t>neoadjuvant</a:t>
            </a:r>
            <a:r>
              <a:rPr lang="tr-TR" dirty="0" smtClean="0"/>
              <a:t> tedavi olarak kemoterapi eşliğinde radyoterapi şeklinde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127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Akciğer lenf </a:t>
            </a:r>
            <a:r>
              <a:rPr lang="tr-TR" dirty="0" err="1" smtClean="0"/>
              <a:t>nodları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980728"/>
            <a:ext cx="655272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949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Dikkat edilecek hususlar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Akciğer dokusu içi hava dolu olduğundan yoğunluğu düşüktür, radyoterapi ile </a:t>
            </a:r>
            <a:r>
              <a:rPr lang="tr-TR" dirty="0" err="1" smtClean="0"/>
              <a:t>homojenizasyonu</a:t>
            </a:r>
            <a:r>
              <a:rPr lang="tr-TR" dirty="0" smtClean="0"/>
              <a:t> sağlamak zordur</a:t>
            </a:r>
          </a:p>
          <a:p>
            <a:r>
              <a:rPr lang="tr-TR" dirty="0" err="1" smtClean="0"/>
              <a:t>Vertebra</a:t>
            </a:r>
            <a:r>
              <a:rPr lang="tr-TR" dirty="0" smtClean="0"/>
              <a:t>, </a:t>
            </a:r>
            <a:r>
              <a:rPr lang="tr-TR" dirty="0" err="1" smtClean="0"/>
              <a:t>sternum</a:t>
            </a:r>
            <a:r>
              <a:rPr lang="tr-TR" dirty="0" smtClean="0"/>
              <a:t>, </a:t>
            </a:r>
            <a:r>
              <a:rPr lang="tr-TR" dirty="0" err="1" smtClean="0"/>
              <a:t>kosta</a:t>
            </a:r>
            <a:r>
              <a:rPr lang="tr-TR" dirty="0" smtClean="0"/>
              <a:t> gibi kemik yapıların yoğunluğu fazla olduğundan radyasyonu daha çok </a:t>
            </a:r>
            <a:r>
              <a:rPr lang="tr-TR" dirty="0" err="1" smtClean="0"/>
              <a:t>absorbe</a:t>
            </a:r>
            <a:r>
              <a:rPr lang="tr-TR" dirty="0" smtClean="0"/>
              <a:t> ederler. Bu da doz dağılımını etkileyerek akciğerin </a:t>
            </a:r>
            <a:r>
              <a:rPr lang="tr-TR" dirty="0" err="1" smtClean="0"/>
              <a:t>absorbe</a:t>
            </a:r>
            <a:r>
              <a:rPr lang="tr-TR" dirty="0" smtClean="0"/>
              <a:t> ettiği dozu bazı bölgelerde azaltır.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430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Akciğer kanserinde sıklıkla </a:t>
            </a:r>
            <a:r>
              <a:rPr lang="tr-TR" dirty="0" err="1"/>
              <a:t>karşılaşılan</a:t>
            </a:r>
            <a:r>
              <a:rPr lang="tr-TR" dirty="0"/>
              <a:t> semptomlar </a:t>
            </a:r>
            <a:r>
              <a:rPr lang="tr-TR" dirty="0" err="1"/>
              <a:t>şunlardır</a:t>
            </a:r>
            <a:r>
              <a:rPr lang="tr-TR" dirty="0"/>
              <a:t>: </a:t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Öksürük</a:t>
            </a:r>
            <a:r>
              <a:rPr lang="tr-TR" dirty="0"/>
              <a:t>, nefes </a:t>
            </a:r>
            <a:r>
              <a:rPr lang="tr-TR" dirty="0" err="1"/>
              <a:t>darlığı</a:t>
            </a:r>
            <a:r>
              <a:rPr lang="tr-TR" dirty="0"/>
              <a:t> (</a:t>
            </a:r>
            <a:r>
              <a:rPr lang="tr-TR" dirty="0" err="1"/>
              <a:t>dispne</a:t>
            </a:r>
            <a:r>
              <a:rPr lang="tr-TR" dirty="0"/>
              <a:t>), yorgunluk; </a:t>
            </a:r>
            <a:r>
              <a:rPr lang="tr-TR" dirty="0" err="1"/>
              <a:t>göğüs</a:t>
            </a:r>
            <a:r>
              <a:rPr lang="tr-TR" dirty="0"/>
              <a:t>, omuz, sırt ya da kolda </a:t>
            </a:r>
            <a:r>
              <a:rPr lang="tr-TR" dirty="0" err="1"/>
              <a:t>ağrı</a:t>
            </a:r>
            <a:r>
              <a:rPr lang="tr-TR" dirty="0"/>
              <a:t>, </a:t>
            </a:r>
            <a:r>
              <a:rPr lang="tr-TR" dirty="0" smtClean="0"/>
              <a:t>tekrarlayan </a:t>
            </a:r>
            <a:r>
              <a:rPr lang="tr-TR" dirty="0" err="1" smtClean="0"/>
              <a:t>pnömoni</a:t>
            </a:r>
            <a:r>
              <a:rPr lang="tr-TR" dirty="0" smtClean="0"/>
              <a:t> </a:t>
            </a:r>
            <a:r>
              <a:rPr lang="tr-TR" dirty="0"/>
              <a:t>ya da </a:t>
            </a:r>
            <a:r>
              <a:rPr lang="tr-TR" dirty="0" err="1"/>
              <a:t>bronşit</a:t>
            </a:r>
            <a:r>
              <a:rPr lang="tr-TR" dirty="0"/>
              <a:t>, balgamda kan </a:t>
            </a:r>
            <a:r>
              <a:rPr lang="tr-TR" dirty="0" err="1"/>
              <a:t>tükürme</a:t>
            </a:r>
            <a:r>
              <a:rPr lang="tr-TR" dirty="0"/>
              <a:t> (</a:t>
            </a:r>
            <a:r>
              <a:rPr lang="tr-TR" dirty="0" err="1"/>
              <a:t>hemoptizi</a:t>
            </a:r>
            <a:r>
              <a:rPr lang="tr-TR" dirty="0"/>
              <a:t>) </a:t>
            </a:r>
            <a:r>
              <a:rPr lang="tr-TR" dirty="0" err="1"/>
              <a:t>iştah</a:t>
            </a:r>
            <a:r>
              <a:rPr lang="tr-TR" dirty="0"/>
              <a:t> ve kilo kaybı, genel </a:t>
            </a:r>
            <a:r>
              <a:rPr lang="tr-TR" dirty="0" err="1"/>
              <a:t>ağrılar</a:t>
            </a:r>
            <a:r>
              <a:rPr lang="tr-TR" dirty="0"/>
              <a:t>, ses </a:t>
            </a:r>
            <a:r>
              <a:rPr lang="tr-TR" dirty="0" err="1"/>
              <a:t>kısıklığıdır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Akciğer</a:t>
            </a:r>
            <a:r>
              <a:rPr lang="tr-TR" dirty="0" smtClean="0"/>
              <a:t> </a:t>
            </a:r>
            <a:r>
              <a:rPr lang="tr-TR" dirty="0"/>
              <a:t>kanseri tanısı genellikle ileri evrede </a:t>
            </a:r>
            <a:r>
              <a:rPr lang="tr-TR" dirty="0" err="1"/>
              <a:t>konabildiği</a:t>
            </a:r>
            <a:r>
              <a:rPr lang="tr-TR" dirty="0"/>
              <a:t> </a:t>
            </a:r>
            <a:r>
              <a:rPr lang="tr-TR" dirty="0" err="1"/>
              <a:t>için</a:t>
            </a:r>
            <a:r>
              <a:rPr lang="tr-TR" dirty="0"/>
              <a:t> birincil kanser </a:t>
            </a:r>
            <a:r>
              <a:rPr lang="tr-TR" dirty="0" err="1"/>
              <a:t>diğer</a:t>
            </a:r>
            <a:r>
              <a:rPr lang="tr-TR" dirty="0"/>
              <a:t> </a:t>
            </a:r>
            <a:r>
              <a:rPr lang="tr-TR" dirty="0" err="1"/>
              <a:t>akciğere</a:t>
            </a:r>
            <a:r>
              <a:rPr lang="tr-TR" dirty="0"/>
              <a:t> ya da </a:t>
            </a:r>
            <a:r>
              <a:rPr lang="tr-TR" dirty="0" err="1"/>
              <a:t>vücudun</a:t>
            </a:r>
            <a:r>
              <a:rPr lang="tr-TR" dirty="0"/>
              <a:t> </a:t>
            </a:r>
            <a:r>
              <a:rPr lang="tr-TR" dirty="0" err="1"/>
              <a:t>diğer</a:t>
            </a:r>
            <a:r>
              <a:rPr lang="tr-TR" dirty="0"/>
              <a:t> kısımlarına </a:t>
            </a:r>
            <a:r>
              <a:rPr lang="tr-TR" dirty="0" err="1"/>
              <a:t>yayılmıs</a:t>
            </a:r>
            <a:r>
              <a:rPr lang="tr-TR" dirty="0"/>
              <a:t>̧ olabilir. </a:t>
            </a:r>
            <a:endParaRPr lang="tr-TR" dirty="0" smtClean="0"/>
          </a:p>
          <a:p>
            <a:r>
              <a:rPr lang="tr-TR" dirty="0" err="1" smtClean="0"/>
              <a:t>Kanserinyayıldığı</a:t>
            </a:r>
            <a:r>
              <a:rPr lang="tr-TR" dirty="0" smtClean="0"/>
              <a:t> </a:t>
            </a:r>
            <a:r>
              <a:rPr lang="tr-TR" dirty="0" err="1"/>
              <a:t>bölgeye</a:t>
            </a:r>
            <a:r>
              <a:rPr lang="tr-TR" dirty="0"/>
              <a:t> ve </a:t>
            </a:r>
            <a:r>
              <a:rPr lang="tr-TR" dirty="0" err="1"/>
              <a:t>etkilediği</a:t>
            </a:r>
            <a:r>
              <a:rPr lang="tr-TR" dirty="0"/>
              <a:t> organlara </a:t>
            </a:r>
            <a:r>
              <a:rPr lang="tr-TR" dirty="0" err="1"/>
              <a:t>bağlı</a:t>
            </a:r>
            <a:r>
              <a:rPr lang="tr-TR" dirty="0"/>
              <a:t> olarak baş </a:t>
            </a:r>
            <a:r>
              <a:rPr lang="tr-TR" dirty="0" err="1"/>
              <a:t>ağrısı</a:t>
            </a:r>
            <a:r>
              <a:rPr lang="tr-TR" dirty="0"/>
              <a:t>, kanama, </a:t>
            </a:r>
            <a:r>
              <a:rPr lang="tr-TR" dirty="0" err="1"/>
              <a:t>güçsüzlük</a:t>
            </a:r>
            <a:r>
              <a:rPr lang="tr-TR" dirty="0"/>
              <a:t>, kemik kırıkları ya da kan pıhtıları gibi semptomlar da ortaya </a:t>
            </a:r>
            <a:r>
              <a:rPr lang="tr-TR" dirty="0" err="1"/>
              <a:t>çıkabilir</a:t>
            </a:r>
            <a:r>
              <a:rPr lang="tr-TR" dirty="0"/>
              <a:t>. </a:t>
            </a:r>
          </a:p>
          <a:p>
            <a:r>
              <a:rPr lang="tr-TR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02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Tedavi pozisyonu 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Tedavinin </a:t>
            </a:r>
            <a:r>
              <a:rPr lang="tr-TR" dirty="0"/>
              <a:t>ilk </a:t>
            </a:r>
            <a:r>
              <a:rPr lang="tr-TR" dirty="0" err="1"/>
              <a:t>bölümünde</a:t>
            </a:r>
            <a:r>
              <a:rPr lang="tr-TR" dirty="0"/>
              <a:t> kullanılan </a:t>
            </a:r>
            <a:r>
              <a:rPr lang="tr-TR" dirty="0" err="1"/>
              <a:t>ön-arka</a:t>
            </a:r>
            <a:r>
              <a:rPr lang="tr-TR" dirty="0"/>
              <a:t> sahalarda veya </a:t>
            </a:r>
            <a:r>
              <a:rPr lang="tr-TR" dirty="0" err="1"/>
              <a:t>oblik</a:t>
            </a:r>
            <a:r>
              <a:rPr lang="tr-TR" dirty="0"/>
              <a:t> saha </a:t>
            </a:r>
            <a:r>
              <a:rPr lang="tr-TR" dirty="0" err="1"/>
              <a:t>ışınlamasında</a:t>
            </a:r>
            <a:r>
              <a:rPr lang="tr-TR" dirty="0"/>
              <a:t> hasta </a:t>
            </a:r>
            <a:r>
              <a:rPr lang="tr-TR" dirty="0" err="1"/>
              <a:t>supin</a:t>
            </a:r>
            <a:r>
              <a:rPr lang="tr-TR" dirty="0"/>
              <a:t> pozisyondadır ve kollar </a:t>
            </a:r>
            <a:r>
              <a:rPr lang="tr-TR" dirty="0" err="1"/>
              <a:t>vücudun</a:t>
            </a:r>
            <a:r>
              <a:rPr lang="tr-TR" dirty="0"/>
              <a:t> iki yanındadır. </a:t>
            </a:r>
            <a:endParaRPr lang="tr-TR" dirty="0" smtClean="0"/>
          </a:p>
          <a:p>
            <a:r>
              <a:rPr lang="tr-TR" dirty="0" smtClean="0"/>
              <a:t>Lazerler </a:t>
            </a:r>
            <a:r>
              <a:rPr lang="tr-TR" dirty="0"/>
              <a:t>yardımı ile hasta </a:t>
            </a:r>
            <a:r>
              <a:rPr lang="tr-TR" dirty="0" err="1"/>
              <a:t>düzgün</a:t>
            </a:r>
            <a:r>
              <a:rPr lang="tr-TR" dirty="0"/>
              <a:t> bir </a:t>
            </a:r>
            <a:r>
              <a:rPr lang="tr-TR" dirty="0" err="1"/>
              <a:t>şekilde</a:t>
            </a:r>
            <a:r>
              <a:rPr lang="tr-TR" dirty="0"/>
              <a:t> masaya </a:t>
            </a:r>
            <a:r>
              <a:rPr lang="tr-TR" dirty="0" err="1"/>
              <a:t>yerleştirilir</a:t>
            </a:r>
            <a:r>
              <a:rPr lang="tr-TR" dirty="0"/>
              <a:t> ve boyun altına </a:t>
            </a:r>
            <a:r>
              <a:rPr lang="tr-TR" dirty="0" err="1"/>
              <a:t>köpük</a:t>
            </a:r>
            <a:r>
              <a:rPr lang="tr-TR" dirty="0"/>
              <a:t> konulur. </a:t>
            </a:r>
            <a:endParaRPr lang="tr-TR" dirty="0" smtClean="0"/>
          </a:p>
          <a:p>
            <a:r>
              <a:rPr lang="tr-TR" dirty="0" smtClean="0"/>
              <a:t>Aksesuar </a:t>
            </a:r>
            <a:r>
              <a:rPr lang="tr-TR" dirty="0"/>
              <a:t>olarak </a:t>
            </a:r>
            <a:r>
              <a:rPr lang="tr-TR" dirty="0" err="1"/>
              <a:t>akciğer</a:t>
            </a:r>
            <a:r>
              <a:rPr lang="tr-TR" dirty="0"/>
              <a:t> </a:t>
            </a:r>
            <a:r>
              <a:rPr lang="tr-TR" dirty="0" err="1"/>
              <a:t>boardu</a:t>
            </a:r>
            <a:r>
              <a:rPr lang="tr-TR" dirty="0"/>
              <a:t> ve </a:t>
            </a:r>
            <a:r>
              <a:rPr lang="tr-TR" dirty="0" err="1"/>
              <a:t>ön</a:t>
            </a:r>
            <a:r>
              <a:rPr lang="tr-TR" dirty="0"/>
              <a:t> kol tutucu kullanılır.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79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Kolları ve omuz eklemini akciğer alanı dışında bırakmak için T-Board aparatı kullanılır</a:t>
            </a:r>
          </a:p>
          <a:p>
            <a:r>
              <a:rPr lang="tr-TR" dirty="0" smtClean="0"/>
              <a:t>Kolları geriye attıktan sonra ellerle tutmaya müsait T şeklinde ve yanlarında iki kolu vardır.</a:t>
            </a:r>
          </a:p>
          <a:p>
            <a:r>
              <a:rPr lang="tr-TR" dirty="0" smtClean="0"/>
              <a:t>Bazı hastalar kollarını ağrı veya hareket kısıtlılığı nedeni ile geriye atamaz, veya T kollarını tutamaz, doktor ve fizikçi ile görüşüp kollarına başka bir pozisyon denenir. Veya Kollar yana ve aşağı doğru </a:t>
            </a:r>
            <a:r>
              <a:rPr lang="tr-TR" dirty="0" err="1" smtClean="0"/>
              <a:t>uzatlabilir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7504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Nefes alıp verirken akciğerler yukarı aşağı 2-3cm inip kalkar, doktor </a:t>
            </a:r>
            <a:r>
              <a:rPr lang="tr-TR" dirty="0" err="1" smtClean="0"/>
              <a:t>kontürlemesini</a:t>
            </a:r>
            <a:r>
              <a:rPr lang="tr-TR" dirty="0" smtClean="0"/>
              <a:t> yaparken bunu PTV planlamasında göz önünde bulundurur, teknisyen ise </a:t>
            </a:r>
            <a:r>
              <a:rPr lang="tr-TR" dirty="0" err="1" smtClean="0"/>
              <a:t>setup</a:t>
            </a:r>
            <a:r>
              <a:rPr lang="tr-TR" dirty="0" smtClean="0"/>
              <a:t> yaparken buna dikkat etmelidir</a:t>
            </a:r>
          </a:p>
          <a:p>
            <a:r>
              <a:rPr lang="tr-TR" dirty="0" smtClean="0"/>
              <a:t>Hastanın </a:t>
            </a:r>
            <a:r>
              <a:rPr lang="tr-TR" dirty="0" err="1" smtClean="0"/>
              <a:t>vertebraları</a:t>
            </a:r>
            <a:r>
              <a:rPr lang="tr-TR" dirty="0" smtClean="0"/>
              <a:t> daha sabittir, </a:t>
            </a:r>
            <a:r>
              <a:rPr lang="tr-TR" dirty="0" err="1" smtClean="0"/>
              <a:t>sternum</a:t>
            </a:r>
            <a:r>
              <a:rPr lang="tr-TR" dirty="0" smtClean="0"/>
              <a:t> tarafına göre %30 daha az yer değiştirir</a:t>
            </a:r>
          </a:p>
          <a:p>
            <a:r>
              <a:rPr lang="tr-TR" dirty="0" err="1" smtClean="0"/>
              <a:t>Sternum</a:t>
            </a:r>
            <a:r>
              <a:rPr lang="tr-TR" dirty="0" smtClean="0"/>
              <a:t> yerine daha çok </a:t>
            </a:r>
            <a:r>
              <a:rPr lang="tr-TR" dirty="0" err="1" smtClean="0"/>
              <a:t>vertebralar</a:t>
            </a:r>
            <a:r>
              <a:rPr lang="tr-TR" dirty="0" smtClean="0"/>
              <a:t> oturtulmaya çalışılır</a:t>
            </a:r>
          </a:p>
          <a:p>
            <a:r>
              <a:rPr lang="tr-TR" dirty="0" smtClean="0"/>
              <a:t>En önemlisi de tümöre yakın olan kemik yapıların oturtulmasıdır.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492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err="1"/>
              <a:t>Larinks</a:t>
            </a:r>
            <a:r>
              <a:rPr lang="tr-TR" b="1" dirty="0"/>
              <a:t> </a:t>
            </a:r>
            <a:r>
              <a:rPr lang="tr-TR" b="1" dirty="0" err="1"/>
              <a:t>Ca</a:t>
            </a:r>
            <a:r>
              <a:rPr lang="tr-TR" b="1" dirty="0"/>
              <a:t> Tedavisi </a:t>
            </a:r>
            <a:endParaRPr lang="tr-TR" dirty="0"/>
          </a:p>
          <a:p>
            <a:r>
              <a:rPr lang="tr-TR" dirty="0" err="1"/>
              <a:t>Larinks</a:t>
            </a:r>
            <a:r>
              <a:rPr lang="tr-TR" dirty="0"/>
              <a:t> kanserleri </a:t>
            </a:r>
            <a:r>
              <a:rPr lang="tr-TR" dirty="0" err="1"/>
              <a:t>tiroid</a:t>
            </a:r>
            <a:r>
              <a:rPr lang="tr-TR" dirty="0"/>
              <a:t> kıkırdak </a:t>
            </a:r>
            <a:r>
              <a:rPr lang="tr-TR" dirty="0" err="1"/>
              <a:t>üst</a:t>
            </a:r>
            <a:r>
              <a:rPr lang="tr-TR" dirty="0"/>
              <a:t> kenarı (3. </a:t>
            </a:r>
            <a:r>
              <a:rPr lang="tr-TR" dirty="0" err="1"/>
              <a:t>servikal</a:t>
            </a:r>
            <a:r>
              <a:rPr lang="tr-TR" dirty="0"/>
              <a:t> </a:t>
            </a:r>
            <a:r>
              <a:rPr lang="tr-TR" dirty="0" err="1"/>
              <a:t>vertebra</a:t>
            </a:r>
            <a:r>
              <a:rPr lang="tr-TR" dirty="0"/>
              <a:t> </a:t>
            </a:r>
            <a:r>
              <a:rPr lang="tr-TR" dirty="0" err="1"/>
              <a:t>korpusu</a:t>
            </a:r>
            <a:r>
              <a:rPr lang="tr-TR" dirty="0"/>
              <a:t> alt kenarı) ile </a:t>
            </a:r>
            <a:r>
              <a:rPr lang="tr-TR" dirty="0" err="1"/>
              <a:t>krikoid</a:t>
            </a:r>
            <a:r>
              <a:rPr lang="tr-TR" dirty="0"/>
              <a:t> kıkırdak alt kenarı (6.servikal </a:t>
            </a:r>
            <a:r>
              <a:rPr lang="tr-TR" dirty="0" err="1"/>
              <a:t>vertebra</a:t>
            </a:r>
            <a:r>
              <a:rPr lang="tr-TR" dirty="0"/>
              <a:t>) arasında </a:t>
            </a:r>
            <a:r>
              <a:rPr lang="tr-TR" dirty="0" err="1"/>
              <a:t>yerleşen</a:t>
            </a:r>
            <a:r>
              <a:rPr lang="tr-TR" dirty="0"/>
              <a:t> kanserlerdir. </a:t>
            </a:r>
          </a:p>
          <a:p>
            <a:r>
              <a:rPr lang="tr-TR" dirty="0"/>
              <a:t>En sık </a:t>
            </a:r>
            <a:r>
              <a:rPr lang="tr-TR" dirty="0" err="1"/>
              <a:t>görülen</a:t>
            </a:r>
            <a:r>
              <a:rPr lang="tr-TR" dirty="0"/>
              <a:t> baş- boyun </a:t>
            </a:r>
            <a:r>
              <a:rPr lang="tr-TR" dirty="0" err="1"/>
              <a:t>bölgesi</a:t>
            </a:r>
            <a:r>
              <a:rPr lang="tr-TR" dirty="0"/>
              <a:t> kanserleridir. </a:t>
            </a:r>
            <a:r>
              <a:rPr lang="tr-TR" dirty="0" err="1"/>
              <a:t>Yerel-bölgesel</a:t>
            </a:r>
            <a:r>
              <a:rPr lang="tr-TR" dirty="0"/>
              <a:t> </a:t>
            </a:r>
            <a:r>
              <a:rPr lang="tr-TR" dirty="0" err="1"/>
              <a:t>dağılım</a:t>
            </a:r>
            <a:r>
              <a:rPr lang="tr-TR" dirty="0"/>
              <a:t> </a:t>
            </a:r>
            <a:r>
              <a:rPr lang="tr-TR" dirty="0" err="1"/>
              <a:t>özelliği</a:t>
            </a:r>
            <a:r>
              <a:rPr lang="tr-TR" dirty="0"/>
              <a:t> </a:t>
            </a:r>
            <a:r>
              <a:rPr lang="tr-TR" dirty="0" err="1"/>
              <a:t>gösterir</a:t>
            </a:r>
            <a:r>
              <a:rPr lang="tr-TR" dirty="0"/>
              <a:t>. Tedavide, radyoterapi ve cerrahi ana tedavilerdir. Erken evrelerde iki </a:t>
            </a:r>
            <a:r>
              <a:rPr lang="tr-TR" dirty="0" err="1"/>
              <a:t>yöntemden</a:t>
            </a:r>
            <a:r>
              <a:rPr lang="tr-TR" dirty="0"/>
              <a:t> birisi kullanılır ve hastalık kontrolleri </a:t>
            </a:r>
            <a:r>
              <a:rPr lang="tr-TR" dirty="0" err="1"/>
              <a:t>açısından</a:t>
            </a:r>
            <a:r>
              <a:rPr lang="tr-TR" dirty="0"/>
              <a:t> farklılık yoktur. Ses kalitesi </a:t>
            </a:r>
            <a:r>
              <a:rPr lang="tr-TR" dirty="0" err="1"/>
              <a:t>açısında</a:t>
            </a:r>
            <a:r>
              <a:rPr lang="tr-TR" dirty="0"/>
              <a:t> radyoterapi daha iyi </a:t>
            </a:r>
            <a:r>
              <a:rPr lang="tr-TR" dirty="0" err="1"/>
              <a:t>sonuc</a:t>
            </a:r>
            <a:r>
              <a:rPr lang="tr-TR" dirty="0"/>
              <a:t>̧ vermektedir ve </a:t>
            </a:r>
            <a:r>
              <a:rPr lang="tr-TR" dirty="0" err="1"/>
              <a:t>çoğu</a:t>
            </a:r>
            <a:r>
              <a:rPr lang="tr-TR" dirty="0"/>
              <a:t> merkezde </a:t>
            </a:r>
            <a:r>
              <a:rPr lang="tr-TR" dirty="0" err="1"/>
              <a:t>primer</a:t>
            </a:r>
            <a:r>
              <a:rPr lang="tr-TR" dirty="0"/>
              <a:t> tedavi olarak yerini </a:t>
            </a:r>
            <a:r>
              <a:rPr lang="tr-TR" dirty="0" err="1"/>
              <a:t>almıştır</a:t>
            </a:r>
            <a:r>
              <a:rPr lang="tr-TR" dirty="0"/>
              <a:t>.</a:t>
            </a:r>
            <a:r>
              <a:rPr lang="tr-T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09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Tümörün tam oturup oturmadığını anlamak için GTV, CTV PTV </a:t>
            </a:r>
            <a:r>
              <a:rPr lang="tr-TR" dirty="0" err="1" smtClean="0"/>
              <a:t>kontürlerinin</a:t>
            </a:r>
            <a:r>
              <a:rPr lang="tr-TR" dirty="0" smtClean="0"/>
              <a:t> kemik yapılara yakınlığı kontrol edilir</a:t>
            </a:r>
          </a:p>
          <a:p>
            <a:r>
              <a:rPr lang="tr-TR" dirty="0" smtClean="0"/>
              <a:t>Tedavi esnasında mümkünse hastanın hep standart nefes alıp vermesi tavsiye edilir.</a:t>
            </a:r>
          </a:p>
          <a:p>
            <a:r>
              <a:rPr lang="tr-TR" dirty="0" smtClean="0"/>
              <a:t>Bazı hastalarda </a:t>
            </a:r>
            <a:r>
              <a:rPr lang="tr-TR" dirty="0" err="1" smtClean="0"/>
              <a:t>dispne</a:t>
            </a:r>
            <a:r>
              <a:rPr lang="tr-TR" dirty="0" smtClean="0"/>
              <a:t> nedeni ile nefes alıp verme sorunları olabilir, gerekirse oksijen tedavisi ile radyoterapi yapılır.</a:t>
            </a:r>
          </a:p>
          <a:p>
            <a:r>
              <a:rPr lang="tr-TR" dirty="0" err="1" smtClean="0"/>
              <a:t>Dispnesi</a:t>
            </a:r>
            <a:r>
              <a:rPr lang="tr-TR" dirty="0" smtClean="0"/>
              <a:t> olan hastalar doktora bildirilir, gerekirse </a:t>
            </a:r>
            <a:r>
              <a:rPr lang="tr-TR" dirty="0" err="1" smtClean="0"/>
              <a:t>setup</a:t>
            </a:r>
            <a:r>
              <a:rPr lang="tr-TR" dirty="0" smtClean="0"/>
              <a:t> öncesi </a:t>
            </a:r>
            <a:r>
              <a:rPr lang="tr-TR" dirty="0" err="1" smtClean="0"/>
              <a:t>premedikasyonla</a:t>
            </a:r>
            <a:r>
              <a:rPr lang="tr-TR" dirty="0" smtClean="0"/>
              <a:t> radyoterapi de yapılabilir. </a:t>
            </a:r>
          </a:p>
        </p:txBody>
      </p:sp>
    </p:spTree>
    <p:extLst>
      <p:ext uri="{BB962C8B-B14F-4D97-AF65-F5344CB8AC3E}">
        <p14:creationId xmlns:p14="http://schemas.microsoft.com/office/powerpoint/2010/main" val="1990401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Riskli organlar (OAR)</a:t>
            </a:r>
            <a:br>
              <a:rPr lang="tr-T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Sağlam</a:t>
            </a:r>
            <a:r>
              <a:rPr lang="tr-TR" dirty="0" smtClean="0"/>
              <a:t> </a:t>
            </a:r>
            <a:r>
              <a:rPr lang="tr-TR" dirty="0" err="1"/>
              <a:t>akciğer</a:t>
            </a:r>
            <a:r>
              <a:rPr lang="tr-TR" dirty="0" smtClean="0"/>
              <a:t>,</a:t>
            </a:r>
          </a:p>
          <a:p>
            <a:r>
              <a:rPr lang="tr-TR" dirty="0" err="1" smtClean="0"/>
              <a:t>Medulla</a:t>
            </a:r>
            <a:r>
              <a:rPr lang="tr-TR" dirty="0" smtClean="0"/>
              <a:t> </a:t>
            </a:r>
            <a:r>
              <a:rPr lang="tr-TR" dirty="0" err="1"/>
              <a:t>spinalis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/>
              <a:t>K</a:t>
            </a:r>
            <a:r>
              <a:rPr lang="tr-TR" dirty="0" smtClean="0"/>
              <a:t>alp</a:t>
            </a:r>
            <a:r>
              <a:rPr lang="tr-TR" dirty="0"/>
              <a:t>, </a:t>
            </a:r>
            <a:r>
              <a:rPr lang="tr-TR" dirty="0" err="1"/>
              <a:t>perikard</a:t>
            </a:r>
            <a:r>
              <a:rPr lang="tr-TR" dirty="0"/>
              <a:t> 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Özofagus</a:t>
            </a:r>
            <a:r>
              <a:rPr lang="tr-TR" dirty="0" smtClean="0"/>
              <a:t> </a:t>
            </a:r>
            <a:r>
              <a:rPr lang="tr-TR" dirty="0"/>
              <a:t>korunmalıdır.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03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Yüksek</a:t>
            </a:r>
            <a:r>
              <a:rPr lang="tr-TR" dirty="0"/>
              <a:t> enerjili fotonlar kullanılır. </a:t>
            </a:r>
            <a:r>
              <a:rPr lang="tr-TR" dirty="0" err="1"/>
              <a:t>Co</a:t>
            </a:r>
            <a:r>
              <a:rPr lang="tr-TR" dirty="0"/>
              <a:t>–60 veya 25 MV </a:t>
            </a:r>
            <a:r>
              <a:rPr lang="tr-TR" dirty="0" err="1"/>
              <a:t>X’e</a:t>
            </a:r>
            <a:r>
              <a:rPr lang="tr-TR" dirty="0"/>
              <a:t> kadar enerjiler (</a:t>
            </a:r>
            <a:r>
              <a:rPr lang="tr-TR" dirty="0" err="1"/>
              <a:t>Özellikle</a:t>
            </a:r>
            <a:r>
              <a:rPr lang="tr-TR" dirty="0"/>
              <a:t> radikal tedavilerde </a:t>
            </a:r>
            <a:r>
              <a:rPr lang="tr-TR" dirty="0" err="1"/>
              <a:t>yüksek</a:t>
            </a:r>
            <a:r>
              <a:rPr lang="tr-TR" dirty="0"/>
              <a:t> enerjiler tercih edilmelidir.). </a:t>
            </a:r>
            <a:r>
              <a:rPr lang="tr-TR" dirty="0" err="1"/>
              <a:t>Tümör</a:t>
            </a:r>
            <a:r>
              <a:rPr lang="tr-TR" dirty="0"/>
              <a:t> ve </a:t>
            </a:r>
            <a:r>
              <a:rPr lang="tr-TR" dirty="0" err="1"/>
              <a:t>hilus</a:t>
            </a:r>
            <a:r>
              <a:rPr lang="tr-TR" dirty="0"/>
              <a:t> </a:t>
            </a:r>
            <a:r>
              <a:rPr lang="tr-TR" dirty="0" err="1"/>
              <a:t>ganglionları</a:t>
            </a:r>
            <a:r>
              <a:rPr lang="tr-TR" dirty="0"/>
              <a:t> </a:t>
            </a:r>
            <a:r>
              <a:rPr lang="tr-TR" dirty="0" smtClean="0"/>
              <a:t>60-65 </a:t>
            </a:r>
            <a:r>
              <a:rPr lang="tr-TR" dirty="0" err="1"/>
              <a:t>Gy</a:t>
            </a:r>
            <a:r>
              <a:rPr lang="tr-TR" dirty="0"/>
              <a:t>, </a:t>
            </a:r>
            <a:r>
              <a:rPr lang="tr-TR" dirty="0" err="1"/>
              <a:t>mediasten</a:t>
            </a:r>
            <a:r>
              <a:rPr lang="tr-TR" dirty="0"/>
              <a:t> </a:t>
            </a:r>
            <a:r>
              <a:rPr lang="tr-TR" dirty="0" err="1"/>
              <a:t>ganglionları</a:t>
            </a:r>
            <a:r>
              <a:rPr lang="tr-TR" dirty="0"/>
              <a:t> </a:t>
            </a:r>
            <a:r>
              <a:rPr lang="tr-TR" dirty="0" smtClean="0"/>
              <a:t>45-55Gy</a:t>
            </a:r>
            <a:r>
              <a:rPr lang="tr-TR" dirty="0"/>
              <a:t>, </a:t>
            </a:r>
            <a:r>
              <a:rPr lang="tr-TR" dirty="0" err="1"/>
              <a:t>subraklaviküler</a:t>
            </a:r>
            <a:r>
              <a:rPr lang="tr-TR" dirty="0"/>
              <a:t> </a:t>
            </a:r>
            <a:r>
              <a:rPr lang="tr-TR" dirty="0" err="1"/>
              <a:t>ganglionlar</a:t>
            </a:r>
            <a:r>
              <a:rPr lang="tr-TR" dirty="0"/>
              <a:t> </a:t>
            </a:r>
            <a:r>
              <a:rPr lang="tr-TR" dirty="0" smtClean="0"/>
              <a:t>40-45 </a:t>
            </a:r>
            <a:r>
              <a:rPr lang="tr-TR" dirty="0" err="1"/>
              <a:t>Gy</a:t>
            </a:r>
            <a:r>
              <a:rPr lang="tr-TR" dirty="0"/>
              <a:t> (tutulum varsa 55Gy) seviyesinde </a:t>
            </a:r>
            <a:r>
              <a:rPr lang="tr-TR" dirty="0" err="1"/>
              <a:t>ışınlanır</a:t>
            </a:r>
            <a:r>
              <a:rPr lang="tr-TR" dirty="0"/>
              <a:t>. Omurilik dozunun 40–45 </a:t>
            </a:r>
            <a:r>
              <a:rPr lang="tr-TR" dirty="0" err="1"/>
              <a:t>Gy’i</a:t>
            </a:r>
            <a:r>
              <a:rPr lang="tr-TR" dirty="0"/>
              <a:t> </a:t>
            </a:r>
            <a:r>
              <a:rPr lang="tr-TR" dirty="0" err="1"/>
              <a:t>geçmemesi</a:t>
            </a:r>
            <a:r>
              <a:rPr lang="tr-TR" dirty="0"/>
              <a:t> </a:t>
            </a:r>
            <a:r>
              <a:rPr lang="tr-TR" dirty="0" smtClean="0"/>
              <a:t>gerekir.</a:t>
            </a:r>
          </a:p>
          <a:p>
            <a:r>
              <a:rPr lang="tr-TR" dirty="0" err="1" smtClean="0"/>
              <a:t>Sağlam</a:t>
            </a:r>
            <a:r>
              <a:rPr lang="tr-TR" dirty="0" smtClean="0"/>
              <a:t> </a:t>
            </a:r>
            <a:r>
              <a:rPr lang="tr-TR" dirty="0" err="1"/>
              <a:t>akciğer</a:t>
            </a:r>
            <a:r>
              <a:rPr lang="tr-TR" dirty="0"/>
              <a:t> dokusunun ve kalbin </a:t>
            </a:r>
            <a:r>
              <a:rPr lang="tr-TR" dirty="0" err="1"/>
              <a:t>mümkün</a:t>
            </a:r>
            <a:r>
              <a:rPr lang="tr-TR" dirty="0"/>
              <a:t> </a:t>
            </a:r>
            <a:r>
              <a:rPr lang="tr-TR" dirty="0" err="1"/>
              <a:t>olduğunca</a:t>
            </a:r>
            <a:r>
              <a:rPr lang="tr-TR" dirty="0"/>
              <a:t> korunmasına </a:t>
            </a:r>
            <a:r>
              <a:rPr lang="tr-TR" dirty="0" err="1"/>
              <a:t>çalışılır</a:t>
            </a:r>
            <a:r>
              <a:rPr lang="tr-TR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63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Tüm</a:t>
            </a:r>
            <a:r>
              <a:rPr lang="tr-TR" dirty="0"/>
              <a:t> perikarda 35–40 </a:t>
            </a:r>
            <a:r>
              <a:rPr lang="tr-TR" dirty="0" err="1"/>
              <a:t>Gy’den</a:t>
            </a:r>
            <a:r>
              <a:rPr lang="tr-TR" dirty="0"/>
              <a:t> fazla, </a:t>
            </a:r>
            <a:r>
              <a:rPr lang="tr-TR" dirty="0" err="1"/>
              <a:t>tüm</a:t>
            </a:r>
            <a:r>
              <a:rPr lang="tr-TR" dirty="0"/>
              <a:t> </a:t>
            </a:r>
            <a:r>
              <a:rPr lang="tr-TR" dirty="0" err="1"/>
              <a:t>akciğere</a:t>
            </a:r>
            <a:r>
              <a:rPr lang="tr-TR" dirty="0"/>
              <a:t> 20 </a:t>
            </a:r>
            <a:r>
              <a:rPr lang="tr-TR" dirty="0" err="1"/>
              <a:t>Gy’den</a:t>
            </a:r>
            <a:r>
              <a:rPr lang="tr-TR" dirty="0"/>
              <a:t> fazla (2 </a:t>
            </a:r>
            <a:r>
              <a:rPr lang="tr-TR" dirty="0" err="1"/>
              <a:t>Gy</a:t>
            </a:r>
            <a:r>
              <a:rPr lang="tr-TR" dirty="0"/>
              <a:t>/fraksiyon ) doz verilmemelidir. Tedavi 2 </a:t>
            </a:r>
            <a:r>
              <a:rPr lang="tr-TR" dirty="0" err="1"/>
              <a:t>Gy’lik</a:t>
            </a:r>
            <a:r>
              <a:rPr lang="tr-TR" dirty="0"/>
              <a:t> </a:t>
            </a:r>
            <a:r>
              <a:rPr lang="tr-TR" dirty="0" err="1"/>
              <a:t>günlük</a:t>
            </a:r>
            <a:r>
              <a:rPr lang="tr-TR" dirty="0"/>
              <a:t> doz ve haftada 5 fraksiyon </a:t>
            </a:r>
            <a:r>
              <a:rPr lang="tr-TR" dirty="0" err="1"/>
              <a:t>şeması</a:t>
            </a:r>
            <a:r>
              <a:rPr lang="tr-TR" dirty="0"/>
              <a:t> ile uygulanır. </a:t>
            </a:r>
          </a:p>
          <a:p>
            <a:r>
              <a:rPr lang="tr-TR" dirty="0" err="1"/>
              <a:t>Ön-arka</a:t>
            </a:r>
            <a:r>
              <a:rPr lang="tr-TR" dirty="0"/>
              <a:t> sahalarda 40 </a:t>
            </a:r>
            <a:r>
              <a:rPr lang="tr-TR" dirty="0" err="1"/>
              <a:t>Gy</a:t>
            </a:r>
            <a:r>
              <a:rPr lang="tr-TR" dirty="0"/>
              <a:t> verildikten sonra 2 yan sahadan 15-20 </a:t>
            </a:r>
            <a:r>
              <a:rPr lang="tr-TR" dirty="0" err="1"/>
              <a:t>Gy</a:t>
            </a:r>
            <a:r>
              <a:rPr lang="tr-TR" dirty="0"/>
              <a:t> verilir. </a:t>
            </a:r>
            <a:r>
              <a:rPr lang="tr-TR" dirty="0" err="1"/>
              <a:t>Tümör</a:t>
            </a:r>
            <a:r>
              <a:rPr lang="tr-TR" dirty="0"/>
              <a:t> </a:t>
            </a:r>
            <a:r>
              <a:rPr lang="tr-TR" dirty="0" err="1"/>
              <a:t>yatağı</a:t>
            </a:r>
            <a:r>
              <a:rPr lang="tr-TR" dirty="0"/>
              <a:t> ve </a:t>
            </a:r>
            <a:r>
              <a:rPr lang="tr-TR" dirty="0" err="1"/>
              <a:t>mediasten</a:t>
            </a:r>
            <a:r>
              <a:rPr lang="tr-TR" dirty="0"/>
              <a:t> </a:t>
            </a:r>
            <a:r>
              <a:rPr lang="tr-TR" dirty="0" err="1"/>
              <a:t>ganglionlarına</a:t>
            </a:r>
            <a:r>
              <a:rPr lang="tr-TR" dirty="0"/>
              <a:t> 60 </a:t>
            </a:r>
            <a:r>
              <a:rPr lang="tr-TR" dirty="0" err="1"/>
              <a:t>Gy</a:t>
            </a:r>
            <a:r>
              <a:rPr lang="tr-TR" dirty="0"/>
              <a:t>, </a:t>
            </a:r>
            <a:r>
              <a:rPr lang="tr-TR" dirty="0" err="1"/>
              <a:t>supraklaviküler</a:t>
            </a:r>
            <a:r>
              <a:rPr lang="tr-TR" dirty="0"/>
              <a:t> </a:t>
            </a:r>
            <a:r>
              <a:rPr lang="tr-TR" dirty="0" err="1"/>
              <a:t>ganglionlara</a:t>
            </a:r>
            <a:r>
              <a:rPr lang="tr-TR" dirty="0"/>
              <a:t> </a:t>
            </a:r>
            <a:r>
              <a:rPr lang="tr-TR" dirty="0" smtClean="0"/>
              <a:t>40-45 </a:t>
            </a:r>
            <a:r>
              <a:rPr lang="tr-TR" dirty="0" err="1"/>
              <a:t>Gy</a:t>
            </a:r>
            <a:r>
              <a:rPr lang="tr-TR" dirty="0"/>
              <a:t> verilir.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98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Hasta takibi 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Tedavi </a:t>
            </a:r>
            <a:r>
              <a:rPr lang="tr-TR" dirty="0" err="1"/>
              <a:t>süresince</a:t>
            </a:r>
            <a:r>
              <a:rPr lang="tr-TR" dirty="0"/>
              <a:t> dikkat edilmesi gereken noktalar </a:t>
            </a:r>
            <a:r>
              <a:rPr lang="tr-TR" dirty="0" err="1"/>
              <a:t>şunlardır</a:t>
            </a:r>
            <a:r>
              <a:rPr lang="tr-TR" dirty="0"/>
              <a:t>: </a:t>
            </a:r>
          </a:p>
          <a:p>
            <a:r>
              <a:rPr lang="tr-TR" dirty="0"/>
              <a:t>Tedavinin 3-4. haftasından itibaren </a:t>
            </a:r>
            <a:r>
              <a:rPr lang="tr-TR" dirty="0" err="1"/>
              <a:t>eritemle</a:t>
            </a:r>
            <a:r>
              <a:rPr lang="tr-TR" dirty="0"/>
              <a:t> kendini belli eden cilt reaksiyonları, 3. haftada ortaya </a:t>
            </a:r>
            <a:r>
              <a:rPr lang="tr-TR" dirty="0" err="1"/>
              <a:t>çıkan</a:t>
            </a:r>
            <a:r>
              <a:rPr lang="tr-TR" dirty="0"/>
              <a:t> </a:t>
            </a:r>
            <a:r>
              <a:rPr lang="tr-TR" dirty="0" err="1"/>
              <a:t>özofajit</a:t>
            </a:r>
            <a:r>
              <a:rPr lang="tr-TR" dirty="0"/>
              <a:t> ve buna </a:t>
            </a:r>
            <a:r>
              <a:rPr lang="tr-TR" dirty="0" err="1"/>
              <a:t>eşlik</a:t>
            </a:r>
            <a:r>
              <a:rPr lang="tr-TR" dirty="0"/>
              <a:t> eden </a:t>
            </a:r>
            <a:r>
              <a:rPr lang="tr-TR" dirty="0" err="1"/>
              <a:t>disfaji</a:t>
            </a:r>
            <a:r>
              <a:rPr lang="tr-TR" dirty="0"/>
              <a:t> </a:t>
            </a:r>
            <a:r>
              <a:rPr lang="tr-TR" dirty="0" err="1"/>
              <a:t>görülebilir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Haftalık </a:t>
            </a:r>
            <a:r>
              <a:rPr lang="tr-TR" dirty="0"/>
              <a:t>kontroller ile bu bulgular </a:t>
            </a:r>
            <a:r>
              <a:rPr lang="tr-TR" dirty="0" err="1"/>
              <a:t>araştırılır</a:t>
            </a:r>
            <a:r>
              <a:rPr lang="tr-TR" dirty="0"/>
              <a:t>, gerekirse </a:t>
            </a:r>
            <a:r>
              <a:rPr lang="tr-TR" dirty="0" err="1"/>
              <a:t>semptomatik</a:t>
            </a:r>
            <a:r>
              <a:rPr lang="tr-TR" dirty="0"/>
              <a:t> tedavi verilir. </a:t>
            </a:r>
            <a:endParaRPr lang="tr-TR" dirty="0" smtClean="0"/>
          </a:p>
          <a:p>
            <a:r>
              <a:rPr lang="tr-TR" dirty="0" smtClean="0"/>
              <a:t>RT </a:t>
            </a:r>
            <a:r>
              <a:rPr lang="tr-TR" dirty="0"/>
              <a:t>ve KT kombinasyonu uygulanan hastalarda haftalık </a:t>
            </a:r>
            <a:r>
              <a:rPr lang="tr-TR" dirty="0" err="1"/>
              <a:t>hemogram</a:t>
            </a:r>
            <a:r>
              <a:rPr lang="tr-TR" dirty="0"/>
              <a:t> takibi yapılır. </a:t>
            </a:r>
            <a:endParaRPr lang="tr-TR" dirty="0" smtClean="0"/>
          </a:p>
          <a:p>
            <a:r>
              <a:rPr lang="tr-TR" dirty="0" err="1" smtClean="0"/>
              <a:t>Grafilerde</a:t>
            </a:r>
            <a:r>
              <a:rPr lang="tr-TR" dirty="0" smtClean="0"/>
              <a:t> </a:t>
            </a:r>
            <a:r>
              <a:rPr lang="tr-TR" dirty="0" err="1"/>
              <a:t>tümör</a:t>
            </a:r>
            <a:r>
              <a:rPr lang="tr-TR" dirty="0"/>
              <a:t> </a:t>
            </a:r>
            <a:r>
              <a:rPr lang="tr-TR" dirty="0" err="1"/>
              <a:t>küçülmesi</a:t>
            </a:r>
            <a:r>
              <a:rPr lang="tr-TR" dirty="0"/>
              <a:t> olmaması veya uzak metastaza ait bulguların ortaya </a:t>
            </a:r>
            <a:r>
              <a:rPr lang="tr-TR" dirty="0" err="1"/>
              <a:t>çıkması</a:t>
            </a:r>
            <a:r>
              <a:rPr lang="tr-TR" dirty="0"/>
              <a:t> durumunda tedavi planında </a:t>
            </a:r>
            <a:r>
              <a:rPr lang="tr-TR" dirty="0" err="1"/>
              <a:t>değişiklik</a:t>
            </a:r>
            <a:r>
              <a:rPr lang="tr-TR"/>
              <a:t> gerekebilir</a:t>
            </a:r>
            <a:r>
              <a:rPr lang="tr-TR"/>
              <a:t> 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03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61662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174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Doz </a:t>
            </a:r>
            <a:r>
              <a:rPr lang="tr-TR" dirty="0" err="1" smtClean="0"/>
              <a:t>heterojenitesi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128792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532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4168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533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Volumetrik</a:t>
            </a:r>
            <a:r>
              <a:rPr lang="tr-TR" dirty="0" smtClean="0"/>
              <a:t> </a:t>
            </a:r>
            <a:r>
              <a:rPr lang="tr-TR" dirty="0" err="1" smtClean="0"/>
              <a:t>modulasyonlu</a:t>
            </a:r>
            <a:r>
              <a:rPr lang="tr-TR" smtClean="0"/>
              <a:t> ark </a:t>
            </a:r>
            <a:r>
              <a:rPr lang="tr-TR" dirty="0" smtClean="0"/>
              <a:t>tedavisi cihazı (</a:t>
            </a:r>
            <a:r>
              <a:rPr lang="tr-TR" dirty="0" err="1" smtClean="0"/>
              <a:t>Vmat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19268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60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Ön arka iki alanla </a:t>
            </a:r>
            <a:r>
              <a:rPr lang="tr-TR" dirty="0" err="1" smtClean="0"/>
              <a:t>izodoz</a:t>
            </a:r>
            <a:r>
              <a:rPr lang="tr-TR" dirty="0" smtClean="0"/>
              <a:t> dağılımı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7"/>
            <a:ext cx="698477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61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tr-TR" dirty="0"/>
              <a:t> </a:t>
            </a:r>
            <a:r>
              <a:rPr lang="tr-TR" b="1" dirty="0" err="1"/>
              <a:t>Supraglottik</a:t>
            </a:r>
            <a:r>
              <a:rPr lang="tr-TR" b="1" dirty="0"/>
              <a:t> </a:t>
            </a:r>
            <a:r>
              <a:rPr lang="tr-TR" b="1" dirty="0" err="1"/>
              <a:t>bölge</a:t>
            </a:r>
            <a:r>
              <a:rPr lang="tr-TR" b="1" dirty="0"/>
              <a:t>: </a:t>
            </a:r>
            <a:r>
              <a:rPr lang="tr-TR" dirty="0"/>
              <a:t>Vokal </a:t>
            </a:r>
            <a:r>
              <a:rPr lang="tr-TR" dirty="0" err="1"/>
              <a:t>kordların</a:t>
            </a:r>
            <a:r>
              <a:rPr lang="tr-TR" dirty="0"/>
              <a:t> </a:t>
            </a:r>
            <a:r>
              <a:rPr lang="tr-TR" dirty="0" err="1"/>
              <a:t>üstünde</a:t>
            </a:r>
            <a:r>
              <a:rPr lang="tr-TR" dirty="0"/>
              <a:t> kalan kısımdır. </a:t>
            </a:r>
            <a:r>
              <a:rPr lang="tr-TR" dirty="0" err="1"/>
              <a:t>Supraglottik</a:t>
            </a:r>
            <a:r>
              <a:rPr lang="tr-TR" dirty="0"/>
              <a:t> </a:t>
            </a:r>
            <a:r>
              <a:rPr lang="tr-TR" dirty="0" err="1"/>
              <a:t>bölge</a:t>
            </a:r>
            <a:r>
              <a:rPr lang="tr-TR" dirty="0"/>
              <a:t> </a:t>
            </a:r>
            <a:r>
              <a:rPr lang="tr-TR" dirty="0" err="1"/>
              <a:t>tümörlerde</a:t>
            </a:r>
            <a:r>
              <a:rPr lang="tr-TR" dirty="0"/>
              <a:t> lenfatik yayılım erkendir. Daha </a:t>
            </a:r>
            <a:r>
              <a:rPr lang="tr-TR" dirty="0" err="1"/>
              <a:t>gec</a:t>
            </a:r>
            <a:r>
              <a:rPr lang="tr-TR" dirty="0"/>
              <a:t>̧ evrelerde tanı alırlar. </a:t>
            </a:r>
          </a:p>
          <a:p>
            <a:pPr lvl="0"/>
            <a:r>
              <a:rPr lang="tr-TR" dirty="0"/>
              <a:t> </a:t>
            </a:r>
            <a:r>
              <a:rPr lang="tr-TR" b="1" dirty="0" err="1"/>
              <a:t>Glottik</a:t>
            </a:r>
            <a:r>
              <a:rPr lang="tr-TR" b="1" dirty="0"/>
              <a:t> </a:t>
            </a:r>
            <a:r>
              <a:rPr lang="tr-TR" b="1" dirty="0" err="1"/>
              <a:t>bölge</a:t>
            </a:r>
            <a:r>
              <a:rPr lang="tr-TR" b="1" dirty="0"/>
              <a:t>: </a:t>
            </a:r>
            <a:r>
              <a:rPr lang="tr-TR" dirty="0"/>
              <a:t>Vokal </a:t>
            </a:r>
            <a:r>
              <a:rPr lang="tr-TR" dirty="0" err="1"/>
              <a:t>kordların</a:t>
            </a:r>
            <a:r>
              <a:rPr lang="tr-TR" dirty="0"/>
              <a:t> </a:t>
            </a:r>
            <a:r>
              <a:rPr lang="tr-TR" dirty="0" err="1"/>
              <a:t>bulunduğu</a:t>
            </a:r>
            <a:r>
              <a:rPr lang="tr-TR" dirty="0"/>
              <a:t> kısımdır. </a:t>
            </a:r>
            <a:r>
              <a:rPr lang="tr-TR" dirty="0" err="1"/>
              <a:t>Glottik</a:t>
            </a:r>
            <a:r>
              <a:rPr lang="tr-TR" dirty="0"/>
              <a:t> </a:t>
            </a:r>
            <a:r>
              <a:rPr lang="tr-TR" dirty="0" err="1"/>
              <a:t>bölgede</a:t>
            </a:r>
            <a:r>
              <a:rPr lang="tr-TR" dirty="0"/>
              <a:t> ilk belirti ses </a:t>
            </a:r>
            <a:r>
              <a:rPr lang="tr-TR" dirty="0" err="1"/>
              <a:t>kısıklığıdır</a:t>
            </a:r>
            <a:r>
              <a:rPr lang="tr-TR" dirty="0"/>
              <a:t>, daha erken tanı koyulur, lenfatik </a:t>
            </a:r>
            <a:r>
              <a:rPr lang="tr-TR" dirty="0" err="1"/>
              <a:t>dolaşım</a:t>
            </a:r>
            <a:r>
              <a:rPr lang="tr-TR" dirty="0"/>
              <a:t> zayıftır. En sık </a:t>
            </a:r>
            <a:r>
              <a:rPr lang="tr-TR" dirty="0" err="1"/>
              <a:t>yerleşim</a:t>
            </a:r>
            <a:r>
              <a:rPr lang="tr-TR" dirty="0"/>
              <a:t> yeridir. </a:t>
            </a:r>
          </a:p>
          <a:p>
            <a:r>
              <a:rPr lang="tr-TR" b="1" dirty="0" err="1"/>
              <a:t>Subglottik</a:t>
            </a:r>
            <a:r>
              <a:rPr lang="tr-TR" b="1" dirty="0"/>
              <a:t> </a:t>
            </a:r>
            <a:r>
              <a:rPr lang="tr-TR" b="1" dirty="0" err="1"/>
              <a:t>bölge</a:t>
            </a:r>
            <a:r>
              <a:rPr lang="tr-TR" b="1" dirty="0"/>
              <a:t>: </a:t>
            </a:r>
            <a:r>
              <a:rPr lang="tr-TR" dirty="0"/>
              <a:t>Vokal </a:t>
            </a:r>
            <a:r>
              <a:rPr lang="tr-TR" dirty="0" err="1"/>
              <a:t>kordların</a:t>
            </a:r>
            <a:r>
              <a:rPr lang="tr-TR" dirty="0"/>
              <a:t> altında kalan ve 1. </a:t>
            </a:r>
            <a:r>
              <a:rPr lang="tr-TR" dirty="0" err="1"/>
              <a:t>trachea</a:t>
            </a:r>
            <a:r>
              <a:rPr lang="tr-TR" dirty="0"/>
              <a:t> halkasına kadar olan kısımdır. </a:t>
            </a:r>
            <a:r>
              <a:rPr lang="tr-TR" dirty="0" err="1"/>
              <a:t>Subglottik</a:t>
            </a:r>
            <a:r>
              <a:rPr lang="tr-TR" dirty="0"/>
              <a:t> </a:t>
            </a:r>
            <a:r>
              <a:rPr lang="tr-TR" dirty="0" err="1"/>
              <a:t>bölge</a:t>
            </a:r>
            <a:r>
              <a:rPr lang="tr-TR" dirty="0"/>
              <a:t> </a:t>
            </a:r>
            <a:r>
              <a:rPr lang="tr-TR" dirty="0" err="1"/>
              <a:t>tümörleri</a:t>
            </a:r>
            <a:r>
              <a:rPr lang="tr-TR" dirty="0"/>
              <a:t> nadirdir, daha sıklıkla </a:t>
            </a:r>
            <a:r>
              <a:rPr lang="tr-TR" dirty="0" err="1"/>
              <a:t>transglottik</a:t>
            </a:r>
            <a:r>
              <a:rPr lang="tr-TR" dirty="0"/>
              <a:t> kanserler bu </a:t>
            </a:r>
            <a:r>
              <a:rPr lang="tr-TR" dirty="0" err="1"/>
              <a:t>bölgeye</a:t>
            </a:r>
            <a:r>
              <a:rPr lang="tr-TR" dirty="0"/>
              <a:t> uzanır, </a:t>
            </a:r>
            <a:r>
              <a:rPr lang="tr-TR" dirty="0" err="1"/>
              <a:t>üst</a:t>
            </a:r>
            <a:r>
              <a:rPr lang="tr-TR" dirty="0"/>
              <a:t> </a:t>
            </a:r>
            <a:r>
              <a:rPr lang="tr-TR" dirty="0" err="1"/>
              <a:t>mediasten</a:t>
            </a:r>
            <a:r>
              <a:rPr lang="tr-TR" dirty="0"/>
              <a:t> risk altındadır.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49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7"/>
            <a:ext cx="648072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323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79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Larinks</a:t>
            </a:r>
            <a:r>
              <a:rPr lang="tr-TR" dirty="0"/>
              <a:t> kanserinin en </a:t>
            </a:r>
            <a:r>
              <a:rPr lang="tr-TR" dirty="0" err="1"/>
              <a:t>çok</a:t>
            </a:r>
            <a:r>
              <a:rPr lang="tr-TR" dirty="0"/>
              <a:t> </a:t>
            </a:r>
            <a:r>
              <a:rPr lang="tr-TR" dirty="0" err="1"/>
              <a:t>görülen</a:t>
            </a:r>
            <a:r>
              <a:rPr lang="tr-TR" dirty="0"/>
              <a:t> belirtisi olan ses </a:t>
            </a:r>
            <a:r>
              <a:rPr lang="tr-TR" dirty="0" err="1"/>
              <a:t>kısıklığı</a:t>
            </a:r>
            <a:r>
              <a:rPr lang="tr-TR" dirty="0"/>
              <a:t>, </a:t>
            </a:r>
            <a:r>
              <a:rPr lang="tr-TR" dirty="0" err="1"/>
              <a:t>özellikle</a:t>
            </a:r>
            <a:r>
              <a:rPr lang="tr-TR" dirty="0"/>
              <a:t> </a:t>
            </a:r>
            <a:r>
              <a:rPr lang="tr-TR" dirty="0" err="1"/>
              <a:t>glottik</a:t>
            </a:r>
            <a:r>
              <a:rPr lang="tr-TR" dirty="0"/>
              <a:t> lezyonların ilk belirtisidir. </a:t>
            </a:r>
            <a:r>
              <a:rPr lang="tr-TR" dirty="0" err="1"/>
              <a:t>Disfaji</a:t>
            </a:r>
            <a:r>
              <a:rPr lang="tr-TR" dirty="0"/>
              <a:t> (yutma </a:t>
            </a:r>
            <a:r>
              <a:rPr lang="tr-TR" dirty="0" err="1"/>
              <a:t>güçlüğu</a:t>
            </a:r>
            <a:r>
              <a:rPr lang="tr-TR" dirty="0"/>
              <a:t>̈), daha </a:t>
            </a:r>
            <a:r>
              <a:rPr lang="tr-TR" dirty="0" err="1"/>
              <a:t>çok</a:t>
            </a:r>
            <a:r>
              <a:rPr lang="tr-TR" dirty="0"/>
              <a:t> </a:t>
            </a:r>
            <a:r>
              <a:rPr lang="tr-TR" dirty="0" err="1"/>
              <a:t>supraglottik</a:t>
            </a:r>
            <a:r>
              <a:rPr lang="tr-TR" dirty="0"/>
              <a:t>, dil </a:t>
            </a:r>
            <a:r>
              <a:rPr lang="tr-TR" dirty="0" err="1"/>
              <a:t>köku</a:t>
            </a:r>
            <a:r>
              <a:rPr lang="tr-TR" dirty="0"/>
              <a:t>̈, </a:t>
            </a:r>
            <a:r>
              <a:rPr lang="tr-TR" dirty="0" err="1"/>
              <a:t>hipofarinks</a:t>
            </a:r>
            <a:r>
              <a:rPr lang="tr-TR" dirty="0"/>
              <a:t> </a:t>
            </a:r>
            <a:r>
              <a:rPr lang="tr-TR" dirty="0" err="1"/>
              <a:t>yerleşimli</a:t>
            </a:r>
            <a:r>
              <a:rPr lang="tr-TR" dirty="0"/>
              <a:t> kanserlerin belirtisi olarak </a:t>
            </a:r>
            <a:r>
              <a:rPr lang="tr-TR" dirty="0" err="1"/>
              <a:t>karşımıza</a:t>
            </a:r>
            <a:r>
              <a:rPr lang="tr-TR" dirty="0"/>
              <a:t> </a:t>
            </a:r>
            <a:r>
              <a:rPr lang="tr-TR" dirty="0" err="1"/>
              <a:t>çıkmaktadır</a:t>
            </a:r>
            <a:r>
              <a:rPr lang="tr-TR" dirty="0"/>
              <a:t>. </a:t>
            </a:r>
            <a:r>
              <a:rPr lang="tr-TR" dirty="0" err="1"/>
              <a:t>Larinksteki</a:t>
            </a:r>
            <a:r>
              <a:rPr lang="tr-TR" dirty="0"/>
              <a:t> </a:t>
            </a:r>
            <a:r>
              <a:rPr lang="tr-TR" dirty="0" err="1"/>
              <a:t>tümör</a:t>
            </a:r>
            <a:r>
              <a:rPr lang="tr-TR" dirty="0"/>
              <a:t> kitlesi hava pasajını </a:t>
            </a:r>
            <a:r>
              <a:rPr lang="tr-TR" dirty="0" err="1"/>
              <a:t>daralttığında</a:t>
            </a:r>
            <a:r>
              <a:rPr lang="tr-TR" dirty="0"/>
              <a:t> </a:t>
            </a:r>
            <a:r>
              <a:rPr lang="tr-TR" dirty="0" err="1"/>
              <a:t>dispne</a:t>
            </a:r>
            <a:r>
              <a:rPr lang="tr-TR" dirty="0"/>
              <a:t> ve </a:t>
            </a:r>
            <a:r>
              <a:rPr lang="tr-TR" dirty="0" err="1"/>
              <a:t>stridor</a:t>
            </a:r>
            <a:r>
              <a:rPr lang="tr-TR" dirty="0"/>
              <a:t>, ortaya </a:t>
            </a:r>
            <a:r>
              <a:rPr lang="tr-TR" dirty="0" err="1"/>
              <a:t>çıkan</a:t>
            </a:r>
            <a:r>
              <a:rPr lang="tr-TR" dirty="0"/>
              <a:t> bir semptomdur. </a:t>
            </a:r>
            <a:r>
              <a:rPr lang="tr-TR" dirty="0" err="1"/>
              <a:t>Özellikle</a:t>
            </a:r>
            <a:r>
              <a:rPr lang="tr-TR" dirty="0"/>
              <a:t> </a:t>
            </a:r>
            <a:r>
              <a:rPr lang="tr-TR" dirty="0" err="1"/>
              <a:t>supraglottik</a:t>
            </a:r>
            <a:r>
              <a:rPr lang="tr-TR" dirty="0"/>
              <a:t> </a:t>
            </a:r>
            <a:r>
              <a:rPr lang="tr-TR" dirty="0" err="1"/>
              <a:t>larinks</a:t>
            </a:r>
            <a:r>
              <a:rPr lang="tr-TR" dirty="0"/>
              <a:t> kanserlerinde </a:t>
            </a:r>
            <a:r>
              <a:rPr lang="tr-TR" dirty="0" err="1"/>
              <a:t>vagusun</a:t>
            </a:r>
            <a:r>
              <a:rPr lang="tr-TR" dirty="0"/>
              <a:t> dalı olan sinir yolu ile </a:t>
            </a:r>
            <a:r>
              <a:rPr lang="tr-TR" dirty="0" err="1"/>
              <a:t>ağrı</a:t>
            </a:r>
            <a:r>
              <a:rPr lang="tr-TR" dirty="0"/>
              <a:t> kulakta hissedilebilir. Buna </a:t>
            </a:r>
            <a:r>
              <a:rPr lang="tr-TR" dirty="0" err="1"/>
              <a:t>otalji</a:t>
            </a:r>
            <a:r>
              <a:rPr lang="tr-TR" dirty="0"/>
              <a:t> (Kulak </a:t>
            </a:r>
            <a:r>
              <a:rPr lang="tr-TR" dirty="0" err="1"/>
              <a:t>ağrısı</a:t>
            </a:r>
            <a:r>
              <a:rPr lang="tr-TR" dirty="0"/>
              <a:t>) denir.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1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Tümörün</a:t>
            </a:r>
            <a:r>
              <a:rPr lang="tr-TR" dirty="0"/>
              <a:t> </a:t>
            </a:r>
            <a:r>
              <a:rPr lang="tr-TR" dirty="0" err="1"/>
              <a:t>larinksin</a:t>
            </a:r>
            <a:r>
              <a:rPr lang="tr-TR" dirty="0"/>
              <a:t> duysal </a:t>
            </a:r>
            <a:r>
              <a:rPr lang="tr-TR" dirty="0" err="1"/>
              <a:t>innervasyonunu</a:t>
            </a:r>
            <a:r>
              <a:rPr lang="tr-TR" dirty="0"/>
              <a:t> </a:t>
            </a:r>
            <a:r>
              <a:rPr lang="tr-TR" dirty="0" err="1"/>
              <a:t>sağlayan</a:t>
            </a:r>
            <a:r>
              <a:rPr lang="tr-TR" dirty="0"/>
              <a:t> siniri tutması ya da etkilemesi halinde bu </a:t>
            </a:r>
            <a:r>
              <a:rPr lang="tr-TR" dirty="0" err="1"/>
              <a:t>bölgede</a:t>
            </a:r>
            <a:r>
              <a:rPr lang="tr-TR" dirty="0"/>
              <a:t> ortaya </a:t>
            </a:r>
            <a:r>
              <a:rPr lang="tr-TR" dirty="0" err="1"/>
              <a:t>çıkan</a:t>
            </a:r>
            <a:r>
              <a:rPr lang="tr-TR" dirty="0"/>
              <a:t> duysal kusur ya da </a:t>
            </a:r>
            <a:r>
              <a:rPr lang="tr-TR" dirty="0" err="1"/>
              <a:t>sekresyonların</a:t>
            </a:r>
            <a:r>
              <a:rPr lang="tr-TR" dirty="0"/>
              <a:t> </a:t>
            </a:r>
            <a:r>
              <a:rPr lang="tr-TR" dirty="0" err="1"/>
              <a:t>yutulamadığı</a:t>
            </a:r>
            <a:r>
              <a:rPr lang="tr-TR" dirty="0"/>
              <a:t> durumlarda </a:t>
            </a:r>
            <a:r>
              <a:rPr lang="tr-TR" dirty="0" err="1"/>
              <a:t>öksürük</a:t>
            </a:r>
            <a:r>
              <a:rPr lang="tr-TR" dirty="0"/>
              <a:t>: ortaya </a:t>
            </a:r>
            <a:r>
              <a:rPr lang="tr-TR" dirty="0" err="1"/>
              <a:t>çıkar</a:t>
            </a:r>
            <a:r>
              <a:rPr lang="tr-TR" dirty="0"/>
              <a:t>. </a:t>
            </a:r>
            <a:r>
              <a:rPr lang="tr-TR" dirty="0" err="1"/>
              <a:t>Ülsere</a:t>
            </a:r>
            <a:r>
              <a:rPr lang="tr-TR" dirty="0"/>
              <a:t> </a:t>
            </a:r>
            <a:r>
              <a:rPr lang="tr-TR" dirty="0" err="1"/>
              <a:t>tümörlerde</a:t>
            </a:r>
            <a:r>
              <a:rPr lang="tr-TR" dirty="0"/>
              <a:t> </a:t>
            </a:r>
            <a:r>
              <a:rPr lang="tr-TR" dirty="0" err="1"/>
              <a:t>öksürükle</a:t>
            </a:r>
            <a:r>
              <a:rPr lang="tr-TR" dirty="0"/>
              <a:t> birlikte </a:t>
            </a:r>
            <a:r>
              <a:rPr lang="tr-TR" dirty="0" err="1"/>
              <a:t>hemoptizi</a:t>
            </a:r>
            <a:r>
              <a:rPr lang="tr-TR" dirty="0"/>
              <a:t> de </a:t>
            </a:r>
            <a:r>
              <a:rPr lang="tr-TR" dirty="0" err="1"/>
              <a:t>görülebilir</a:t>
            </a:r>
            <a:r>
              <a:rPr lang="tr-TR" dirty="0"/>
              <a:t>. </a:t>
            </a:r>
            <a:r>
              <a:rPr lang="tr-TR" dirty="0" err="1"/>
              <a:t>Larinks</a:t>
            </a:r>
            <a:r>
              <a:rPr lang="tr-TR" dirty="0"/>
              <a:t> </a:t>
            </a:r>
            <a:r>
              <a:rPr lang="tr-TR" dirty="0" err="1"/>
              <a:t>içindeki</a:t>
            </a:r>
            <a:r>
              <a:rPr lang="tr-TR" dirty="0"/>
              <a:t> </a:t>
            </a:r>
            <a:r>
              <a:rPr lang="tr-TR" dirty="0" err="1"/>
              <a:t>tümörün</a:t>
            </a:r>
            <a:r>
              <a:rPr lang="tr-TR" dirty="0"/>
              <a:t> </a:t>
            </a:r>
            <a:r>
              <a:rPr lang="tr-TR" dirty="0" err="1"/>
              <a:t>tiroid</a:t>
            </a:r>
            <a:r>
              <a:rPr lang="tr-TR" dirty="0"/>
              <a:t> kıkırdak veya </a:t>
            </a:r>
            <a:r>
              <a:rPr lang="tr-TR" dirty="0" err="1"/>
              <a:t>tirohiyoid</a:t>
            </a:r>
            <a:r>
              <a:rPr lang="tr-TR" dirty="0"/>
              <a:t> </a:t>
            </a:r>
            <a:r>
              <a:rPr lang="tr-TR" dirty="0" err="1"/>
              <a:t>membran</a:t>
            </a:r>
            <a:r>
              <a:rPr lang="tr-TR" dirty="0"/>
              <a:t> bariyerini </a:t>
            </a:r>
            <a:r>
              <a:rPr lang="tr-TR" dirty="0" err="1"/>
              <a:t>aşıp</a:t>
            </a:r>
            <a:r>
              <a:rPr lang="tr-TR" dirty="0"/>
              <a:t> </a:t>
            </a:r>
            <a:r>
              <a:rPr lang="tr-TR" dirty="0" err="1"/>
              <a:t>dışa</a:t>
            </a:r>
            <a:r>
              <a:rPr lang="tr-TR" dirty="0"/>
              <a:t> </a:t>
            </a:r>
            <a:r>
              <a:rPr lang="tr-TR" dirty="0" err="1"/>
              <a:t>doğru</a:t>
            </a:r>
            <a:r>
              <a:rPr lang="tr-TR" dirty="0"/>
              <a:t> cilt altına (Bazen ciltten de </a:t>
            </a:r>
            <a:r>
              <a:rPr lang="tr-TR" dirty="0" err="1"/>
              <a:t>dışarı</a:t>
            </a:r>
            <a:r>
              <a:rPr lang="tr-TR" dirty="0"/>
              <a:t> </a:t>
            </a:r>
            <a:r>
              <a:rPr lang="tr-TR" dirty="0" err="1"/>
              <a:t>çıkar</a:t>
            </a:r>
            <a:r>
              <a:rPr lang="tr-TR" dirty="0"/>
              <a:t>.) </a:t>
            </a:r>
            <a:r>
              <a:rPr lang="tr-TR" dirty="0" err="1"/>
              <a:t>yayıldığı</a:t>
            </a:r>
            <a:r>
              <a:rPr lang="tr-TR" dirty="0"/>
              <a:t> zaman </a:t>
            </a:r>
            <a:r>
              <a:rPr lang="tr-TR" dirty="0" err="1"/>
              <a:t>larinks</a:t>
            </a:r>
            <a:r>
              <a:rPr lang="tr-TR" dirty="0"/>
              <a:t> veya </a:t>
            </a:r>
            <a:r>
              <a:rPr lang="tr-TR" dirty="0" err="1"/>
              <a:t>hyoid</a:t>
            </a:r>
            <a:r>
              <a:rPr lang="tr-TR" dirty="0"/>
              <a:t> altı </a:t>
            </a:r>
            <a:r>
              <a:rPr lang="tr-TR" dirty="0" err="1"/>
              <a:t>bölgede</a:t>
            </a:r>
            <a:r>
              <a:rPr lang="tr-TR" dirty="0"/>
              <a:t> boyunda </a:t>
            </a:r>
            <a:r>
              <a:rPr lang="tr-TR" dirty="0" err="1"/>
              <a:t>görülen</a:t>
            </a:r>
            <a:r>
              <a:rPr lang="tr-TR" dirty="0"/>
              <a:t> </a:t>
            </a:r>
            <a:r>
              <a:rPr lang="tr-TR" dirty="0" err="1"/>
              <a:t>şişlik</a:t>
            </a:r>
            <a:r>
              <a:rPr lang="tr-TR" dirty="0"/>
              <a:t> </a:t>
            </a:r>
            <a:r>
              <a:rPr lang="tr-TR" dirty="0" err="1"/>
              <a:t>görülür</a:t>
            </a:r>
            <a:r>
              <a:rPr lang="tr-TR" dirty="0"/>
              <a:t> ve bu durum </a:t>
            </a:r>
            <a:r>
              <a:rPr lang="tr-TR" dirty="0" err="1"/>
              <a:t>hastalığın</a:t>
            </a:r>
            <a:r>
              <a:rPr lang="tr-TR" dirty="0"/>
              <a:t> ileri evrede </a:t>
            </a:r>
            <a:r>
              <a:rPr lang="tr-TR" dirty="0" err="1"/>
              <a:t>olduğunu</a:t>
            </a:r>
            <a:r>
              <a:rPr lang="tr-TR" dirty="0"/>
              <a:t> </a:t>
            </a:r>
            <a:r>
              <a:rPr lang="tr-TR" dirty="0" err="1"/>
              <a:t>gösteren</a:t>
            </a:r>
            <a:r>
              <a:rPr lang="tr-TR" dirty="0"/>
              <a:t> bir bulgudur.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3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Tedavi </a:t>
            </a:r>
            <a:r>
              <a:rPr lang="tr-TR" b="1" dirty="0" err="1"/>
              <a:t>tekniği</a:t>
            </a:r>
            <a:r>
              <a:rPr lang="tr-TR" b="1" dirty="0"/>
              <a:t> 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Diğer</a:t>
            </a:r>
            <a:r>
              <a:rPr lang="tr-TR" dirty="0" smtClean="0"/>
              <a:t> </a:t>
            </a:r>
            <a:r>
              <a:rPr lang="tr-TR" dirty="0"/>
              <a:t>baş boyun </a:t>
            </a:r>
            <a:r>
              <a:rPr lang="tr-TR" dirty="0" err="1"/>
              <a:t>ışınlamalarında</a:t>
            </a:r>
            <a:r>
              <a:rPr lang="tr-TR" dirty="0"/>
              <a:t> </a:t>
            </a:r>
            <a:r>
              <a:rPr lang="tr-TR" dirty="0" err="1"/>
              <a:t>olduğu</a:t>
            </a:r>
            <a:r>
              <a:rPr lang="tr-TR" dirty="0"/>
              <a:t> gibi </a:t>
            </a:r>
            <a:r>
              <a:rPr lang="tr-TR" dirty="0" err="1"/>
              <a:t>larinks</a:t>
            </a:r>
            <a:r>
              <a:rPr lang="tr-TR" dirty="0"/>
              <a:t> </a:t>
            </a:r>
            <a:r>
              <a:rPr lang="tr-TR" dirty="0" err="1"/>
              <a:t>ışınlamalarında</a:t>
            </a:r>
            <a:r>
              <a:rPr lang="tr-TR" dirty="0"/>
              <a:t> da kalınlık fazla </a:t>
            </a:r>
            <a:r>
              <a:rPr lang="tr-TR" dirty="0" err="1"/>
              <a:t>olmadığından</a:t>
            </a:r>
            <a:r>
              <a:rPr lang="tr-TR" dirty="0"/>
              <a:t> Co-60 veya 4- 6 MV lineer </a:t>
            </a:r>
            <a:r>
              <a:rPr lang="tr-TR" dirty="0" err="1"/>
              <a:t>akseleratör</a:t>
            </a:r>
            <a:r>
              <a:rPr lang="tr-TR" dirty="0"/>
              <a:t> tercih edilir. Daha </a:t>
            </a:r>
            <a:r>
              <a:rPr lang="tr-TR" dirty="0" err="1"/>
              <a:t>yüksek</a:t>
            </a:r>
            <a:r>
              <a:rPr lang="tr-TR" dirty="0"/>
              <a:t> enerji seviyeleri, cilt altında doz </a:t>
            </a:r>
            <a:r>
              <a:rPr lang="tr-TR" dirty="0" err="1"/>
              <a:t>düşüşlerine</a:t>
            </a:r>
            <a:r>
              <a:rPr lang="tr-TR" dirty="0"/>
              <a:t> neden olacaktır. Omurilikte 45 </a:t>
            </a:r>
            <a:r>
              <a:rPr lang="tr-TR" dirty="0" err="1"/>
              <a:t>Gy'lik</a:t>
            </a:r>
            <a:r>
              <a:rPr lang="tr-TR" dirty="0"/>
              <a:t> tolerans dozunu </a:t>
            </a:r>
            <a:r>
              <a:rPr lang="tr-TR" dirty="0" err="1"/>
              <a:t>aşmamak</a:t>
            </a:r>
            <a:r>
              <a:rPr lang="tr-TR" dirty="0"/>
              <a:t> </a:t>
            </a:r>
            <a:r>
              <a:rPr lang="tr-TR" dirty="0" err="1"/>
              <a:t>için</a:t>
            </a:r>
            <a:r>
              <a:rPr lang="tr-TR" dirty="0"/>
              <a:t> bu doza </a:t>
            </a:r>
            <a:r>
              <a:rPr lang="tr-TR" dirty="0" err="1"/>
              <a:t>ulaşıldığında</a:t>
            </a:r>
            <a:r>
              <a:rPr lang="tr-TR" dirty="0"/>
              <a:t> omurilik koruması yapılmalıdır.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3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T1 </a:t>
            </a:r>
            <a:r>
              <a:rPr lang="tr-TR" b="1" dirty="0" err="1"/>
              <a:t>glottik</a:t>
            </a:r>
            <a:r>
              <a:rPr lang="tr-TR" b="1" dirty="0"/>
              <a:t> </a:t>
            </a:r>
            <a:r>
              <a:rPr lang="tr-TR" b="1" dirty="0" err="1"/>
              <a:t>larinks</a:t>
            </a:r>
            <a:r>
              <a:rPr lang="tr-TR" b="1" dirty="0"/>
              <a:t> </a:t>
            </a:r>
            <a:r>
              <a:rPr lang="tr-TR" b="1" dirty="0" err="1"/>
              <a:t>ca’da</a:t>
            </a:r>
            <a:r>
              <a:rPr lang="tr-TR" b="1" dirty="0"/>
              <a:t> </a:t>
            </a:r>
            <a:endParaRPr lang="tr-TR" dirty="0"/>
          </a:p>
          <a:p>
            <a:r>
              <a:rPr lang="tr-TR" dirty="0" smtClean="0"/>
              <a:t>Yutkunmada </a:t>
            </a:r>
            <a:r>
              <a:rPr lang="tr-TR" dirty="0"/>
              <a:t>alan hareketi </a:t>
            </a:r>
            <a:r>
              <a:rPr lang="tr-TR" dirty="0" err="1"/>
              <a:t>skopide</a:t>
            </a:r>
            <a:r>
              <a:rPr lang="tr-TR" dirty="0"/>
              <a:t> </a:t>
            </a:r>
            <a:r>
              <a:rPr lang="tr-TR" dirty="0" err="1"/>
              <a:t>gözlenmeli</a:t>
            </a:r>
            <a:r>
              <a:rPr lang="tr-TR" dirty="0"/>
              <a:t> ve yeterli emniyet kontrol edilmelidir. </a:t>
            </a:r>
            <a:r>
              <a:rPr lang="tr-TR" dirty="0" smtClean="0"/>
              <a:t>Doz</a:t>
            </a:r>
            <a:r>
              <a:rPr lang="tr-TR" dirty="0"/>
              <a:t>: </a:t>
            </a:r>
            <a:r>
              <a:rPr lang="tr-TR" dirty="0" smtClean="0"/>
              <a:t>66 </a:t>
            </a:r>
            <a:r>
              <a:rPr lang="tr-TR" dirty="0" err="1"/>
              <a:t>Gy’dir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b="1" dirty="0" err="1"/>
              <a:t>Larinks</a:t>
            </a:r>
            <a:r>
              <a:rPr lang="tr-TR" b="1" dirty="0"/>
              <a:t> T1, </a:t>
            </a:r>
            <a:r>
              <a:rPr lang="tr-TR" b="1" dirty="0" err="1"/>
              <a:t>glottik</a:t>
            </a:r>
            <a:r>
              <a:rPr lang="tr-TR" b="1" dirty="0"/>
              <a:t> kanserinde </a:t>
            </a:r>
            <a:r>
              <a:rPr lang="tr-TR" b="1" dirty="0" err="1"/>
              <a:t>karşılıklı</a:t>
            </a:r>
            <a:r>
              <a:rPr lang="tr-TR" b="1" dirty="0"/>
              <a:t> 2 yan saha T3-4 </a:t>
            </a:r>
            <a:r>
              <a:rPr lang="tr-TR" b="1" dirty="0" err="1"/>
              <a:t>Glottik</a:t>
            </a:r>
            <a:r>
              <a:rPr lang="tr-TR" b="1" dirty="0"/>
              <a:t> ve </a:t>
            </a:r>
            <a:r>
              <a:rPr lang="tr-TR" b="1" dirty="0" err="1"/>
              <a:t>Supraglottik</a:t>
            </a:r>
            <a:r>
              <a:rPr lang="tr-TR" b="1" dirty="0"/>
              <a:t> </a:t>
            </a:r>
            <a:r>
              <a:rPr lang="tr-TR" b="1" dirty="0" err="1"/>
              <a:t>Larinks</a:t>
            </a:r>
            <a:r>
              <a:rPr lang="tr-TR" b="1" dirty="0"/>
              <a:t> </a:t>
            </a:r>
            <a:r>
              <a:rPr lang="tr-TR" b="1" dirty="0" err="1"/>
              <a:t>Ca’da</a:t>
            </a:r>
            <a:r>
              <a:rPr lang="tr-TR" b="1" dirty="0"/>
              <a:t>; </a:t>
            </a:r>
            <a:r>
              <a:rPr lang="tr-TR" dirty="0" smtClean="0"/>
              <a:t>Doz</a:t>
            </a:r>
            <a:r>
              <a:rPr lang="tr-TR" dirty="0"/>
              <a:t>: Postop:50–66 </a:t>
            </a:r>
            <a:r>
              <a:rPr lang="tr-TR" dirty="0" err="1"/>
              <a:t>Gy</a:t>
            </a:r>
            <a:r>
              <a:rPr lang="tr-TR" dirty="0"/>
              <a:t> o Radikal: 70 </a:t>
            </a:r>
            <a:r>
              <a:rPr lang="tr-TR" dirty="0" err="1"/>
              <a:t>Gy</a:t>
            </a:r>
            <a:r>
              <a:rPr lang="tr-TR" dirty="0"/>
              <a:t> </a:t>
            </a:r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2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Larinks</a:t>
            </a:r>
            <a:r>
              <a:rPr lang="tr-TR" dirty="0"/>
              <a:t> </a:t>
            </a:r>
            <a:r>
              <a:rPr lang="tr-TR" dirty="0" err="1"/>
              <a:t>ışınlamalarında</a:t>
            </a:r>
            <a:r>
              <a:rPr lang="tr-TR" dirty="0"/>
              <a:t> 4. haftaya </a:t>
            </a:r>
            <a:r>
              <a:rPr lang="tr-TR" dirty="0" err="1"/>
              <a:t>doğru</a:t>
            </a:r>
            <a:r>
              <a:rPr lang="tr-TR" dirty="0"/>
              <a:t> ses </a:t>
            </a:r>
            <a:r>
              <a:rPr lang="tr-TR" dirty="0" err="1"/>
              <a:t>kısıklığı</a:t>
            </a:r>
            <a:r>
              <a:rPr lang="tr-TR" dirty="0"/>
              <a:t> </a:t>
            </a:r>
            <a:r>
              <a:rPr lang="tr-TR" dirty="0" err="1"/>
              <a:t>başlar</a:t>
            </a:r>
            <a:r>
              <a:rPr lang="tr-TR" dirty="0"/>
              <a:t> ve artarak devam eder. </a:t>
            </a:r>
            <a:r>
              <a:rPr lang="tr-TR" dirty="0" err="1"/>
              <a:t>Larinks</a:t>
            </a:r>
            <a:r>
              <a:rPr lang="tr-TR" dirty="0"/>
              <a:t> </a:t>
            </a:r>
            <a:r>
              <a:rPr lang="tr-TR" dirty="0" err="1"/>
              <a:t>ödemi</a:t>
            </a:r>
            <a:r>
              <a:rPr lang="tr-TR" dirty="0"/>
              <a:t> buna </a:t>
            </a:r>
            <a:r>
              <a:rPr lang="tr-TR" dirty="0" err="1"/>
              <a:t>eşlik</a:t>
            </a:r>
            <a:r>
              <a:rPr lang="tr-TR" dirty="0"/>
              <a:t> edebilir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Hava yolu, </a:t>
            </a:r>
            <a:r>
              <a:rPr lang="tr-TR" dirty="0" err="1"/>
              <a:t>tümör</a:t>
            </a:r>
            <a:r>
              <a:rPr lang="tr-TR" dirty="0"/>
              <a:t> veya </a:t>
            </a:r>
            <a:r>
              <a:rPr lang="tr-TR" dirty="0" err="1"/>
              <a:t>ödeme</a:t>
            </a:r>
            <a:r>
              <a:rPr lang="tr-TR" dirty="0"/>
              <a:t> </a:t>
            </a:r>
            <a:r>
              <a:rPr lang="tr-TR" dirty="0" err="1"/>
              <a:t>bağlı</a:t>
            </a:r>
            <a:r>
              <a:rPr lang="tr-TR" dirty="0"/>
              <a:t> olarak RT esnasında daralabilir ve </a:t>
            </a:r>
            <a:r>
              <a:rPr lang="tr-TR" dirty="0" err="1"/>
              <a:t>dispne</a:t>
            </a:r>
            <a:r>
              <a:rPr lang="tr-TR" dirty="0"/>
              <a:t> </a:t>
            </a:r>
            <a:r>
              <a:rPr lang="tr-TR" dirty="0" err="1"/>
              <a:t>görülebilir</a:t>
            </a:r>
            <a:r>
              <a:rPr lang="tr-TR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4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Tedavi pozisyonu 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tr-TR" b="1" dirty="0" err="1" smtClean="0"/>
              <a:t>Dorsal</a:t>
            </a:r>
            <a:r>
              <a:rPr lang="tr-TR" b="1" dirty="0" smtClean="0"/>
              <a:t> </a:t>
            </a:r>
            <a:r>
              <a:rPr lang="tr-TR" b="1" dirty="0" err="1"/>
              <a:t>dekübitusta</a:t>
            </a:r>
            <a:r>
              <a:rPr lang="tr-TR" b="1" dirty="0"/>
              <a:t> (</a:t>
            </a:r>
            <a:r>
              <a:rPr lang="tr-TR" b="1" dirty="0" err="1"/>
              <a:t>sırtüstu</a:t>
            </a:r>
            <a:r>
              <a:rPr lang="tr-TR" b="1" dirty="0"/>
              <a:t>̈ </a:t>
            </a:r>
            <a:r>
              <a:rPr lang="tr-TR" b="1" dirty="0" err="1"/>
              <a:t>yatıs</a:t>
            </a:r>
            <a:r>
              <a:rPr lang="tr-TR" b="1" dirty="0"/>
              <a:t>̧) tedavi: </a:t>
            </a:r>
            <a:r>
              <a:rPr lang="tr-TR" dirty="0"/>
              <a:t>En </a:t>
            </a:r>
            <a:r>
              <a:rPr lang="tr-TR" dirty="0" err="1"/>
              <a:t>çok</a:t>
            </a:r>
            <a:r>
              <a:rPr lang="tr-TR" dirty="0"/>
              <a:t> kullanılan pozisyondur. </a:t>
            </a:r>
            <a:r>
              <a:rPr lang="tr-TR" dirty="0" err="1"/>
              <a:t>Sırtüstu</a:t>
            </a:r>
            <a:r>
              <a:rPr lang="tr-TR" dirty="0"/>
              <a:t>̈, baş </a:t>
            </a:r>
            <a:r>
              <a:rPr lang="tr-TR" dirty="0" err="1"/>
              <a:t>ekstansiyon</a:t>
            </a:r>
            <a:r>
              <a:rPr lang="tr-TR" dirty="0"/>
              <a:t> pozisyonunda tedavi yapılır. Hasta sabittir, cihaz hasta etrafında </a:t>
            </a:r>
            <a:r>
              <a:rPr lang="tr-TR" dirty="0" err="1"/>
              <a:t>döner</a:t>
            </a:r>
            <a:r>
              <a:rPr lang="tr-TR" dirty="0"/>
              <a:t>. </a:t>
            </a:r>
            <a:r>
              <a:rPr lang="tr-TR" dirty="0" err="1"/>
              <a:t>Sagittal</a:t>
            </a:r>
            <a:r>
              <a:rPr lang="tr-TR" dirty="0"/>
              <a:t> lazer ile alın orta hattı, burun, </a:t>
            </a:r>
            <a:r>
              <a:rPr lang="tr-TR" dirty="0" err="1"/>
              <a:t>mandibula</a:t>
            </a:r>
            <a:r>
              <a:rPr lang="tr-TR" dirty="0"/>
              <a:t> orta noktası, </a:t>
            </a:r>
            <a:r>
              <a:rPr lang="tr-TR" dirty="0" err="1"/>
              <a:t>manubrium</a:t>
            </a:r>
            <a:r>
              <a:rPr lang="tr-TR" dirty="0"/>
              <a:t>, </a:t>
            </a:r>
            <a:r>
              <a:rPr lang="tr-TR" dirty="0" err="1"/>
              <a:t>ksifoid</a:t>
            </a:r>
            <a:r>
              <a:rPr lang="tr-TR" dirty="0"/>
              <a:t> ve </a:t>
            </a:r>
            <a:r>
              <a:rPr lang="tr-TR" dirty="0" err="1"/>
              <a:t>pubis</a:t>
            </a:r>
            <a:r>
              <a:rPr lang="tr-TR" dirty="0"/>
              <a:t> aynı </a:t>
            </a:r>
            <a:r>
              <a:rPr lang="tr-TR" dirty="0" err="1"/>
              <a:t>çizgiye</a:t>
            </a:r>
            <a:r>
              <a:rPr lang="tr-TR" dirty="0"/>
              <a:t> getirilir. </a:t>
            </a:r>
            <a:r>
              <a:rPr lang="tr-TR" dirty="0" err="1"/>
              <a:t>Kraniostat</a:t>
            </a:r>
            <a:r>
              <a:rPr lang="tr-TR" dirty="0"/>
              <a:t> ile </a:t>
            </a:r>
            <a:r>
              <a:rPr lang="tr-TR" dirty="0" err="1"/>
              <a:t>çene</a:t>
            </a:r>
            <a:r>
              <a:rPr lang="tr-TR" dirty="0"/>
              <a:t> ve baş </a:t>
            </a:r>
            <a:r>
              <a:rPr lang="tr-TR" dirty="0" err="1"/>
              <a:t>sabitleştirilebilir</a:t>
            </a:r>
            <a:r>
              <a:rPr lang="tr-TR" dirty="0"/>
              <a:t> veya </a:t>
            </a:r>
            <a:r>
              <a:rPr lang="tr-TR" dirty="0" err="1"/>
              <a:t>orfit</a:t>
            </a:r>
            <a:r>
              <a:rPr lang="tr-TR" dirty="0"/>
              <a:t> maske kullanılabilir. Yardımcı aletlerin </a:t>
            </a:r>
            <a:r>
              <a:rPr lang="tr-TR" dirty="0" err="1"/>
              <a:t>bulunmadığı</a:t>
            </a:r>
            <a:r>
              <a:rPr lang="tr-TR" dirty="0"/>
              <a:t> durumlarda baş altına konulacak </a:t>
            </a:r>
            <a:r>
              <a:rPr lang="tr-TR" dirty="0" err="1"/>
              <a:t>köpüklerle</a:t>
            </a:r>
            <a:r>
              <a:rPr lang="tr-TR" dirty="0"/>
              <a:t> istenilen pozisyon verilir ve </a:t>
            </a:r>
            <a:r>
              <a:rPr lang="tr-TR" dirty="0" err="1"/>
              <a:t>flaster</a:t>
            </a:r>
            <a:r>
              <a:rPr lang="tr-TR" dirty="0"/>
              <a:t> ile baş masaya sabitlenir. </a:t>
            </a:r>
            <a:r>
              <a:rPr lang="tr-TR" dirty="0" err="1"/>
              <a:t>Skopi</a:t>
            </a:r>
            <a:r>
              <a:rPr lang="tr-TR" dirty="0"/>
              <a:t> altında </a:t>
            </a:r>
            <a:r>
              <a:rPr lang="tr-TR" dirty="0" err="1"/>
              <a:t>servikal</a:t>
            </a:r>
            <a:r>
              <a:rPr lang="tr-TR" dirty="0"/>
              <a:t> omurların aynı hizada olması temin edilir. </a:t>
            </a:r>
            <a:r>
              <a:rPr lang="tr-TR" dirty="0" err="1"/>
              <a:t>Larinks</a:t>
            </a:r>
            <a:r>
              <a:rPr lang="tr-TR" dirty="0"/>
              <a:t> </a:t>
            </a:r>
            <a:r>
              <a:rPr lang="tr-TR" dirty="0" err="1"/>
              <a:t>lateral</a:t>
            </a:r>
            <a:r>
              <a:rPr lang="tr-TR" dirty="0"/>
              <a:t> </a:t>
            </a:r>
            <a:r>
              <a:rPr lang="tr-TR" dirty="0" err="1"/>
              <a:t>ışınlamalarında</a:t>
            </a:r>
            <a:r>
              <a:rPr lang="tr-TR" dirty="0"/>
              <a:t>, omuzlar </a:t>
            </a:r>
            <a:r>
              <a:rPr lang="tr-TR" dirty="0" err="1"/>
              <a:t>mümkün</a:t>
            </a:r>
            <a:r>
              <a:rPr lang="tr-TR" dirty="0"/>
              <a:t> </a:t>
            </a:r>
            <a:r>
              <a:rPr lang="tr-TR" dirty="0" err="1"/>
              <a:t>olduğu</a:t>
            </a:r>
            <a:r>
              <a:rPr lang="tr-TR" dirty="0"/>
              <a:t> kadar </a:t>
            </a:r>
            <a:r>
              <a:rPr lang="tr-TR" dirty="0" err="1"/>
              <a:t>aşağıya</a:t>
            </a:r>
            <a:r>
              <a:rPr lang="tr-TR" dirty="0"/>
              <a:t> indirilmelidir. </a:t>
            </a:r>
          </a:p>
          <a:p>
            <a:r>
              <a:rPr lang="tr-TR" dirty="0"/>
              <a:t> </a:t>
            </a:r>
            <a:r>
              <a:rPr lang="tr-TR" b="1" dirty="0" err="1"/>
              <a:t>Lateral</a:t>
            </a:r>
            <a:r>
              <a:rPr lang="tr-TR" b="1" dirty="0"/>
              <a:t> </a:t>
            </a:r>
            <a:r>
              <a:rPr lang="tr-TR" b="1" dirty="0" err="1"/>
              <a:t>dekübitusta</a:t>
            </a:r>
            <a:r>
              <a:rPr lang="tr-TR" b="1" dirty="0"/>
              <a:t> (yan </a:t>
            </a:r>
            <a:r>
              <a:rPr lang="tr-TR" b="1" dirty="0" err="1"/>
              <a:t>yatışta</a:t>
            </a:r>
            <a:r>
              <a:rPr lang="tr-TR" b="1" dirty="0"/>
              <a:t>) tedavi: </a:t>
            </a:r>
            <a:r>
              <a:rPr lang="tr-TR" dirty="0"/>
              <a:t>Bu pozisyon koruma </a:t>
            </a:r>
            <a:r>
              <a:rPr lang="tr-TR" dirty="0" err="1"/>
              <a:t>bloğu</a:t>
            </a:r>
            <a:r>
              <a:rPr lang="tr-TR" dirty="0"/>
              <a:t> kullanımını </a:t>
            </a:r>
            <a:r>
              <a:rPr lang="tr-TR" dirty="0" err="1"/>
              <a:t>kolaylaştırır</a:t>
            </a:r>
            <a:r>
              <a:rPr lang="tr-TR" dirty="0"/>
              <a:t>. </a:t>
            </a:r>
            <a:r>
              <a:rPr lang="tr-TR" dirty="0" err="1"/>
              <a:t>Işın</a:t>
            </a:r>
            <a:r>
              <a:rPr lang="tr-TR" dirty="0"/>
              <a:t> alanında modifikasyon da kolaydır.</a:t>
            </a:r>
            <a:r>
              <a:rPr lang="tr-TR" dirty="0"/>
              <a:t> </a:t>
            </a:r>
            <a:r>
              <a:rPr lang="tr-TR" dirty="0" smtClean="0"/>
              <a:t>Hasta </a:t>
            </a:r>
            <a:r>
              <a:rPr lang="tr-TR" dirty="0" err="1" smtClean="0"/>
              <a:t>için</a:t>
            </a:r>
            <a:r>
              <a:rPr lang="tr-TR" dirty="0" smtClean="0"/>
              <a:t> </a:t>
            </a:r>
            <a:r>
              <a:rPr lang="tr-TR" dirty="0"/>
              <a:t>konforludur ancak pozisyon hataları </a:t>
            </a:r>
            <a:r>
              <a:rPr lang="tr-TR" dirty="0" err="1"/>
              <a:t>kaçınılmazdır</a:t>
            </a:r>
            <a:r>
              <a:rPr lang="tr-TR" dirty="0"/>
              <a:t> (her fraksiyonda 2-3 pozisyon) ve </a:t>
            </a:r>
            <a:r>
              <a:rPr lang="tr-TR" dirty="0" err="1"/>
              <a:t>dozimetri</a:t>
            </a:r>
            <a:r>
              <a:rPr lang="tr-TR" dirty="0"/>
              <a:t> hatalarının oranı </a:t>
            </a:r>
            <a:r>
              <a:rPr lang="tr-TR" dirty="0" err="1"/>
              <a:t>yüksektir</a:t>
            </a:r>
            <a:r>
              <a:rPr lang="tr-TR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8308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1275</Words>
  <Application>Microsoft Macintosh PowerPoint</Application>
  <PresentationFormat>On-screen Show (4:3)</PresentationFormat>
  <Paragraphs>83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Ofis Teması</vt:lpstr>
      <vt:lpstr>Solunum sistemi radyoterapisi </vt:lpstr>
      <vt:lpstr>PowerPoint Presentation</vt:lpstr>
      <vt:lpstr>PowerPoint Presentation</vt:lpstr>
      <vt:lpstr>PowerPoint Presentation</vt:lpstr>
      <vt:lpstr>PowerPoint Presentation</vt:lpstr>
      <vt:lpstr>Tedavi tekniği  </vt:lpstr>
      <vt:lpstr>PowerPoint Presentation</vt:lpstr>
      <vt:lpstr>PowerPoint Presentation</vt:lpstr>
      <vt:lpstr>Tedavi pozisyonu  </vt:lpstr>
      <vt:lpstr>PowerPoint Presentation</vt:lpstr>
      <vt:lpstr>Akciğer kanseri</vt:lpstr>
      <vt:lpstr>Akciğer ca tedavisi  </vt:lpstr>
      <vt:lpstr>Akciğer kanserinde radyoterapi</vt:lpstr>
      <vt:lpstr>Akciğer lenf nodları  </vt:lpstr>
      <vt:lpstr>Dikkat edilecek hususlar</vt:lpstr>
      <vt:lpstr>Akciğer kanserinde sıklıkla karşılaşılan semptomlar şunlardır:  </vt:lpstr>
      <vt:lpstr>Tedavi pozisyonu  </vt:lpstr>
      <vt:lpstr>PowerPoint Presentation</vt:lpstr>
      <vt:lpstr>PowerPoint Presentation</vt:lpstr>
      <vt:lpstr>PowerPoint Presentation</vt:lpstr>
      <vt:lpstr>Riskli organlar (OAR) </vt:lpstr>
      <vt:lpstr>PowerPoint Presentation</vt:lpstr>
      <vt:lpstr>PowerPoint Presentation</vt:lpstr>
      <vt:lpstr>Hasta takibi  </vt:lpstr>
      <vt:lpstr>PowerPoint Presentation</vt:lpstr>
      <vt:lpstr>Doz heterojenitesi</vt:lpstr>
      <vt:lpstr>PowerPoint Presentation</vt:lpstr>
      <vt:lpstr>Volumetrik modulasyonlu ark tedavisi cihazı (Vmat)</vt:lpstr>
      <vt:lpstr>Ön arka iki alanla izodoz dağılımı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Akciğer radyoterapisi </dc:title>
  <dc:creator>M-S-K-H-S-K</dc:creator>
  <cp:lastModifiedBy>Huriye Kiziltan</cp:lastModifiedBy>
  <cp:revision>21</cp:revision>
  <dcterms:created xsi:type="dcterms:W3CDTF">2013-12-05T02:33:02Z</dcterms:created>
  <dcterms:modified xsi:type="dcterms:W3CDTF">2014-11-18T06:26:30Z</dcterms:modified>
</cp:coreProperties>
</file>