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6" r:id="rId4"/>
    <p:sldId id="273" r:id="rId5"/>
    <p:sldId id="274" r:id="rId6"/>
    <p:sldId id="258" r:id="rId7"/>
    <p:sldId id="259" r:id="rId8"/>
    <p:sldId id="260" r:id="rId9"/>
    <p:sldId id="262" r:id="rId10"/>
    <p:sldId id="267" r:id="rId11"/>
    <p:sldId id="268" r:id="rId12"/>
    <p:sldId id="269" r:id="rId13"/>
    <p:sldId id="263" r:id="rId14"/>
    <p:sldId id="264" r:id="rId15"/>
    <p:sldId id="265" r:id="rId16"/>
    <p:sldId id="270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23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3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79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41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24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48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94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33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39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08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35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DE39-BCEC-4875-976F-8521DA55DB63}" type="datetimeFigureOut">
              <a:rPr lang="tr-TR" smtClean="0"/>
              <a:t>2.12.2014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6F6A4-975C-4D89-841A-BF0E8B84B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Meme kanserinde radyoterapi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Öğr.Gör.Uz.Dr.Huriye</a:t>
            </a:r>
            <a:r>
              <a:rPr lang="tr-TR" dirty="0" smtClean="0"/>
              <a:t> Şenay Kızıltan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124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785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Konvansiyonel tedavide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Lenfatik bölgelerin alanları </a:t>
            </a:r>
            <a:r>
              <a:rPr lang="tr-TR" dirty="0" err="1" smtClean="0"/>
              <a:t>açısal</a:t>
            </a:r>
            <a:r>
              <a:rPr lang="tr-TR" dirty="0" smtClean="0"/>
              <a:t> olarak </a:t>
            </a:r>
            <a:r>
              <a:rPr lang="tr-TR" dirty="0" err="1" smtClean="0"/>
              <a:t>tanjansiyel</a:t>
            </a:r>
            <a:r>
              <a:rPr lang="tr-TR" dirty="0" smtClean="0"/>
              <a:t> meme alanları ile çakışabilir, sıcak noktalar oluşabilir</a:t>
            </a:r>
          </a:p>
          <a:p>
            <a:r>
              <a:rPr lang="tr-TR" dirty="0" smtClean="0"/>
              <a:t>İyi doz dağılımı sağlanamayabilir, yeterli doz verilemeyebilir</a:t>
            </a:r>
          </a:p>
          <a:p>
            <a:r>
              <a:rPr lang="tr-TR" dirty="0" smtClean="0"/>
              <a:t>Bunlar bir ölçüde koruyucu bloklarla ve iyi bir planlama ile önlenebilir</a:t>
            </a:r>
          </a:p>
          <a:p>
            <a:r>
              <a:rPr lang="tr-TR" dirty="0" smtClean="0"/>
              <a:t>İdeali </a:t>
            </a:r>
            <a:r>
              <a:rPr lang="tr-TR" dirty="0" err="1" smtClean="0"/>
              <a:t>konformal</a:t>
            </a:r>
            <a:r>
              <a:rPr lang="tr-TR" dirty="0" smtClean="0"/>
              <a:t> tedavi yöntemlerinden birini tercih etmektir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282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Alan çakışmaları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48072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398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Meme </a:t>
            </a:r>
            <a:r>
              <a:rPr lang="tr-TR" dirty="0" err="1" smtClean="0"/>
              <a:t>tanjansiyel</a:t>
            </a:r>
            <a:r>
              <a:rPr lang="tr-TR" dirty="0" smtClean="0"/>
              <a:t>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5832647" cy="4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64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Kalp ve akciğer koruma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76363"/>
            <a:ext cx="6336704" cy="457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78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Prone</a:t>
            </a:r>
            <a:r>
              <a:rPr lang="tr-TR" dirty="0" smtClean="0"/>
              <a:t> pozisyonu özel 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4824"/>
            <a:ext cx="475252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749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Meme board ve vakumlu yastık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8338"/>
            <a:ext cx="9525000" cy="386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132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Kollar ve boyun sabit kalacak şekilde </a:t>
            </a:r>
            <a:r>
              <a:rPr lang="tr-TR" smtClean="0"/>
              <a:t>yastık şişirilir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7"/>
            <a:ext cx="640871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16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Meme </a:t>
            </a:r>
            <a:r>
              <a:rPr lang="tr-TR" dirty="0" err="1"/>
              <a:t>başı</a:t>
            </a:r>
            <a:r>
              <a:rPr lang="tr-TR" dirty="0"/>
              <a:t> </a:t>
            </a:r>
            <a:r>
              <a:rPr lang="tr-TR" dirty="0" err="1"/>
              <a:t>retraksiyonu</a:t>
            </a:r>
            <a:r>
              <a:rPr lang="tr-TR" dirty="0"/>
              <a:t> </a:t>
            </a:r>
            <a:endParaRPr lang="tr-TR" dirty="0" smtClean="0"/>
          </a:p>
          <a:p>
            <a:pPr lvl="0"/>
            <a:r>
              <a:rPr lang="tr-TR" dirty="0" err="1" smtClean="0"/>
              <a:t>İlk</a:t>
            </a:r>
            <a:r>
              <a:rPr lang="tr-TR" dirty="0" smtClean="0"/>
              <a:t> </a:t>
            </a:r>
            <a:r>
              <a:rPr lang="tr-TR" dirty="0"/>
              <a:t>bulgu olguların % 70’inde sert, hareketsiz, </a:t>
            </a:r>
            <a:r>
              <a:rPr lang="tr-TR" dirty="0" err="1"/>
              <a:t>çoğunlukla</a:t>
            </a:r>
            <a:r>
              <a:rPr lang="tr-TR" dirty="0"/>
              <a:t> </a:t>
            </a:r>
            <a:r>
              <a:rPr lang="tr-TR" dirty="0" err="1"/>
              <a:t>ağrısız</a:t>
            </a:r>
            <a:r>
              <a:rPr lang="tr-TR" dirty="0"/>
              <a:t> kitledir. </a:t>
            </a:r>
          </a:p>
          <a:p>
            <a:pPr lvl="0"/>
            <a:r>
              <a:rPr lang="tr-TR" dirty="0" smtClean="0"/>
              <a:t>Memede </a:t>
            </a:r>
            <a:r>
              <a:rPr lang="tr-TR" dirty="0"/>
              <a:t>asimetri </a:t>
            </a:r>
            <a:r>
              <a:rPr lang="tr-TR" dirty="0" smtClean="0"/>
              <a:t>yani şekil bozukluğu</a:t>
            </a:r>
            <a:endParaRPr lang="tr-TR" dirty="0"/>
          </a:p>
          <a:p>
            <a:pPr lvl="0"/>
            <a:r>
              <a:rPr lang="tr-TR" dirty="0" smtClean="0"/>
              <a:t>Deride </a:t>
            </a:r>
            <a:r>
              <a:rPr lang="tr-TR" dirty="0"/>
              <a:t>portakal </a:t>
            </a:r>
            <a:r>
              <a:rPr lang="tr-TR" dirty="0" err="1"/>
              <a:t>kabuğu</a:t>
            </a:r>
            <a:r>
              <a:rPr lang="tr-TR" dirty="0"/>
              <a:t> </a:t>
            </a:r>
            <a:r>
              <a:rPr lang="tr-TR" dirty="0" err="1"/>
              <a:t>görünümu</a:t>
            </a:r>
            <a:r>
              <a:rPr lang="tr-TR" dirty="0"/>
              <a:t>̈ </a:t>
            </a:r>
          </a:p>
          <a:p>
            <a:pPr lvl="0"/>
            <a:r>
              <a:rPr lang="tr-TR" dirty="0" smtClean="0"/>
              <a:t>Meme </a:t>
            </a:r>
            <a:r>
              <a:rPr lang="tr-TR" dirty="0" err="1"/>
              <a:t>başı</a:t>
            </a:r>
            <a:r>
              <a:rPr lang="tr-TR" dirty="0"/>
              <a:t> akıntısı. Akıntı </a:t>
            </a:r>
            <a:r>
              <a:rPr lang="tr-TR" dirty="0" err="1"/>
              <a:t>spontan</a:t>
            </a:r>
            <a:r>
              <a:rPr lang="tr-TR" dirty="0"/>
              <a:t>, tek taraflı, kanlı olabilir. </a:t>
            </a:r>
          </a:p>
          <a:p>
            <a:pPr lvl="0"/>
            <a:r>
              <a:rPr lang="tr-TR" dirty="0" smtClean="0"/>
              <a:t>Meme </a:t>
            </a:r>
            <a:r>
              <a:rPr lang="tr-TR" dirty="0" err="1"/>
              <a:t>başında</a:t>
            </a:r>
            <a:r>
              <a:rPr lang="tr-TR" dirty="0"/>
              <a:t> </a:t>
            </a:r>
            <a:r>
              <a:rPr lang="tr-TR" dirty="0" err="1"/>
              <a:t>ülserasyon</a:t>
            </a:r>
            <a:r>
              <a:rPr lang="tr-TR" dirty="0"/>
              <a:t> </a:t>
            </a:r>
          </a:p>
          <a:p>
            <a:pPr lvl="0"/>
            <a:r>
              <a:rPr lang="tr-TR" dirty="0" smtClean="0"/>
              <a:t>Memede </a:t>
            </a:r>
            <a:r>
              <a:rPr lang="tr-TR" dirty="0" err="1"/>
              <a:t>büyüme</a:t>
            </a:r>
            <a:r>
              <a:rPr lang="tr-TR" dirty="0"/>
              <a:t>, kızarma, </a:t>
            </a:r>
            <a:r>
              <a:rPr lang="tr-TR" dirty="0" err="1"/>
              <a:t>ödem</a:t>
            </a:r>
            <a:r>
              <a:rPr lang="tr-TR" dirty="0"/>
              <a:t> </a:t>
            </a:r>
          </a:p>
          <a:p>
            <a:pPr lvl="0"/>
            <a:r>
              <a:rPr lang="tr-TR" dirty="0" smtClean="0"/>
              <a:t>Koltuk </a:t>
            </a:r>
            <a:r>
              <a:rPr lang="tr-TR" dirty="0"/>
              <a:t>altı lenf bezlerinde </a:t>
            </a:r>
            <a:r>
              <a:rPr lang="tr-TR" dirty="0" err="1"/>
              <a:t>büyüme</a:t>
            </a:r>
            <a:r>
              <a:rPr lang="tr-TR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3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Meme kanseri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Kadınlarda en sık kanser türü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tedavi cerrahi</a:t>
            </a:r>
          </a:p>
          <a:p>
            <a:r>
              <a:rPr lang="tr-TR" dirty="0" smtClean="0"/>
              <a:t>5cm’den küçük tümörlerde meme koruyucu tedavi tercih edilir</a:t>
            </a:r>
          </a:p>
          <a:p>
            <a:r>
              <a:rPr lang="tr-TR" dirty="0" smtClean="0"/>
              <a:t>Meme koruyucu cerrahi sonrası meme radyoterapisi gerekli</a:t>
            </a:r>
          </a:p>
          <a:p>
            <a:r>
              <a:rPr lang="tr-TR" dirty="0" smtClean="0"/>
              <a:t>Lenf </a:t>
            </a:r>
            <a:r>
              <a:rPr lang="tr-TR" dirty="0" err="1" smtClean="0"/>
              <a:t>nodu</a:t>
            </a:r>
            <a:r>
              <a:rPr lang="tr-TR" dirty="0" smtClean="0"/>
              <a:t> 3’den fazla olduğunda </a:t>
            </a:r>
            <a:r>
              <a:rPr lang="tr-TR" dirty="0" err="1" smtClean="0"/>
              <a:t>periferik</a:t>
            </a:r>
            <a:r>
              <a:rPr lang="tr-TR" dirty="0" smtClean="0"/>
              <a:t> lenfatikler tedavi edilir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737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Meme kanserinde radyoterapinin hedefleri </a:t>
            </a:r>
            <a:r>
              <a:rPr lang="tr-TR" dirty="0" err="1"/>
              <a:t>şunlardır</a:t>
            </a:r>
            <a:r>
              <a:rPr lang="tr-TR" dirty="0"/>
              <a:t>: </a:t>
            </a:r>
          </a:p>
          <a:p>
            <a:pPr lvl="0"/>
            <a:r>
              <a:rPr lang="tr-TR" dirty="0" smtClean="0"/>
              <a:t>Hedef </a:t>
            </a:r>
            <a:r>
              <a:rPr lang="tr-TR" dirty="0" err="1"/>
              <a:t>volümde</a:t>
            </a:r>
            <a:r>
              <a:rPr lang="tr-TR" dirty="0"/>
              <a:t> homojen doz </a:t>
            </a:r>
            <a:r>
              <a:rPr lang="tr-TR" dirty="0" err="1"/>
              <a:t>dağılımının</a:t>
            </a:r>
            <a:r>
              <a:rPr lang="tr-TR" dirty="0"/>
              <a:t> </a:t>
            </a:r>
            <a:r>
              <a:rPr lang="tr-TR" dirty="0" err="1"/>
              <a:t>sağlanması</a:t>
            </a:r>
            <a:r>
              <a:rPr lang="tr-TR" dirty="0"/>
              <a:t> (+ - % 5), </a:t>
            </a:r>
            <a:endParaRPr lang="tr-TR" dirty="0" smtClean="0"/>
          </a:p>
          <a:p>
            <a:pPr lvl="0"/>
            <a:r>
              <a:rPr lang="tr-TR" dirty="0"/>
              <a:t> </a:t>
            </a:r>
            <a:r>
              <a:rPr lang="tr-TR" dirty="0" err="1"/>
              <a:t>Bitişik</a:t>
            </a:r>
            <a:r>
              <a:rPr lang="tr-TR" dirty="0"/>
              <a:t> alanlar arasında doz </a:t>
            </a:r>
            <a:r>
              <a:rPr lang="tr-TR" dirty="0" err="1"/>
              <a:t>artıs</a:t>
            </a:r>
            <a:r>
              <a:rPr lang="tr-TR" dirty="0"/>
              <a:t>̧ ve </a:t>
            </a:r>
            <a:r>
              <a:rPr lang="tr-TR" dirty="0" err="1"/>
              <a:t>düşüşünün</a:t>
            </a:r>
            <a:r>
              <a:rPr lang="tr-TR" dirty="0"/>
              <a:t> </a:t>
            </a:r>
            <a:r>
              <a:rPr lang="tr-TR" dirty="0" err="1"/>
              <a:t>önlenmesi</a:t>
            </a:r>
            <a:r>
              <a:rPr lang="tr-TR" dirty="0"/>
              <a:t>, </a:t>
            </a:r>
          </a:p>
          <a:p>
            <a:pPr lvl="0"/>
            <a:r>
              <a:rPr lang="tr-TR" dirty="0" smtClean="0"/>
              <a:t>Lenf </a:t>
            </a:r>
            <a:r>
              <a:rPr lang="tr-TR" dirty="0" err="1"/>
              <a:t>nodlarında</a:t>
            </a:r>
            <a:r>
              <a:rPr lang="tr-TR" dirty="0"/>
              <a:t> yeterli doz </a:t>
            </a:r>
            <a:r>
              <a:rPr lang="tr-TR" dirty="0" err="1"/>
              <a:t>dağılımının</a:t>
            </a:r>
            <a:r>
              <a:rPr lang="tr-TR" dirty="0"/>
              <a:t> </a:t>
            </a:r>
            <a:r>
              <a:rPr lang="tr-TR" dirty="0" err="1"/>
              <a:t>sağlanması</a:t>
            </a:r>
            <a:r>
              <a:rPr lang="tr-TR" dirty="0"/>
              <a:t>, </a:t>
            </a:r>
          </a:p>
          <a:p>
            <a:pPr lvl="0"/>
            <a:r>
              <a:rPr lang="tr-TR" dirty="0" smtClean="0"/>
              <a:t>RT </a:t>
            </a:r>
            <a:r>
              <a:rPr lang="tr-TR" dirty="0"/>
              <a:t>alanına giren </a:t>
            </a:r>
            <a:r>
              <a:rPr lang="tr-TR" dirty="0" err="1"/>
              <a:t>akc</a:t>
            </a:r>
            <a:r>
              <a:rPr lang="tr-TR" dirty="0"/>
              <a:t>. </a:t>
            </a:r>
            <a:r>
              <a:rPr lang="tr-TR" dirty="0" err="1"/>
              <a:t>volümünün</a:t>
            </a:r>
            <a:r>
              <a:rPr lang="tr-TR" dirty="0"/>
              <a:t> en azda tutulması, </a:t>
            </a:r>
          </a:p>
          <a:p>
            <a:pPr lvl="0"/>
            <a:r>
              <a:rPr lang="tr-TR" dirty="0" err="1" smtClean="0"/>
              <a:t>Mediastinal</a:t>
            </a:r>
            <a:r>
              <a:rPr lang="tr-TR" dirty="0" smtClean="0"/>
              <a:t> </a:t>
            </a:r>
            <a:r>
              <a:rPr lang="tr-TR" dirty="0"/>
              <a:t>dokuların (kalp gibi) maksimum oranda korunması, </a:t>
            </a:r>
          </a:p>
          <a:p>
            <a:pPr lvl="0"/>
            <a:r>
              <a:rPr lang="tr-TR" dirty="0" err="1" smtClean="0"/>
              <a:t>Karşı</a:t>
            </a:r>
            <a:r>
              <a:rPr lang="tr-TR" dirty="0" smtClean="0"/>
              <a:t> </a:t>
            </a:r>
            <a:r>
              <a:rPr lang="tr-TR" dirty="0"/>
              <a:t>meme dozunun </a:t>
            </a:r>
            <a:r>
              <a:rPr lang="tr-TR" dirty="0" err="1"/>
              <a:t>düşük</a:t>
            </a:r>
            <a:r>
              <a:rPr lang="tr-TR" dirty="0"/>
              <a:t> olması, </a:t>
            </a:r>
          </a:p>
          <a:p>
            <a:pPr lvl="0"/>
            <a:r>
              <a:rPr lang="tr-TR" dirty="0" smtClean="0"/>
              <a:t>Kolay </a:t>
            </a:r>
            <a:r>
              <a:rPr lang="tr-TR" dirty="0"/>
              <a:t>uygulanabilir, yinelenebilir set-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sağlanmasıdır</a:t>
            </a:r>
            <a:r>
              <a:rPr lang="tr-T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4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/>
              <a:t>Tedavi pozisyonu </a:t>
            </a:r>
            <a:endParaRPr lang="tr-TR" sz="3600" dirty="0"/>
          </a:p>
          <a:p>
            <a:pPr lvl="1"/>
            <a:r>
              <a:rPr lang="tr-TR" dirty="0" smtClean="0">
                <a:sym typeface="Symbol"/>
              </a:rPr>
              <a:t></a:t>
            </a:r>
            <a:r>
              <a:rPr lang="tr-TR" dirty="0" smtClean="0"/>
              <a:t>  Hasta </a:t>
            </a:r>
            <a:r>
              <a:rPr lang="tr-TR" dirty="0"/>
              <a:t>tam orta hatta </a:t>
            </a:r>
            <a:r>
              <a:rPr lang="tr-TR" dirty="0" err="1"/>
              <a:t>düz</a:t>
            </a:r>
            <a:r>
              <a:rPr lang="tr-TR" dirty="0"/>
              <a:t> bir </a:t>
            </a:r>
            <a:r>
              <a:rPr lang="tr-TR" dirty="0" err="1"/>
              <a:t>biçimde</a:t>
            </a:r>
            <a:r>
              <a:rPr lang="tr-TR" dirty="0"/>
              <a:t> sırt </a:t>
            </a:r>
            <a:r>
              <a:rPr lang="tr-TR" dirty="0" err="1"/>
              <a:t>üstu</a:t>
            </a:r>
            <a:r>
              <a:rPr lang="tr-TR" dirty="0"/>
              <a:t>̈ pozisyonda yatırılır. </a:t>
            </a:r>
            <a:endParaRPr lang="tr-TR" sz="3200" dirty="0"/>
          </a:p>
          <a:p>
            <a:pPr lvl="1"/>
            <a:r>
              <a:rPr lang="tr-TR" dirty="0">
                <a:sym typeface="Symbol"/>
              </a:rPr>
              <a:t></a:t>
            </a:r>
            <a:r>
              <a:rPr lang="tr-TR" dirty="0"/>
              <a:t>  Hastanın sırtı altına 5°-10o </a:t>
            </a:r>
            <a:r>
              <a:rPr lang="tr-TR" dirty="0" err="1"/>
              <a:t>lik</a:t>
            </a:r>
            <a:r>
              <a:rPr lang="tr-TR" dirty="0"/>
              <a:t> </a:t>
            </a:r>
            <a:r>
              <a:rPr lang="tr-TR" dirty="0" err="1"/>
              <a:t>açılı</a:t>
            </a:r>
            <a:r>
              <a:rPr lang="tr-TR" dirty="0"/>
              <a:t> </a:t>
            </a:r>
            <a:r>
              <a:rPr lang="tr-TR" dirty="0" err="1"/>
              <a:t>stayrafor</a:t>
            </a:r>
            <a:r>
              <a:rPr lang="tr-TR" dirty="0"/>
              <a:t> kama </a:t>
            </a:r>
            <a:r>
              <a:rPr lang="tr-TR" dirty="0" err="1"/>
              <a:t>yerleştirilir</a:t>
            </a:r>
            <a:r>
              <a:rPr lang="tr-TR" dirty="0"/>
              <a:t>. </a:t>
            </a:r>
            <a:endParaRPr lang="tr-TR" sz="3200" dirty="0"/>
          </a:p>
          <a:p>
            <a:pPr lvl="1"/>
            <a:r>
              <a:rPr lang="tr-TR" dirty="0">
                <a:sym typeface="Symbol"/>
              </a:rPr>
              <a:t></a:t>
            </a:r>
            <a:r>
              <a:rPr lang="tr-TR" dirty="0"/>
              <a:t>  Kanserli meme tarafındaki kol 90o dik olacak </a:t>
            </a:r>
            <a:r>
              <a:rPr lang="tr-TR" dirty="0" err="1"/>
              <a:t>şekilde</a:t>
            </a:r>
            <a:r>
              <a:rPr lang="tr-TR" dirty="0"/>
              <a:t> sabitlenir. (Kol </a:t>
            </a:r>
            <a:r>
              <a:rPr lang="tr-TR" dirty="0" err="1" smtClean="0"/>
              <a:t>gövde</a:t>
            </a:r>
            <a:r>
              <a:rPr lang="tr-TR" dirty="0" smtClean="0"/>
              <a:t> </a:t>
            </a:r>
            <a:r>
              <a:rPr lang="tr-TR" dirty="0" err="1"/>
              <a:t>açısı</a:t>
            </a:r>
            <a:r>
              <a:rPr lang="tr-TR" dirty="0"/>
              <a:t> 90o) Meme boardı kullanılmalı ve hastanın eli boardın </a:t>
            </a:r>
            <a:r>
              <a:rPr lang="tr-TR" dirty="0" err="1"/>
              <a:t>tutacağını</a:t>
            </a:r>
            <a:r>
              <a:rPr lang="tr-TR" dirty="0"/>
              <a:t> </a:t>
            </a:r>
            <a:r>
              <a:rPr lang="tr-TR" dirty="0" smtClean="0"/>
              <a:t>baş üzerinde tutmalı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0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Meme  lenfatikleri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06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Meme radyoterapisi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Periferik</a:t>
            </a:r>
            <a:r>
              <a:rPr lang="tr-TR" dirty="0" smtClean="0"/>
              <a:t> lenfatikler ayrı bir alan</a:t>
            </a:r>
          </a:p>
          <a:p>
            <a:r>
              <a:rPr lang="tr-TR" dirty="0" smtClean="0"/>
              <a:t>Meme bölgesi ayrı alan</a:t>
            </a:r>
          </a:p>
          <a:p>
            <a:pPr marL="0" indent="0">
              <a:buNone/>
            </a:pPr>
            <a:r>
              <a:rPr lang="tr-TR" dirty="0" err="1" smtClean="0"/>
              <a:t>Periferik</a:t>
            </a:r>
            <a:r>
              <a:rPr lang="tr-TR" dirty="0" smtClean="0"/>
              <a:t> lenfatikler</a:t>
            </a:r>
          </a:p>
          <a:p>
            <a:r>
              <a:rPr lang="tr-TR" dirty="0" smtClean="0"/>
              <a:t>Level I, II, III (</a:t>
            </a:r>
            <a:r>
              <a:rPr lang="tr-TR" dirty="0" err="1" smtClean="0"/>
              <a:t>Aksiller</a:t>
            </a:r>
            <a:r>
              <a:rPr lang="tr-TR" dirty="0" smtClean="0"/>
              <a:t> lenfatikler)</a:t>
            </a:r>
          </a:p>
          <a:p>
            <a:r>
              <a:rPr lang="tr-TR" dirty="0" err="1" smtClean="0"/>
              <a:t>Mammaria</a:t>
            </a:r>
            <a:r>
              <a:rPr lang="tr-TR" dirty="0" smtClean="0"/>
              <a:t> </a:t>
            </a:r>
            <a:r>
              <a:rPr lang="tr-TR" dirty="0" err="1" smtClean="0"/>
              <a:t>interna</a:t>
            </a:r>
            <a:r>
              <a:rPr lang="tr-TR" dirty="0" smtClean="0"/>
              <a:t> lenf </a:t>
            </a:r>
            <a:r>
              <a:rPr lang="tr-TR" dirty="0" err="1" smtClean="0"/>
              <a:t>nodları</a:t>
            </a:r>
            <a:endParaRPr lang="tr-TR" dirty="0" smtClean="0"/>
          </a:p>
          <a:p>
            <a:r>
              <a:rPr lang="tr-TR" dirty="0" err="1" smtClean="0"/>
              <a:t>Supraklavikular</a:t>
            </a:r>
            <a:r>
              <a:rPr lang="tr-TR" dirty="0" smtClean="0"/>
              <a:t> lenf </a:t>
            </a:r>
            <a:r>
              <a:rPr lang="tr-TR" dirty="0" err="1" smtClean="0"/>
              <a:t>nodları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85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Periferiik</a:t>
            </a:r>
            <a:r>
              <a:rPr lang="tr-TR" dirty="0" smtClean="0"/>
              <a:t> </a:t>
            </a:r>
            <a:r>
              <a:rPr lang="tr-TR" dirty="0" err="1" smtClean="0"/>
              <a:t>lenftatikler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Belli bir derinlik verilerek yapılır</a:t>
            </a:r>
          </a:p>
          <a:p>
            <a:r>
              <a:rPr lang="tr-TR" dirty="0" err="1" smtClean="0"/>
              <a:t>Supraklavikuler</a:t>
            </a:r>
            <a:r>
              <a:rPr lang="tr-TR" dirty="0" smtClean="0"/>
              <a:t> lenfatikler için 3cm derinlik yeterlidir</a:t>
            </a:r>
          </a:p>
          <a:p>
            <a:r>
              <a:rPr lang="tr-TR" dirty="0" err="1" smtClean="0"/>
              <a:t>Aksiller</a:t>
            </a:r>
            <a:r>
              <a:rPr lang="tr-TR" dirty="0" smtClean="0"/>
              <a:t> bölge için ön arka alan gerekir</a:t>
            </a:r>
          </a:p>
          <a:p>
            <a:r>
              <a:rPr lang="tr-TR" dirty="0" smtClean="0"/>
              <a:t>Sıcak noktalar oluşabilir</a:t>
            </a:r>
          </a:p>
          <a:p>
            <a:r>
              <a:rPr lang="tr-TR" dirty="0" err="1" smtClean="0"/>
              <a:t>Konformal</a:t>
            </a:r>
            <a:r>
              <a:rPr lang="tr-TR" dirty="0" smtClean="0"/>
              <a:t> tedavide uygun bir şekilde alanlar birleştirilerek sıcak noktalar engellenir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582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Meme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 ve sol </a:t>
            </a:r>
            <a:r>
              <a:rPr lang="tr-TR" dirty="0" err="1" smtClean="0"/>
              <a:t>tanjansiyel</a:t>
            </a:r>
            <a:r>
              <a:rPr lang="tr-TR" dirty="0" smtClean="0"/>
              <a:t> iki alandan oluşur</a:t>
            </a:r>
          </a:p>
          <a:p>
            <a:r>
              <a:rPr lang="tr-TR" dirty="0" err="1" smtClean="0"/>
              <a:t>Tanjansiyel</a:t>
            </a:r>
            <a:r>
              <a:rPr lang="tr-TR" dirty="0" smtClean="0"/>
              <a:t> alanda alanın yarısı blokla korunmuş haldedir karşılıklı paralel iki alan belli bir açı ile meme bölgesini kavrayacak şekilde seçilir</a:t>
            </a:r>
          </a:p>
          <a:p>
            <a:r>
              <a:rPr lang="tr-TR" dirty="0" smtClean="0"/>
              <a:t>Altta yer alan akciğer dokusu ve kalp,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</a:t>
            </a:r>
            <a:r>
              <a:rPr lang="tr-TR" dirty="0" smtClean="0"/>
              <a:t> düşük doz almalı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397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294</Words>
  <Application>Microsoft Macintosh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Ofis Teması</vt:lpstr>
      <vt:lpstr>Meme kanserinde radyoterapi</vt:lpstr>
      <vt:lpstr>PowerPoint Presentation</vt:lpstr>
      <vt:lpstr>Meme kanseri</vt:lpstr>
      <vt:lpstr>PowerPoint Presentation</vt:lpstr>
      <vt:lpstr>PowerPoint Presentation</vt:lpstr>
      <vt:lpstr>Meme  lenfatikleri</vt:lpstr>
      <vt:lpstr>Meme radyoterapisi</vt:lpstr>
      <vt:lpstr>Periferiik lenftatikler</vt:lpstr>
      <vt:lpstr>Meme alanı</vt:lpstr>
      <vt:lpstr>PowerPoint Presentation</vt:lpstr>
      <vt:lpstr>Konvansiyonel tedavide sorunlar</vt:lpstr>
      <vt:lpstr>Alan çakışmaları</vt:lpstr>
      <vt:lpstr>Meme tanjansiyel alanları</vt:lpstr>
      <vt:lpstr>Kalp ve akciğer koruma</vt:lpstr>
      <vt:lpstr>Prone pozisyonu özel tedavi</vt:lpstr>
      <vt:lpstr>Meme board ve vakumlu yastık</vt:lpstr>
      <vt:lpstr>Kollar ve boyun sabit kalacak şekilde yastık şişirilir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Meme kanserinde radyoterapi</dc:title>
  <dc:creator>M-S-K-H-S-K</dc:creator>
  <cp:lastModifiedBy>Huriye Kiziltan</cp:lastModifiedBy>
  <cp:revision>13</cp:revision>
  <dcterms:created xsi:type="dcterms:W3CDTF">2013-11-28T03:47:33Z</dcterms:created>
  <dcterms:modified xsi:type="dcterms:W3CDTF">2014-12-03T02:52:41Z</dcterms:modified>
</cp:coreProperties>
</file>