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90" r:id="rId32"/>
    <p:sldId id="291" r:id="rId33"/>
    <p:sldId id="288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2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24.11.2015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5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24.11.2015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6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24.11.2015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24.11.2015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9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24.11.2015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8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24.11.2015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4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24.11.2015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1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24.11.2015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7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24.11.2015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8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24.11.2015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6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24.11.2015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24.11.2015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LENFOMA TEDAVİSİ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Öğr.Gör.Uz.Dr.Huriye</a:t>
            </a:r>
            <a:r>
              <a:rPr lang="en-US" dirty="0" smtClean="0"/>
              <a:t> </a:t>
            </a:r>
            <a:r>
              <a:rPr lang="en-US" dirty="0" err="1" smtClean="0"/>
              <a:t>Şenay</a:t>
            </a:r>
            <a:r>
              <a:rPr lang="en-US" dirty="0" smtClean="0"/>
              <a:t> </a:t>
            </a:r>
            <a:r>
              <a:rPr lang="en-US" dirty="0" err="1" smtClean="0"/>
              <a:t>Kıızltan</a:t>
            </a:r>
            <a:endParaRPr lang="en-US" dirty="0" smtClean="0"/>
          </a:p>
          <a:p>
            <a:r>
              <a:rPr lang="en-US" dirty="0" err="1" smtClean="0"/>
              <a:t>Bezmialem</a:t>
            </a:r>
            <a:r>
              <a:rPr lang="en-US" dirty="0" smtClean="0"/>
              <a:t> </a:t>
            </a:r>
            <a:r>
              <a:rPr lang="en-US" dirty="0" err="1" smtClean="0"/>
              <a:t>Üniversitesi</a:t>
            </a:r>
            <a:r>
              <a:rPr lang="en-US" dirty="0" smtClean="0"/>
              <a:t> tıp </a:t>
            </a:r>
            <a:r>
              <a:rPr lang="en-US" dirty="0" err="1" smtClean="0"/>
              <a:t>Fakültesi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Onkolojisi</a:t>
            </a:r>
            <a:r>
              <a:rPr lang="en-US" dirty="0" smtClean="0"/>
              <a:t> </a:t>
            </a:r>
            <a:r>
              <a:rPr lang="en-US" dirty="0" err="1" smtClean="0"/>
              <a:t>Anabilimdalı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9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effectLst/>
              </a:rPr>
              <a:t>Hodgkinde</a:t>
            </a:r>
            <a:r>
              <a:rPr lang="tr-TR" dirty="0">
                <a:effectLst/>
              </a:rPr>
              <a:t> radyoterapi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>
                <a:effectLst/>
              </a:rPr>
              <a:t>Eskiden </a:t>
            </a:r>
            <a:r>
              <a:rPr lang="tr-TR" dirty="0" err="1"/>
              <a:t>s</a:t>
            </a:r>
            <a:r>
              <a:rPr lang="tr-TR" dirty="0" err="1" smtClean="0">
                <a:effectLst/>
              </a:rPr>
              <a:t>upradiafragmatik</a:t>
            </a:r>
            <a:r>
              <a:rPr lang="tr-TR" dirty="0" smtClean="0">
                <a:effectLst/>
              </a:rPr>
              <a:t> </a:t>
            </a:r>
            <a:r>
              <a:rPr lang="tr-TR" dirty="0">
                <a:effectLst/>
              </a:rPr>
              <a:t>hastalık </a:t>
            </a:r>
            <a:r>
              <a:rPr lang="tr-TR" dirty="0" err="1">
                <a:effectLst/>
              </a:rPr>
              <a:t>için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Mantle</a:t>
            </a:r>
            <a:r>
              <a:rPr lang="tr-TR" dirty="0" smtClean="0">
                <a:effectLst/>
              </a:rPr>
              <a:t>,</a:t>
            </a:r>
          </a:p>
          <a:p>
            <a:r>
              <a:rPr lang="tr-TR" dirty="0" err="1" smtClean="0">
                <a:effectLst/>
              </a:rPr>
              <a:t>infradiafragmatik</a:t>
            </a:r>
            <a:r>
              <a:rPr lang="tr-TR" dirty="0" smtClean="0">
                <a:effectLst/>
              </a:rPr>
              <a:t> </a:t>
            </a:r>
            <a:r>
              <a:rPr lang="tr-TR" dirty="0">
                <a:effectLst/>
              </a:rPr>
              <a:t>hastalık </a:t>
            </a:r>
            <a:r>
              <a:rPr lang="tr-TR" dirty="0" err="1" smtClean="0">
                <a:effectLst/>
              </a:rPr>
              <a:t>için</a:t>
            </a:r>
            <a:r>
              <a:rPr lang="tr-TR" dirty="0" smtClean="0">
                <a:effectLst/>
              </a:rPr>
              <a:t> </a:t>
            </a:r>
            <a:r>
              <a:rPr lang="tr-TR" dirty="0">
                <a:effectLst/>
              </a:rPr>
              <a:t>ters Y alanla </a:t>
            </a:r>
            <a:r>
              <a:rPr lang="tr-TR" dirty="0" smtClean="0">
                <a:effectLst/>
              </a:rPr>
              <a:t>verilmekteydi. Kemoterapinin yaygınlaşması ile alanlar küçüldü.</a:t>
            </a:r>
            <a:endParaRPr lang="tr-TR" dirty="0" smtClean="0">
              <a:effectLst/>
            </a:endParaRPr>
          </a:p>
          <a:p>
            <a:r>
              <a:rPr lang="tr-TR" dirty="0" err="1" smtClean="0">
                <a:effectLst/>
              </a:rPr>
              <a:t>Hodgkin</a:t>
            </a:r>
            <a:r>
              <a:rPr lang="tr-TR" dirty="0" smtClean="0">
                <a:effectLst/>
              </a:rPr>
              <a:t> </a:t>
            </a:r>
            <a:r>
              <a:rPr lang="tr-TR" dirty="0" err="1">
                <a:effectLst/>
              </a:rPr>
              <a:t>dışı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lenfomalarda</a:t>
            </a:r>
            <a:r>
              <a:rPr lang="tr-TR" dirty="0">
                <a:effectLst/>
              </a:rPr>
              <a:t> </a:t>
            </a:r>
            <a:r>
              <a:rPr lang="tr-TR" dirty="0" smtClean="0">
                <a:effectLst/>
              </a:rPr>
              <a:t> </a:t>
            </a:r>
            <a:r>
              <a:rPr lang="tr-TR" dirty="0" err="1">
                <a:effectLst/>
              </a:rPr>
              <a:t>düşük</a:t>
            </a:r>
            <a:r>
              <a:rPr lang="tr-TR" dirty="0">
                <a:effectLst/>
              </a:rPr>
              <a:t> dereceli ve evre I hastalık </a:t>
            </a:r>
            <a:r>
              <a:rPr lang="tr-TR" dirty="0" err="1">
                <a:effectLst/>
              </a:rPr>
              <a:t>dışında</a:t>
            </a:r>
            <a:r>
              <a:rPr lang="tr-TR" dirty="0">
                <a:effectLst/>
              </a:rPr>
              <a:t> tek </a:t>
            </a:r>
            <a:r>
              <a:rPr lang="tr-TR" dirty="0" err="1">
                <a:effectLst/>
              </a:rPr>
              <a:t>başına</a:t>
            </a:r>
            <a:r>
              <a:rPr lang="tr-TR" dirty="0">
                <a:effectLst/>
              </a:rPr>
              <a:t> radyoterapi kullanımı </a:t>
            </a:r>
            <a:r>
              <a:rPr lang="tr-TR" dirty="0" err="1">
                <a:effectLst/>
              </a:rPr>
              <a:t>önerilmez</a:t>
            </a:r>
            <a:r>
              <a:rPr lang="tr-TR" dirty="0">
                <a:effectLst/>
              </a:rPr>
              <a:t>. </a:t>
            </a:r>
            <a:endParaRPr lang="tr-TR" dirty="0" smtClean="0">
              <a:effectLst/>
            </a:endParaRPr>
          </a:p>
          <a:p>
            <a:r>
              <a:rPr lang="tr-TR" dirty="0" smtClean="0">
                <a:effectLst/>
              </a:rPr>
              <a:t>Kemoterapi </a:t>
            </a:r>
            <a:r>
              <a:rPr lang="tr-TR" dirty="0" err="1">
                <a:effectLst/>
              </a:rPr>
              <a:t>primer</a:t>
            </a:r>
            <a:r>
              <a:rPr lang="tr-TR" dirty="0">
                <a:effectLst/>
              </a:rPr>
              <a:t> tedavidir</a:t>
            </a:r>
            <a:r>
              <a:rPr lang="tr-TR" dirty="0" smtClean="0">
                <a:effectLst/>
              </a:rPr>
              <a:t>,</a:t>
            </a:r>
          </a:p>
          <a:p>
            <a:r>
              <a:rPr lang="tr-TR" dirty="0" smtClean="0">
                <a:effectLst/>
              </a:rPr>
              <a:t>Radyoterapi </a:t>
            </a:r>
            <a:r>
              <a:rPr lang="tr-TR" dirty="0">
                <a:effectLst/>
              </a:rPr>
              <a:t>tutulan alanlarda hastalık </a:t>
            </a:r>
            <a:r>
              <a:rPr lang="tr-TR" dirty="0" err="1">
                <a:effectLst/>
              </a:rPr>
              <a:t>kontrolünu</a:t>
            </a:r>
            <a:r>
              <a:rPr lang="tr-TR" dirty="0">
                <a:effectLst/>
              </a:rPr>
              <a:t>̈ arttırmak </a:t>
            </a:r>
            <a:r>
              <a:rPr lang="tr-TR" dirty="0" err="1">
                <a:effectLst/>
              </a:rPr>
              <a:t>için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önerilir</a:t>
            </a:r>
            <a:r>
              <a:rPr lang="tr-TR" dirty="0">
                <a:effectLst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5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5633" b="5633"/>
          <a:stretch>
            <a:fillRect/>
          </a:stretch>
        </p:blipFill>
        <p:spPr>
          <a:xfrm>
            <a:off x="1120775" y="530225"/>
            <a:ext cx="6556375" cy="5726113"/>
          </a:xfrm>
        </p:spPr>
      </p:pic>
    </p:spTree>
    <p:extLst>
      <p:ext uri="{BB962C8B-B14F-4D97-AF65-F5344CB8AC3E}">
        <p14:creationId xmlns:p14="http://schemas.microsoft.com/office/powerpoint/2010/main" val="171263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NHL’da</a:t>
            </a:r>
            <a:r>
              <a:rPr lang="tr-TR" dirty="0" smtClean="0"/>
              <a:t> </a:t>
            </a:r>
            <a:r>
              <a:rPr lang="tr-TR" dirty="0" err="1" smtClean="0"/>
              <a:t>RT’nin</a:t>
            </a:r>
            <a:r>
              <a:rPr lang="tr-TR" dirty="0" smtClean="0"/>
              <a:t> uygulanma amacı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3 </a:t>
            </a:r>
            <a:r>
              <a:rPr lang="tr-TR" dirty="0"/>
              <a:t>ana başlık altında toplanabilir. </a:t>
            </a:r>
            <a:endParaRPr lang="tr-TR" dirty="0" smtClean="0"/>
          </a:p>
          <a:p>
            <a:r>
              <a:rPr lang="tr-TR" dirty="0" smtClean="0"/>
              <a:t>1</a:t>
            </a:r>
            <a:r>
              <a:rPr lang="tr-TR" dirty="0"/>
              <a:t>. </a:t>
            </a:r>
            <a:r>
              <a:rPr lang="tr-TR" dirty="0" err="1"/>
              <a:t>Küratif</a:t>
            </a:r>
            <a:r>
              <a:rPr lang="tr-TR" dirty="0"/>
              <a:t> Amaçlı Radyoterapi: </a:t>
            </a:r>
            <a:r>
              <a:rPr lang="tr-TR" dirty="0" err="1"/>
              <a:t>NHL’daki</a:t>
            </a:r>
            <a:r>
              <a:rPr lang="tr-TR" dirty="0"/>
              <a:t> RT uygulamaları büyük oranda bu başlık altında toplanır. </a:t>
            </a:r>
            <a:endParaRPr lang="tr-TR" dirty="0" smtClean="0"/>
          </a:p>
          <a:p>
            <a:r>
              <a:rPr lang="tr-TR" dirty="0" smtClean="0"/>
              <a:t>Amaç </a:t>
            </a:r>
            <a:r>
              <a:rPr lang="tr-TR" dirty="0"/>
              <a:t>hastalıksız ve genel </a:t>
            </a:r>
            <a:r>
              <a:rPr lang="tr-TR" dirty="0" err="1"/>
              <a:t>sağkalıma</a:t>
            </a:r>
            <a:r>
              <a:rPr lang="tr-TR" dirty="0"/>
              <a:t> katkıda bulunmak ve radyoterapi uygulanan hastalığı tamamen ortadan kaldırmaya yöneliktir.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3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2. Palyatif Amaçlı Radyoterapi: </a:t>
            </a:r>
            <a:endParaRPr lang="tr-TR" dirty="0" smtClean="0"/>
          </a:p>
          <a:p>
            <a:r>
              <a:rPr lang="tr-TR" dirty="0" smtClean="0"/>
              <a:t>Buradaki </a:t>
            </a:r>
            <a:r>
              <a:rPr lang="tr-TR" dirty="0"/>
              <a:t>amaç hastalığın hastaya vermiş oluğu çeşitli semptomları ortadan kaldırmak veya azaltmaktır. </a:t>
            </a:r>
            <a:endParaRPr lang="tr-TR" dirty="0" smtClean="0"/>
          </a:p>
          <a:p>
            <a:r>
              <a:rPr lang="tr-TR" dirty="0" smtClean="0"/>
              <a:t>Özellikle </a:t>
            </a:r>
            <a:r>
              <a:rPr lang="tr-TR" dirty="0"/>
              <a:t>düşük performans indeksi olan, ileri yaşta, ve yaygın hastalıklı hastalarda yaklaşım palyatiftir.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56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Profilaktik</a:t>
            </a:r>
            <a:r>
              <a:rPr lang="tr-TR" dirty="0" smtClean="0"/>
              <a:t> Amaçlı Radyoterapi: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Buradaki </a:t>
            </a:r>
            <a:r>
              <a:rPr lang="tr-TR" dirty="0"/>
              <a:t>amaç diğer yöntemlerle kontrol sağlanamayan ya da yeterince başarılı olunamayan bölgelerin </a:t>
            </a:r>
            <a:r>
              <a:rPr lang="tr-TR" dirty="0" err="1"/>
              <a:t>subklinik</a:t>
            </a:r>
            <a:r>
              <a:rPr lang="tr-TR" dirty="0"/>
              <a:t> hastalığa karşı koruyucu olarak düşük dozda tedavisidir. </a:t>
            </a:r>
            <a:endParaRPr lang="tr-TR" dirty="0" smtClean="0"/>
          </a:p>
          <a:p>
            <a:r>
              <a:rPr lang="tr-TR" dirty="0" smtClean="0"/>
              <a:t>Özellikle </a:t>
            </a:r>
            <a:r>
              <a:rPr lang="tr-TR" dirty="0"/>
              <a:t>testis ve santral sinir sistemi (SSS) gibi </a:t>
            </a:r>
            <a:r>
              <a:rPr lang="tr-TR" dirty="0" err="1"/>
              <a:t>kemote</a:t>
            </a:r>
            <a:r>
              <a:rPr lang="tr-TR" dirty="0"/>
              <a:t> </a:t>
            </a:r>
            <a:r>
              <a:rPr lang="tr-TR" dirty="0" err="1"/>
              <a:t>rapinin</a:t>
            </a:r>
            <a:r>
              <a:rPr lang="tr-TR" dirty="0"/>
              <a:t> etkisinin daha az olduğu bölgelerde koruyucu amaçlı uygulanır. </a:t>
            </a:r>
            <a:endParaRPr lang="tr-TR" dirty="0" smtClean="0"/>
          </a:p>
          <a:p>
            <a:r>
              <a:rPr lang="tr-TR" dirty="0" err="1" smtClean="0"/>
              <a:t>Paranazal</a:t>
            </a:r>
            <a:r>
              <a:rPr lang="tr-TR" dirty="0" smtClean="0"/>
              <a:t> </a:t>
            </a:r>
            <a:r>
              <a:rPr lang="tr-TR" dirty="0"/>
              <a:t>sinüs, testis, meme NHL gibi bazı lokalizasyonlarda ise SSS tutulumu sık olmakta ve bu bölgelerin koruma amaçlı tedavileri gündeme gelmektedir.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13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NHL’da</a:t>
            </a:r>
            <a:r>
              <a:rPr lang="tr-TR" dirty="0"/>
              <a:t> </a:t>
            </a:r>
            <a:r>
              <a:rPr lang="tr-TR" dirty="0" err="1"/>
              <a:t>nodal</a:t>
            </a:r>
            <a:r>
              <a:rPr lang="tr-TR" dirty="0"/>
              <a:t> ve </a:t>
            </a:r>
            <a:r>
              <a:rPr lang="tr-TR" dirty="0" err="1"/>
              <a:t>ekstranodal</a:t>
            </a:r>
            <a:r>
              <a:rPr lang="tr-TR" dirty="0"/>
              <a:t> tutulum bölgelerine göre radyoterapi yaklaşımı önemli farklılıklar gösterir. </a:t>
            </a:r>
          </a:p>
          <a:p>
            <a:r>
              <a:rPr lang="tr-TR" dirty="0" smtClean="0"/>
              <a:t>1</a:t>
            </a:r>
            <a:r>
              <a:rPr lang="tr-TR" dirty="0"/>
              <a:t>. </a:t>
            </a:r>
            <a:r>
              <a:rPr lang="tr-TR" dirty="0" err="1"/>
              <a:t>Nodal</a:t>
            </a:r>
            <a:r>
              <a:rPr lang="tr-TR" dirty="0"/>
              <a:t> hastalık: </a:t>
            </a:r>
            <a:r>
              <a:rPr lang="tr-TR" dirty="0" err="1"/>
              <a:t>Nodal</a:t>
            </a:r>
            <a:r>
              <a:rPr lang="tr-TR" dirty="0"/>
              <a:t> hastalıkta tutulmuş ya da komşu </a:t>
            </a:r>
            <a:r>
              <a:rPr lang="tr-TR" dirty="0" err="1"/>
              <a:t>nodal</a:t>
            </a:r>
            <a:r>
              <a:rPr lang="tr-TR" dirty="0"/>
              <a:t> bölgeleri kapsayan RT alanları kullanılır. </a:t>
            </a:r>
            <a:endParaRPr lang="tr-TR" dirty="0" smtClean="0"/>
          </a:p>
          <a:p>
            <a:r>
              <a:rPr lang="tr-TR" dirty="0" smtClean="0"/>
              <a:t>2</a:t>
            </a:r>
            <a:r>
              <a:rPr lang="tr-TR" dirty="0"/>
              <a:t>. </a:t>
            </a:r>
            <a:r>
              <a:rPr lang="tr-TR" dirty="0" err="1"/>
              <a:t>Ekstranodal</a:t>
            </a:r>
            <a:r>
              <a:rPr lang="tr-TR" dirty="0"/>
              <a:t> hastalık: NHL çok farklı bölgelerde </a:t>
            </a:r>
            <a:r>
              <a:rPr lang="tr-TR" dirty="0" err="1"/>
              <a:t>ekstranodal</a:t>
            </a:r>
            <a:r>
              <a:rPr lang="tr-TR" dirty="0"/>
              <a:t> tutulumlarla karşımı- </a:t>
            </a:r>
            <a:r>
              <a:rPr lang="tr-TR" dirty="0" err="1"/>
              <a:t>za</a:t>
            </a:r>
            <a:r>
              <a:rPr lang="tr-TR" dirty="0"/>
              <a:t> çıkar.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56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tr-TR" dirty="0"/>
              <a:t>Bu bölgeleri </a:t>
            </a:r>
            <a:r>
              <a:rPr lang="tr-TR" dirty="0" err="1"/>
              <a:t>gastrointestinal</a:t>
            </a:r>
            <a:r>
              <a:rPr lang="tr-TR" dirty="0"/>
              <a:t> sistem (GIS)</a:t>
            </a:r>
            <a:r>
              <a:rPr lang="tr-TR" dirty="0" smtClean="0"/>
              <a:t>,</a:t>
            </a:r>
          </a:p>
          <a:p>
            <a:r>
              <a:rPr lang="tr-TR" dirty="0" err="1" smtClean="0"/>
              <a:t>Waldeyer</a:t>
            </a:r>
            <a:r>
              <a:rPr lang="tr-TR" dirty="0" smtClean="0"/>
              <a:t> </a:t>
            </a:r>
            <a:r>
              <a:rPr lang="tr-TR" dirty="0"/>
              <a:t>halkası, </a:t>
            </a:r>
            <a:endParaRPr lang="tr-TR" dirty="0" smtClean="0"/>
          </a:p>
          <a:p>
            <a:r>
              <a:rPr lang="tr-TR" dirty="0" err="1" smtClean="0"/>
              <a:t>paranasal</a:t>
            </a:r>
            <a:r>
              <a:rPr lang="tr-TR" dirty="0" smtClean="0"/>
              <a:t> </a:t>
            </a:r>
            <a:r>
              <a:rPr lang="tr-TR" dirty="0"/>
              <a:t>sinüsler, </a:t>
            </a:r>
            <a:endParaRPr lang="tr-TR" dirty="0" smtClean="0"/>
          </a:p>
          <a:p>
            <a:r>
              <a:rPr lang="tr-TR" dirty="0" err="1" smtClean="0"/>
              <a:t>tükrük</a:t>
            </a:r>
            <a:r>
              <a:rPr lang="tr-TR" dirty="0" smtClean="0"/>
              <a:t> </a:t>
            </a:r>
            <a:r>
              <a:rPr lang="tr-TR" dirty="0"/>
              <a:t>bezleri, </a:t>
            </a:r>
            <a:r>
              <a:rPr lang="tr-TR" dirty="0" smtClean="0"/>
              <a:t>t</a:t>
            </a:r>
          </a:p>
          <a:p>
            <a:r>
              <a:rPr lang="tr-TR" dirty="0" err="1" smtClean="0"/>
              <a:t>iroid</a:t>
            </a:r>
            <a:r>
              <a:rPr lang="tr-TR" dirty="0"/>
              <a:t>, </a:t>
            </a:r>
            <a:r>
              <a:rPr lang="tr-TR" dirty="0" err="1"/>
              <a:t>orbita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smtClean="0"/>
              <a:t>akciğer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smtClean="0"/>
              <a:t>meme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smtClean="0"/>
              <a:t>kemik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err="1" smtClean="0"/>
              <a:t>genitoüriner</a:t>
            </a:r>
            <a:r>
              <a:rPr lang="tr-TR" dirty="0" smtClean="0"/>
              <a:t>,</a:t>
            </a:r>
          </a:p>
          <a:p>
            <a:r>
              <a:rPr lang="tr-TR" dirty="0" smtClean="0"/>
              <a:t> </a:t>
            </a:r>
            <a:r>
              <a:rPr lang="tr-TR" dirty="0"/>
              <a:t>santral sinir sistemi (SSS) </a:t>
            </a:r>
            <a:r>
              <a:rPr lang="tr-TR" dirty="0" smtClean="0"/>
              <a:t> </a:t>
            </a:r>
          </a:p>
          <a:p>
            <a:r>
              <a:rPr lang="tr-TR" dirty="0" smtClean="0"/>
              <a:t>cilt </a:t>
            </a:r>
            <a:r>
              <a:rPr lang="tr-TR" dirty="0"/>
              <a:t>olarak sıralayabiliriz.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63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392"/>
            <a:ext cx="8229600" cy="6278608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1) Tutulmuş alan radyoterapi (IFRT- </a:t>
            </a:r>
            <a:r>
              <a:rPr lang="tr-TR" dirty="0" err="1"/>
              <a:t>involvedfield</a:t>
            </a:r>
            <a:r>
              <a:rPr lang="tr-TR" dirty="0"/>
              <a:t> </a:t>
            </a:r>
            <a:r>
              <a:rPr lang="tr-TR" dirty="0" err="1"/>
              <a:t>radiotherapy</a:t>
            </a:r>
            <a:r>
              <a:rPr lang="tr-TR" dirty="0"/>
              <a:t>) Daha çok lokalize </a:t>
            </a:r>
            <a:r>
              <a:rPr lang="tr-TR" dirty="0" err="1"/>
              <a:t>lenfomalarda</a:t>
            </a:r>
            <a:r>
              <a:rPr lang="tr-TR" dirty="0"/>
              <a:t> kullanılan bir tekniktir. </a:t>
            </a:r>
            <a:endParaRPr lang="tr-TR" dirty="0" smtClean="0"/>
          </a:p>
          <a:p>
            <a:r>
              <a:rPr lang="tr-TR" dirty="0" smtClean="0"/>
              <a:t>Çok </a:t>
            </a:r>
            <a:r>
              <a:rPr lang="tr-TR" dirty="0"/>
              <a:t>yaygın kullanılmasına </a:t>
            </a:r>
            <a:r>
              <a:rPr lang="tr-TR" dirty="0" err="1"/>
              <a:t>rağ</a:t>
            </a:r>
            <a:r>
              <a:rPr lang="tr-TR" dirty="0"/>
              <a:t>- men net bir tanımı yoktur. Her </a:t>
            </a:r>
            <a:r>
              <a:rPr lang="tr-TR" dirty="0" err="1"/>
              <a:t>klinikde</a:t>
            </a:r>
            <a:r>
              <a:rPr lang="tr-TR" dirty="0"/>
              <a:t> farklı uygulamalar olabilmektedir. </a:t>
            </a:r>
            <a:endParaRPr lang="tr-TR" dirty="0" smtClean="0"/>
          </a:p>
          <a:p>
            <a:r>
              <a:rPr lang="tr-TR" dirty="0" err="1" smtClean="0"/>
              <a:t>Nodal</a:t>
            </a:r>
            <a:r>
              <a:rPr lang="tr-TR" dirty="0" smtClean="0"/>
              <a:t> </a:t>
            </a:r>
            <a:r>
              <a:rPr lang="tr-TR" dirty="0"/>
              <a:t>bölgelerde genellikle </a:t>
            </a:r>
            <a:r>
              <a:rPr lang="tr-TR" dirty="0" err="1"/>
              <a:t>Rye</a:t>
            </a:r>
            <a:r>
              <a:rPr lang="tr-TR" dirty="0"/>
              <a:t> sınıflamasında belirtilen alanlar kullanılır. Hastalık hangi </a:t>
            </a:r>
            <a:r>
              <a:rPr lang="tr-TR" dirty="0" err="1"/>
              <a:t>nodal</a:t>
            </a:r>
            <a:r>
              <a:rPr lang="tr-TR" dirty="0"/>
              <a:t> bölgeyi tutuyorsa o bölge lenfatikler alan içine alınır. </a:t>
            </a:r>
            <a:endParaRPr lang="tr-TR" dirty="0" smtClean="0"/>
          </a:p>
          <a:p>
            <a:r>
              <a:rPr lang="tr-TR" dirty="0" smtClean="0"/>
              <a:t>Örneğin </a:t>
            </a:r>
            <a:r>
              <a:rPr lang="tr-TR" dirty="0" err="1"/>
              <a:t>supraklavikuler</a:t>
            </a:r>
            <a:r>
              <a:rPr lang="tr-TR" dirty="0"/>
              <a:t> bir lenf </a:t>
            </a:r>
            <a:r>
              <a:rPr lang="tr-TR" dirty="0" err="1"/>
              <a:t>nodu</a:t>
            </a:r>
            <a:r>
              <a:rPr lang="tr-TR" dirty="0"/>
              <a:t> tutulumunda o taraf boynun tamamı alan içerisine alınır.</a:t>
            </a:r>
            <a:r>
              <a:rPr lang="tr-TR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79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Geniş Alan Işınlama (EFRT- </a:t>
            </a:r>
            <a:r>
              <a:rPr lang="tr-TR" dirty="0" err="1" smtClean="0"/>
              <a:t>extended-field</a:t>
            </a:r>
            <a:r>
              <a:rPr lang="tr-TR" dirty="0" smtClean="0"/>
              <a:t> </a:t>
            </a:r>
            <a:r>
              <a:rPr lang="tr-TR" dirty="0" err="1" smtClean="0"/>
              <a:t>radiotherapy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</a:t>
            </a:r>
            <a:r>
              <a:rPr lang="tr-TR" dirty="0"/>
              <a:t>ışınlama alanında tutulmuş bölge yanı sıra komşu birinci ve ikinci bölge lenfatikler de alan içerisine alınır. </a:t>
            </a:r>
            <a:endParaRPr lang="tr-TR" dirty="0" smtClean="0"/>
          </a:p>
          <a:p>
            <a:r>
              <a:rPr lang="tr-TR" dirty="0" smtClean="0"/>
              <a:t>Genel </a:t>
            </a:r>
            <a:r>
              <a:rPr lang="tr-TR" dirty="0"/>
              <a:t>olarak </a:t>
            </a:r>
            <a:r>
              <a:rPr lang="tr-TR" dirty="0" err="1"/>
              <a:t>mantle</a:t>
            </a:r>
            <a:r>
              <a:rPr lang="tr-TR" dirty="0"/>
              <a:t> ve ters Y olarak adlandırılan bu alanlar </a:t>
            </a:r>
            <a:r>
              <a:rPr lang="tr-TR" dirty="0" err="1"/>
              <a:t>diafragma</a:t>
            </a:r>
            <a:r>
              <a:rPr lang="tr-TR" dirty="0"/>
              <a:t> üst ve altına yöneliktir. </a:t>
            </a:r>
            <a:endParaRPr lang="tr-TR" dirty="0" smtClean="0"/>
          </a:p>
          <a:p>
            <a:r>
              <a:rPr lang="tr-TR" dirty="0" smtClean="0"/>
              <a:t>Etkin </a:t>
            </a:r>
            <a:r>
              <a:rPr lang="tr-TR" dirty="0"/>
              <a:t>kemoterapi şemaları nedeniyle artık rutin pratikte pek kullanılmamaktadır.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5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398" b="4398"/>
          <a:stretch>
            <a:fillRect/>
          </a:stretch>
        </p:blipFill>
        <p:spPr>
          <a:xfrm>
            <a:off x="2106396" y="398463"/>
            <a:ext cx="4546600" cy="5437187"/>
          </a:xfrm>
        </p:spPr>
      </p:pic>
    </p:spTree>
    <p:extLst>
      <p:ext uri="{BB962C8B-B14F-4D97-AF65-F5344CB8AC3E}">
        <p14:creationId xmlns:p14="http://schemas.microsoft.com/office/powerpoint/2010/main" val="9276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Lenfoma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790573"/>
          </a:xfrm>
        </p:spPr>
        <p:txBody>
          <a:bodyPr>
            <a:normAutofit fontScale="92500"/>
          </a:bodyPr>
          <a:lstStyle/>
          <a:p>
            <a:r>
              <a:rPr lang="tr-TR" dirty="0" err="1">
                <a:effectLst/>
              </a:rPr>
              <a:t>Lenfomalar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çok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çeşitli</a:t>
            </a:r>
            <a:r>
              <a:rPr lang="tr-TR" dirty="0">
                <a:effectLst/>
              </a:rPr>
              <a:t> alt gruplar halinde incelenir. </a:t>
            </a:r>
            <a:r>
              <a:rPr lang="tr-TR" dirty="0" smtClean="0">
                <a:effectLst/>
              </a:rPr>
              <a:t>En sık </a:t>
            </a:r>
            <a:r>
              <a:rPr lang="tr-TR" dirty="0" err="1" smtClean="0">
                <a:effectLst/>
              </a:rPr>
              <a:t>non-Hodgkin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Lenfoma</a:t>
            </a:r>
            <a:endParaRPr lang="tr-TR" dirty="0" smtClean="0">
              <a:effectLst/>
            </a:endParaRPr>
          </a:p>
          <a:p>
            <a:r>
              <a:rPr lang="tr-TR" dirty="0" smtClean="0">
                <a:effectLst/>
              </a:rPr>
              <a:t>Daha az olarak </a:t>
            </a:r>
            <a:r>
              <a:rPr lang="tr-TR" dirty="0" err="1" smtClean="0">
                <a:effectLst/>
              </a:rPr>
              <a:t>Hodgkin</a:t>
            </a:r>
            <a:r>
              <a:rPr lang="tr-TR" dirty="0" smtClean="0">
                <a:effectLst/>
              </a:rPr>
              <a:t> </a:t>
            </a:r>
            <a:r>
              <a:rPr lang="tr-TR" dirty="0" err="1">
                <a:effectLst/>
              </a:rPr>
              <a:t>lenfomaya</a:t>
            </a:r>
            <a:r>
              <a:rPr lang="tr-TR" dirty="0">
                <a:effectLst/>
              </a:rPr>
              <a:t> rastlanır.</a:t>
            </a:r>
          </a:p>
          <a:p>
            <a:r>
              <a:rPr lang="tr-TR" dirty="0" smtClean="0">
                <a:effectLst/>
              </a:rPr>
              <a:t>Hastalık</a:t>
            </a:r>
            <a:r>
              <a:rPr lang="tr-TR" dirty="0">
                <a:effectLst/>
              </a:rPr>
              <a:t>, </a:t>
            </a:r>
            <a:r>
              <a:rPr lang="tr-TR" dirty="0" err="1">
                <a:effectLst/>
              </a:rPr>
              <a:t>lenfoid</a:t>
            </a:r>
            <a:r>
              <a:rPr lang="tr-TR" dirty="0">
                <a:effectLst/>
              </a:rPr>
              <a:t> dokulardan kaynaklanır. </a:t>
            </a:r>
            <a:endParaRPr lang="tr-TR" dirty="0" smtClean="0">
              <a:effectLst/>
            </a:endParaRPr>
          </a:p>
          <a:p>
            <a:r>
              <a:rPr lang="tr-TR" dirty="0" smtClean="0">
                <a:effectLst/>
              </a:rPr>
              <a:t>Sıklıkla </a:t>
            </a:r>
            <a:r>
              <a:rPr lang="tr-TR" dirty="0">
                <a:effectLst/>
              </a:rPr>
              <a:t>lenf </a:t>
            </a:r>
            <a:r>
              <a:rPr lang="tr-TR" dirty="0" err="1">
                <a:effectLst/>
              </a:rPr>
              <a:t>ganglionları</a:t>
            </a:r>
            <a:r>
              <a:rPr lang="tr-TR" dirty="0">
                <a:effectLst/>
              </a:rPr>
              <a:t> tutulmakla birlikte </a:t>
            </a:r>
            <a:r>
              <a:rPr lang="tr-TR" dirty="0" err="1">
                <a:effectLst/>
              </a:rPr>
              <a:t>orofarenks</a:t>
            </a:r>
            <a:r>
              <a:rPr lang="tr-TR" dirty="0">
                <a:effectLst/>
              </a:rPr>
              <a:t> ve sindirim sistemi gibi </a:t>
            </a:r>
            <a:r>
              <a:rPr lang="tr-TR" dirty="0" err="1">
                <a:effectLst/>
              </a:rPr>
              <a:t>visseral</a:t>
            </a:r>
            <a:r>
              <a:rPr lang="tr-TR" dirty="0">
                <a:effectLst/>
              </a:rPr>
              <a:t> organ </a:t>
            </a:r>
            <a:r>
              <a:rPr lang="tr-TR" dirty="0" err="1">
                <a:effectLst/>
              </a:rPr>
              <a:t>lenfoid</a:t>
            </a:r>
            <a:r>
              <a:rPr lang="tr-TR" dirty="0">
                <a:effectLst/>
              </a:rPr>
              <a:t> dokularında da </a:t>
            </a:r>
            <a:r>
              <a:rPr lang="tr-TR" dirty="0" err="1">
                <a:effectLst/>
              </a:rPr>
              <a:t>görülebilir</a:t>
            </a:r>
            <a:r>
              <a:rPr lang="tr-TR" dirty="0">
                <a:effectLst/>
              </a:rPr>
              <a:t>. </a:t>
            </a:r>
            <a:endParaRPr lang="tr-TR" dirty="0" smtClean="0">
              <a:effectLst/>
            </a:endParaRPr>
          </a:p>
          <a:p>
            <a:r>
              <a:rPr lang="tr-TR" dirty="0" smtClean="0">
                <a:effectLst/>
              </a:rPr>
              <a:t>Yıllık </a:t>
            </a:r>
            <a:r>
              <a:rPr lang="tr-TR" dirty="0" err="1">
                <a:effectLst/>
              </a:rPr>
              <a:t>insidans</a:t>
            </a:r>
            <a:r>
              <a:rPr lang="tr-TR" dirty="0">
                <a:effectLst/>
              </a:rPr>
              <a:t> 100.000’de 6 oranındadır. Son 20 yıldır bu oranlarda </a:t>
            </a:r>
            <a:r>
              <a:rPr lang="tr-TR" dirty="0" err="1">
                <a:effectLst/>
              </a:rPr>
              <a:t>artıs</a:t>
            </a:r>
            <a:r>
              <a:rPr lang="tr-TR" dirty="0">
                <a:effectLst/>
              </a:rPr>
              <a:t>̧ </a:t>
            </a:r>
            <a:r>
              <a:rPr lang="tr-TR" dirty="0" err="1">
                <a:effectLst/>
              </a:rPr>
              <a:t>kaydedilmiştir</a:t>
            </a:r>
            <a:r>
              <a:rPr lang="tr-TR" dirty="0">
                <a:effectLst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64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049" r="50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0871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924" b="1924"/>
          <a:stretch>
            <a:fillRect/>
          </a:stretch>
        </p:blipFill>
        <p:spPr>
          <a:xfrm>
            <a:off x="1992660" y="107950"/>
            <a:ext cx="4964112" cy="5727700"/>
          </a:xfrm>
        </p:spPr>
      </p:pic>
    </p:spTree>
    <p:extLst>
      <p:ext uri="{BB962C8B-B14F-4D97-AF65-F5344CB8AC3E}">
        <p14:creationId xmlns:p14="http://schemas.microsoft.com/office/powerpoint/2010/main" val="206271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Tüm Vücut Işınlaması (TBI- Total Body </a:t>
            </a:r>
            <a:r>
              <a:rPr lang="tr-TR" dirty="0" err="1" smtClean="0"/>
              <a:t>Irradiation</a:t>
            </a:r>
            <a:r>
              <a:rPr lang="tr-TR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Özellikle </a:t>
            </a:r>
            <a:r>
              <a:rPr lang="tr-TR" dirty="0"/>
              <a:t>düşük </a:t>
            </a:r>
            <a:r>
              <a:rPr lang="tr-TR" dirty="0" err="1"/>
              <a:t>gradlı</a:t>
            </a:r>
            <a:r>
              <a:rPr lang="tr-TR" dirty="0"/>
              <a:t> hastalıkta uygulanan bir tedavi yöntemidir. </a:t>
            </a:r>
            <a:endParaRPr lang="tr-TR" dirty="0" smtClean="0"/>
          </a:p>
          <a:p>
            <a:r>
              <a:rPr lang="tr-TR" dirty="0" smtClean="0"/>
              <a:t>Genellikle </a:t>
            </a:r>
            <a:r>
              <a:rPr lang="tr-TR" dirty="0"/>
              <a:t>1.5-4 </a:t>
            </a:r>
            <a:r>
              <a:rPr lang="tr-TR" dirty="0" err="1"/>
              <a:t>Gy</a:t>
            </a:r>
            <a:r>
              <a:rPr lang="tr-TR" dirty="0"/>
              <a:t> gibi düşük </a:t>
            </a:r>
            <a:r>
              <a:rPr lang="tr-TR" dirty="0" err="1"/>
              <a:t>myeloablatif</a:t>
            </a:r>
            <a:r>
              <a:rPr lang="tr-TR" dirty="0"/>
              <a:t> olmayan dozlarda uygulanır. </a:t>
            </a:r>
            <a:endParaRPr lang="tr-TR" dirty="0" smtClean="0"/>
          </a:p>
          <a:p>
            <a:r>
              <a:rPr lang="tr-TR" dirty="0" smtClean="0"/>
              <a:t>Erken </a:t>
            </a:r>
            <a:r>
              <a:rPr lang="tr-TR" dirty="0"/>
              <a:t>evrede IFRT ile birlikte karşılaştırılan bir EORTC çalışması halen hasta alımını sürdürmektedir. </a:t>
            </a:r>
            <a:endParaRPr lang="tr-TR" dirty="0" smtClean="0"/>
          </a:p>
          <a:p>
            <a:r>
              <a:rPr lang="tr-TR" dirty="0" smtClean="0"/>
              <a:t>İleri </a:t>
            </a:r>
            <a:r>
              <a:rPr lang="tr-TR" dirty="0"/>
              <a:t>evrede ise uzun yıllardır kullanılmaktadır. </a:t>
            </a:r>
            <a:endParaRPr lang="tr-TR" dirty="0" smtClean="0"/>
          </a:p>
          <a:p>
            <a:r>
              <a:rPr lang="tr-TR" dirty="0" smtClean="0"/>
              <a:t>Ayrıca</a:t>
            </a:r>
            <a:r>
              <a:rPr lang="tr-TR" dirty="0"/>
              <a:t>, kemik iliği ya da kök hücre nakli öncesi, yüksek doz tedavi hazırlık rejimi olarak da kullanılır. Genellikle 8-12 </a:t>
            </a:r>
            <a:r>
              <a:rPr lang="tr-TR" dirty="0" err="1"/>
              <a:t>Gy</a:t>
            </a:r>
            <a:r>
              <a:rPr lang="tr-TR" dirty="0"/>
              <a:t> gibi </a:t>
            </a:r>
            <a:r>
              <a:rPr lang="tr-TR" dirty="0" err="1"/>
              <a:t>myeloablatif</a:t>
            </a:r>
            <a:r>
              <a:rPr lang="tr-TR" dirty="0"/>
              <a:t> dozlar kullanılmaktadır.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Tüm Vücut Derisi Elektron Işınlaması (</a:t>
            </a:r>
            <a:r>
              <a:rPr lang="tr-TR" dirty="0" err="1"/>
              <a:t>TSEBTotal</a:t>
            </a:r>
            <a:r>
              <a:rPr lang="tr-TR" dirty="0"/>
              <a:t> Skin </a:t>
            </a:r>
            <a:r>
              <a:rPr lang="tr-TR" dirty="0" err="1"/>
              <a:t>Electron</a:t>
            </a:r>
            <a:r>
              <a:rPr lang="tr-TR" dirty="0"/>
              <a:t> </a:t>
            </a:r>
            <a:r>
              <a:rPr lang="tr-TR" dirty="0" err="1"/>
              <a:t>Beam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) </a:t>
            </a:r>
            <a:endParaRPr lang="tr-TR" dirty="0" smtClean="0"/>
          </a:p>
          <a:p>
            <a:r>
              <a:rPr lang="tr-TR" dirty="0" smtClean="0"/>
              <a:t>Deri </a:t>
            </a:r>
            <a:r>
              <a:rPr lang="tr-TR" dirty="0" err="1"/>
              <a:t>NHL’da</a:t>
            </a:r>
            <a:r>
              <a:rPr lang="tr-TR" dirty="0"/>
              <a:t> kullanılan özel bir tekniktir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Tüm vücudun </a:t>
            </a:r>
            <a:r>
              <a:rPr lang="tr-TR" dirty="0" err="1"/>
              <a:t>yüzeyel</a:t>
            </a:r>
            <a:r>
              <a:rPr lang="tr-TR" dirty="0"/>
              <a:t> ışınlama olanağı veren elektron demetleri ile tedavisini içerir.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47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Genellikle 1.8-2.0 </a:t>
            </a:r>
            <a:r>
              <a:rPr lang="tr-TR" dirty="0" err="1"/>
              <a:t>Gy’lik</a:t>
            </a:r>
            <a:r>
              <a:rPr lang="tr-TR" dirty="0"/>
              <a:t> fraksiyonlarla 30–45 </a:t>
            </a:r>
            <a:r>
              <a:rPr lang="tr-TR" dirty="0" err="1"/>
              <a:t>Gy</a:t>
            </a:r>
            <a:r>
              <a:rPr lang="tr-TR" dirty="0"/>
              <a:t> arası toplam dozların etkili olduğu görüşü hakimdir. </a:t>
            </a:r>
            <a:endParaRPr lang="tr-TR" dirty="0" smtClean="0"/>
          </a:p>
          <a:p>
            <a:r>
              <a:rPr lang="tr-TR" dirty="0" err="1" smtClean="0"/>
              <a:t>Kemoterpiye</a:t>
            </a:r>
            <a:r>
              <a:rPr lang="tr-TR" dirty="0" smtClean="0"/>
              <a:t> </a:t>
            </a:r>
            <a:r>
              <a:rPr lang="tr-TR" dirty="0"/>
              <a:t>dirençli hastalıkta başarı az olduğu için dozun artırılması önerilirse de güncel tedaviler kemoterapi dozlarının arttırılması şeklindedir.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04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kemoterapiye tam cevaplı hastalarda (CR) 30 </a:t>
            </a:r>
            <a:r>
              <a:rPr lang="tr-TR" dirty="0" err="1"/>
              <a:t>Gy</a:t>
            </a:r>
            <a:r>
              <a:rPr lang="tr-TR" dirty="0"/>
              <a:t>, </a:t>
            </a:r>
            <a:r>
              <a:rPr lang="tr-TR" dirty="0" err="1"/>
              <a:t>Kamath</a:t>
            </a:r>
            <a:r>
              <a:rPr lang="tr-TR" dirty="0"/>
              <a:t> (1999) </a:t>
            </a:r>
            <a:endParaRPr lang="tr-TR" dirty="0" smtClean="0"/>
          </a:p>
          <a:p>
            <a:r>
              <a:rPr lang="tr-TR" dirty="0" smtClean="0"/>
              <a:t>6 </a:t>
            </a:r>
            <a:r>
              <a:rPr lang="tr-TR" dirty="0"/>
              <a:t>cm’den küçük ve CR olanlarda 30 </a:t>
            </a:r>
            <a:r>
              <a:rPr lang="tr-TR" dirty="0" err="1"/>
              <a:t>Gy</a:t>
            </a:r>
            <a:r>
              <a:rPr lang="tr-TR" dirty="0"/>
              <a:t>, </a:t>
            </a:r>
            <a:r>
              <a:rPr lang="tr-TR" dirty="0" err="1"/>
              <a:t>Wilder</a:t>
            </a:r>
            <a:r>
              <a:rPr lang="tr-TR" dirty="0"/>
              <a:t> (2001) </a:t>
            </a:r>
            <a:endParaRPr lang="tr-TR" dirty="0" smtClean="0"/>
          </a:p>
          <a:p>
            <a:r>
              <a:rPr lang="tr-TR" dirty="0" smtClean="0"/>
              <a:t>3.5 </a:t>
            </a:r>
            <a:r>
              <a:rPr lang="tr-TR" dirty="0"/>
              <a:t>cm den küçük ve CR olan olgularda 30 </a:t>
            </a:r>
            <a:r>
              <a:rPr lang="tr-TR" dirty="0" err="1"/>
              <a:t>Gy</a:t>
            </a:r>
            <a:r>
              <a:rPr lang="tr-TR" dirty="0" smtClean="0"/>
              <a:t>,</a:t>
            </a:r>
          </a:p>
          <a:p>
            <a:r>
              <a:rPr lang="tr-TR" dirty="0" smtClean="0"/>
              <a:t>10 </a:t>
            </a:r>
            <a:r>
              <a:rPr lang="tr-TR" dirty="0"/>
              <a:t>cm’den büyük ve CR olanlarda 45 </a:t>
            </a:r>
            <a:r>
              <a:rPr lang="tr-TR" dirty="0" err="1"/>
              <a:t>Gy</a:t>
            </a:r>
            <a:r>
              <a:rPr lang="tr-TR" dirty="0"/>
              <a:t> radyoterapi uygulanması gerektiğini belirtmişlerdir. </a:t>
            </a:r>
            <a:endParaRPr lang="tr-T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8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355" b="355"/>
          <a:stretch>
            <a:fillRect/>
          </a:stretch>
        </p:blipFill>
        <p:spPr>
          <a:xfrm>
            <a:off x="457200" y="579438"/>
            <a:ext cx="8229600" cy="5546725"/>
          </a:xfrm>
        </p:spPr>
      </p:pic>
    </p:spTree>
    <p:extLst>
      <p:ext uri="{BB962C8B-B14F-4D97-AF65-F5344CB8AC3E}">
        <p14:creationId xmlns:p14="http://schemas.microsoft.com/office/powerpoint/2010/main" val="1031323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245" b="17245"/>
          <a:stretch>
            <a:fillRect/>
          </a:stretch>
        </p:blipFill>
        <p:spPr>
          <a:xfrm>
            <a:off x="457200" y="735013"/>
            <a:ext cx="8229600" cy="5391150"/>
          </a:xfrm>
        </p:spPr>
      </p:pic>
    </p:spTree>
    <p:extLst>
      <p:ext uri="{BB962C8B-B14F-4D97-AF65-F5344CB8AC3E}">
        <p14:creationId xmlns:p14="http://schemas.microsoft.com/office/powerpoint/2010/main" val="2811509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750" r="5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4039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261" b="3261"/>
          <a:stretch>
            <a:fillRect/>
          </a:stretch>
        </p:blipFill>
        <p:spPr>
          <a:xfrm>
            <a:off x="457200" y="122136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36057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effectLst/>
              </a:rPr>
              <a:t>Hodgkin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dışı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lenfomalarda</a:t>
            </a:r>
            <a:r>
              <a:rPr lang="tr-TR" dirty="0">
                <a:effectLst/>
              </a:rPr>
              <a:t> ortalama yaş 55 </a:t>
            </a:r>
            <a:endParaRPr lang="tr-TR" dirty="0" smtClean="0">
              <a:effectLst/>
            </a:endParaRPr>
          </a:p>
          <a:p>
            <a:r>
              <a:rPr lang="tr-TR" dirty="0">
                <a:effectLst/>
              </a:rPr>
              <a:t>D</a:t>
            </a:r>
            <a:r>
              <a:rPr lang="tr-TR" dirty="0" smtClean="0">
                <a:effectLst/>
              </a:rPr>
              <a:t>aha </a:t>
            </a:r>
            <a:r>
              <a:rPr lang="tr-TR" dirty="0">
                <a:effectLst/>
              </a:rPr>
              <a:t>az oranda </a:t>
            </a:r>
            <a:r>
              <a:rPr lang="tr-TR" dirty="0" err="1">
                <a:effectLst/>
              </a:rPr>
              <a:t>görülen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Hodgkin</a:t>
            </a:r>
            <a:r>
              <a:rPr lang="tr-TR" dirty="0">
                <a:effectLst/>
              </a:rPr>
              <a:t> </a:t>
            </a:r>
            <a:r>
              <a:rPr lang="tr-TR" dirty="0" err="1" smtClean="0">
                <a:effectLst/>
              </a:rPr>
              <a:t>lenfoması</a:t>
            </a:r>
            <a:r>
              <a:rPr lang="tr-TR" dirty="0" smtClean="0">
                <a:effectLst/>
              </a:rPr>
              <a:t> </a:t>
            </a:r>
            <a:r>
              <a:rPr lang="tr-TR" dirty="0">
                <a:effectLst/>
              </a:rPr>
              <a:t>25 ve 65 </a:t>
            </a:r>
            <a:r>
              <a:rPr lang="tr-TR" dirty="0" err="1" smtClean="0">
                <a:effectLst/>
              </a:rPr>
              <a:t>yaşta</a:t>
            </a:r>
            <a:r>
              <a:rPr lang="tr-TR" dirty="0" smtClean="0">
                <a:effectLst/>
              </a:rPr>
              <a:t> sıktır</a:t>
            </a:r>
          </a:p>
          <a:p>
            <a:r>
              <a:rPr lang="tr-TR" dirty="0" err="1" smtClean="0">
                <a:effectLst/>
              </a:rPr>
              <a:t>Non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Hodg</a:t>
            </a:r>
            <a:r>
              <a:rPr lang="tr-TR" dirty="0" err="1">
                <a:effectLst/>
              </a:rPr>
              <a:t>kin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lenfoma</a:t>
            </a:r>
            <a:r>
              <a:rPr lang="tr-TR" dirty="0">
                <a:effectLst/>
              </a:rPr>
              <a:t> 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Hodkin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lenfomaya</a:t>
            </a:r>
            <a:r>
              <a:rPr lang="tr-TR" dirty="0" smtClean="0">
                <a:effectLst/>
              </a:rPr>
              <a:t> göre daha hızlı gidişlidir</a:t>
            </a:r>
          </a:p>
          <a:p>
            <a:r>
              <a:rPr lang="tr-TR" dirty="0" smtClean="0">
                <a:effectLst/>
              </a:rPr>
              <a:t>Her iki tür de tedaviye hızla cevap verir</a:t>
            </a:r>
          </a:p>
          <a:p>
            <a:r>
              <a:rPr lang="tr-TR" dirty="0" smtClean="0">
                <a:effectLst/>
              </a:rPr>
              <a:t>Yaşam oranları diğer kanser türlerine göre oldukça yüksektir</a:t>
            </a:r>
            <a:endParaRPr lang="tr-TR" dirty="0">
              <a:effectLst/>
            </a:endParaRPr>
          </a:p>
          <a:p>
            <a:endParaRPr lang="tr-TR" dirty="0" smtClean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73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97" b="8997"/>
          <a:stretch>
            <a:fillRect/>
          </a:stretch>
        </p:blipFill>
        <p:spPr>
          <a:xfrm>
            <a:off x="457200" y="646113"/>
            <a:ext cx="8229600" cy="5480050"/>
          </a:xfrm>
        </p:spPr>
      </p:pic>
    </p:spTree>
    <p:extLst>
      <p:ext uri="{BB962C8B-B14F-4D97-AF65-F5344CB8AC3E}">
        <p14:creationId xmlns:p14="http://schemas.microsoft.com/office/powerpoint/2010/main" val="1585636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558" b="8558"/>
          <a:stretch>
            <a:fillRect/>
          </a:stretch>
        </p:blipFill>
        <p:spPr>
          <a:xfrm>
            <a:off x="457200" y="115451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377789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</a:t>
            </a:r>
            <a:r>
              <a:rPr lang="en-US" dirty="0" err="1" smtClean="0"/>
              <a:t>radyoterapisi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1594" b="1594"/>
          <a:stretch>
            <a:fillRect/>
          </a:stretch>
        </p:blipFill>
        <p:spPr>
          <a:xfrm>
            <a:off x="457200" y="2896864"/>
            <a:ext cx="8229600" cy="1914525"/>
          </a:xfrm>
        </p:spPr>
      </p:pic>
    </p:spTree>
    <p:extLst>
      <p:ext uri="{BB962C8B-B14F-4D97-AF65-F5344CB8AC3E}">
        <p14:creationId xmlns:p14="http://schemas.microsoft.com/office/powerpoint/2010/main" val="1646936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l="2924" r="2924"/>
          <a:stretch>
            <a:fillRect/>
          </a:stretch>
        </p:blipFill>
        <p:spPr>
          <a:xfrm>
            <a:off x="457200" y="274638"/>
            <a:ext cx="7229475" cy="6878637"/>
          </a:xfrm>
        </p:spPr>
      </p:pic>
    </p:spTree>
    <p:extLst>
      <p:ext uri="{BB962C8B-B14F-4D97-AF65-F5344CB8AC3E}">
        <p14:creationId xmlns:p14="http://schemas.microsoft.com/office/powerpoint/2010/main" val="1445853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18" b="1718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221342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8081" b="8081"/>
          <a:stretch>
            <a:fillRect/>
          </a:stretch>
        </p:blipFill>
        <p:spPr>
          <a:xfrm>
            <a:off x="2428653" y="107577"/>
            <a:ext cx="4149725" cy="6958012"/>
          </a:xfrm>
        </p:spPr>
      </p:pic>
    </p:spTree>
    <p:extLst>
      <p:ext uri="{BB962C8B-B14F-4D97-AF65-F5344CB8AC3E}">
        <p14:creationId xmlns:p14="http://schemas.microsoft.com/office/powerpoint/2010/main" val="298309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944" b="13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649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573" b="3573"/>
          <a:stretch>
            <a:fillRect/>
          </a:stretch>
        </p:blipFill>
        <p:spPr>
          <a:xfrm>
            <a:off x="779463" y="985838"/>
            <a:ext cx="7581900" cy="4849812"/>
          </a:xfrm>
        </p:spPr>
      </p:pic>
    </p:spTree>
    <p:extLst>
      <p:ext uri="{BB962C8B-B14F-4D97-AF65-F5344CB8AC3E}">
        <p14:creationId xmlns:p14="http://schemas.microsoft.com/office/powerpoint/2010/main" val="169483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73" b="2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102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509" b="15509"/>
          <a:stretch>
            <a:fillRect/>
          </a:stretch>
        </p:blipFill>
        <p:spPr>
          <a:xfrm>
            <a:off x="779463" y="720725"/>
            <a:ext cx="7581900" cy="5114925"/>
          </a:xfrm>
        </p:spPr>
      </p:pic>
    </p:spTree>
    <p:extLst>
      <p:ext uri="{BB962C8B-B14F-4D97-AF65-F5344CB8AC3E}">
        <p14:creationId xmlns:p14="http://schemas.microsoft.com/office/powerpoint/2010/main" val="408862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289132"/>
            <a:ext cx="7581901" cy="4546891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effectLst/>
              </a:rPr>
              <a:t>T </a:t>
            </a:r>
            <a:r>
              <a:rPr lang="tr-TR" dirty="0" err="1">
                <a:effectLst/>
              </a:rPr>
              <a:t>edaviye</a:t>
            </a:r>
            <a:r>
              <a:rPr lang="tr-TR" dirty="0">
                <a:effectLst/>
              </a:rPr>
              <a:t> cevap vermeyen her </a:t>
            </a:r>
            <a:r>
              <a:rPr lang="tr-TR" dirty="0" err="1" smtClean="0">
                <a:effectLst/>
              </a:rPr>
              <a:t>adenopati</a:t>
            </a:r>
            <a:r>
              <a:rPr lang="tr-TR" dirty="0" smtClean="0">
                <a:effectLst/>
              </a:rPr>
              <a:t> yani lenf bezeleri </a:t>
            </a:r>
            <a:r>
              <a:rPr lang="tr-TR" dirty="0" err="1">
                <a:effectLst/>
              </a:rPr>
              <a:t>lenfoma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açısından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şüphelidir</a:t>
            </a:r>
            <a:r>
              <a:rPr lang="tr-TR" dirty="0" smtClean="0">
                <a:effectLst/>
              </a:rPr>
              <a:t>.</a:t>
            </a:r>
          </a:p>
          <a:p>
            <a:r>
              <a:rPr lang="tr-TR" dirty="0" smtClean="0">
                <a:effectLst/>
              </a:rPr>
              <a:t> </a:t>
            </a:r>
            <a:r>
              <a:rPr lang="tr-TR" dirty="0" err="1">
                <a:effectLst/>
              </a:rPr>
              <a:t>Lenfadenopatiye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ates</a:t>
            </a:r>
            <a:r>
              <a:rPr lang="tr-TR" dirty="0">
                <a:effectLst/>
              </a:rPr>
              <a:t>̧, gece terlemesi, zayıflama, bazen </a:t>
            </a:r>
            <a:r>
              <a:rPr lang="tr-TR" dirty="0" err="1">
                <a:effectLst/>
              </a:rPr>
              <a:t>kaşıntı</a:t>
            </a:r>
            <a:r>
              <a:rPr lang="tr-TR" dirty="0">
                <a:effectLst/>
              </a:rPr>
              <a:t> gibi genel bulgular da </a:t>
            </a:r>
            <a:r>
              <a:rPr lang="tr-TR" dirty="0" err="1">
                <a:effectLst/>
              </a:rPr>
              <a:t>eşlik</a:t>
            </a:r>
            <a:r>
              <a:rPr lang="tr-TR" dirty="0">
                <a:effectLst/>
              </a:rPr>
              <a:t> edebilir. </a:t>
            </a:r>
            <a:r>
              <a:rPr lang="tr-TR" dirty="0" smtClean="0">
                <a:effectLst/>
              </a:rPr>
              <a:t>Eğer bu bulgular varsa tedaviye cevap azalır</a:t>
            </a:r>
            <a:endParaRPr lang="tr-TR" dirty="0">
              <a:effectLst/>
            </a:endParaRPr>
          </a:p>
          <a:p>
            <a:r>
              <a:rPr lang="tr-TR" dirty="0" err="1">
                <a:effectLst/>
              </a:rPr>
              <a:t>Hodgkin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hastalığında</a:t>
            </a:r>
            <a:r>
              <a:rPr lang="tr-TR" dirty="0">
                <a:effectLst/>
              </a:rPr>
              <a:t> evre IA </a:t>
            </a:r>
            <a:r>
              <a:rPr lang="tr-TR" dirty="0" smtClean="0">
                <a:effectLst/>
              </a:rPr>
              <a:t>da radyoterapi </a:t>
            </a:r>
            <a:r>
              <a:rPr lang="tr-TR" dirty="0">
                <a:effectLst/>
              </a:rPr>
              <a:t>tek </a:t>
            </a:r>
            <a:r>
              <a:rPr lang="tr-TR" dirty="0" err="1">
                <a:effectLst/>
              </a:rPr>
              <a:t>başına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küratif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amaçlı</a:t>
            </a:r>
            <a:r>
              <a:rPr lang="tr-TR" dirty="0">
                <a:effectLst/>
              </a:rPr>
              <a:t> </a:t>
            </a:r>
            <a:r>
              <a:rPr lang="tr-TR" dirty="0" smtClean="0">
                <a:effectLst/>
              </a:rPr>
              <a:t>kullanılır </a:t>
            </a:r>
          </a:p>
          <a:p>
            <a:r>
              <a:rPr lang="tr-TR" dirty="0">
                <a:effectLst/>
              </a:rPr>
              <a:t>D</a:t>
            </a:r>
            <a:r>
              <a:rPr lang="tr-TR" dirty="0" smtClean="0">
                <a:effectLst/>
              </a:rPr>
              <a:t>aha </a:t>
            </a:r>
            <a:r>
              <a:rPr lang="tr-TR" dirty="0">
                <a:effectLst/>
              </a:rPr>
              <a:t>ileri evrelerde kemoterapi </a:t>
            </a:r>
            <a:r>
              <a:rPr lang="tr-TR" dirty="0" smtClean="0">
                <a:effectLst/>
              </a:rPr>
              <a:t> ön plandadır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61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784</Words>
  <Application>Microsoft Macintosh PowerPoint</Application>
  <PresentationFormat>On-screen Show (4:3)</PresentationFormat>
  <Paragraphs>74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LENFOMA TEDAVİSİ</vt:lpstr>
      <vt:lpstr>Lenfoma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Hodgkinde radyoterapi </vt:lpstr>
      <vt:lpstr>PowerPoint Presentation</vt:lpstr>
      <vt:lpstr>NHL’da RT’nin uygulanma amacı </vt:lpstr>
      <vt:lpstr>PowerPoint Presentation</vt:lpstr>
      <vt:lpstr>Profilaktik Amaçlı Radyoterapi: </vt:lpstr>
      <vt:lpstr>PowerPoint Presentation</vt:lpstr>
      <vt:lpstr>PowerPoint Presentation</vt:lpstr>
      <vt:lpstr>PowerPoint Presentation</vt:lpstr>
      <vt:lpstr>Geniş Alan Işınlama (EFRT- extended-field radiotherapy</vt:lpstr>
      <vt:lpstr>PowerPoint Presentation</vt:lpstr>
      <vt:lpstr>PowerPoint Presentation</vt:lpstr>
      <vt:lpstr>PowerPoint Presentation</vt:lpstr>
      <vt:lpstr>Tüm Vücut Işınlaması (TBI- Total Body Irradiation)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Proton radyoterapisi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LENFOMA TEDAVİSİ</dc:title>
  <dc:creator>Huriye Kiziltan</dc:creator>
  <cp:lastModifiedBy>Huriye Kiziltan</cp:lastModifiedBy>
  <cp:revision>33</cp:revision>
  <dcterms:created xsi:type="dcterms:W3CDTF">2014-11-25T03:27:31Z</dcterms:created>
  <dcterms:modified xsi:type="dcterms:W3CDTF">2015-11-24T09:55:22Z</dcterms:modified>
</cp:coreProperties>
</file>