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58" r:id="rId7"/>
    <p:sldId id="260" r:id="rId8"/>
    <p:sldId id="270" r:id="rId9"/>
    <p:sldId id="271" r:id="rId10"/>
    <p:sldId id="272" r:id="rId11"/>
    <p:sldId id="257" r:id="rId12"/>
    <p:sldId id="259" r:id="rId13"/>
    <p:sldId id="261" r:id="rId14"/>
    <p:sldId id="262" r:id="rId15"/>
    <p:sldId id="263" r:id="rId16"/>
    <p:sldId id="268" r:id="rId17"/>
    <p:sldId id="265" r:id="rId18"/>
    <p:sldId id="267" r:id="rId19"/>
    <p:sldId id="266" r:id="rId20"/>
    <p:sldId id="264" r:id="rId21"/>
    <p:sldId id="273" r:id="rId22"/>
    <p:sldId id="269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226-7B42-4938-8D38-F7586F4C90EE}" type="datetimeFigureOut">
              <a:rPr lang="tr-TR" smtClean="0"/>
              <a:t>30.11.2015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8F06-D0B6-485D-8170-677396251F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30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226-7B42-4938-8D38-F7586F4C90EE}" type="datetimeFigureOut">
              <a:rPr lang="tr-TR" smtClean="0"/>
              <a:t>30.11.2015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8F06-D0B6-485D-8170-677396251F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497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226-7B42-4938-8D38-F7586F4C90EE}" type="datetimeFigureOut">
              <a:rPr lang="tr-TR" smtClean="0"/>
              <a:t>30.11.2015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8F06-D0B6-485D-8170-677396251F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91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226-7B42-4938-8D38-F7586F4C90EE}" type="datetimeFigureOut">
              <a:rPr lang="tr-TR" smtClean="0"/>
              <a:t>30.11.2015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8F06-D0B6-485D-8170-677396251F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35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226-7B42-4938-8D38-F7586F4C90EE}" type="datetimeFigureOut">
              <a:rPr lang="tr-TR" smtClean="0"/>
              <a:t>30.11.2015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8F06-D0B6-485D-8170-677396251F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937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226-7B42-4938-8D38-F7586F4C90EE}" type="datetimeFigureOut">
              <a:rPr lang="tr-TR" smtClean="0"/>
              <a:t>30.11.2015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8F06-D0B6-485D-8170-677396251F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653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226-7B42-4938-8D38-F7586F4C90EE}" type="datetimeFigureOut">
              <a:rPr lang="tr-TR" smtClean="0"/>
              <a:t>30.11.2015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8F06-D0B6-485D-8170-677396251F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650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226-7B42-4938-8D38-F7586F4C90EE}" type="datetimeFigureOut">
              <a:rPr lang="tr-TR" smtClean="0"/>
              <a:t>30.11.2015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8F06-D0B6-485D-8170-677396251F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07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226-7B42-4938-8D38-F7586F4C90EE}" type="datetimeFigureOut">
              <a:rPr lang="tr-TR" smtClean="0"/>
              <a:t>30.11.2015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8F06-D0B6-485D-8170-677396251F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416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226-7B42-4938-8D38-F7586F4C90EE}" type="datetimeFigureOut">
              <a:rPr lang="tr-TR" smtClean="0"/>
              <a:t>30.11.2015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8F06-D0B6-485D-8170-677396251F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517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226-7B42-4938-8D38-F7586F4C90EE}" type="datetimeFigureOut">
              <a:rPr lang="tr-TR" smtClean="0"/>
              <a:t>30.11.2015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8F06-D0B6-485D-8170-677396251F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94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6226-7B42-4938-8D38-F7586F4C90EE}" type="datetimeFigureOut">
              <a:rPr lang="tr-TR" smtClean="0"/>
              <a:t>30.11.2015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18F06-D0B6-485D-8170-677396251F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874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Pankreas radyoterapisi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accent3"/>
              </a:buClr>
              <a:defRPr/>
            </a:pPr>
            <a:r>
              <a:rPr lang="tr-TR" altLang="en-US" dirty="0" err="1">
                <a:solidFill>
                  <a:schemeClr val="tx1"/>
                </a:solidFill>
              </a:rPr>
              <a:t>Bezmialem</a:t>
            </a:r>
            <a:r>
              <a:rPr lang="tr-TR" altLang="en-US" dirty="0">
                <a:solidFill>
                  <a:schemeClr val="tx1"/>
                </a:solidFill>
              </a:rPr>
              <a:t> Vakıf Üniversitesi Tıp Fakültesi Hastanesi Radyasyon Onkolojisi ABD</a:t>
            </a:r>
          </a:p>
          <a:p>
            <a:pPr>
              <a:buClr>
                <a:schemeClr val="accent3"/>
              </a:buClr>
              <a:defRPr/>
            </a:pPr>
            <a:r>
              <a:rPr lang="tr-TR" altLang="en-US" sz="2400" dirty="0" err="1">
                <a:solidFill>
                  <a:schemeClr val="tx1"/>
                </a:solidFill>
              </a:rPr>
              <a:t>Öğr.Gör.Uz.Dr.Huriye</a:t>
            </a:r>
            <a:r>
              <a:rPr lang="tr-TR" altLang="en-US" sz="2400" dirty="0">
                <a:solidFill>
                  <a:schemeClr val="tx1"/>
                </a:solidFill>
              </a:rPr>
              <a:t> Şenay Kızıltan</a:t>
            </a:r>
            <a:endParaRPr lang="en-US" altLang="en-US" sz="2400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548680"/>
            <a:ext cx="280987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67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Radyoterapi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Preop</a:t>
            </a:r>
            <a:r>
              <a:rPr lang="tr-TR" dirty="0" smtClean="0"/>
              <a:t> </a:t>
            </a:r>
            <a:r>
              <a:rPr lang="tr-TR" dirty="0" err="1" smtClean="0"/>
              <a:t>neoadjuvant</a:t>
            </a:r>
            <a:r>
              <a:rPr lang="tr-TR" dirty="0" smtClean="0"/>
              <a:t> olarak </a:t>
            </a:r>
          </a:p>
          <a:p>
            <a:r>
              <a:rPr lang="tr-TR" dirty="0" smtClean="0"/>
              <a:t>Radikal amaçlı</a:t>
            </a:r>
          </a:p>
          <a:p>
            <a:r>
              <a:rPr lang="tr-TR" dirty="0" err="1" smtClean="0"/>
              <a:t>Postop</a:t>
            </a:r>
            <a:r>
              <a:rPr lang="tr-TR" dirty="0" smtClean="0"/>
              <a:t> amaçlı</a:t>
            </a:r>
          </a:p>
          <a:p>
            <a:r>
              <a:rPr lang="tr-TR" dirty="0" smtClean="0"/>
              <a:t>Mikrodalga, </a:t>
            </a:r>
            <a:r>
              <a:rPr lang="tr-TR" dirty="0" err="1" smtClean="0"/>
              <a:t>radyofrekans</a:t>
            </a:r>
            <a:r>
              <a:rPr lang="tr-TR" dirty="0" smtClean="0"/>
              <a:t>, </a:t>
            </a:r>
            <a:r>
              <a:rPr lang="tr-TR" dirty="0" err="1" smtClean="0"/>
              <a:t>krioterapik</a:t>
            </a:r>
            <a:r>
              <a:rPr lang="tr-TR" dirty="0" smtClean="0"/>
              <a:t> </a:t>
            </a:r>
            <a:r>
              <a:rPr lang="tr-TR" dirty="0" err="1" smtClean="0"/>
              <a:t>ablasyon</a:t>
            </a:r>
            <a:r>
              <a:rPr lang="tr-TR" smtClean="0"/>
              <a:t> yöntemleri de var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10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PANKREAS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0449"/>
            <a:ext cx="676875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617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Çevresindeki damarlar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41682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1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BT görüntü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84075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86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Metastaz bölgeleri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3"/>
            <a:ext cx="698477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837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48072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875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 Board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5"/>
            <a:ext cx="669674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483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Kontürleme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84076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87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Normal organ </a:t>
            </a:r>
            <a:r>
              <a:rPr lang="tr-TR" dirty="0" err="1" smtClean="0"/>
              <a:t>kontürleme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3"/>
            <a:ext cx="676875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35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52524"/>
            <a:ext cx="6120680" cy="494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0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Pankreas</a:t>
            </a:r>
            <a:r>
              <a:rPr lang="en-US" dirty="0" smtClean="0"/>
              <a:t> </a:t>
            </a:r>
            <a:r>
              <a:rPr lang="en-US" dirty="0" err="1" smtClean="0"/>
              <a:t>kanseri</a:t>
            </a:r>
            <a:r>
              <a:rPr lang="en-US" dirty="0" smtClean="0"/>
              <a:t> </a:t>
            </a:r>
            <a:r>
              <a:rPr lang="en-US" dirty="0" err="1" smtClean="0"/>
              <a:t>sindirim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kanserlerindendir</a:t>
            </a:r>
            <a:endParaRPr lang="en-US" dirty="0" smtClean="0"/>
          </a:p>
          <a:p>
            <a:r>
              <a:rPr lang="en-US" dirty="0" err="1" smtClean="0"/>
              <a:t>Orta</a:t>
            </a:r>
            <a:r>
              <a:rPr lang="en-US" dirty="0" smtClean="0"/>
              <a:t> </a:t>
            </a:r>
            <a:r>
              <a:rPr lang="en-US" dirty="0" err="1" smtClean="0"/>
              <a:t>yaşlı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yaşlı</a:t>
            </a:r>
            <a:r>
              <a:rPr lang="en-US" dirty="0" smtClean="0"/>
              <a:t> </a:t>
            </a:r>
            <a:r>
              <a:rPr lang="en-US" dirty="0" err="1" smtClean="0"/>
              <a:t>kişilerde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sıktır</a:t>
            </a:r>
            <a:endParaRPr lang="en-US" dirty="0" smtClean="0"/>
          </a:p>
          <a:p>
            <a:r>
              <a:rPr lang="en-US" dirty="0" err="1" smtClean="0"/>
              <a:t>Erkeklerde</a:t>
            </a:r>
            <a:r>
              <a:rPr lang="en-US" dirty="0" smtClean="0"/>
              <a:t> </a:t>
            </a:r>
            <a:r>
              <a:rPr lang="en-US" dirty="0" err="1" smtClean="0"/>
              <a:t>kadınlardan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sıktır</a:t>
            </a:r>
            <a:endParaRPr lang="en-US" dirty="0" smtClean="0"/>
          </a:p>
          <a:p>
            <a:r>
              <a:rPr lang="en-US" dirty="0" err="1" smtClean="0"/>
              <a:t>Alkol</a:t>
            </a:r>
            <a:r>
              <a:rPr lang="en-US" dirty="0" smtClean="0"/>
              <a:t> </a:t>
            </a:r>
            <a:r>
              <a:rPr lang="en-US" dirty="0" err="1" smtClean="0"/>
              <a:t>içmek</a:t>
            </a:r>
            <a:r>
              <a:rPr lang="en-US" dirty="0" smtClean="0"/>
              <a:t>, </a:t>
            </a:r>
            <a:r>
              <a:rPr lang="en-US" dirty="0" err="1" smtClean="0"/>
              <a:t>diabet</a:t>
            </a:r>
            <a:r>
              <a:rPr lang="en-US" dirty="0" smtClean="0"/>
              <a:t> </a:t>
            </a:r>
            <a:r>
              <a:rPr lang="en-US" dirty="0" err="1" smtClean="0"/>
              <a:t>hastalığı</a:t>
            </a:r>
            <a:r>
              <a:rPr lang="en-US" dirty="0" smtClean="0"/>
              <a:t>, </a:t>
            </a:r>
            <a:r>
              <a:rPr lang="en-US" dirty="0" err="1" smtClean="0"/>
              <a:t>pankreasın</a:t>
            </a:r>
            <a:r>
              <a:rPr lang="en-US" dirty="0" smtClean="0"/>
              <a:t> </a:t>
            </a:r>
            <a:r>
              <a:rPr lang="en-US" dirty="0" err="1" smtClean="0"/>
              <a:t>iltihabi</a:t>
            </a:r>
            <a:r>
              <a:rPr lang="en-US" dirty="0" smtClean="0"/>
              <a:t> </a:t>
            </a:r>
            <a:r>
              <a:rPr lang="en-US" dirty="0" err="1" smtClean="0"/>
              <a:t>hastalıkları</a:t>
            </a:r>
            <a:r>
              <a:rPr lang="en-US" dirty="0" smtClean="0"/>
              <a:t> </a:t>
            </a:r>
            <a:r>
              <a:rPr lang="en-US" dirty="0" err="1" smtClean="0"/>
              <a:t>pankreas</a:t>
            </a:r>
            <a:r>
              <a:rPr lang="en-US" dirty="0" smtClean="0"/>
              <a:t> </a:t>
            </a:r>
            <a:r>
              <a:rPr lang="en-US" dirty="0" err="1" smtClean="0"/>
              <a:t>kanseri</a:t>
            </a:r>
            <a:r>
              <a:rPr lang="en-US" dirty="0" smtClean="0"/>
              <a:t> </a:t>
            </a:r>
            <a:r>
              <a:rPr lang="en-US" dirty="0" err="1" smtClean="0"/>
              <a:t>riskini</a:t>
            </a:r>
            <a:r>
              <a:rPr lang="en-US" dirty="0" smtClean="0"/>
              <a:t> </a:t>
            </a:r>
            <a:r>
              <a:rPr lang="en-US" dirty="0" err="1" smtClean="0"/>
              <a:t>artırır</a:t>
            </a:r>
            <a:endParaRPr lang="en-US" dirty="0" smtClean="0"/>
          </a:p>
          <a:p>
            <a:r>
              <a:rPr lang="en-US" dirty="0" err="1" smtClean="0"/>
              <a:t>Büyüme</a:t>
            </a:r>
            <a:r>
              <a:rPr lang="en-US" dirty="0" smtClean="0"/>
              <a:t> </a:t>
            </a:r>
            <a:r>
              <a:rPr lang="en-US" dirty="0" err="1" smtClean="0"/>
              <a:t>hormonunu</a:t>
            </a:r>
            <a:r>
              <a:rPr lang="en-US" dirty="0" smtClean="0"/>
              <a:t> </a:t>
            </a:r>
            <a:r>
              <a:rPr lang="en-US" dirty="0" err="1" smtClean="0"/>
              <a:t>artıran</a:t>
            </a:r>
            <a:r>
              <a:rPr lang="en-US" dirty="0" smtClean="0"/>
              <a:t> </a:t>
            </a:r>
            <a:r>
              <a:rPr lang="en-US" dirty="0" err="1" smtClean="0"/>
              <a:t>insülin</a:t>
            </a:r>
            <a:r>
              <a:rPr lang="en-US" dirty="0" smtClean="0"/>
              <a:t>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diabet</a:t>
            </a:r>
            <a:r>
              <a:rPr lang="en-US" dirty="0" smtClean="0"/>
              <a:t> </a:t>
            </a:r>
            <a:r>
              <a:rPr lang="en-US" dirty="0" err="1" smtClean="0"/>
              <a:t>ilaçları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</a:t>
            </a:r>
            <a:r>
              <a:rPr lang="en-US" dirty="0" err="1" smtClean="0"/>
              <a:t>artırır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58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7"/>
            <a:ext cx="70567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740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Toksisite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Çevre organlar iyi korunamazsa bundan </a:t>
            </a:r>
            <a:r>
              <a:rPr lang="tr-TR" dirty="0" err="1" smtClean="0"/>
              <a:t>ençok</a:t>
            </a:r>
            <a:r>
              <a:rPr lang="tr-TR" dirty="0" smtClean="0"/>
              <a:t> karaciğer ve böbrekler olumsuz etkilenir.</a:t>
            </a:r>
          </a:p>
          <a:p>
            <a:r>
              <a:rPr lang="tr-TR" dirty="0" smtClean="0"/>
              <a:t>Erken dönemde safra yolları dökülen kanser hücreleri ile tıkanarak sarılık oluşabilir</a:t>
            </a:r>
          </a:p>
          <a:p>
            <a:r>
              <a:rPr lang="tr-TR" dirty="0" smtClean="0"/>
              <a:t>Sarılık varsa tedavinin etkinliği azalır</a:t>
            </a:r>
            <a:r>
              <a:rPr lang="tr-TR" smtClean="0"/>
              <a:t>, genellikle </a:t>
            </a:r>
            <a:r>
              <a:rPr lang="tr-TR" dirty="0" smtClean="0"/>
              <a:t>tedaviyi kesmek gerekir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69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RT esnasında bulantı, kusma, karın ağrısı, halsizlik iştahsızlık sıktır</a:t>
            </a:r>
          </a:p>
          <a:p>
            <a:r>
              <a:rPr lang="tr-TR" dirty="0" smtClean="0"/>
              <a:t>Gerektiğinde destek tedavisi verilmelidir</a:t>
            </a:r>
          </a:p>
          <a:p>
            <a:r>
              <a:rPr lang="tr-TR" dirty="0" smtClean="0"/>
              <a:t>Bazı hastalara </a:t>
            </a:r>
            <a:r>
              <a:rPr lang="tr-TR" dirty="0" err="1" smtClean="0"/>
              <a:t>hergün</a:t>
            </a:r>
            <a:r>
              <a:rPr lang="tr-TR" dirty="0" smtClean="0"/>
              <a:t> destek </a:t>
            </a:r>
            <a:r>
              <a:rPr lang="tr-TR" dirty="0" err="1" smtClean="0"/>
              <a:t>teavisi</a:t>
            </a:r>
            <a:r>
              <a:rPr lang="tr-TR" dirty="0" smtClean="0"/>
              <a:t> sonrasında RT yapılabilmektedir</a:t>
            </a:r>
          </a:p>
          <a:p>
            <a:r>
              <a:rPr lang="tr-TR" dirty="0" smtClean="0"/>
              <a:t>Sonuçları genellikle </a:t>
            </a:r>
            <a:r>
              <a:rPr lang="tr-TR" dirty="0" err="1" smtClean="0"/>
              <a:t>yüzgüldürücü</a:t>
            </a:r>
            <a:r>
              <a:rPr lang="tr-TR" dirty="0" smtClean="0"/>
              <a:t> değildir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291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Pankreasın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huylu</a:t>
            </a:r>
            <a:r>
              <a:rPr lang="en-US" dirty="0" smtClean="0"/>
              <a:t> </a:t>
            </a:r>
            <a:r>
              <a:rPr lang="en-US" dirty="0" err="1" smtClean="0"/>
              <a:t>kistlerinin</a:t>
            </a:r>
            <a:r>
              <a:rPr lang="en-US" dirty="0" smtClean="0"/>
              <a:t> </a:t>
            </a:r>
            <a:r>
              <a:rPr lang="en-US" dirty="0" err="1" smtClean="0"/>
              <a:t>takip</a:t>
            </a:r>
            <a:r>
              <a:rPr lang="en-US" dirty="0" smtClean="0"/>
              <a:t> </a:t>
            </a:r>
            <a:r>
              <a:rPr lang="en-US" dirty="0" err="1" smtClean="0"/>
              <a:t>edilmesi</a:t>
            </a:r>
            <a:r>
              <a:rPr lang="en-US" dirty="0" smtClean="0"/>
              <a:t> </a:t>
            </a:r>
            <a:r>
              <a:rPr lang="en-US" dirty="0" err="1" smtClean="0"/>
              <a:t>gerekir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2cm’ den </a:t>
            </a:r>
            <a:r>
              <a:rPr lang="en-US" dirty="0" err="1" smtClean="0"/>
              <a:t>büyük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pankreas</a:t>
            </a:r>
            <a:r>
              <a:rPr lang="en-US" dirty="0" smtClean="0"/>
              <a:t> </a:t>
            </a:r>
            <a:r>
              <a:rPr lang="en-US" dirty="0" err="1" smtClean="0"/>
              <a:t>kistleri</a:t>
            </a:r>
            <a:r>
              <a:rPr lang="en-US" dirty="0" smtClean="0"/>
              <a:t> </a:t>
            </a:r>
            <a:r>
              <a:rPr lang="en-US" dirty="0" err="1" smtClean="0"/>
              <a:t>kansere</a:t>
            </a:r>
            <a:r>
              <a:rPr lang="en-US" dirty="0" smtClean="0"/>
              <a:t> </a:t>
            </a:r>
            <a:r>
              <a:rPr lang="en-US" dirty="0" err="1" smtClean="0"/>
              <a:t>dönüşebilir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Sınırları</a:t>
            </a:r>
            <a:r>
              <a:rPr lang="en-US" dirty="0" smtClean="0"/>
              <a:t> net </a:t>
            </a:r>
            <a:r>
              <a:rPr lang="en-US" dirty="0" err="1" smtClean="0"/>
              <a:t>ayırdedilemeyen</a:t>
            </a:r>
            <a:r>
              <a:rPr lang="en-US" dirty="0" smtClean="0"/>
              <a:t> </a:t>
            </a:r>
            <a:r>
              <a:rPr lang="en-US" dirty="0" err="1" smtClean="0"/>
              <a:t>pankreas</a:t>
            </a:r>
            <a:r>
              <a:rPr lang="en-US" dirty="0" smtClean="0"/>
              <a:t> </a:t>
            </a:r>
            <a:r>
              <a:rPr lang="en-US" dirty="0" err="1" smtClean="0"/>
              <a:t>tümörlerinin</a:t>
            </a:r>
            <a:r>
              <a:rPr lang="en-US" dirty="0" smtClean="0"/>
              <a:t> </a:t>
            </a:r>
            <a:r>
              <a:rPr lang="en-US" dirty="0" err="1" smtClean="0"/>
              <a:t>kanser</a:t>
            </a:r>
            <a:r>
              <a:rPr lang="en-US" dirty="0" smtClean="0"/>
              <a:t> </a:t>
            </a:r>
            <a:r>
              <a:rPr lang="en-US" dirty="0" err="1" smtClean="0"/>
              <a:t>olma</a:t>
            </a:r>
            <a:r>
              <a:rPr lang="en-US" dirty="0" smtClean="0"/>
              <a:t> </a:t>
            </a:r>
            <a:r>
              <a:rPr lang="en-US" dirty="0" err="1" smtClean="0"/>
              <a:t>riski</a:t>
            </a:r>
            <a:r>
              <a:rPr lang="en-US" dirty="0" smtClean="0"/>
              <a:t> </a:t>
            </a:r>
            <a:r>
              <a:rPr lang="en-US" dirty="0" err="1" smtClean="0"/>
              <a:t>büyüktür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Biopsi</a:t>
            </a:r>
            <a:r>
              <a:rPr lang="en-US" dirty="0" smtClean="0"/>
              <a:t> </a:t>
            </a:r>
            <a:r>
              <a:rPr lang="en-US" dirty="0" err="1" smtClean="0"/>
              <a:t>alınmalıdır</a:t>
            </a:r>
            <a:r>
              <a:rPr lang="en-US" dirty="0" smtClean="0"/>
              <a:t>. </a:t>
            </a:r>
            <a:r>
              <a:rPr lang="en-US" dirty="0" err="1" smtClean="0"/>
              <a:t>Biopsi</a:t>
            </a:r>
            <a:r>
              <a:rPr lang="en-US" dirty="0" smtClean="0"/>
              <a:t> </a:t>
            </a:r>
            <a:r>
              <a:rPr lang="en-US" dirty="0" err="1" smtClean="0"/>
              <a:t>temiz</a:t>
            </a:r>
            <a:r>
              <a:rPr lang="en-US" dirty="0" smtClean="0"/>
              <a:t> bile </a:t>
            </a:r>
            <a:r>
              <a:rPr lang="en-US" dirty="0" err="1" smtClean="0"/>
              <a:t>çıksa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laboratuar</a:t>
            </a:r>
            <a:r>
              <a:rPr lang="en-US" dirty="0" smtClean="0"/>
              <a:t> </a:t>
            </a:r>
            <a:r>
              <a:rPr lang="en-US" dirty="0" err="1" smtClean="0"/>
              <a:t>bulguları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de </a:t>
            </a:r>
            <a:r>
              <a:rPr lang="en-US" dirty="0" err="1" smtClean="0"/>
              <a:t>teşhisi</a:t>
            </a:r>
            <a:r>
              <a:rPr lang="en-US" dirty="0" smtClean="0"/>
              <a:t> </a:t>
            </a:r>
            <a:r>
              <a:rPr lang="en-US" dirty="0" err="1" smtClean="0"/>
              <a:t>konabilir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5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Midenin</a:t>
            </a:r>
            <a:r>
              <a:rPr lang="en-US" dirty="0" smtClean="0"/>
              <a:t> </a:t>
            </a:r>
            <a:r>
              <a:rPr lang="en-US" dirty="0" err="1" smtClean="0"/>
              <a:t>altında</a:t>
            </a:r>
            <a:r>
              <a:rPr lang="en-US" dirty="0" smtClean="0"/>
              <a:t> </a:t>
            </a:r>
            <a:r>
              <a:rPr lang="en-US" dirty="0" err="1" smtClean="0"/>
              <a:t>orta</a:t>
            </a:r>
            <a:r>
              <a:rPr lang="en-US" dirty="0" smtClean="0"/>
              <a:t> </a:t>
            </a:r>
            <a:r>
              <a:rPr lang="en-US" dirty="0" err="1" smtClean="0"/>
              <a:t>hatta</a:t>
            </a:r>
            <a:r>
              <a:rPr lang="en-US" dirty="0" smtClean="0"/>
              <a:t>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aldığında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değişik</a:t>
            </a:r>
            <a:r>
              <a:rPr lang="en-US" dirty="0" smtClean="0"/>
              <a:t> </a:t>
            </a:r>
            <a:r>
              <a:rPr lang="en-US" dirty="0" err="1" smtClean="0"/>
              <a:t>belirtiler</a:t>
            </a:r>
            <a:r>
              <a:rPr lang="en-US" dirty="0" smtClean="0"/>
              <a:t> </a:t>
            </a:r>
            <a:r>
              <a:rPr lang="en-US" dirty="0" err="1" smtClean="0"/>
              <a:t>verebilir</a:t>
            </a:r>
            <a:endParaRPr lang="en-US" dirty="0" smtClean="0"/>
          </a:p>
          <a:p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sırta</a:t>
            </a:r>
            <a:r>
              <a:rPr lang="en-US" dirty="0" smtClean="0"/>
              <a:t> </a:t>
            </a:r>
            <a:r>
              <a:rPr lang="en-US" dirty="0" err="1" smtClean="0"/>
              <a:t>vuran</a:t>
            </a:r>
            <a:r>
              <a:rPr lang="en-US" dirty="0" smtClean="0"/>
              <a:t> </a:t>
            </a:r>
            <a:r>
              <a:rPr lang="en-US" dirty="0" err="1" smtClean="0"/>
              <a:t>kuşak</a:t>
            </a:r>
            <a:r>
              <a:rPr lang="en-US" dirty="0" smtClean="0"/>
              <a:t> </a:t>
            </a:r>
            <a:r>
              <a:rPr lang="en-US" dirty="0" err="1" smtClean="0"/>
              <a:t>tarzı</a:t>
            </a:r>
            <a:r>
              <a:rPr lang="en-US" dirty="0" smtClean="0"/>
              <a:t> </a:t>
            </a:r>
            <a:r>
              <a:rPr lang="en-US" dirty="0" err="1" smtClean="0"/>
              <a:t>karın</a:t>
            </a:r>
            <a:r>
              <a:rPr lang="en-US" dirty="0" smtClean="0"/>
              <a:t> </a:t>
            </a:r>
            <a:r>
              <a:rPr lang="en-US" dirty="0" err="1" smtClean="0"/>
              <a:t>ağrısı</a:t>
            </a:r>
            <a:r>
              <a:rPr lang="en-US" dirty="0" smtClean="0"/>
              <a:t>, </a:t>
            </a:r>
            <a:r>
              <a:rPr lang="en-US" dirty="0" err="1" smtClean="0"/>
              <a:t>gaz</a:t>
            </a:r>
            <a:r>
              <a:rPr lang="en-US" dirty="0" smtClean="0"/>
              <a:t>, </a:t>
            </a:r>
            <a:r>
              <a:rPr lang="en-US" dirty="0" err="1" smtClean="0"/>
              <a:t>karında</a:t>
            </a:r>
            <a:r>
              <a:rPr lang="en-US" dirty="0" smtClean="0"/>
              <a:t> </a:t>
            </a:r>
            <a:r>
              <a:rPr lang="en-US" dirty="0" err="1" smtClean="0"/>
              <a:t>şişkinlik</a:t>
            </a:r>
            <a:r>
              <a:rPr lang="en-US" dirty="0" smtClean="0"/>
              <a:t>, </a:t>
            </a:r>
            <a:r>
              <a:rPr lang="en-US" dirty="0" err="1" smtClean="0"/>
              <a:t>zayıflama</a:t>
            </a:r>
            <a:r>
              <a:rPr lang="en-US" dirty="0" smtClean="0"/>
              <a:t>, </a:t>
            </a:r>
            <a:r>
              <a:rPr lang="en-US" dirty="0" err="1" smtClean="0"/>
              <a:t>kusma</a:t>
            </a:r>
            <a:r>
              <a:rPr lang="en-US" dirty="0" smtClean="0"/>
              <a:t> </a:t>
            </a:r>
            <a:r>
              <a:rPr lang="en-US" dirty="0" err="1" smtClean="0"/>
              <a:t>görülür</a:t>
            </a:r>
            <a:endParaRPr lang="en-US" dirty="0" smtClean="0"/>
          </a:p>
          <a:p>
            <a:r>
              <a:rPr lang="en-US" dirty="0" err="1" smtClean="0"/>
              <a:t>Erkenden</a:t>
            </a:r>
            <a:r>
              <a:rPr lang="en-US" dirty="0" smtClean="0"/>
              <a:t> </a:t>
            </a:r>
            <a:r>
              <a:rPr lang="en-US" dirty="0" err="1" smtClean="0"/>
              <a:t>karın</a:t>
            </a:r>
            <a:r>
              <a:rPr lang="en-US" dirty="0" smtClean="0"/>
              <a:t> </a:t>
            </a:r>
            <a:r>
              <a:rPr lang="en-US" dirty="0" err="1" smtClean="0"/>
              <a:t>zarına</a:t>
            </a:r>
            <a:r>
              <a:rPr lang="en-US" dirty="0" smtClean="0"/>
              <a:t> </a:t>
            </a:r>
            <a:r>
              <a:rPr lang="en-US" dirty="0" err="1" smtClean="0"/>
              <a:t>yayılarak</a:t>
            </a:r>
            <a:r>
              <a:rPr lang="en-US" dirty="0" smtClean="0"/>
              <a:t> </a:t>
            </a:r>
            <a:r>
              <a:rPr lang="en-US" dirty="0" err="1" smtClean="0"/>
              <a:t>karında</a:t>
            </a:r>
            <a:r>
              <a:rPr lang="en-US" dirty="0" smtClean="0"/>
              <a:t> </a:t>
            </a:r>
            <a:r>
              <a:rPr lang="en-US" dirty="0" err="1" smtClean="0"/>
              <a:t>asit</a:t>
            </a:r>
            <a:r>
              <a:rPr lang="en-US" dirty="0" smtClean="0"/>
              <a:t> </a:t>
            </a:r>
            <a:r>
              <a:rPr lang="en-US" dirty="0" err="1" smtClean="0"/>
              <a:t>denilen</a:t>
            </a:r>
            <a:r>
              <a:rPr lang="en-US" dirty="0" smtClean="0"/>
              <a:t> </a:t>
            </a:r>
            <a:r>
              <a:rPr lang="en-US" dirty="0" err="1" smtClean="0"/>
              <a:t>sıvı</a:t>
            </a:r>
            <a:r>
              <a:rPr lang="en-US" dirty="0" smtClean="0"/>
              <a:t> </a:t>
            </a:r>
            <a:r>
              <a:rPr lang="en-US" dirty="0" err="1" smtClean="0"/>
              <a:t>toplanabilir</a:t>
            </a:r>
            <a:endParaRPr lang="en-US" dirty="0" smtClean="0"/>
          </a:p>
          <a:p>
            <a:r>
              <a:rPr lang="en-US" dirty="0" err="1" smtClean="0"/>
              <a:t>Erkenden</a:t>
            </a:r>
            <a:r>
              <a:rPr lang="en-US" dirty="0" smtClean="0"/>
              <a:t> </a:t>
            </a:r>
            <a:r>
              <a:rPr lang="en-US" dirty="0" err="1" smtClean="0"/>
              <a:t>karaciğer</a:t>
            </a:r>
            <a:r>
              <a:rPr lang="en-US" dirty="0" smtClean="0"/>
              <a:t> </a:t>
            </a:r>
            <a:r>
              <a:rPr lang="en-US" dirty="0" err="1" smtClean="0"/>
              <a:t>metastazı</a:t>
            </a:r>
            <a:r>
              <a:rPr lang="en-US" dirty="0" smtClean="0"/>
              <a:t> </a:t>
            </a:r>
            <a:r>
              <a:rPr lang="en-US" dirty="0" err="1" smtClean="0"/>
              <a:t>yaparak</a:t>
            </a:r>
            <a:r>
              <a:rPr lang="en-US" dirty="0" smtClean="0"/>
              <a:t> </a:t>
            </a:r>
            <a:r>
              <a:rPr lang="en-US" dirty="0" err="1" smtClean="0"/>
              <a:t>fonksiyonların</a:t>
            </a:r>
            <a:r>
              <a:rPr lang="en-US" dirty="0" smtClean="0"/>
              <a:t> </a:t>
            </a:r>
            <a:r>
              <a:rPr lang="en-US" dirty="0" err="1" smtClean="0"/>
              <a:t>düşerek</a:t>
            </a:r>
            <a:r>
              <a:rPr lang="en-US" dirty="0" smtClean="0"/>
              <a:t> </a:t>
            </a:r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durumunun</a:t>
            </a:r>
            <a:r>
              <a:rPr lang="en-US" dirty="0" smtClean="0"/>
              <a:t> </a:t>
            </a:r>
            <a:r>
              <a:rPr lang="en-US" dirty="0" err="1" smtClean="0"/>
              <a:t>hızla</a:t>
            </a:r>
            <a:r>
              <a:rPr lang="en-US" dirty="0" smtClean="0"/>
              <a:t> </a:t>
            </a:r>
            <a:r>
              <a:rPr lang="en-US" dirty="0" err="1" smtClean="0"/>
              <a:t>bozulmasına</a:t>
            </a:r>
            <a:r>
              <a:rPr lang="en-US" dirty="0" smtClean="0"/>
              <a:t> </a:t>
            </a:r>
            <a:r>
              <a:rPr lang="en-US" dirty="0" err="1" smtClean="0"/>
              <a:t>sebep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49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evrede</a:t>
            </a:r>
            <a:r>
              <a:rPr lang="en-US" dirty="0" smtClean="0"/>
              <a:t> </a:t>
            </a:r>
            <a:r>
              <a:rPr lang="en-US" dirty="0" err="1" smtClean="0"/>
              <a:t>dahi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yaşam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kısadır</a:t>
            </a:r>
            <a:endParaRPr lang="en-US" dirty="0" smtClean="0"/>
          </a:p>
          <a:p>
            <a:r>
              <a:rPr lang="en-US" dirty="0" smtClean="0"/>
              <a:t>Primer </a:t>
            </a:r>
            <a:r>
              <a:rPr lang="en-US" dirty="0" err="1" smtClean="0"/>
              <a:t>tedavisi</a:t>
            </a:r>
            <a:r>
              <a:rPr lang="en-US" dirty="0" smtClean="0"/>
              <a:t> </a:t>
            </a:r>
            <a:r>
              <a:rPr lang="en-US" dirty="0" err="1" smtClean="0"/>
              <a:t>erken</a:t>
            </a:r>
            <a:r>
              <a:rPr lang="en-US" dirty="0" smtClean="0"/>
              <a:t> </a:t>
            </a:r>
            <a:r>
              <a:rPr lang="en-US" dirty="0" err="1" smtClean="0"/>
              <a:t>evrede</a:t>
            </a:r>
            <a:r>
              <a:rPr lang="en-US" dirty="0" smtClean="0"/>
              <a:t> </a:t>
            </a:r>
            <a:r>
              <a:rPr lang="en-US" dirty="0" err="1" smtClean="0"/>
              <a:t>cerrahidir</a:t>
            </a:r>
            <a:endParaRPr lang="en-US" dirty="0" smtClean="0"/>
          </a:p>
          <a:p>
            <a:r>
              <a:rPr lang="en-US" dirty="0" err="1" smtClean="0"/>
              <a:t>Wipple</a:t>
            </a:r>
            <a:r>
              <a:rPr lang="en-US" dirty="0" smtClean="0"/>
              <a:t> </a:t>
            </a:r>
            <a:r>
              <a:rPr lang="en-US" dirty="0" err="1" smtClean="0"/>
              <a:t>operasyonu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endParaRPr lang="en-US" dirty="0" smtClean="0"/>
          </a:p>
          <a:p>
            <a:r>
              <a:rPr lang="en-US" dirty="0" err="1" smtClean="0"/>
              <a:t>Lenf</a:t>
            </a:r>
            <a:r>
              <a:rPr lang="en-US" dirty="0" smtClean="0"/>
              <a:t> </a:t>
            </a:r>
            <a:r>
              <a:rPr lang="en-US" dirty="0" err="1" smtClean="0"/>
              <a:t>bezlerine</a:t>
            </a:r>
            <a:r>
              <a:rPr lang="en-US" dirty="0" smtClean="0"/>
              <a:t> </a:t>
            </a:r>
            <a:r>
              <a:rPr lang="en-US" dirty="0" err="1" smtClean="0"/>
              <a:t>yayılmışsa</a:t>
            </a:r>
            <a:r>
              <a:rPr lang="en-US" dirty="0" smtClean="0"/>
              <a:t>,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sınırlar</a:t>
            </a:r>
            <a:r>
              <a:rPr lang="en-US" dirty="0" smtClean="0"/>
              <a:t> </a:t>
            </a:r>
            <a:r>
              <a:rPr lang="en-US" dirty="0" err="1" smtClean="0"/>
              <a:t>pozitifse</a:t>
            </a:r>
            <a:r>
              <a:rPr lang="en-US" dirty="0" smtClean="0"/>
              <a:t> postop </a:t>
            </a:r>
            <a:r>
              <a:rPr lang="en-US" dirty="0" err="1" smtClean="0"/>
              <a:t>kemoterapi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radyoterapi</a:t>
            </a:r>
            <a:r>
              <a:rPr lang="en-US" dirty="0" smtClean="0"/>
              <a:t> </a:t>
            </a:r>
            <a:r>
              <a:rPr lang="en-US" dirty="0" err="1" smtClean="0"/>
              <a:t>yapılır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4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Pankreas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Mide </a:t>
            </a:r>
            <a:r>
              <a:rPr lang="tr-TR" dirty="0" smtClean="0"/>
              <a:t>ile 12 parmak </a:t>
            </a:r>
            <a:r>
              <a:rPr lang="tr-TR" dirty="0" err="1" smtClean="0"/>
              <a:t>barsağı</a:t>
            </a:r>
            <a:r>
              <a:rPr lang="tr-TR" dirty="0" smtClean="0"/>
              <a:t> (</a:t>
            </a:r>
            <a:r>
              <a:rPr lang="tr-TR" dirty="0" err="1" smtClean="0"/>
              <a:t>duedonom</a:t>
            </a:r>
            <a:r>
              <a:rPr lang="tr-TR" dirty="0" smtClean="0"/>
              <a:t>) arasındadır</a:t>
            </a:r>
          </a:p>
          <a:p>
            <a:r>
              <a:rPr lang="tr-TR" dirty="0" smtClean="0"/>
              <a:t>Komşuluğunda önemli damarlar vardır </a:t>
            </a:r>
          </a:p>
          <a:p>
            <a:r>
              <a:rPr lang="tr-TR" dirty="0" smtClean="0"/>
              <a:t>Çok küçük tümörleri bile bu nedenle kolayca damarlara yapışarak </a:t>
            </a:r>
            <a:r>
              <a:rPr lang="tr-TR" dirty="0" err="1" smtClean="0"/>
              <a:t>inoperatif</a:t>
            </a:r>
            <a:r>
              <a:rPr lang="tr-TR" dirty="0" smtClean="0"/>
              <a:t> hale gelebilir</a:t>
            </a:r>
          </a:p>
          <a:p>
            <a:r>
              <a:rPr lang="tr-TR" dirty="0" smtClean="0"/>
              <a:t>Tedavisi zordur</a:t>
            </a:r>
          </a:p>
          <a:p>
            <a:r>
              <a:rPr lang="tr-TR" dirty="0" smtClean="0"/>
              <a:t>Hastanın genel durumu kısa sürede bozulur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665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Anatomik komşuluğu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96752"/>
            <a:ext cx="7315200" cy="497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12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Pankreas kanseri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Beslenme alışkanlığı ile en çok ilişkili olan kanser türüdür</a:t>
            </a:r>
          </a:p>
          <a:p>
            <a:r>
              <a:rPr lang="tr-TR" dirty="0" smtClean="0"/>
              <a:t>Şeker hastalarında (</a:t>
            </a:r>
            <a:r>
              <a:rPr lang="tr-TR" dirty="0" err="1" smtClean="0"/>
              <a:t>Diabet</a:t>
            </a:r>
            <a:r>
              <a:rPr lang="tr-TR" dirty="0" smtClean="0"/>
              <a:t>), içki içenlerde, safra yollarında taşı olanlarda daha sıktır</a:t>
            </a:r>
          </a:p>
          <a:p>
            <a:r>
              <a:rPr lang="tr-TR" dirty="0" smtClean="0"/>
              <a:t>Genellikle pankreas başındadır</a:t>
            </a:r>
          </a:p>
          <a:p>
            <a:r>
              <a:rPr lang="tr-TR" dirty="0" smtClean="0"/>
              <a:t>Çok çabuk belirti verir</a:t>
            </a:r>
          </a:p>
          <a:p>
            <a:r>
              <a:rPr lang="tr-TR" dirty="0" smtClean="0"/>
              <a:t>En sık kuşak tarzı karın ağrısı yapar</a:t>
            </a:r>
          </a:p>
        </p:txBody>
      </p:sp>
    </p:spTree>
    <p:extLst>
      <p:ext uri="{BB962C8B-B14F-4D97-AF65-F5344CB8AC3E}">
        <p14:creationId xmlns:p14="http://schemas.microsoft.com/office/powerpoint/2010/main" val="173581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</a:t>
            </a:r>
            <a:r>
              <a:rPr lang="tr-TR" dirty="0" smtClean="0"/>
              <a:t>edavisi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Primer</a:t>
            </a:r>
            <a:r>
              <a:rPr lang="tr-TR" dirty="0" smtClean="0"/>
              <a:t> tedavisi cerrahidir</a:t>
            </a:r>
          </a:p>
          <a:p>
            <a:r>
              <a:rPr lang="tr-TR" dirty="0" smtClean="0"/>
              <a:t>Damar komşuluğu nedeni ile az sayıda hastaya yapılabilir</a:t>
            </a:r>
          </a:p>
          <a:p>
            <a:r>
              <a:rPr lang="tr-TR" dirty="0" smtClean="0"/>
              <a:t>Cerrahi ile dahi yaşam oranları düşüktür</a:t>
            </a:r>
          </a:p>
          <a:p>
            <a:r>
              <a:rPr lang="tr-TR" dirty="0" smtClean="0"/>
              <a:t>Ancak çok erken evrede sonuçlar daha iyidir</a:t>
            </a:r>
          </a:p>
          <a:p>
            <a:r>
              <a:rPr lang="tr-TR" dirty="0" smtClean="0"/>
              <a:t>Cerrahi yapılamayanlarda RT veya KT yapılır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674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372</Words>
  <Application>Microsoft Macintosh PowerPoint</Application>
  <PresentationFormat>On-screen Show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Ofis Teması</vt:lpstr>
      <vt:lpstr>Pankreas radyoterapisi</vt:lpstr>
      <vt:lpstr>PowerPoint Presentation</vt:lpstr>
      <vt:lpstr>PowerPoint Presentation</vt:lpstr>
      <vt:lpstr>PowerPoint Presentation</vt:lpstr>
      <vt:lpstr>PowerPoint Presentation</vt:lpstr>
      <vt:lpstr>Pankreas</vt:lpstr>
      <vt:lpstr>Anatomik komşuluğu</vt:lpstr>
      <vt:lpstr>Pankreas kanseri</vt:lpstr>
      <vt:lpstr>Tedavisi</vt:lpstr>
      <vt:lpstr>Radyoterapi</vt:lpstr>
      <vt:lpstr>PANKREAS</vt:lpstr>
      <vt:lpstr>Çevresindeki damarlar</vt:lpstr>
      <vt:lpstr>BT görüntü</vt:lpstr>
      <vt:lpstr>Metastaz bölgeleri</vt:lpstr>
      <vt:lpstr>PowerPoint Presentation</vt:lpstr>
      <vt:lpstr>T Board</vt:lpstr>
      <vt:lpstr>Kontürleme</vt:lpstr>
      <vt:lpstr>Normal organ kontürleme</vt:lpstr>
      <vt:lpstr>PowerPoint Presentation</vt:lpstr>
      <vt:lpstr>PowerPoint Presentation</vt:lpstr>
      <vt:lpstr>Toksisite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Pankreas radyoterapisi</dc:title>
  <dc:creator>M-S-K-H-S-K</dc:creator>
  <cp:lastModifiedBy>Huriye Kiziltan</cp:lastModifiedBy>
  <cp:revision>16</cp:revision>
  <dcterms:created xsi:type="dcterms:W3CDTF">2014-01-09T03:34:18Z</dcterms:created>
  <dcterms:modified xsi:type="dcterms:W3CDTF">2015-11-30T05:44:10Z</dcterms:modified>
</cp:coreProperties>
</file>