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70" r:id="rId8"/>
    <p:sldId id="262" r:id="rId9"/>
    <p:sldId id="263" r:id="rId10"/>
    <p:sldId id="264" r:id="rId11"/>
    <p:sldId id="269" r:id="rId12"/>
    <p:sldId id="268" r:id="rId13"/>
    <p:sldId id="267" r:id="rId14"/>
    <p:sldId id="271" r:id="rId15"/>
    <p:sldId id="265" r:id="rId16"/>
    <p:sldId id="266"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2" d="100"/>
          <a:sy n="42" d="100"/>
        </p:scale>
        <p:origin x="132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B111549A-B3BE-DC45-8D8E-F038438C286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113358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B111549A-B3BE-DC45-8D8E-F038438C286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24866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B111549A-B3BE-DC45-8D8E-F038438C286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165739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B111549A-B3BE-DC45-8D8E-F038438C286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27690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B111549A-B3BE-DC45-8D8E-F038438C286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235071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B111549A-B3BE-DC45-8D8E-F038438C286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35768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B111549A-B3BE-DC45-8D8E-F038438C2862}" type="datetimeFigureOut">
              <a:rPr lang="en-US" smtClean="0"/>
              <a:t>3/20/2018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111969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B111549A-B3BE-DC45-8D8E-F038438C2862}" type="datetimeFigureOut">
              <a:rPr lang="en-US" smtClean="0"/>
              <a:t>3/20/2018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377737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1549A-B3BE-DC45-8D8E-F038438C2862}" type="datetimeFigureOut">
              <a:rPr lang="en-US" smtClean="0"/>
              <a:t>3/20/2018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408737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B111549A-B3BE-DC45-8D8E-F038438C286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169378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B111549A-B3BE-DC45-8D8E-F038438C286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BC54C-47B4-8F4A-90D7-7D673A1EE350}" type="slidenum">
              <a:rPr lang="en-US" smtClean="0"/>
              <a:t>‹#›</a:t>
            </a:fld>
            <a:endParaRPr lang="en-US"/>
          </a:p>
        </p:txBody>
      </p:sp>
    </p:spTree>
    <p:extLst>
      <p:ext uri="{BB962C8B-B14F-4D97-AF65-F5344CB8AC3E}">
        <p14:creationId xmlns:p14="http://schemas.microsoft.com/office/powerpoint/2010/main" val="260771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1549A-B3BE-DC45-8D8E-F038438C2862}" type="datetimeFigureOut">
              <a:rPr lang="en-US" smtClean="0"/>
              <a:t>3/20/2018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BC54C-47B4-8F4A-90D7-7D673A1EE350}" type="slidenum">
              <a:rPr lang="en-US" smtClean="0"/>
              <a:t>‹#›</a:t>
            </a:fld>
            <a:endParaRPr lang="en-US"/>
          </a:p>
        </p:txBody>
      </p:sp>
    </p:spTree>
    <p:extLst>
      <p:ext uri="{BB962C8B-B14F-4D97-AF65-F5344CB8AC3E}">
        <p14:creationId xmlns:p14="http://schemas.microsoft.com/office/powerpoint/2010/main" val="3069418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KARACİĞER KANSERİ</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271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err="1" smtClean="0"/>
              <a:t>Diafragma</a:t>
            </a:r>
            <a:r>
              <a:rPr lang="en-US" dirty="0" smtClean="0"/>
              <a:t> </a:t>
            </a:r>
            <a:r>
              <a:rPr lang="en-US" dirty="0" err="1" smtClean="0"/>
              <a:t>kubbesine</a:t>
            </a:r>
            <a:r>
              <a:rPr lang="en-US" dirty="0" smtClean="0"/>
              <a:t> </a:t>
            </a:r>
            <a:r>
              <a:rPr lang="en-US" dirty="0" err="1" smtClean="0"/>
              <a:t>bitişik</a:t>
            </a:r>
            <a:r>
              <a:rPr lang="en-US" dirty="0" smtClean="0"/>
              <a:t> </a:t>
            </a:r>
            <a:r>
              <a:rPr lang="en-US" dirty="0" err="1" smtClean="0"/>
              <a:t>olduğundan</a:t>
            </a:r>
            <a:r>
              <a:rPr lang="en-US" dirty="0" smtClean="0"/>
              <a:t> </a:t>
            </a:r>
            <a:r>
              <a:rPr lang="en-US" dirty="0" err="1" smtClean="0"/>
              <a:t>solunumla</a:t>
            </a:r>
            <a:r>
              <a:rPr lang="en-US" dirty="0" smtClean="0"/>
              <a:t> </a:t>
            </a:r>
            <a:r>
              <a:rPr lang="en-US" dirty="0" err="1" smtClean="0"/>
              <a:t>hareket</a:t>
            </a:r>
            <a:r>
              <a:rPr lang="en-US" dirty="0" smtClean="0"/>
              <a:t> </a:t>
            </a:r>
            <a:r>
              <a:rPr lang="en-US" dirty="0" err="1" smtClean="0"/>
              <a:t>eder</a:t>
            </a:r>
            <a:r>
              <a:rPr lang="en-US" dirty="0" smtClean="0"/>
              <a:t>. </a:t>
            </a:r>
          </a:p>
          <a:p>
            <a:r>
              <a:rPr lang="en-US" dirty="0" smtClean="0"/>
              <a:t>Bu </a:t>
            </a:r>
            <a:r>
              <a:rPr lang="en-US" dirty="0" err="1" smtClean="0"/>
              <a:t>nedenle</a:t>
            </a:r>
            <a:r>
              <a:rPr lang="en-US" dirty="0" smtClean="0"/>
              <a:t> </a:t>
            </a:r>
            <a:r>
              <a:rPr lang="en-US" dirty="0" err="1" smtClean="0"/>
              <a:t>ideali</a:t>
            </a:r>
            <a:r>
              <a:rPr lang="en-US" dirty="0" smtClean="0"/>
              <a:t> en </a:t>
            </a:r>
            <a:r>
              <a:rPr lang="en-US" dirty="0" err="1" smtClean="0"/>
              <a:t>az</a:t>
            </a:r>
            <a:r>
              <a:rPr lang="en-US" dirty="0" smtClean="0"/>
              <a:t> 2cm </a:t>
            </a:r>
            <a:r>
              <a:rPr lang="en-US" dirty="0" err="1" smtClean="0"/>
              <a:t>sınır</a:t>
            </a:r>
            <a:r>
              <a:rPr lang="en-US" dirty="0" smtClean="0"/>
              <a:t> </a:t>
            </a:r>
            <a:r>
              <a:rPr lang="en-US" dirty="0" err="1" smtClean="0"/>
              <a:t>yani</a:t>
            </a:r>
            <a:r>
              <a:rPr lang="en-US" dirty="0" smtClean="0"/>
              <a:t> </a:t>
            </a:r>
            <a:r>
              <a:rPr lang="en-US" dirty="0" err="1" smtClean="0"/>
              <a:t>marj</a:t>
            </a:r>
            <a:r>
              <a:rPr lang="en-US" dirty="0" smtClean="0"/>
              <a:t> </a:t>
            </a:r>
            <a:r>
              <a:rPr lang="en-US" dirty="0" err="1" smtClean="0"/>
              <a:t>koymaktır.Bu</a:t>
            </a:r>
            <a:r>
              <a:rPr lang="en-US" dirty="0" smtClean="0"/>
              <a:t> da </a:t>
            </a:r>
            <a:r>
              <a:rPr lang="en-US" dirty="0" err="1" smtClean="0"/>
              <a:t>toksisiteyi</a:t>
            </a:r>
            <a:r>
              <a:rPr lang="en-US" dirty="0" smtClean="0"/>
              <a:t> </a:t>
            </a:r>
            <a:r>
              <a:rPr lang="en-US" dirty="0" err="1" smtClean="0"/>
              <a:t>artırır</a:t>
            </a:r>
            <a:endParaRPr lang="en-US" dirty="0" smtClean="0"/>
          </a:p>
          <a:p>
            <a:r>
              <a:rPr lang="en-US" dirty="0" err="1" smtClean="0"/>
              <a:t>Hepatosellüler</a:t>
            </a:r>
            <a:r>
              <a:rPr lang="en-US" dirty="0" smtClean="0"/>
              <a:t> </a:t>
            </a:r>
            <a:r>
              <a:rPr lang="en-US" dirty="0" err="1" smtClean="0"/>
              <a:t>kanser</a:t>
            </a:r>
            <a:r>
              <a:rPr lang="en-US" dirty="0" smtClean="0"/>
              <a:t> </a:t>
            </a:r>
            <a:r>
              <a:rPr lang="en-US" dirty="0" err="1" smtClean="0"/>
              <a:t>türünde</a:t>
            </a:r>
            <a:r>
              <a:rPr lang="en-US" dirty="0" smtClean="0"/>
              <a:t> </a:t>
            </a:r>
            <a:r>
              <a:rPr lang="en-US" dirty="0" err="1" smtClean="0"/>
              <a:t>radyoterapiye</a:t>
            </a:r>
            <a:r>
              <a:rPr lang="en-US" dirty="0" smtClean="0"/>
              <a:t> </a:t>
            </a:r>
            <a:r>
              <a:rPr lang="en-US" dirty="0" err="1" smtClean="0"/>
              <a:t>daha</a:t>
            </a:r>
            <a:r>
              <a:rPr lang="en-US" dirty="0" smtClean="0"/>
              <a:t> </a:t>
            </a:r>
            <a:r>
              <a:rPr lang="en-US" dirty="0" err="1" smtClean="0"/>
              <a:t>iyi</a:t>
            </a:r>
            <a:r>
              <a:rPr lang="en-US" dirty="0" smtClean="0"/>
              <a:t> </a:t>
            </a:r>
            <a:r>
              <a:rPr lang="en-US" dirty="0" err="1" smtClean="0"/>
              <a:t>cevap</a:t>
            </a:r>
            <a:r>
              <a:rPr lang="en-US" dirty="0" smtClean="0"/>
              <a:t> </a:t>
            </a:r>
            <a:r>
              <a:rPr lang="en-US" dirty="0" err="1" smtClean="0"/>
              <a:t>alınır</a:t>
            </a:r>
            <a:r>
              <a:rPr lang="en-US" dirty="0" smtClean="0"/>
              <a:t>. </a:t>
            </a:r>
            <a:r>
              <a:rPr lang="en-US" dirty="0" err="1" smtClean="0"/>
              <a:t>Ancak</a:t>
            </a:r>
            <a:r>
              <a:rPr lang="en-US" dirty="0" smtClean="0"/>
              <a:t> 70Gy </a:t>
            </a:r>
            <a:r>
              <a:rPr lang="en-US" dirty="0" err="1" smtClean="0"/>
              <a:t>doza</a:t>
            </a:r>
            <a:r>
              <a:rPr lang="en-US" dirty="0" smtClean="0"/>
              <a:t> </a:t>
            </a:r>
            <a:r>
              <a:rPr lang="en-US" dirty="0" err="1" smtClean="0"/>
              <a:t>çıkmak</a:t>
            </a:r>
            <a:r>
              <a:rPr lang="en-US" dirty="0" smtClean="0"/>
              <a:t> </a:t>
            </a:r>
            <a:r>
              <a:rPr lang="en-US" dirty="0" err="1" smtClean="0"/>
              <a:t>gerekir</a:t>
            </a:r>
            <a:r>
              <a:rPr lang="en-US" dirty="0" smtClean="0"/>
              <a:t>. Bu </a:t>
            </a:r>
            <a:r>
              <a:rPr lang="en-US" dirty="0" err="1" smtClean="0"/>
              <a:t>dozu</a:t>
            </a:r>
            <a:r>
              <a:rPr lang="en-US" dirty="0" smtClean="0"/>
              <a:t> da </a:t>
            </a:r>
            <a:r>
              <a:rPr lang="en-US" dirty="0" err="1" smtClean="0"/>
              <a:t>ancak</a:t>
            </a:r>
            <a:r>
              <a:rPr lang="en-US" dirty="0" smtClean="0"/>
              <a:t> SBRT </a:t>
            </a:r>
            <a:r>
              <a:rPr lang="en-US" dirty="0" err="1" smtClean="0"/>
              <a:t>yöntemi</a:t>
            </a:r>
            <a:r>
              <a:rPr lang="en-US" dirty="0" smtClean="0"/>
              <a:t> </a:t>
            </a:r>
            <a:r>
              <a:rPr lang="en-US" dirty="0" err="1" smtClean="0"/>
              <a:t>ile</a:t>
            </a:r>
            <a:r>
              <a:rPr lang="en-US" dirty="0" smtClean="0"/>
              <a:t> </a:t>
            </a:r>
            <a:r>
              <a:rPr lang="en-US" dirty="0" err="1" smtClean="0"/>
              <a:t>verebiliriz</a:t>
            </a:r>
            <a:r>
              <a:rPr lang="en-US" dirty="0" smtClean="0"/>
              <a:t>.</a:t>
            </a:r>
          </a:p>
          <a:p>
            <a:r>
              <a:rPr lang="en-US" dirty="0" err="1" smtClean="0"/>
              <a:t>Diğer</a:t>
            </a:r>
            <a:r>
              <a:rPr lang="en-US" dirty="0" smtClean="0"/>
              <a:t> </a:t>
            </a:r>
            <a:r>
              <a:rPr lang="en-US" dirty="0" err="1" smtClean="0"/>
              <a:t>cihazlarla</a:t>
            </a:r>
            <a:r>
              <a:rPr lang="en-US" dirty="0" smtClean="0"/>
              <a:t>  primer </a:t>
            </a:r>
            <a:r>
              <a:rPr lang="en-US" dirty="0" err="1" smtClean="0"/>
              <a:t>tümör</a:t>
            </a:r>
            <a:r>
              <a:rPr lang="en-US" dirty="0" smtClean="0"/>
              <a:t> </a:t>
            </a:r>
            <a:r>
              <a:rPr lang="en-US" dirty="0" err="1" smtClean="0"/>
              <a:t>bölgesine</a:t>
            </a:r>
            <a:r>
              <a:rPr lang="en-US" dirty="0" smtClean="0"/>
              <a:t> 45-50 </a:t>
            </a:r>
            <a:r>
              <a:rPr lang="en-US" dirty="0" err="1" smtClean="0"/>
              <a:t>Gy</a:t>
            </a:r>
            <a:r>
              <a:rPr lang="en-US" dirty="0" smtClean="0"/>
              <a:t> </a:t>
            </a:r>
            <a:r>
              <a:rPr lang="en-US" dirty="0" err="1" smtClean="0"/>
              <a:t>üzerine</a:t>
            </a:r>
            <a:r>
              <a:rPr lang="en-US" dirty="0" smtClean="0"/>
              <a:t> </a:t>
            </a:r>
            <a:r>
              <a:rPr lang="en-US" dirty="0" err="1" smtClean="0"/>
              <a:t>çıkmak</a:t>
            </a:r>
            <a:r>
              <a:rPr lang="en-US" dirty="0" smtClean="0"/>
              <a:t> </a:t>
            </a:r>
            <a:r>
              <a:rPr lang="en-US" dirty="0" err="1" smtClean="0"/>
              <a:t>zordur</a:t>
            </a:r>
            <a:r>
              <a:rPr lang="en-US" dirty="0" smtClean="0"/>
              <a:t>. </a:t>
            </a:r>
            <a:endParaRPr lang="en-US" dirty="0"/>
          </a:p>
        </p:txBody>
      </p:sp>
    </p:spTree>
    <p:extLst>
      <p:ext uri="{BB962C8B-B14F-4D97-AF65-F5344CB8AC3E}">
        <p14:creationId xmlns:p14="http://schemas.microsoft.com/office/powerpoint/2010/main" val="27015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Hasta </a:t>
            </a:r>
            <a:r>
              <a:rPr lang="en-US" dirty="0" err="1" smtClean="0"/>
              <a:t>sırt</a:t>
            </a:r>
            <a:r>
              <a:rPr lang="en-US" dirty="0" smtClean="0"/>
              <a:t> </a:t>
            </a:r>
            <a:r>
              <a:rPr lang="en-US" dirty="0" err="1" smtClean="0"/>
              <a:t>üstü</a:t>
            </a:r>
            <a:r>
              <a:rPr lang="en-US" dirty="0" smtClean="0"/>
              <a:t> supine </a:t>
            </a:r>
            <a:r>
              <a:rPr lang="en-US" dirty="0" err="1" smtClean="0"/>
              <a:t>pozisyonunda</a:t>
            </a:r>
            <a:r>
              <a:rPr lang="en-US" dirty="0" smtClean="0"/>
              <a:t> </a:t>
            </a:r>
            <a:r>
              <a:rPr lang="en-US" dirty="0" err="1" smtClean="0"/>
              <a:t>yatırılır</a:t>
            </a:r>
            <a:endParaRPr lang="en-US" dirty="0" smtClean="0"/>
          </a:p>
          <a:p>
            <a:r>
              <a:rPr lang="en-US" dirty="0" smtClean="0"/>
              <a:t>T Board </a:t>
            </a:r>
            <a:r>
              <a:rPr lang="en-US" dirty="0" err="1" smtClean="0"/>
              <a:t>ve</a:t>
            </a:r>
            <a:r>
              <a:rPr lang="en-US" dirty="0" smtClean="0"/>
              <a:t> </a:t>
            </a:r>
            <a:r>
              <a:rPr lang="en-US" dirty="0" err="1" smtClean="0"/>
              <a:t>diz</a:t>
            </a:r>
            <a:r>
              <a:rPr lang="en-US" dirty="0" smtClean="0"/>
              <a:t> </a:t>
            </a:r>
            <a:r>
              <a:rPr lang="en-US" dirty="0" err="1" smtClean="0"/>
              <a:t>altlığı</a:t>
            </a:r>
            <a:r>
              <a:rPr lang="en-US" dirty="0" smtClean="0"/>
              <a:t> </a:t>
            </a:r>
            <a:r>
              <a:rPr lang="en-US" dirty="0" err="1" smtClean="0"/>
              <a:t>aparatları</a:t>
            </a:r>
            <a:r>
              <a:rPr lang="en-US" dirty="0" smtClean="0"/>
              <a:t> </a:t>
            </a:r>
            <a:r>
              <a:rPr lang="en-US" dirty="0" err="1" smtClean="0"/>
              <a:t>kullanılır</a:t>
            </a:r>
            <a:endParaRPr lang="en-US" dirty="0" smtClean="0"/>
          </a:p>
          <a:p>
            <a:r>
              <a:rPr lang="en-US" dirty="0" err="1" smtClean="0"/>
              <a:t>İntravenöz</a:t>
            </a:r>
            <a:r>
              <a:rPr lang="en-US" dirty="0" smtClean="0"/>
              <a:t> </a:t>
            </a:r>
            <a:r>
              <a:rPr lang="en-US" dirty="0" err="1" smtClean="0"/>
              <a:t>kontrast</a:t>
            </a:r>
            <a:r>
              <a:rPr lang="en-US" dirty="0" smtClean="0"/>
              <a:t> </a:t>
            </a:r>
            <a:r>
              <a:rPr lang="en-US" dirty="0" err="1" smtClean="0"/>
              <a:t>madde</a:t>
            </a:r>
            <a:r>
              <a:rPr lang="en-US" dirty="0" smtClean="0"/>
              <a:t> </a:t>
            </a:r>
            <a:r>
              <a:rPr lang="en-US" dirty="0" err="1" smtClean="0"/>
              <a:t>vererek</a:t>
            </a:r>
            <a:r>
              <a:rPr lang="en-US" dirty="0" smtClean="0"/>
              <a:t> </a:t>
            </a:r>
            <a:r>
              <a:rPr lang="en-US" dirty="0" err="1" smtClean="0"/>
              <a:t>damar</a:t>
            </a:r>
            <a:r>
              <a:rPr lang="en-US" dirty="0" smtClean="0"/>
              <a:t> </a:t>
            </a:r>
            <a:r>
              <a:rPr lang="en-US" dirty="0" err="1" smtClean="0"/>
              <a:t>yapıları</a:t>
            </a:r>
            <a:r>
              <a:rPr lang="en-US" dirty="0" smtClean="0"/>
              <a:t> </a:t>
            </a:r>
            <a:r>
              <a:rPr lang="en-US" dirty="0" err="1" smtClean="0"/>
              <a:t>ve</a:t>
            </a:r>
            <a:r>
              <a:rPr lang="en-US" dirty="0" smtClean="0"/>
              <a:t> </a:t>
            </a:r>
            <a:r>
              <a:rPr lang="en-US" dirty="0" err="1" smtClean="0"/>
              <a:t>tümör</a:t>
            </a:r>
            <a:r>
              <a:rPr lang="en-US" dirty="0" smtClean="0"/>
              <a:t> </a:t>
            </a:r>
            <a:r>
              <a:rPr lang="en-US" dirty="0" err="1" smtClean="0"/>
              <a:t>daha</a:t>
            </a:r>
            <a:r>
              <a:rPr lang="en-US" dirty="0" smtClean="0"/>
              <a:t> </a:t>
            </a:r>
            <a:r>
              <a:rPr lang="en-US" dirty="0" err="1" smtClean="0"/>
              <a:t>iyi</a:t>
            </a:r>
            <a:r>
              <a:rPr lang="en-US" dirty="0" smtClean="0"/>
              <a:t> </a:t>
            </a:r>
            <a:r>
              <a:rPr lang="en-US" dirty="0" err="1" smtClean="0"/>
              <a:t>gösterilebilir</a:t>
            </a:r>
            <a:endParaRPr lang="en-US" dirty="0" smtClean="0"/>
          </a:p>
          <a:p>
            <a:r>
              <a:rPr lang="en-US" dirty="0" err="1" smtClean="0"/>
              <a:t>Hastayı</a:t>
            </a:r>
            <a:r>
              <a:rPr lang="en-US" dirty="0" smtClean="0"/>
              <a:t> </a:t>
            </a:r>
            <a:r>
              <a:rPr lang="en-US" dirty="0" err="1" smtClean="0"/>
              <a:t>daha</a:t>
            </a:r>
            <a:r>
              <a:rPr lang="en-US" dirty="0" smtClean="0"/>
              <a:t> </a:t>
            </a:r>
            <a:r>
              <a:rPr lang="en-US" dirty="0" err="1" smtClean="0"/>
              <a:t>sabit</a:t>
            </a:r>
            <a:r>
              <a:rPr lang="en-US" dirty="0" smtClean="0"/>
              <a:t> hale </a:t>
            </a:r>
            <a:r>
              <a:rPr lang="en-US" dirty="0" err="1" smtClean="0"/>
              <a:t>getirmek</a:t>
            </a:r>
            <a:r>
              <a:rPr lang="en-US" dirty="0" smtClean="0"/>
              <a:t> </a:t>
            </a:r>
            <a:r>
              <a:rPr lang="en-US" dirty="0" err="1" smtClean="0"/>
              <a:t>için</a:t>
            </a:r>
            <a:r>
              <a:rPr lang="en-US" dirty="0" smtClean="0"/>
              <a:t> </a:t>
            </a:r>
            <a:r>
              <a:rPr lang="en-US" dirty="0" err="1" smtClean="0"/>
              <a:t>vakumlu</a:t>
            </a:r>
            <a:r>
              <a:rPr lang="en-US" dirty="0" smtClean="0"/>
              <a:t> </a:t>
            </a:r>
            <a:r>
              <a:rPr lang="en-US" dirty="0" err="1" smtClean="0"/>
              <a:t>yastık</a:t>
            </a:r>
            <a:r>
              <a:rPr lang="en-US" dirty="0" smtClean="0"/>
              <a:t> da </a:t>
            </a:r>
            <a:r>
              <a:rPr lang="en-US" dirty="0" err="1" smtClean="0"/>
              <a:t>kullanılabilir</a:t>
            </a:r>
            <a:endParaRPr lang="en-US" dirty="0"/>
          </a:p>
        </p:txBody>
      </p:sp>
    </p:spTree>
    <p:extLst>
      <p:ext uri="{BB962C8B-B14F-4D97-AF65-F5344CB8AC3E}">
        <p14:creationId xmlns:p14="http://schemas.microsoft.com/office/powerpoint/2010/main" val="234174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 Board </a:t>
            </a:r>
            <a:r>
              <a:rPr lang="en-US" dirty="0" err="1" smtClean="0"/>
              <a:t>ve</a:t>
            </a:r>
            <a:r>
              <a:rPr lang="en-US" dirty="0" smtClean="0"/>
              <a:t> </a:t>
            </a:r>
            <a:r>
              <a:rPr lang="en-US" dirty="0" err="1" smtClean="0"/>
              <a:t>diz</a:t>
            </a:r>
            <a:r>
              <a:rPr lang="en-US" dirty="0" smtClean="0"/>
              <a:t> </a:t>
            </a:r>
            <a:r>
              <a:rPr lang="en-US" dirty="0" err="1" smtClean="0"/>
              <a:t>altlığı</a:t>
            </a:r>
            <a:r>
              <a:rPr lang="en-US" dirty="0" smtClean="0"/>
              <a:t> </a:t>
            </a:r>
            <a:r>
              <a:rPr lang="en-US" dirty="0" err="1" smtClean="0"/>
              <a:t>aparatları</a:t>
            </a:r>
            <a:r>
              <a:rPr lang="en-US" dirty="0" smtClean="0"/>
              <a:t> </a:t>
            </a:r>
            <a:r>
              <a:rPr lang="en-US" dirty="0" err="1" smtClean="0"/>
              <a:t>kullanılır</a:t>
            </a:r>
            <a:endParaRPr lang="en-US" dirty="0"/>
          </a:p>
        </p:txBody>
      </p:sp>
      <p:pic>
        <p:nvPicPr>
          <p:cNvPr id="4" name="Content Placeholder 3"/>
          <p:cNvPicPr>
            <a:picLocks noGrp="1" noChangeAspect="1"/>
          </p:cNvPicPr>
          <p:nvPr>
            <p:ph idx="1"/>
          </p:nvPr>
        </p:nvPicPr>
        <p:blipFill>
          <a:blip r:embed="rId2"/>
          <a:srcRect t="8643" b="8643"/>
          <a:stretch>
            <a:fillRect/>
          </a:stretch>
        </p:blipFill>
        <p:spPr/>
      </p:pic>
    </p:spTree>
    <p:extLst>
      <p:ext uri="{BB962C8B-B14F-4D97-AF65-F5344CB8AC3E}">
        <p14:creationId xmlns:p14="http://schemas.microsoft.com/office/powerpoint/2010/main" val="2675941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753" b="8753"/>
          <a:stretch>
            <a:fillRect/>
          </a:stretch>
        </p:blipFill>
        <p:spPr/>
      </p:pic>
    </p:spTree>
    <p:extLst>
      <p:ext uri="{BB962C8B-B14F-4D97-AF65-F5344CB8AC3E}">
        <p14:creationId xmlns:p14="http://schemas.microsoft.com/office/powerpoint/2010/main" val="2834147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214" b="13214"/>
          <a:stretch>
            <a:fillRect/>
          </a:stretch>
        </p:blipFill>
        <p:spPr>
          <a:xfrm>
            <a:off x="457200" y="892175"/>
            <a:ext cx="8229600" cy="5233988"/>
          </a:xfrm>
        </p:spPr>
      </p:pic>
    </p:spTree>
    <p:extLst>
      <p:ext uri="{BB962C8B-B14F-4D97-AF65-F5344CB8AC3E}">
        <p14:creationId xmlns:p14="http://schemas.microsoft.com/office/powerpoint/2010/main" val="4136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2894" b="2894"/>
          <a:stretch>
            <a:fillRect/>
          </a:stretch>
        </p:blipFill>
        <p:spPr/>
      </p:pic>
    </p:spTree>
    <p:extLst>
      <p:ext uri="{BB962C8B-B14F-4D97-AF65-F5344CB8AC3E}">
        <p14:creationId xmlns:p14="http://schemas.microsoft.com/office/powerpoint/2010/main" val="71214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6353" b="6353"/>
          <a:stretch>
            <a:fillRect/>
          </a:stretch>
        </p:blipFill>
        <p:spPr>
          <a:xfrm>
            <a:off x="457200" y="738188"/>
            <a:ext cx="8229600" cy="5387975"/>
          </a:xfrm>
        </p:spPr>
      </p:pic>
    </p:spTree>
    <p:extLst>
      <p:ext uri="{BB962C8B-B14F-4D97-AF65-F5344CB8AC3E}">
        <p14:creationId xmlns:p14="http://schemas.microsoft.com/office/powerpoint/2010/main" val="112595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t="3305" b="3305"/>
          <a:stretch>
            <a:fillRect/>
          </a:stretch>
        </p:blipFill>
        <p:spPr>
          <a:xfrm>
            <a:off x="1174750" y="1600200"/>
            <a:ext cx="6881813" cy="4525963"/>
          </a:xfrm>
        </p:spPr>
      </p:pic>
      <p:sp>
        <p:nvSpPr>
          <p:cNvPr id="7" name="TextBox 6"/>
          <p:cNvSpPr txBox="1"/>
          <p:nvPr/>
        </p:nvSpPr>
        <p:spPr>
          <a:xfrm>
            <a:off x="2976124" y="3298665"/>
            <a:ext cx="1459628" cy="461665"/>
          </a:xfrm>
          <a:prstGeom prst="rect">
            <a:avLst/>
          </a:prstGeom>
          <a:noFill/>
        </p:spPr>
        <p:txBody>
          <a:bodyPr wrap="square" rtlCol="0">
            <a:spAutoFit/>
          </a:bodyPr>
          <a:lstStyle/>
          <a:p>
            <a:r>
              <a:rPr lang="en-US" sz="2400" dirty="0" err="1" smtClean="0">
                <a:solidFill>
                  <a:schemeClr val="bg1"/>
                </a:solidFill>
              </a:rPr>
              <a:t>Karaciğer</a:t>
            </a:r>
            <a:r>
              <a:rPr lang="en-US" dirty="0" err="1" smtClean="0"/>
              <a:t>r</a:t>
            </a:r>
            <a:endParaRPr lang="en-US" dirty="0"/>
          </a:p>
        </p:txBody>
      </p:sp>
      <p:sp>
        <p:nvSpPr>
          <p:cNvPr id="9" name="TextBox 8"/>
          <p:cNvSpPr txBox="1"/>
          <p:nvPr/>
        </p:nvSpPr>
        <p:spPr>
          <a:xfrm>
            <a:off x="4834583" y="2843677"/>
            <a:ext cx="1459628" cy="461665"/>
          </a:xfrm>
          <a:prstGeom prst="rect">
            <a:avLst/>
          </a:prstGeom>
          <a:noFill/>
        </p:spPr>
        <p:txBody>
          <a:bodyPr wrap="square" rtlCol="0">
            <a:spAutoFit/>
          </a:bodyPr>
          <a:lstStyle/>
          <a:p>
            <a:r>
              <a:rPr lang="en-US" sz="2400" dirty="0" err="1" smtClean="0">
                <a:solidFill>
                  <a:schemeClr val="bg1"/>
                </a:solidFill>
              </a:rPr>
              <a:t>Kalp</a:t>
            </a:r>
            <a:r>
              <a:rPr lang="en-US" dirty="0" err="1" smtClean="0"/>
              <a:t>r</a:t>
            </a:r>
            <a:endParaRPr lang="en-US" dirty="0"/>
          </a:p>
        </p:txBody>
      </p:sp>
      <p:sp>
        <p:nvSpPr>
          <p:cNvPr id="10" name="TextBox 9"/>
          <p:cNvSpPr txBox="1"/>
          <p:nvPr/>
        </p:nvSpPr>
        <p:spPr>
          <a:xfrm>
            <a:off x="2976124" y="4379999"/>
            <a:ext cx="1459628" cy="830997"/>
          </a:xfrm>
          <a:prstGeom prst="rect">
            <a:avLst/>
          </a:prstGeom>
          <a:noFill/>
        </p:spPr>
        <p:txBody>
          <a:bodyPr wrap="square" rtlCol="0">
            <a:spAutoFit/>
          </a:bodyPr>
          <a:lstStyle/>
          <a:p>
            <a:r>
              <a:rPr lang="en-US" sz="2400" dirty="0" err="1" smtClean="0">
                <a:solidFill>
                  <a:schemeClr val="bg1"/>
                </a:solidFill>
              </a:rPr>
              <a:t>Sağ</a:t>
            </a:r>
            <a:r>
              <a:rPr lang="en-US" sz="2400" dirty="0" smtClean="0">
                <a:solidFill>
                  <a:schemeClr val="bg1"/>
                </a:solidFill>
              </a:rPr>
              <a:t> </a:t>
            </a:r>
            <a:r>
              <a:rPr lang="en-US" sz="2400" dirty="0" err="1" smtClean="0">
                <a:solidFill>
                  <a:schemeClr val="bg1"/>
                </a:solidFill>
              </a:rPr>
              <a:t>akciğer</a:t>
            </a:r>
            <a:r>
              <a:rPr lang="en-US" dirty="0" err="1" smtClean="0"/>
              <a:t>r</a:t>
            </a:r>
            <a:endParaRPr lang="en-US" dirty="0"/>
          </a:p>
        </p:txBody>
      </p:sp>
      <p:sp>
        <p:nvSpPr>
          <p:cNvPr id="11" name="TextBox 10"/>
          <p:cNvSpPr txBox="1"/>
          <p:nvPr/>
        </p:nvSpPr>
        <p:spPr>
          <a:xfrm>
            <a:off x="5251619" y="4532399"/>
            <a:ext cx="1459628" cy="830997"/>
          </a:xfrm>
          <a:prstGeom prst="rect">
            <a:avLst/>
          </a:prstGeom>
          <a:noFill/>
        </p:spPr>
        <p:txBody>
          <a:bodyPr wrap="square" rtlCol="0">
            <a:spAutoFit/>
          </a:bodyPr>
          <a:lstStyle/>
          <a:p>
            <a:r>
              <a:rPr lang="en-US" sz="2400" dirty="0" smtClean="0">
                <a:solidFill>
                  <a:schemeClr val="bg1"/>
                </a:solidFill>
              </a:rPr>
              <a:t>Sol </a:t>
            </a:r>
            <a:r>
              <a:rPr lang="en-US" sz="2400" dirty="0" err="1" smtClean="0">
                <a:solidFill>
                  <a:schemeClr val="bg1"/>
                </a:solidFill>
              </a:rPr>
              <a:t>akciğer</a:t>
            </a:r>
            <a:r>
              <a:rPr lang="en-US" dirty="0" err="1" smtClean="0"/>
              <a:t>r</a:t>
            </a:r>
            <a:endParaRPr lang="en-US" dirty="0"/>
          </a:p>
        </p:txBody>
      </p:sp>
      <p:sp>
        <p:nvSpPr>
          <p:cNvPr id="12" name="TextBox 11"/>
          <p:cNvSpPr txBox="1"/>
          <p:nvPr/>
        </p:nvSpPr>
        <p:spPr>
          <a:xfrm>
            <a:off x="5725525" y="3701402"/>
            <a:ext cx="1459628" cy="461665"/>
          </a:xfrm>
          <a:prstGeom prst="rect">
            <a:avLst/>
          </a:prstGeom>
          <a:noFill/>
        </p:spPr>
        <p:txBody>
          <a:bodyPr wrap="square" rtlCol="0">
            <a:spAutoFit/>
          </a:bodyPr>
          <a:lstStyle/>
          <a:p>
            <a:r>
              <a:rPr lang="en-US" sz="2400" dirty="0" err="1" smtClean="0">
                <a:solidFill>
                  <a:schemeClr val="bg1"/>
                </a:solidFill>
              </a:rPr>
              <a:t>Dalak</a:t>
            </a:r>
            <a:endParaRPr lang="en-US" dirty="0"/>
          </a:p>
        </p:txBody>
      </p:sp>
      <p:sp>
        <p:nvSpPr>
          <p:cNvPr id="13" name="TextBox 12"/>
          <p:cNvSpPr txBox="1"/>
          <p:nvPr/>
        </p:nvSpPr>
        <p:spPr>
          <a:xfrm>
            <a:off x="3858338" y="4116900"/>
            <a:ext cx="1459628" cy="461665"/>
          </a:xfrm>
          <a:prstGeom prst="rect">
            <a:avLst/>
          </a:prstGeom>
          <a:noFill/>
        </p:spPr>
        <p:txBody>
          <a:bodyPr wrap="square" rtlCol="0">
            <a:spAutoFit/>
          </a:bodyPr>
          <a:lstStyle/>
          <a:p>
            <a:r>
              <a:rPr lang="en-US" sz="2400" dirty="0" smtClean="0">
                <a:solidFill>
                  <a:schemeClr val="bg1"/>
                </a:solidFill>
              </a:rPr>
              <a:t>vertebra</a:t>
            </a:r>
            <a:endParaRPr lang="en-US" dirty="0"/>
          </a:p>
        </p:txBody>
      </p:sp>
      <p:sp>
        <p:nvSpPr>
          <p:cNvPr id="14" name="TextBox 13"/>
          <p:cNvSpPr txBox="1"/>
          <p:nvPr/>
        </p:nvSpPr>
        <p:spPr>
          <a:xfrm>
            <a:off x="3858338" y="5210996"/>
            <a:ext cx="1459628" cy="461665"/>
          </a:xfrm>
          <a:prstGeom prst="rect">
            <a:avLst/>
          </a:prstGeom>
          <a:noFill/>
        </p:spPr>
        <p:txBody>
          <a:bodyPr wrap="square" rtlCol="0">
            <a:spAutoFit/>
          </a:bodyPr>
          <a:lstStyle/>
          <a:p>
            <a:r>
              <a:rPr lang="en-US" sz="2400" dirty="0" smtClean="0">
                <a:solidFill>
                  <a:schemeClr val="bg1"/>
                </a:solidFill>
              </a:rPr>
              <a:t>medulla</a:t>
            </a:r>
            <a:endParaRPr lang="en-US" dirty="0"/>
          </a:p>
        </p:txBody>
      </p:sp>
      <p:sp>
        <p:nvSpPr>
          <p:cNvPr id="15" name="TextBox 14"/>
          <p:cNvSpPr txBox="1"/>
          <p:nvPr/>
        </p:nvSpPr>
        <p:spPr>
          <a:xfrm>
            <a:off x="6711247" y="4749331"/>
            <a:ext cx="1459628" cy="830997"/>
          </a:xfrm>
          <a:prstGeom prst="rect">
            <a:avLst/>
          </a:prstGeom>
          <a:noFill/>
        </p:spPr>
        <p:txBody>
          <a:bodyPr wrap="square" rtlCol="0">
            <a:spAutoFit/>
          </a:bodyPr>
          <a:lstStyle/>
          <a:p>
            <a:r>
              <a:rPr lang="en-US" sz="2400" dirty="0" err="1" smtClean="0">
                <a:solidFill>
                  <a:schemeClr val="bg1"/>
                </a:solidFill>
              </a:rPr>
              <a:t>Kaburga</a:t>
            </a:r>
            <a:r>
              <a:rPr lang="en-US" sz="2400" dirty="0" smtClean="0">
                <a:solidFill>
                  <a:schemeClr val="bg1"/>
                </a:solidFill>
              </a:rPr>
              <a:t> </a:t>
            </a:r>
            <a:r>
              <a:rPr lang="en-US" sz="2400" dirty="0" err="1" smtClean="0">
                <a:solidFill>
                  <a:schemeClr val="bg1"/>
                </a:solidFill>
              </a:rPr>
              <a:t>kosta</a:t>
            </a:r>
            <a:r>
              <a:rPr lang="en-US" dirty="0" err="1" smtClean="0"/>
              <a:t>r</a:t>
            </a:r>
            <a:endParaRPr lang="en-US" dirty="0"/>
          </a:p>
        </p:txBody>
      </p:sp>
    </p:spTree>
    <p:extLst>
      <p:ext uri="{BB962C8B-B14F-4D97-AF65-F5344CB8AC3E}">
        <p14:creationId xmlns:p14="http://schemas.microsoft.com/office/powerpoint/2010/main" val="2580778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283" b="283"/>
          <a:stretch>
            <a:fillRect/>
          </a:stretch>
        </p:blipFill>
        <p:spPr>
          <a:xfrm>
            <a:off x="1555618" y="1600200"/>
            <a:ext cx="6140450" cy="4525963"/>
          </a:xfrm>
        </p:spPr>
      </p:pic>
      <p:sp>
        <p:nvSpPr>
          <p:cNvPr id="7" name="TextBox 6"/>
          <p:cNvSpPr txBox="1"/>
          <p:nvPr/>
        </p:nvSpPr>
        <p:spPr>
          <a:xfrm>
            <a:off x="2597000" y="3760330"/>
            <a:ext cx="1459628" cy="461665"/>
          </a:xfrm>
          <a:prstGeom prst="rect">
            <a:avLst/>
          </a:prstGeom>
          <a:noFill/>
        </p:spPr>
        <p:txBody>
          <a:bodyPr wrap="square" rtlCol="0">
            <a:spAutoFit/>
          </a:bodyPr>
          <a:lstStyle/>
          <a:p>
            <a:r>
              <a:rPr lang="en-US" sz="2400" dirty="0" err="1" smtClean="0">
                <a:solidFill>
                  <a:schemeClr val="bg1"/>
                </a:solidFill>
              </a:rPr>
              <a:t>Karaciğer</a:t>
            </a:r>
            <a:r>
              <a:rPr lang="en-US" dirty="0" err="1" smtClean="0"/>
              <a:t>r</a:t>
            </a:r>
            <a:endParaRPr lang="en-US" dirty="0"/>
          </a:p>
        </p:txBody>
      </p:sp>
      <p:sp>
        <p:nvSpPr>
          <p:cNvPr id="8" name="TextBox 7"/>
          <p:cNvSpPr txBox="1"/>
          <p:nvPr/>
        </p:nvSpPr>
        <p:spPr>
          <a:xfrm>
            <a:off x="5517007" y="4207660"/>
            <a:ext cx="1459628" cy="461665"/>
          </a:xfrm>
          <a:prstGeom prst="rect">
            <a:avLst/>
          </a:prstGeom>
          <a:noFill/>
        </p:spPr>
        <p:txBody>
          <a:bodyPr wrap="square" rtlCol="0">
            <a:spAutoFit/>
          </a:bodyPr>
          <a:lstStyle/>
          <a:p>
            <a:r>
              <a:rPr lang="en-US" sz="2400" dirty="0" err="1" smtClean="0">
                <a:solidFill>
                  <a:schemeClr val="bg1"/>
                </a:solidFill>
              </a:rPr>
              <a:t>Dalak</a:t>
            </a:r>
            <a:endParaRPr lang="en-US" dirty="0"/>
          </a:p>
        </p:txBody>
      </p:sp>
      <p:sp>
        <p:nvSpPr>
          <p:cNvPr id="9" name="TextBox 8"/>
          <p:cNvSpPr txBox="1"/>
          <p:nvPr/>
        </p:nvSpPr>
        <p:spPr>
          <a:xfrm>
            <a:off x="5308488" y="3263317"/>
            <a:ext cx="1459628" cy="461665"/>
          </a:xfrm>
          <a:prstGeom prst="rect">
            <a:avLst/>
          </a:prstGeom>
          <a:noFill/>
        </p:spPr>
        <p:txBody>
          <a:bodyPr wrap="square" rtlCol="0">
            <a:spAutoFit/>
          </a:bodyPr>
          <a:lstStyle/>
          <a:p>
            <a:r>
              <a:rPr lang="en-US" sz="2400" dirty="0" err="1" smtClean="0">
                <a:solidFill>
                  <a:schemeClr val="bg1"/>
                </a:solidFill>
              </a:rPr>
              <a:t>mide</a:t>
            </a:r>
            <a:endParaRPr lang="en-US" dirty="0"/>
          </a:p>
        </p:txBody>
      </p:sp>
      <p:sp>
        <p:nvSpPr>
          <p:cNvPr id="10" name="TextBox 9"/>
          <p:cNvSpPr txBox="1"/>
          <p:nvPr/>
        </p:nvSpPr>
        <p:spPr>
          <a:xfrm>
            <a:off x="4285604" y="2801652"/>
            <a:ext cx="1459628" cy="461665"/>
          </a:xfrm>
          <a:prstGeom prst="rect">
            <a:avLst/>
          </a:prstGeom>
          <a:noFill/>
        </p:spPr>
        <p:txBody>
          <a:bodyPr wrap="square" rtlCol="0">
            <a:spAutoFit/>
          </a:bodyPr>
          <a:lstStyle/>
          <a:p>
            <a:r>
              <a:rPr lang="en-US" sz="2400" dirty="0" err="1" smtClean="0">
                <a:solidFill>
                  <a:schemeClr val="bg1"/>
                </a:solidFill>
              </a:rPr>
              <a:t>tümör</a:t>
            </a:r>
            <a:endParaRPr lang="en-US" dirty="0"/>
          </a:p>
        </p:txBody>
      </p:sp>
    </p:spTree>
    <p:extLst>
      <p:ext uri="{BB962C8B-B14F-4D97-AF65-F5344CB8AC3E}">
        <p14:creationId xmlns:p14="http://schemas.microsoft.com/office/powerpoint/2010/main" val="411281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244" b="1244"/>
          <a:stretch>
            <a:fillRect/>
          </a:stretch>
        </p:blipFill>
        <p:spPr>
          <a:xfrm>
            <a:off x="1497013" y="1417638"/>
            <a:ext cx="6388100" cy="4708525"/>
          </a:xfrm>
        </p:spPr>
      </p:pic>
    </p:spTree>
    <p:extLst>
      <p:ext uri="{BB962C8B-B14F-4D97-AF65-F5344CB8AC3E}">
        <p14:creationId xmlns:p14="http://schemas.microsoft.com/office/powerpoint/2010/main" val="2247164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tr-TR" dirty="0" err="1"/>
              <a:t>Primer</a:t>
            </a:r>
            <a:r>
              <a:rPr lang="tr-TR" dirty="0"/>
              <a:t> karaciğer kanseri en sık rastlanan kanser türleri içinde 8.sıradadır. </a:t>
            </a:r>
            <a:endParaRPr lang="tr-TR" dirty="0" smtClean="0"/>
          </a:p>
          <a:p>
            <a:r>
              <a:rPr lang="tr-TR" dirty="0" smtClean="0"/>
              <a:t>Her </a:t>
            </a:r>
            <a:r>
              <a:rPr lang="tr-TR" dirty="0"/>
              <a:t>100bin kişinin 2-3ünde </a:t>
            </a:r>
            <a:r>
              <a:rPr lang="tr-TR" dirty="0" err="1"/>
              <a:t>rastalanmaktadır</a:t>
            </a:r>
            <a:r>
              <a:rPr lang="tr-TR" dirty="0"/>
              <a:t>. En sık </a:t>
            </a:r>
            <a:r>
              <a:rPr lang="tr-TR" dirty="0" err="1"/>
              <a:t>hepatosellüler</a:t>
            </a:r>
            <a:r>
              <a:rPr lang="tr-TR" dirty="0"/>
              <a:t> </a:t>
            </a:r>
            <a:r>
              <a:rPr lang="tr-TR" dirty="0" err="1"/>
              <a:t>karsinoma</a:t>
            </a:r>
            <a:r>
              <a:rPr lang="tr-TR" dirty="0"/>
              <a:t> türüne rastlanır. </a:t>
            </a:r>
            <a:endParaRPr lang="tr-TR" dirty="0" smtClean="0"/>
          </a:p>
          <a:p>
            <a:r>
              <a:rPr lang="tr-TR" dirty="0" smtClean="0"/>
              <a:t>Daha </a:t>
            </a:r>
            <a:r>
              <a:rPr lang="tr-TR" dirty="0"/>
              <a:t>sonra sırası ile </a:t>
            </a:r>
            <a:r>
              <a:rPr lang="tr-TR" dirty="0" err="1"/>
              <a:t>kolanjiokarsinoma</a:t>
            </a:r>
            <a:r>
              <a:rPr lang="tr-TR" dirty="0"/>
              <a:t>, sarkoma ve </a:t>
            </a:r>
            <a:r>
              <a:rPr lang="tr-TR" dirty="0" err="1"/>
              <a:t>hepatoblastomaya</a:t>
            </a:r>
            <a:r>
              <a:rPr lang="tr-TR" dirty="0"/>
              <a:t> rastlanır.</a:t>
            </a:r>
          </a:p>
          <a:p>
            <a:endParaRPr lang="en-US" dirty="0"/>
          </a:p>
        </p:txBody>
      </p:sp>
    </p:spTree>
    <p:extLst>
      <p:ext uri="{BB962C8B-B14F-4D97-AF65-F5344CB8AC3E}">
        <p14:creationId xmlns:p14="http://schemas.microsoft.com/office/powerpoint/2010/main" val="162323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086" b="3086"/>
          <a:stretch>
            <a:fillRect/>
          </a:stretch>
        </p:blipFill>
        <p:spPr>
          <a:xfrm>
            <a:off x="1270000" y="1417638"/>
            <a:ext cx="6540500" cy="4708525"/>
          </a:xfrm>
        </p:spPr>
      </p:pic>
    </p:spTree>
    <p:extLst>
      <p:ext uri="{BB962C8B-B14F-4D97-AF65-F5344CB8AC3E}">
        <p14:creationId xmlns:p14="http://schemas.microsoft.com/office/powerpoint/2010/main" val="89526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2669" b="2669"/>
          <a:stretch>
            <a:fillRect/>
          </a:stretch>
        </p:blipFill>
        <p:spPr>
          <a:xfrm>
            <a:off x="1136650" y="1417638"/>
            <a:ext cx="6786563" cy="4914900"/>
          </a:xfrm>
        </p:spPr>
      </p:pic>
      <p:sp>
        <p:nvSpPr>
          <p:cNvPr id="5" name="TextBox 4"/>
          <p:cNvSpPr txBox="1"/>
          <p:nvPr/>
        </p:nvSpPr>
        <p:spPr>
          <a:xfrm>
            <a:off x="2672825" y="4795497"/>
            <a:ext cx="1459628" cy="830997"/>
          </a:xfrm>
          <a:prstGeom prst="rect">
            <a:avLst/>
          </a:prstGeom>
          <a:noFill/>
        </p:spPr>
        <p:txBody>
          <a:bodyPr wrap="square" rtlCol="0">
            <a:spAutoFit/>
          </a:bodyPr>
          <a:lstStyle/>
          <a:p>
            <a:r>
              <a:rPr lang="en-US" sz="2400" dirty="0" err="1" smtClean="0">
                <a:solidFill>
                  <a:schemeClr val="bg1"/>
                </a:solidFill>
              </a:rPr>
              <a:t>Sağ</a:t>
            </a:r>
            <a:r>
              <a:rPr lang="en-US" sz="2400" dirty="0" smtClean="0">
                <a:solidFill>
                  <a:schemeClr val="bg1"/>
                </a:solidFill>
              </a:rPr>
              <a:t> </a:t>
            </a:r>
            <a:r>
              <a:rPr lang="en-US" sz="2400" dirty="0" err="1" smtClean="0">
                <a:solidFill>
                  <a:schemeClr val="bg1"/>
                </a:solidFill>
              </a:rPr>
              <a:t>böbrek</a:t>
            </a:r>
            <a:r>
              <a:rPr lang="en-US" dirty="0" err="1" smtClean="0"/>
              <a:t>r</a:t>
            </a:r>
            <a:endParaRPr lang="en-US" dirty="0"/>
          </a:p>
        </p:txBody>
      </p:sp>
      <p:sp>
        <p:nvSpPr>
          <p:cNvPr id="6" name="TextBox 5"/>
          <p:cNvSpPr txBox="1"/>
          <p:nvPr/>
        </p:nvSpPr>
        <p:spPr>
          <a:xfrm>
            <a:off x="5782393" y="3964500"/>
            <a:ext cx="1459628" cy="830997"/>
          </a:xfrm>
          <a:prstGeom prst="rect">
            <a:avLst/>
          </a:prstGeom>
          <a:noFill/>
        </p:spPr>
        <p:txBody>
          <a:bodyPr wrap="square" rtlCol="0">
            <a:spAutoFit/>
          </a:bodyPr>
          <a:lstStyle/>
          <a:p>
            <a:r>
              <a:rPr lang="en-US" sz="2400" dirty="0" smtClean="0">
                <a:solidFill>
                  <a:schemeClr val="bg1"/>
                </a:solidFill>
              </a:rPr>
              <a:t>Sol </a:t>
            </a:r>
            <a:r>
              <a:rPr lang="en-US" sz="2400" dirty="0" err="1" smtClean="0">
                <a:solidFill>
                  <a:schemeClr val="bg1"/>
                </a:solidFill>
              </a:rPr>
              <a:t>böbrek</a:t>
            </a:r>
            <a:r>
              <a:rPr lang="en-US" dirty="0" err="1" smtClean="0"/>
              <a:t>r</a:t>
            </a:r>
            <a:endParaRPr lang="en-US" dirty="0"/>
          </a:p>
        </p:txBody>
      </p:sp>
      <p:sp>
        <p:nvSpPr>
          <p:cNvPr id="7" name="TextBox 6"/>
          <p:cNvSpPr txBox="1"/>
          <p:nvPr/>
        </p:nvSpPr>
        <p:spPr>
          <a:xfrm>
            <a:off x="3924685" y="2676294"/>
            <a:ext cx="1459628" cy="461665"/>
          </a:xfrm>
          <a:prstGeom prst="rect">
            <a:avLst/>
          </a:prstGeom>
          <a:noFill/>
        </p:spPr>
        <p:txBody>
          <a:bodyPr wrap="square" rtlCol="0">
            <a:spAutoFit/>
          </a:bodyPr>
          <a:lstStyle/>
          <a:p>
            <a:r>
              <a:rPr lang="en-US" sz="2400" dirty="0" err="1" smtClean="0">
                <a:solidFill>
                  <a:schemeClr val="bg1"/>
                </a:solidFill>
              </a:rPr>
              <a:t>pankreas</a:t>
            </a:r>
            <a:r>
              <a:rPr lang="en-US" dirty="0" err="1" smtClean="0"/>
              <a:t>r</a:t>
            </a:r>
            <a:endParaRPr lang="en-US" dirty="0"/>
          </a:p>
        </p:txBody>
      </p:sp>
    </p:spTree>
    <p:extLst>
      <p:ext uri="{BB962C8B-B14F-4D97-AF65-F5344CB8AC3E}">
        <p14:creationId xmlns:p14="http://schemas.microsoft.com/office/powerpoint/2010/main" val="31708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2730" b="2730"/>
          <a:stretch>
            <a:fillRect/>
          </a:stretch>
        </p:blipFill>
        <p:spPr>
          <a:xfrm>
            <a:off x="1327150" y="1417638"/>
            <a:ext cx="6445250" cy="4708525"/>
          </a:xfrm>
        </p:spPr>
      </p:pic>
      <p:sp>
        <p:nvSpPr>
          <p:cNvPr id="5" name="TextBox 4"/>
          <p:cNvSpPr txBox="1"/>
          <p:nvPr/>
        </p:nvSpPr>
        <p:spPr>
          <a:xfrm>
            <a:off x="3924685" y="2676294"/>
            <a:ext cx="1459628" cy="461665"/>
          </a:xfrm>
          <a:prstGeom prst="rect">
            <a:avLst/>
          </a:prstGeom>
          <a:noFill/>
        </p:spPr>
        <p:txBody>
          <a:bodyPr wrap="square" rtlCol="0">
            <a:spAutoFit/>
          </a:bodyPr>
          <a:lstStyle/>
          <a:p>
            <a:r>
              <a:rPr lang="en-US" sz="2400" dirty="0" err="1" smtClean="0">
                <a:solidFill>
                  <a:schemeClr val="bg1"/>
                </a:solidFill>
              </a:rPr>
              <a:t>pankreas</a:t>
            </a:r>
            <a:r>
              <a:rPr lang="en-US" dirty="0" err="1" smtClean="0"/>
              <a:t>r</a:t>
            </a:r>
            <a:endParaRPr lang="en-US" dirty="0"/>
          </a:p>
        </p:txBody>
      </p:sp>
    </p:spTree>
    <p:extLst>
      <p:ext uri="{BB962C8B-B14F-4D97-AF65-F5344CB8AC3E}">
        <p14:creationId xmlns:p14="http://schemas.microsoft.com/office/powerpoint/2010/main" val="187605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2574" b="2574"/>
          <a:stretch>
            <a:fillRect/>
          </a:stretch>
        </p:blipFill>
        <p:spPr>
          <a:xfrm>
            <a:off x="1193800" y="1417638"/>
            <a:ext cx="6691313" cy="4708525"/>
          </a:xfrm>
        </p:spPr>
      </p:pic>
      <p:sp>
        <p:nvSpPr>
          <p:cNvPr id="5" name="TextBox 4"/>
          <p:cNvSpPr txBox="1"/>
          <p:nvPr/>
        </p:nvSpPr>
        <p:spPr>
          <a:xfrm>
            <a:off x="3431073" y="2505673"/>
            <a:ext cx="2710738" cy="461665"/>
          </a:xfrm>
          <a:prstGeom prst="rect">
            <a:avLst/>
          </a:prstGeom>
          <a:noFill/>
        </p:spPr>
        <p:txBody>
          <a:bodyPr wrap="square" rtlCol="0">
            <a:spAutoFit/>
          </a:bodyPr>
          <a:lstStyle/>
          <a:p>
            <a:r>
              <a:rPr lang="en-US" sz="2400" dirty="0" err="1" smtClean="0">
                <a:solidFill>
                  <a:schemeClr val="bg1"/>
                </a:solidFill>
              </a:rPr>
              <a:t>Barsaklar</a:t>
            </a:r>
            <a:r>
              <a:rPr lang="en-US" sz="2400" dirty="0">
                <a:solidFill>
                  <a:schemeClr val="bg1"/>
                </a:solidFill>
              </a:rPr>
              <a:t> </a:t>
            </a:r>
            <a:r>
              <a:rPr lang="en-US" sz="2400" smtClean="0">
                <a:solidFill>
                  <a:schemeClr val="bg1"/>
                </a:solidFill>
              </a:rPr>
              <a:t>instestin</a:t>
            </a:r>
            <a:r>
              <a:rPr lang="en-US" smtClean="0"/>
              <a:t>r</a:t>
            </a:r>
            <a:endParaRPr lang="en-US" dirty="0"/>
          </a:p>
        </p:txBody>
      </p:sp>
    </p:spTree>
    <p:extLst>
      <p:ext uri="{BB962C8B-B14F-4D97-AF65-F5344CB8AC3E}">
        <p14:creationId xmlns:p14="http://schemas.microsoft.com/office/powerpoint/2010/main" val="94496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esim 15"/>
          <p:cNvPicPr>
            <a:picLocks noGrp="1"/>
          </p:cNvPicPr>
          <p:nvPr>
            <p:ph idx="1"/>
          </p:nvPr>
        </p:nvPicPr>
        <p:blipFill>
          <a:blip r:embed="rId2">
            <a:extLst>
              <a:ext uri="{28A0092B-C50C-407E-A947-70E740481C1C}">
                <a14:useLocalDpi xmlns:a14="http://schemas.microsoft.com/office/drawing/2010/main" val="0"/>
              </a:ext>
            </a:extLst>
          </a:blip>
          <a:srcRect l="5100" r="5100"/>
          <a:stretch>
            <a:fillRect/>
          </a:stretch>
        </p:blipFill>
        <p:spPr bwMode="auto">
          <a:xfrm>
            <a:off x="457200" y="1417638"/>
            <a:ext cx="8229600" cy="4168775"/>
          </a:xfrm>
          <a:prstGeom prst="rect">
            <a:avLst/>
          </a:prstGeom>
          <a:noFill/>
          <a:ln>
            <a:noFill/>
          </a:ln>
        </p:spPr>
      </p:pic>
    </p:spTree>
    <p:extLst>
      <p:ext uri="{BB962C8B-B14F-4D97-AF65-F5344CB8AC3E}">
        <p14:creationId xmlns:p14="http://schemas.microsoft.com/office/powerpoint/2010/main" val="41514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tr-TR" dirty="0"/>
              <a:t>Karaciğer sağ ve sol lobdan oluşur. Sol lobun önemli parçaları </a:t>
            </a:r>
            <a:r>
              <a:rPr lang="tr-TR" dirty="0" err="1"/>
              <a:t>caudate</a:t>
            </a:r>
            <a:r>
              <a:rPr lang="tr-TR" dirty="0"/>
              <a:t> yani kuyruk ve iç bölümleridir. </a:t>
            </a:r>
            <a:endParaRPr lang="tr-TR" dirty="0" smtClean="0"/>
          </a:p>
          <a:p>
            <a:r>
              <a:rPr lang="tr-TR" dirty="0" smtClean="0"/>
              <a:t>İç </a:t>
            </a:r>
            <a:r>
              <a:rPr lang="tr-TR" dirty="0"/>
              <a:t>ve dış parçaları safra kesesi ve vena kava </a:t>
            </a:r>
            <a:r>
              <a:rPr lang="tr-TR" dirty="0" err="1"/>
              <a:t>inferior</a:t>
            </a:r>
            <a:r>
              <a:rPr lang="tr-TR" dirty="0"/>
              <a:t> adlı büyük bir toplardamar birbirinden ayırır. </a:t>
            </a:r>
            <a:endParaRPr lang="tr-TR" dirty="0" smtClean="0"/>
          </a:p>
          <a:p>
            <a:r>
              <a:rPr lang="tr-TR" dirty="0" smtClean="0"/>
              <a:t>Sağ </a:t>
            </a:r>
            <a:r>
              <a:rPr lang="tr-TR" dirty="0"/>
              <a:t>bölümünde ön ve arka parçaları, sağ karaciğer damarı birbirinden ayırır. Ön ve içi parçaları ise orta karaciğer toplardamarı birbirinden ayırır.</a:t>
            </a:r>
          </a:p>
          <a:p>
            <a:endParaRPr lang="en-US" dirty="0"/>
          </a:p>
        </p:txBody>
      </p:sp>
    </p:spTree>
    <p:extLst>
      <p:ext uri="{BB962C8B-B14F-4D97-AF65-F5344CB8AC3E}">
        <p14:creationId xmlns:p14="http://schemas.microsoft.com/office/powerpoint/2010/main" val="100768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tr-TR" dirty="0" err="1"/>
              <a:t>HepatitB</a:t>
            </a:r>
            <a:r>
              <a:rPr lang="tr-TR" dirty="0"/>
              <a:t> ve </a:t>
            </a:r>
            <a:r>
              <a:rPr lang="tr-TR" dirty="0" err="1"/>
              <a:t>hepatitC</a:t>
            </a:r>
            <a:r>
              <a:rPr lang="tr-TR" dirty="0"/>
              <a:t> ye bağlı siroz en büyük sebeplerinden birisidir (%80) (her iki virüs de mevcutsa etki daha da şiddetlenir). Hepatit B </a:t>
            </a:r>
            <a:r>
              <a:rPr lang="tr-TR" dirty="0" err="1"/>
              <a:t>infeksiyonu</a:t>
            </a:r>
            <a:r>
              <a:rPr lang="tr-TR" dirty="0"/>
              <a:t> olanlarda olmayanlar göre 100 kat fazla risk var. Alkol veya diğer nedenlerle oluşmuş siroz veya sadece alkol, diğer önemli bir risk faktörüdür. Karaciğerinde daha önce oluşmuş zehirlenme, tahribat  (başta etanol yani alkol, </a:t>
            </a:r>
            <a:r>
              <a:rPr lang="tr-TR" dirty="0" err="1"/>
              <a:t>nitritler</a:t>
            </a:r>
            <a:r>
              <a:rPr lang="tr-TR" dirty="0"/>
              <a:t>, hidrokarbonlar, </a:t>
            </a:r>
            <a:r>
              <a:rPr lang="tr-TR" dirty="0" err="1"/>
              <a:t>solventler</a:t>
            </a:r>
            <a:r>
              <a:rPr lang="tr-TR" dirty="0"/>
              <a:t>, böcek ilaçları, </a:t>
            </a:r>
            <a:r>
              <a:rPr lang="tr-TR" dirty="0" err="1"/>
              <a:t>carbon</a:t>
            </a:r>
            <a:r>
              <a:rPr lang="tr-TR" dirty="0"/>
              <a:t> </a:t>
            </a:r>
            <a:r>
              <a:rPr lang="tr-TR" dirty="0" err="1"/>
              <a:t>tetraklorürle</a:t>
            </a:r>
            <a:r>
              <a:rPr lang="tr-TR" dirty="0"/>
              <a:t> zehirlenme veya uzun süreli maruz kalma) gibi bir durum söz konusu olanlarda da ilerleyen yıllarda </a:t>
            </a:r>
            <a:r>
              <a:rPr lang="tr-TR" dirty="0" err="1"/>
              <a:t>hepatosellüler</a:t>
            </a:r>
            <a:r>
              <a:rPr lang="tr-TR" dirty="0"/>
              <a:t> karaciğer kanseri daha sık görülür.</a:t>
            </a:r>
          </a:p>
          <a:p>
            <a:endParaRPr lang="en-US" dirty="0"/>
          </a:p>
        </p:txBody>
      </p:sp>
    </p:spTree>
    <p:extLst>
      <p:ext uri="{BB962C8B-B14F-4D97-AF65-F5344CB8AC3E}">
        <p14:creationId xmlns:p14="http://schemas.microsoft.com/office/powerpoint/2010/main" val="4064123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86658"/>
            <a:ext cx="8229600" cy="5439505"/>
          </a:xfrm>
        </p:spPr>
        <p:txBody>
          <a:bodyPr>
            <a:normAutofit fontScale="85000" lnSpcReduction="10000"/>
          </a:bodyPr>
          <a:lstStyle/>
          <a:p>
            <a:r>
              <a:rPr lang="tr-TR" dirty="0"/>
              <a:t>Büyük boyutlara ulaşana kadar genelde klinik belirti vermez. Bu nedenle teşhis edildiğinde sıklıkla </a:t>
            </a:r>
            <a:r>
              <a:rPr lang="tr-TR" dirty="0" smtClean="0"/>
              <a:t>ilerlemiş</a:t>
            </a:r>
          </a:p>
          <a:p>
            <a:r>
              <a:rPr lang="tr-TR" dirty="0" smtClean="0"/>
              <a:t> </a:t>
            </a:r>
            <a:r>
              <a:rPr lang="tr-TR" dirty="0"/>
              <a:t>hastalık söz konusudur. Bu nedenle ameliyat ancak %16’sında uygulanabiliyor. Tarama yapıldığı takdirde daha küçükken yakalamak mümkün olabilir. </a:t>
            </a:r>
            <a:endParaRPr lang="tr-TR" dirty="0" smtClean="0"/>
          </a:p>
          <a:p>
            <a:r>
              <a:rPr lang="tr-TR" dirty="0" smtClean="0"/>
              <a:t>Böylelikle </a:t>
            </a:r>
            <a:r>
              <a:rPr lang="tr-TR" dirty="0"/>
              <a:t>ameliyatla tam çıkarma oranları %40’lara ulaşabiliyor. Esas tedavisi cerrahi olup cerrahi yapılamayan veya nükseden hastalarda veya şikayetleri gidermek için radyoterapi, kemoterapi, </a:t>
            </a:r>
            <a:endParaRPr lang="tr-TR" dirty="0" smtClean="0"/>
          </a:p>
          <a:p>
            <a:r>
              <a:rPr lang="tr-TR" dirty="0" err="1" smtClean="0"/>
              <a:t>kemooembolizasyon</a:t>
            </a:r>
            <a:r>
              <a:rPr lang="tr-TR" dirty="0"/>
              <a:t>, termoterapi, </a:t>
            </a:r>
            <a:r>
              <a:rPr lang="tr-TR" dirty="0" err="1" smtClean="0"/>
              <a:t>radyoembolizasyon</a:t>
            </a:r>
            <a:r>
              <a:rPr lang="tr-TR" dirty="0" smtClean="0"/>
              <a:t>, </a:t>
            </a:r>
            <a:r>
              <a:rPr lang="tr-TR" dirty="0" err="1" smtClean="0"/>
              <a:t>radyofrekansla</a:t>
            </a:r>
            <a:r>
              <a:rPr lang="tr-TR" dirty="0" smtClean="0"/>
              <a:t> </a:t>
            </a:r>
            <a:r>
              <a:rPr lang="tr-TR" dirty="0"/>
              <a:t>tümör </a:t>
            </a:r>
            <a:r>
              <a:rPr lang="tr-TR" dirty="0" err="1"/>
              <a:t>ablasyonu</a:t>
            </a:r>
            <a:r>
              <a:rPr lang="tr-TR" dirty="0"/>
              <a:t>, alternatif tıp gibi yöntemlere de başvurulabilir</a:t>
            </a:r>
            <a:r>
              <a:rPr lang="tr-TR" dirty="0" smtClean="0">
                <a:effectLst/>
              </a:rPr>
              <a:t> </a:t>
            </a:r>
            <a:endParaRPr lang="en-US" dirty="0"/>
          </a:p>
        </p:txBody>
      </p:sp>
    </p:spTree>
    <p:extLst>
      <p:ext uri="{BB962C8B-B14F-4D97-AF65-F5344CB8AC3E}">
        <p14:creationId xmlns:p14="http://schemas.microsoft.com/office/powerpoint/2010/main" val="118433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Radyoembolizasyon</a:t>
            </a:r>
            <a:r>
              <a:rPr lang="en-US" dirty="0" smtClean="0"/>
              <a:t> </a:t>
            </a:r>
            <a:r>
              <a:rPr lang="en-US" dirty="0" err="1" smtClean="0"/>
              <a:t>ve</a:t>
            </a:r>
            <a:r>
              <a:rPr lang="en-US" dirty="0" smtClean="0"/>
              <a:t> </a:t>
            </a:r>
            <a:r>
              <a:rPr lang="en-US" dirty="0" err="1" smtClean="0"/>
              <a:t>doz</a:t>
            </a:r>
            <a:r>
              <a:rPr lang="en-US" dirty="0" smtClean="0"/>
              <a:t> </a:t>
            </a:r>
            <a:r>
              <a:rPr lang="en-US" dirty="0" err="1" smtClean="0"/>
              <a:t>dağılımı</a:t>
            </a:r>
            <a:endParaRPr lang="en-US" dirty="0"/>
          </a:p>
        </p:txBody>
      </p:sp>
      <p:pic>
        <p:nvPicPr>
          <p:cNvPr id="4" name="Content Placeholder 3"/>
          <p:cNvPicPr>
            <a:picLocks noGrp="1" noChangeAspect="1"/>
          </p:cNvPicPr>
          <p:nvPr>
            <p:ph idx="1"/>
          </p:nvPr>
        </p:nvPicPr>
        <p:blipFill>
          <a:blip r:embed="rId2"/>
          <a:srcRect t="9170" b="9170"/>
          <a:stretch>
            <a:fillRect/>
          </a:stretch>
        </p:blipFill>
        <p:spPr/>
      </p:pic>
    </p:spTree>
    <p:extLst>
      <p:ext uri="{BB962C8B-B14F-4D97-AF65-F5344CB8AC3E}">
        <p14:creationId xmlns:p14="http://schemas.microsoft.com/office/powerpoint/2010/main" val="308882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tr-TR" dirty="0"/>
              <a:t>3 cm’den küçük tümörlerde, sadece operasyonla şifa bulma ihtimali çok yüksek. Daha büyük tümörlerde de yapılabiliyorsa operasyon yapılmalı. </a:t>
            </a:r>
            <a:endParaRPr lang="tr-TR" dirty="0" smtClean="0"/>
          </a:p>
          <a:p>
            <a:r>
              <a:rPr lang="tr-TR" dirty="0" smtClean="0"/>
              <a:t>Karaciğer </a:t>
            </a:r>
            <a:r>
              <a:rPr lang="tr-TR" dirty="0"/>
              <a:t>safra yolları kanserlerinde, yani </a:t>
            </a:r>
            <a:r>
              <a:rPr lang="tr-TR" dirty="0" err="1"/>
              <a:t>kolanjiokanserde</a:t>
            </a:r>
            <a:r>
              <a:rPr lang="tr-TR" dirty="0"/>
              <a:t> ameliyat imkanı düşük olduğundan sonuçlar biraz daha kötüdür.  Daha yakın takip gerekir. </a:t>
            </a:r>
            <a:endParaRPr lang="tr-TR" dirty="0" smtClean="0"/>
          </a:p>
          <a:p>
            <a:r>
              <a:rPr lang="tr-TR" dirty="0" smtClean="0"/>
              <a:t>Bu </a:t>
            </a:r>
            <a:r>
              <a:rPr lang="tr-TR" dirty="0"/>
              <a:t>hastalarda safra yollarından iltihap ve apse sık görülür. Bu nedenle T </a:t>
            </a:r>
            <a:r>
              <a:rPr lang="tr-TR" dirty="0" err="1"/>
              <a:t>direnaj</a:t>
            </a:r>
            <a:r>
              <a:rPr lang="tr-TR" dirty="0"/>
              <a:t> tüpleri takılarak safranın kolayca boşalması sağlanmalı. </a:t>
            </a:r>
            <a:endParaRPr lang="en-US" dirty="0"/>
          </a:p>
        </p:txBody>
      </p:sp>
    </p:spTree>
    <p:extLst>
      <p:ext uri="{BB962C8B-B14F-4D97-AF65-F5344CB8AC3E}">
        <p14:creationId xmlns:p14="http://schemas.microsoft.com/office/powerpoint/2010/main" val="312747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operasyon</a:t>
            </a:r>
            <a:r>
              <a:rPr lang="en-US" dirty="0" smtClean="0"/>
              <a:t> </a:t>
            </a:r>
            <a:r>
              <a:rPr lang="en-US" dirty="0" err="1" smtClean="0"/>
              <a:t>yapilamayan</a:t>
            </a:r>
            <a:r>
              <a:rPr lang="en-US" dirty="0" smtClean="0"/>
              <a:t> </a:t>
            </a:r>
            <a:r>
              <a:rPr lang="en-US" dirty="0" err="1" smtClean="0"/>
              <a:t>hastalarda</a:t>
            </a:r>
            <a:r>
              <a:rPr lang="en-US" dirty="0" smtClean="0"/>
              <a:t> </a:t>
            </a:r>
            <a:r>
              <a:rPr lang="en-US" dirty="0" err="1" smtClean="0"/>
              <a:t>radyoterapi</a:t>
            </a:r>
            <a:r>
              <a:rPr lang="en-US" dirty="0" smtClean="0"/>
              <a:t> </a:t>
            </a:r>
            <a:r>
              <a:rPr lang="en-US" dirty="0" err="1" smtClean="0"/>
              <a:t>yapilabilir</a:t>
            </a:r>
            <a:endParaRPr lang="en-US" dirty="0" smtClean="0"/>
          </a:p>
          <a:p>
            <a:r>
              <a:rPr lang="en-US" dirty="0" smtClean="0"/>
              <a:t>RT </a:t>
            </a:r>
            <a:r>
              <a:rPr lang="en-US" dirty="0" err="1" smtClean="0"/>
              <a:t>İile</a:t>
            </a:r>
            <a:r>
              <a:rPr lang="en-US" dirty="0" smtClean="0"/>
              <a:t> </a:t>
            </a:r>
            <a:r>
              <a:rPr lang="en-US" dirty="0" err="1" smtClean="0"/>
              <a:t>karaciğer</a:t>
            </a:r>
            <a:r>
              <a:rPr lang="en-US" dirty="0" smtClean="0"/>
              <a:t> </a:t>
            </a:r>
            <a:r>
              <a:rPr lang="en-US" dirty="0" err="1" smtClean="0"/>
              <a:t>ve</a:t>
            </a:r>
            <a:r>
              <a:rPr lang="en-US" dirty="0" smtClean="0"/>
              <a:t> </a:t>
            </a:r>
            <a:r>
              <a:rPr lang="en-US" dirty="0" err="1" smtClean="0"/>
              <a:t>safra</a:t>
            </a:r>
            <a:r>
              <a:rPr lang="en-US" dirty="0" smtClean="0"/>
              <a:t> </a:t>
            </a:r>
            <a:r>
              <a:rPr lang="en-US" dirty="0" err="1" smtClean="0"/>
              <a:t>yollarında</a:t>
            </a:r>
            <a:r>
              <a:rPr lang="en-US" dirty="0" smtClean="0"/>
              <a:t> </a:t>
            </a:r>
            <a:r>
              <a:rPr lang="en-US" dirty="0" err="1" smtClean="0"/>
              <a:t>toksisite</a:t>
            </a:r>
            <a:r>
              <a:rPr lang="en-US" dirty="0" smtClean="0"/>
              <a:t> </a:t>
            </a:r>
            <a:r>
              <a:rPr lang="en-US" dirty="0" err="1" smtClean="0"/>
              <a:t>yüksektir</a:t>
            </a:r>
            <a:r>
              <a:rPr lang="en-US" dirty="0" smtClean="0"/>
              <a:t>. Bu </a:t>
            </a:r>
            <a:r>
              <a:rPr lang="en-US" dirty="0" err="1" smtClean="0"/>
              <a:t>nedenle</a:t>
            </a:r>
            <a:r>
              <a:rPr lang="en-US" dirty="0" smtClean="0"/>
              <a:t> </a:t>
            </a:r>
            <a:r>
              <a:rPr lang="en-US" dirty="0" err="1" smtClean="0"/>
              <a:t>istenen</a:t>
            </a:r>
            <a:r>
              <a:rPr lang="en-US" dirty="0" smtClean="0"/>
              <a:t> </a:t>
            </a:r>
            <a:r>
              <a:rPr lang="en-US" dirty="0" err="1" smtClean="0"/>
              <a:t>etki</a:t>
            </a:r>
            <a:r>
              <a:rPr lang="en-US" dirty="0" smtClean="0"/>
              <a:t> </a:t>
            </a:r>
            <a:r>
              <a:rPr lang="en-US" dirty="0" err="1" smtClean="0"/>
              <a:t>genellikle</a:t>
            </a:r>
            <a:r>
              <a:rPr lang="en-US" dirty="0" smtClean="0"/>
              <a:t> </a:t>
            </a:r>
            <a:r>
              <a:rPr lang="en-US" dirty="0" err="1" smtClean="0"/>
              <a:t>elde</a:t>
            </a:r>
            <a:r>
              <a:rPr lang="en-US" dirty="0" smtClean="0"/>
              <a:t> </a:t>
            </a:r>
            <a:r>
              <a:rPr lang="en-US" dirty="0" err="1" smtClean="0"/>
              <a:t>edilemez</a:t>
            </a:r>
            <a:endParaRPr lang="en-US" dirty="0" smtClean="0"/>
          </a:p>
          <a:p>
            <a:r>
              <a:rPr lang="en-US" dirty="0" err="1" smtClean="0"/>
              <a:t>Tümör</a:t>
            </a:r>
            <a:r>
              <a:rPr lang="en-US" dirty="0" smtClean="0"/>
              <a:t> </a:t>
            </a:r>
            <a:r>
              <a:rPr lang="en-US" dirty="0" err="1" smtClean="0"/>
              <a:t>hücreleri</a:t>
            </a:r>
            <a:r>
              <a:rPr lang="en-US" dirty="0" smtClean="0"/>
              <a:t> </a:t>
            </a:r>
            <a:r>
              <a:rPr lang="en-US" dirty="0" err="1" smtClean="0"/>
              <a:t>ölürken</a:t>
            </a:r>
            <a:r>
              <a:rPr lang="en-US" dirty="0" smtClean="0"/>
              <a:t> </a:t>
            </a:r>
            <a:r>
              <a:rPr lang="en-US" dirty="0" err="1" smtClean="0"/>
              <a:t>safra</a:t>
            </a:r>
            <a:r>
              <a:rPr lang="en-US" dirty="0" smtClean="0"/>
              <a:t> </a:t>
            </a:r>
            <a:r>
              <a:rPr lang="en-US" dirty="0" err="1" smtClean="0"/>
              <a:t>yollarını</a:t>
            </a:r>
            <a:r>
              <a:rPr lang="en-US" dirty="0" smtClean="0"/>
              <a:t> </a:t>
            </a:r>
            <a:r>
              <a:rPr lang="en-US" dirty="0" err="1" smtClean="0"/>
              <a:t>tıkayarak</a:t>
            </a:r>
            <a:r>
              <a:rPr lang="en-US" dirty="0" smtClean="0"/>
              <a:t> </a:t>
            </a:r>
            <a:r>
              <a:rPr lang="en-US" dirty="0" err="1" smtClean="0"/>
              <a:t>sarılık</a:t>
            </a:r>
            <a:r>
              <a:rPr lang="en-US" dirty="0" smtClean="0"/>
              <a:t> </a:t>
            </a:r>
            <a:r>
              <a:rPr lang="en-US" dirty="0" err="1" smtClean="0"/>
              <a:t>ve</a:t>
            </a:r>
            <a:r>
              <a:rPr lang="en-US" dirty="0" smtClean="0"/>
              <a:t> </a:t>
            </a:r>
            <a:r>
              <a:rPr lang="en-US" dirty="0" err="1" smtClean="0"/>
              <a:t>ciddi</a:t>
            </a:r>
            <a:r>
              <a:rPr lang="en-US" dirty="0" smtClean="0"/>
              <a:t> </a:t>
            </a:r>
            <a:r>
              <a:rPr lang="en-US" dirty="0" err="1" smtClean="0"/>
              <a:t>yan</a:t>
            </a:r>
            <a:r>
              <a:rPr lang="en-US" dirty="0" smtClean="0"/>
              <a:t> </a:t>
            </a:r>
            <a:r>
              <a:rPr lang="en-US" dirty="0" err="1" smtClean="0"/>
              <a:t>etkilere</a:t>
            </a:r>
            <a:r>
              <a:rPr lang="en-US" dirty="0" smtClean="0"/>
              <a:t> </a:t>
            </a:r>
            <a:r>
              <a:rPr lang="en-US" dirty="0" err="1" smtClean="0"/>
              <a:t>yol</a:t>
            </a:r>
            <a:r>
              <a:rPr lang="en-US" dirty="0" smtClean="0"/>
              <a:t> </a:t>
            </a:r>
            <a:r>
              <a:rPr lang="en-US" dirty="0" err="1" smtClean="0"/>
              <a:t>açabilir</a:t>
            </a:r>
            <a:endParaRPr lang="en-US" dirty="0"/>
          </a:p>
        </p:txBody>
      </p:sp>
    </p:spTree>
    <p:extLst>
      <p:ext uri="{BB962C8B-B14F-4D97-AF65-F5344CB8AC3E}">
        <p14:creationId xmlns:p14="http://schemas.microsoft.com/office/powerpoint/2010/main" val="762835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TotalTime>
  <Words>455</Words>
  <Application>Microsoft Office PowerPoint</Application>
  <PresentationFormat>Ekran Gösterisi (4:3)</PresentationFormat>
  <Paragraphs>45</Paragraphs>
  <Slides>23</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23</vt:i4>
      </vt:variant>
    </vt:vector>
  </HeadingPairs>
  <TitlesOfParts>
    <vt:vector size="26" baseType="lpstr">
      <vt:lpstr>Arial</vt:lpstr>
      <vt:lpstr>Calibri</vt:lpstr>
      <vt:lpstr>Office Theme</vt:lpstr>
      <vt:lpstr>KARACİĞER KANSERİ</vt:lpstr>
      <vt:lpstr>PowerPoint Sunusu</vt:lpstr>
      <vt:lpstr>PowerPoint Sunusu</vt:lpstr>
      <vt:lpstr>PowerPoint Sunusu</vt:lpstr>
      <vt:lpstr>PowerPoint Sunusu</vt:lpstr>
      <vt:lpstr>PowerPoint Sunusu</vt:lpstr>
      <vt:lpstr>Radyoembolizasyon ve doz dağılımı</vt:lpstr>
      <vt:lpstr>PowerPoint Sunusu</vt:lpstr>
      <vt:lpstr>PowerPoint Sunusu</vt:lpstr>
      <vt:lpstr>PowerPoint Sunusu</vt:lpstr>
      <vt:lpstr>PowerPoint Sunusu</vt:lpstr>
      <vt:lpstr>T Board ve diz altlığı aparatları kullanılır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KARACİĞER KANSERİ</dc:title>
  <dc:creator>Huriye Kiziltan</dc:creator>
  <cp:lastModifiedBy>derslik user</cp:lastModifiedBy>
  <cp:revision>12</cp:revision>
  <dcterms:created xsi:type="dcterms:W3CDTF">2015-12-14T20:38:56Z</dcterms:created>
  <dcterms:modified xsi:type="dcterms:W3CDTF">2018-03-20T06:07:48Z</dcterms:modified>
</cp:coreProperties>
</file>