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66" r:id="rId12"/>
    <p:sldId id="267" r:id="rId13"/>
    <p:sldId id="268" r:id="rId14"/>
    <p:sldId id="285" r:id="rId15"/>
    <p:sldId id="272" r:id="rId16"/>
    <p:sldId id="274" r:id="rId17"/>
    <p:sldId id="275" r:id="rId18"/>
    <p:sldId id="269" r:id="rId19"/>
    <p:sldId id="270" r:id="rId20"/>
    <p:sldId id="257" r:id="rId21"/>
    <p:sldId id="259" r:id="rId22"/>
    <p:sldId id="262" r:id="rId23"/>
    <p:sldId id="261" r:id="rId24"/>
    <p:sldId id="260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1" autoAdjust="0"/>
    <p:restoredTop sz="94660"/>
  </p:normalViewPr>
  <p:slideViewPr>
    <p:cSldViewPr>
      <p:cViewPr varScale="1">
        <p:scale>
          <a:sx n="67" d="100"/>
          <a:sy n="67" d="100"/>
        </p:scale>
        <p:origin x="-15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1874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5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07636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34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0209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27411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503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0487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88851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5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881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F9EA3-94D8-458F-81B8-10A42BE75D6B}" type="datetimeFigureOut">
              <a:rPr lang="tr-TR" smtClean="0"/>
              <a:t>17.04.2018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05F90-45E7-4A54-9C04-FA5E61782AD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9726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/>
              <a:t>Ürogenital</a:t>
            </a:r>
            <a:r>
              <a:rPr lang="tr-TR" b="1" dirty="0"/>
              <a:t> Sistem Tedavi Uygulamaları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Öğr.Gör.Uz.Dr.Huriye</a:t>
            </a:r>
            <a:r>
              <a:rPr lang="tr-TR" dirty="0" smtClean="0"/>
              <a:t> Şenay Kızıltan</a:t>
            </a:r>
          </a:p>
          <a:p>
            <a:r>
              <a:rPr lang="tr-TR" dirty="0" err="1" smtClean="0"/>
              <a:t>Bezmialem</a:t>
            </a:r>
            <a:r>
              <a:rPr lang="tr-TR" dirty="0" smtClean="0"/>
              <a:t> VÜH Radyasyon Onkolojisi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247574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t="24049" b="2404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2729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Prostat kanseri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Erkeklerde akciğer kanserinden sonra en sık rastlanan kanser türü</a:t>
            </a:r>
          </a:p>
          <a:p>
            <a:r>
              <a:rPr lang="tr-TR" dirty="0" smtClean="0"/>
              <a:t>Aslında gizli olarak yaşlılarda sık</a:t>
            </a:r>
          </a:p>
          <a:p>
            <a:r>
              <a:rPr lang="tr-TR" dirty="0" smtClean="0"/>
              <a:t>Yaşam oranları diğer kanser türlerine göre daha iyi</a:t>
            </a:r>
          </a:p>
          <a:p>
            <a:r>
              <a:rPr lang="tr-TR" dirty="0" smtClean="0"/>
              <a:t>Kemik metastazlarında dahi sonuçlar çok kötü değil</a:t>
            </a:r>
          </a:p>
          <a:p>
            <a:r>
              <a:rPr lang="tr-TR" dirty="0" smtClean="0"/>
              <a:t>Hormon tedavisi önemli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20304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Radyoterapi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Radyoterapi ve cerrahi erken dönemde benzer etkili, ikisi de yapılabilir</a:t>
            </a:r>
          </a:p>
          <a:p>
            <a:r>
              <a:rPr lang="tr-TR" dirty="0" smtClean="0"/>
              <a:t>Yaşlılarda daha çok radyoterapi tercih edilir</a:t>
            </a:r>
          </a:p>
          <a:p>
            <a:r>
              <a:rPr lang="tr-TR" dirty="0" smtClean="0"/>
              <a:t>İleri evrede radyoterapi ve </a:t>
            </a:r>
            <a:r>
              <a:rPr lang="tr-TR" dirty="0" err="1" smtClean="0"/>
              <a:t>hormonoterapi</a:t>
            </a:r>
            <a:r>
              <a:rPr lang="tr-TR" dirty="0" smtClean="0"/>
              <a:t> tercih edilir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9583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Radyoterapisi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Mesane ile rektum arasında yer alır</a:t>
            </a:r>
          </a:p>
          <a:p>
            <a:r>
              <a:rPr lang="tr-TR" dirty="0" smtClean="0"/>
              <a:t>Mesane ve rektum doluluğu veya boşluğu prostatın yerini değiştirir</a:t>
            </a:r>
          </a:p>
          <a:p>
            <a:r>
              <a:rPr lang="tr-TR" dirty="0" smtClean="0"/>
              <a:t>Mesane ve rektum doluluğu sabit tutulmalı</a:t>
            </a:r>
          </a:p>
          <a:p>
            <a:r>
              <a:rPr lang="tr-TR" dirty="0"/>
              <a:t> </a:t>
            </a:r>
            <a:r>
              <a:rPr lang="tr-TR" dirty="0" smtClean="0"/>
              <a:t>Rektum boş mesane dolu olarak tedaviye alınır</a:t>
            </a:r>
          </a:p>
          <a:p>
            <a:r>
              <a:rPr lang="tr-TR" dirty="0" smtClean="0"/>
              <a:t>Hastaya </a:t>
            </a:r>
            <a:r>
              <a:rPr lang="tr-TR" dirty="0" err="1" smtClean="0"/>
              <a:t>simulasyona</a:t>
            </a:r>
            <a:r>
              <a:rPr lang="tr-TR" dirty="0" smtClean="0"/>
              <a:t> gelmeden önce rektumu boşaltmak için </a:t>
            </a:r>
            <a:r>
              <a:rPr lang="tr-TR" dirty="0" err="1" smtClean="0"/>
              <a:t>laksatif</a:t>
            </a:r>
            <a:r>
              <a:rPr lang="tr-TR" dirty="0" smtClean="0"/>
              <a:t> verilir, gerekirse lavman yapılır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58730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Prostat</a:t>
            </a:r>
            <a:r>
              <a:rPr lang="en-US" dirty="0" smtClean="0"/>
              <a:t> </a:t>
            </a:r>
            <a:r>
              <a:rPr lang="en-US" dirty="0" err="1" smtClean="0"/>
              <a:t>yeri</a:t>
            </a:r>
            <a:r>
              <a:rPr lang="en-US" dirty="0" smtClean="0"/>
              <a:t> ne </a:t>
            </a:r>
            <a:r>
              <a:rPr lang="en-US" dirty="0" err="1" smtClean="0"/>
              <a:t>kadar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edilse</a:t>
            </a:r>
            <a:r>
              <a:rPr lang="en-US" dirty="0" smtClean="0"/>
              <a:t> de </a:t>
            </a:r>
            <a:r>
              <a:rPr lang="en-US" dirty="0" err="1" smtClean="0"/>
              <a:t>hergün</a:t>
            </a:r>
            <a:r>
              <a:rPr lang="en-US" dirty="0" smtClean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 smtClean="0"/>
              <a:t>değiştirir</a:t>
            </a:r>
            <a:endParaRPr lang="en-US" dirty="0" smtClean="0"/>
          </a:p>
          <a:p>
            <a:r>
              <a:rPr lang="en-US" dirty="0" smtClean="0"/>
              <a:t>Bu </a:t>
            </a:r>
            <a:r>
              <a:rPr lang="en-US" dirty="0" err="1" smtClean="0"/>
              <a:t>nedenle</a:t>
            </a:r>
            <a:r>
              <a:rPr lang="en-US" dirty="0" smtClean="0"/>
              <a:t> IMRT, IGRT </a:t>
            </a:r>
            <a:r>
              <a:rPr lang="en-US" dirty="0" err="1" smtClean="0"/>
              <a:t>veya</a:t>
            </a:r>
            <a:r>
              <a:rPr lang="en-US" dirty="0" smtClean="0"/>
              <a:t> proton </a:t>
            </a:r>
            <a:r>
              <a:rPr lang="en-US" dirty="0" err="1" smtClean="0"/>
              <a:t>tedavisi</a:t>
            </a:r>
            <a:r>
              <a:rPr lang="en-US" dirty="0" smtClean="0"/>
              <a:t> </a:t>
            </a:r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 smtClean="0"/>
              <a:t>uygundur</a:t>
            </a:r>
            <a:endParaRPr lang="en-US" dirty="0" smtClean="0"/>
          </a:p>
          <a:p>
            <a:r>
              <a:rPr lang="en-US" dirty="0" err="1" smtClean="0"/>
              <a:t>Hergün</a:t>
            </a:r>
            <a:r>
              <a:rPr lang="en-US" dirty="0" smtClean="0"/>
              <a:t> port film </a:t>
            </a:r>
            <a:r>
              <a:rPr lang="en-US" dirty="0" err="1" smtClean="0"/>
              <a:t>çekilmelidir</a:t>
            </a:r>
            <a:endParaRPr lang="en-US" dirty="0" smtClean="0"/>
          </a:p>
          <a:p>
            <a:r>
              <a:rPr lang="en-US" dirty="0" smtClean="0"/>
              <a:t>1 ay </a:t>
            </a:r>
            <a:r>
              <a:rPr lang="en-US" dirty="0" err="1" smtClean="0"/>
              <a:t>öncesinden</a:t>
            </a:r>
            <a:r>
              <a:rPr lang="en-US" dirty="0" smtClean="0"/>
              <a:t> </a:t>
            </a:r>
            <a:r>
              <a:rPr lang="en-US" dirty="0" err="1" smtClean="0"/>
              <a:t>hastada</a:t>
            </a:r>
            <a:r>
              <a:rPr lang="en-US" dirty="0" smtClean="0"/>
              <a:t> </a:t>
            </a:r>
            <a:r>
              <a:rPr lang="en-US" dirty="0" err="1" smtClean="0"/>
              <a:t>önemli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hastalık</a:t>
            </a:r>
            <a:r>
              <a:rPr lang="en-US" dirty="0" smtClean="0"/>
              <a:t> </a:t>
            </a:r>
            <a:r>
              <a:rPr lang="en-US" dirty="0" err="1" smtClean="0"/>
              <a:t>yoksa</a:t>
            </a:r>
            <a:r>
              <a:rPr lang="en-US" dirty="0" smtClean="0"/>
              <a:t> </a:t>
            </a:r>
            <a:r>
              <a:rPr lang="en-US" dirty="0" err="1" smtClean="0"/>
              <a:t>fidusiel</a:t>
            </a:r>
            <a:r>
              <a:rPr lang="en-US" dirty="0" smtClean="0"/>
              <a:t> </a:t>
            </a:r>
            <a:r>
              <a:rPr lang="en-US" dirty="0" err="1" smtClean="0"/>
              <a:t>altın</a:t>
            </a:r>
            <a:r>
              <a:rPr lang="en-US" dirty="0" smtClean="0"/>
              <a:t> </a:t>
            </a:r>
            <a:r>
              <a:rPr lang="en-US" dirty="0" err="1" smtClean="0"/>
              <a:t>markerlar</a:t>
            </a:r>
            <a:r>
              <a:rPr lang="en-US" dirty="0" smtClean="0"/>
              <a:t> </a:t>
            </a:r>
            <a:r>
              <a:rPr lang="en-US" dirty="0" err="1" smtClean="0"/>
              <a:t>endoürolojide</a:t>
            </a:r>
            <a:r>
              <a:rPr lang="en-US" dirty="0" smtClean="0"/>
              <a:t> </a:t>
            </a:r>
            <a:r>
              <a:rPr lang="en-US" dirty="0" err="1" smtClean="0"/>
              <a:t>yerleştirilir</a:t>
            </a:r>
            <a:endParaRPr lang="en-US" dirty="0" smtClean="0"/>
          </a:p>
          <a:p>
            <a:r>
              <a:rPr lang="en-US" smtClean="0"/>
              <a:t>Koruyucu</a:t>
            </a:r>
            <a:r>
              <a:rPr lang="en-US" dirty="0" smtClean="0"/>
              <a:t> </a:t>
            </a:r>
            <a:r>
              <a:rPr lang="en-US" dirty="0" err="1" smtClean="0"/>
              <a:t>antibiyotik</a:t>
            </a:r>
            <a:r>
              <a:rPr lang="en-US" dirty="0" smtClean="0"/>
              <a:t> </a:t>
            </a:r>
            <a:r>
              <a:rPr lang="en-US" dirty="0" err="1" smtClean="0"/>
              <a:t>verilir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3028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Mesane ve prostat komşuluğu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412776"/>
            <a:ext cx="6844045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531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Prostat kanseri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556792"/>
            <a:ext cx="4150218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2007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Muayenesi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700808"/>
            <a:ext cx="5394627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64304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Aşırı rektum boşaltmasından kaçınılır, </a:t>
            </a:r>
            <a:r>
              <a:rPr lang="tr-TR" dirty="0" err="1" smtClean="0"/>
              <a:t>hergün</a:t>
            </a:r>
            <a:r>
              <a:rPr lang="tr-TR" dirty="0" smtClean="0"/>
              <a:t> bunu sağlamak hastanın barsak sistemini bozar</a:t>
            </a:r>
          </a:p>
          <a:p>
            <a:r>
              <a:rPr lang="tr-TR" dirty="0" smtClean="0"/>
              <a:t>Oral </a:t>
            </a:r>
            <a:r>
              <a:rPr lang="tr-TR" dirty="0" err="1" smtClean="0"/>
              <a:t>laksatifler</a:t>
            </a:r>
            <a:r>
              <a:rPr lang="tr-TR" dirty="0" smtClean="0"/>
              <a:t> bu yüzden daha çok tercih edilir</a:t>
            </a:r>
          </a:p>
          <a:p>
            <a:r>
              <a:rPr lang="tr-TR" dirty="0" smtClean="0"/>
              <a:t>Mesane </a:t>
            </a:r>
            <a:r>
              <a:rPr lang="tr-TR" dirty="0" err="1" smtClean="0"/>
              <a:t>hergün</a:t>
            </a:r>
            <a:r>
              <a:rPr lang="tr-TR" dirty="0" smtClean="0"/>
              <a:t> aynı miktar su içirilerek doldurulmalıdır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76062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İdeali </a:t>
            </a:r>
            <a:r>
              <a:rPr lang="tr-TR" dirty="0" err="1" smtClean="0"/>
              <a:t>hergün</a:t>
            </a:r>
            <a:r>
              <a:rPr lang="tr-TR" dirty="0" smtClean="0"/>
              <a:t> yeni bir port film çekilmesidir</a:t>
            </a:r>
          </a:p>
          <a:p>
            <a:r>
              <a:rPr lang="tr-TR" dirty="0" smtClean="0"/>
              <a:t>IGRT IMRT tedavisinden daha iyidir</a:t>
            </a:r>
          </a:p>
          <a:p>
            <a:r>
              <a:rPr lang="tr-TR" dirty="0" smtClean="0"/>
              <a:t>Proton da hepsinden daha iyidir</a:t>
            </a:r>
          </a:p>
          <a:p>
            <a:r>
              <a:rPr lang="tr-TR" dirty="0" smtClean="0"/>
              <a:t>Yeni cihazlarda tedavi esnasında dahi anlık portlar çekilmektedir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25278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err="1"/>
              <a:t>Ürogenital</a:t>
            </a:r>
            <a:r>
              <a:rPr lang="tr-TR" b="1" dirty="0"/>
              <a:t> Sistem Tedavi Uygulamaları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 smtClean="0"/>
              <a:t>2.4.1</a:t>
            </a:r>
            <a:r>
              <a:rPr lang="tr-TR" b="1" dirty="0"/>
              <a:t>. Mesane </a:t>
            </a:r>
            <a:r>
              <a:rPr lang="tr-TR" b="1" dirty="0" err="1"/>
              <a:t>ca</a:t>
            </a:r>
            <a:r>
              <a:rPr lang="tr-TR" b="1" dirty="0"/>
              <a:t> Tedavisi </a:t>
            </a:r>
            <a:endParaRPr lang="tr-TR" dirty="0"/>
          </a:p>
          <a:p>
            <a:r>
              <a:rPr lang="tr-TR" dirty="0"/>
              <a:t>Erkeklerde kadınlara nazaran 2 kat fazla </a:t>
            </a:r>
            <a:r>
              <a:rPr lang="tr-TR" dirty="0" err="1"/>
              <a:t>görülür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Sıklıkla </a:t>
            </a:r>
            <a:r>
              <a:rPr lang="tr-TR" dirty="0"/>
              <a:t>60 yaş civarında rastlanır. </a:t>
            </a:r>
            <a:endParaRPr lang="tr-TR" dirty="0" smtClean="0"/>
          </a:p>
          <a:p>
            <a:r>
              <a:rPr lang="tr-TR" dirty="0" smtClean="0"/>
              <a:t>Risk </a:t>
            </a:r>
            <a:r>
              <a:rPr lang="tr-TR" dirty="0" err="1"/>
              <a:t>faktörleri</a:t>
            </a:r>
            <a:r>
              <a:rPr lang="tr-TR" dirty="0"/>
              <a:t> arasında sigara, boya sanayisinde kullanılan aromatik aminler sayılabilir. </a:t>
            </a:r>
            <a:endParaRPr lang="tr-TR" dirty="0" smtClean="0"/>
          </a:p>
          <a:p>
            <a:r>
              <a:rPr lang="tr-TR" dirty="0" smtClean="0"/>
              <a:t>Mesane </a:t>
            </a:r>
            <a:r>
              <a:rPr lang="tr-TR" dirty="0"/>
              <a:t>kanserinin metastaz riski </a:t>
            </a:r>
            <a:r>
              <a:rPr lang="tr-TR" dirty="0" err="1"/>
              <a:t>yüksektir</a:t>
            </a:r>
            <a:r>
              <a:rPr lang="tr-TR" dirty="0"/>
              <a:t>. </a:t>
            </a:r>
            <a:r>
              <a:rPr lang="tr-TR" dirty="0" err="1"/>
              <a:t>İleri</a:t>
            </a:r>
            <a:r>
              <a:rPr lang="tr-TR" dirty="0"/>
              <a:t> yaş, </a:t>
            </a:r>
            <a:r>
              <a:rPr lang="tr-TR" dirty="0" err="1"/>
              <a:t>böbrek</a:t>
            </a:r>
            <a:r>
              <a:rPr lang="tr-TR" dirty="0"/>
              <a:t> </a:t>
            </a:r>
            <a:r>
              <a:rPr lang="tr-TR" dirty="0" err="1"/>
              <a:t>yetmezliği</a:t>
            </a:r>
            <a:r>
              <a:rPr lang="tr-TR" dirty="0"/>
              <a:t>, </a:t>
            </a:r>
            <a:r>
              <a:rPr lang="tr-TR" dirty="0" err="1"/>
              <a:t>üriner</a:t>
            </a:r>
            <a:r>
              <a:rPr lang="tr-TR" dirty="0"/>
              <a:t> enfeksiyon nedeni ile </a:t>
            </a:r>
            <a:r>
              <a:rPr lang="tr-TR" dirty="0" err="1"/>
              <a:t>prognoz</a:t>
            </a:r>
            <a:r>
              <a:rPr lang="tr-TR" dirty="0"/>
              <a:t> </a:t>
            </a:r>
            <a:r>
              <a:rPr lang="tr-TR" dirty="0" err="1"/>
              <a:t>oldukça</a:t>
            </a:r>
            <a:r>
              <a:rPr lang="tr-TR" dirty="0"/>
              <a:t> </a:t>
            </a:r>
            <a:r>
              <a:rPr lang="tr-TR" dirty="0" err="1"/>
              <a:t>kötüdür</a:t>
            </a:r>
            <a:r>
              <a:rPr lang="tr-TR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164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9085935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53270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1628800"/>
            <a:ext cx="4731429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2700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7133945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08517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İzodoz</a:t>
            </a:r>
            <a:r>
              <a:rPr lang="tr-TR" dirty="0" smtClean="0"/>
              <a:t> dağılımı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90800"/>
            <a:ext cx="6823637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33305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Prostat </a:t>
            </a:r>
            <a:r>
              <a:rPr lang="tr-TR" dirty="0" err="1" smtClean="0"/>
              <a:t>brakiterapisi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628800"/>
            <a:ext cx="5890909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5060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Tedavi pozisyonu </a:t>
            </a:r>
            <a:r>
              <a:rPr lang="tr-TR" dirty="0"/>
              <a:t>Hasta </a:t>
            </a:r>
            <a:r>
              <a:rPr lang="tr-TR" dirty="0" err="1"/>
              <a:t>supin</a:t>
            </a:r>
            <a:r>
              <a:rPr lang="tr-TR" dirty="0"/>
              <a:t> pozisyondadır.</a:t>
            </a:r>
            <a:br>
              <a:rPr lang="tr-TR" dirty="0"/>
            </a:br>
            <a:r>
              <a:rPr lang="tr-TR" dirty="0">
                <a:sym typeface="Wingdings"/>
              </a:rPr>
              <a:t></a:t>
            </a:r>
            <a:r>
              <a:rPr lang="tr-TR" dirty="0">
                <a:latin typeface="Wingdings"/>
              </a:rPr>
              <a:t> </a:t>
            </a:r>
            <a:r>
              <a:rPr lang="tr-TR" b="1" dirty="0"/>
              <a:t>Riskli organlar (OAR) </a:t>
            </a:r>
            <a:endParaRPr lang="tr-TR" dirty="0"/>
          </a:p>
          <a:p>
            <a:r>
              <a:rPr lang="tr-TR" dirty="0"/>
              <a:t>Rektum, </a:t>
            </a:r>
            <a:r>
              <a:rPr lang="tr-TR" dirty="0" err="1"/>
              <a:t>sağlam</a:t>
            </a:r>
            <a:r>
              <a:rPr lang="tr-TR" dirty="0"/>
              <a:t> mesane, ince </a:t>
            </a:r>
            <a:r>
              <a:rPr lang="tr-TR" dirty="0" err="1"/>
              <a:t>bağırsak</a:t>
            </a:r>
            <a:r>
              <a:rPr lang="tr-TR" dirty="0"/>
              <a:t>; kadında </a:t>
            </a:r>
            <a:r>
              <a:rPr lang="tr-TR" dirty="0" err="1"/>
              <a:t>uterus</a:t>
            </a:r>
            <a:r>
              <a:rPr lang="tr-TR" dirty="0"/>
              <a:t> ve </a:t>
            </a:r>
            <a:r>
              <a:rPr lang="tr-TR" dirty="0" err="1"/>
              <a:t>overlerdir</a:t>
            </a:r>
            <a:r>
              <a:rPr lang="tr-TR" dirty="0"/>
              <a:t>. 49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898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10-25 MV </a:t>
            </a:r>
            <a:r>
              <a:rPr lang="tr-TR" dirty="0" err="1"/>
              <a:t>X-ışını</a:t>
            </a:r>
            <a:r>
              <a:rPr lang="tr-TR" dirty="0"/>
              <a:t> kullanılır. </a:t>
            </a:r>
            <a:endParaRPr lang="tr-TR" dirty="0" smtClean="0"/>
          </a:p>
          <a:p>
            <a:r>
              <a:rPr lang="tr-TR" dirty="0" smtClean="0"/>
              <a:t>Haftada </a:t>
            </a:r>
            <a:r>
              <a:rPr lang="tr-TR" dirty="0"/>
              <a:t>2 </a:t>
            </a:r>
            <a:r>
              <a:rPr lang="tr-TR" dirty="0" err="1"/>
              <a:t>Gy’lik</a:t>
            </a:r>
            <a:r>
              <a:rPr lang="tr-TR" dirty="0"/>
              <a:t> 5 fraksiyon uygulanması ve her seansta </a:t>
            </a:r>
            <a:r>
              <a:rPr lang="tr-TR" dirty="0" err="1"/>
              <a:t>tüm</a:t>
            </a:r>
            <a:r>
              <a:rPr lang="tr-TR" dirty="0"/>
              <a:t> sahalar </a:t>
            </a:r>
            <a:r>
              <a:rPr lang="tr-TR" dirty="0" err="1"/>
              <a:t>ışınlanır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smtClean="0"/>
              <a:t>AP</a:t>
            </a:r>
            <a:r>
              <a:rPr lang="tr-TR" dirty="0"/>
              <a:t>/PA alanlar, AP/PA alanlara ek olarak iki </a:t>
            </a:r>
            <a:r>
              <a:rPr lang="tr-TR" dirty="0" err="1"/>
              <a:t>lateral</a:t>
            </a:r>
            <a:r>
              <a:rPr lang="tr-TR" dirty="0"/>
              <a:t> alan </a:t>
            </a:r>
            <a:r>
              <a:rPr lang="tr-TR" dirty="0" err="1"/>
              <a:t>tekniği</a:t>
            </a:r>
            <a:r>
              <a:rPr lang="tr-TR" dirty="0"/>
              <a:t> (</a:t>
            </a:r>
            <a:r>
              <a:rPr lang="tr-TR" dirty="0" err="1"/>
              <a:t>Dört</a:t>
            </a:r>
            <a:r>
              <a:rPr lang="tr-TR" dirty="0"/>
              <a:t> alan </a:t>
            </a:r>
            <a:r>
              <a:rPr lang="tr-TR" dirty="0" err="1"/>
              <a:t>tekniği</a:t>
            </a:r>
            <a:r>
              <a:rPr lang="tr-TR" dirty="0"/>
              <a:t> -kutu </a:t>
            </a:r>
            <a:r>
              <a:rPr lang="tr-TR" dirty="0" err="1"/>
              <a:t>tekniği</a:t>
            </a:r>
            <a:r>
              <a:rPr lang="tr-TR" dirty="0"/>
              <a:t>) kullanılır.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301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Tedavi dozu: </a:t>
            </a:r>
            <a:r>
              <a:rPr lang="tr-TR" dirty="0" err="1"/>
              <a:t>Primer</a:t>
            </a:r>
            <a:r>
              <a:rPr lang="tr-TR" dirty="0"/>
              <a:t> (</a:t>
            </a:r>
            <a:r>
              <a:rPr lang="tr-TR" dirty="0" err="1"/>
              <a:t>Definitif</a:t>
            </a:r>
            <a:r>
              <a:rPr lang="tr-TR" dirty="0"/>
              <a:t>) radyoterapide </a:t>
            </a:r>
            <a:r>
              <a:rPr lang="tr-TR" dirty="0" err="1"/>
              <a:t>pelvis</a:t>
            </a:r>
            <a:r>
              <a:rPr lang="tr-TR" dirty="0"/>
              <a:t> 4500 </a:t>
            </a:r>
            <a:r>
              <a:rPr lang="tr-TR" dirty="0" err="1"/>
              <a:t>cGy</a:t>
            </a:r>
            <a:r>
              <a:rPr lang="tr-TR" dirty="0"/>
              <a:t> sonrası, alan </a:t>
            </a:r>
          </a:p>
          <a:p>
            <a:r>
              <a:rPr lang="tr-TR" dirty="0" err="1"/>
              <a:t>küçültülerek</a:t>
            </a:r>
            <a:r>
              <a:rPr lang="tr-TR" dirty="0"/>
              <a:t> toplam mesaneye 6400-6600 </a:t>
            </a:r>
            <a:r>
              <a:rPr lang="tr-TR" dirty="0" err="1"/>
              <a:t>cGy</a:t>
            </a:r>
            <a:r>
              <a:rPr lang="tr-TR" dirty="0"/>
              <a:t> uygulanır. </a:t>
            </a:r>
          </a:p>
          <a:p>
            <a:r>
              <a:rPr lang="tr-TR" dirty="0" err="1"/>
              <a:t>Adjuvant</a:t>
            </a:r>
            <a:r>
              <a:rPr lang="tr-TR" dirty="0"/>
              <a:t> radyoterapide </a:t>
            </a:r>
            <a:r>
              <a:rPr lang="tr-TR" dirty="0" err="1"/>
              <a:t>endikasyon</a:t>
            </a:r>
            <a:r>
              <a:rPr lang="tr-TR" dirty="0"/>
              <a:t> nadirdir, 45-50 </a:t>
            </a:r>
            <a:r>
              <a:rPr lang="tr-TR" dirty="0" err="1"/>
              <a:t>cGy</a:t>
            </a:r>
            <a:r>
              <a:rPr lang="tr-TR" dirty="0"/>
              <a:t> uygulanır.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811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/>
              <a:t>Hasta takibi </a:t>
            </a:r>
            <a:endParaRPr lang="tr-TR" dirty="0"/>
          </a:p>
          <a:p>
            <a:r>
              <a:rPr lang="tr-TR" dirty="0" err="1"/>
              <a:t>Dizüri</a:t>
            </a:r>
            <a:r>
              <a:rPr lang="tr-TR" dirty="0" err="1" smtClean="0"/>
              <a:t>,yani</a:t>
            </a:r>
            <a:r>
              <a:rPr lang="tr-TR" dirty="0" smtClean="0"/>
              <a:t> ağrılı idrar, </a:t>
            </a:r>
            <a:r>
              <a:rPr lang="tr-TR" dirty="0"/>
              <a:t>idrar </a:t>
            </a:r>
            <a:r>
              <a:rPr lang="tr-TR" dirty="0" err="1"/>
              <a:t>inkontinansı</a:t>
            </a:r>
            <a:r>
              <a:rPr lang="tr-TR" dirty="0"/>
              <a:t>, </a:t>
            </a:r>
            <a:r>
              <a:rPr lang="tr-TR" dirty="0" smtClean="0"/>
              <a:t>yani idrar kaçırma, </a:t>
            </a:r>
            <a:r>
              <a:rPr lang="tr-TR" dirty="0" err="1" smtClean="0"/>
              <a:t>günlük</a:t>
            </a:r>
            <a:r>
              <a:rPr lang="tr-TR" dirty="0" smtClean="0"/>
              <a:t> </a:t>
            </a:r>
            <a:r>
              <a:rPr lang="tr-TR" dirty="0" err="1"/>
              <a:t>miksiyon</a:t>
            </a:r>
            <a:r>
              <a:rPr lang="tr-TR" dirty="0"/>
              <a:t> sayısı </a:t>
            </a:r>
            <a:r>
              <a:rPr lang="tr-TR" dirty="0" err="1"/>
              <a:t>başlangıçta</a:t>
            </a:r>
            <a:r>
              <a:rPr lang="tr-TR" dirty="0"/>
              <a:t> kaydedilir, </a:t>
            </a:r>
            <a:r>
              <a:rPr lang="tr-TR" dirty="0" err="1"/>
              <a:t>gelişimi</a:t>
            </a:r>
            <a:r>
              <a:rPr lang="tr-TR" dirty="0"/>
              <a:t> </a:t>
            </a:r>
            <a:r>
              <a:rPr lang="tr-TR" dirty="0" smtClean="0"/>
              <a:t>izlenir.</a:t>
            </a:r>
          </a:p>
          <a:p>
            <a:r>
              <a:rPr lang="tr-TR" dirty="0" err="1" smtClean="0"/>
              <a:t>Günlük</a:t>
            </a:r>
            <a:r>
              <a:rPr lang="tr-TR" dirty="0" smtClean="0"/>
              <a:t> </a:t>
            </a:r>
            <a:r>
              <a:rPr lang="tr-TR" dirty="0"/>
              <a:t>en az 2 litrelik </a:t>
            </a:r>
            <a:r>
              <a:rPr lang="tr-TR" dirty="0" err="1" smtClean="0"/>
              <a:t>diürez</a:t>
            </a:r>
            <a:r>
              <a:rPr lang="tr-TR" dirty="0" smtClean="0"/>
              <a:t>, yani idrar çıkışı  </a:t>
            </a:r>
            <a:r>
              <a:rPr lang="tr-TR" dirty="0" err="1"/>
              <a:t>sağlanmaya</a:t>
            </a:r>
            <a:r>
              <a:rPr lang="tr-TR" dirty="0"/>
              <a:t> </a:t>
            </a:r>
            <a:r>
              <a:rPr lang="tr-TR" dirty="0" err="1"/>
              <a:t>çalışılır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 err="1" smtClean="0"/>
              <a:t>Tenezm</a:t>
            </a:r>
            <a:r>
              <a:rPr lang="tr-TR" dirty="0"/>
              <a:t>, </a:t>
            </a:r>
            <a:r>
              <a:rPr lang="tr-TR" dirty="0" smtClean="0"/>
              <a:t>yani ağrılı dışkılama isteği, yapamama, karın </a:t>
            </a:r>
            <a:r>
              <a:rPr lang="tr-TR" dirty="0" err="1"/>
              <a:t>ağrısı</a:t>
            </a:r>
            <a:r>
              <a:rPr lang="tr-TR" dirty="0"/>
              <a:t>, </a:t>
            </a:r>
            <a:r>
              <a:rPr lang="tr-TR" dirty="0" err="1"/>
              <a:t>diare</a:t>
            </a:r>
            <a:r>
              <a:rPr lang="tr-TR" dirty="0"/>
              <a:t>, bulantı semptomları takip edilir.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20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rcRect t="11256" b="11256"/>
          <a:stretch>
            <a:fillRect/>
          </a:stretch>
        </p:blipFill>
        <p:spPr>
          <a:xfrm>
            <a:off x="1475656" y="332656"/>
            <a:ext cx="5986463" cy="5792788"/>
          </a:xfrm>
        </p:spPr>
      </p:pic>
    </p:spTree>
    <p:extLst>
      <p:ext uri="{BB962C8B-B14F-4D97-AF65-F5344CB8AC3E}">
        <p14:creationId xmlns:p14="http://schemas.microsoft.com/office/powerpoint/2010/main" val="494674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9260" r="9260"/>
          <a:stretch>
            <a:fillRect/>
          </a:stretch>
        </p:blipFill>
        <p:spPr>
          <a:xfrm>
            <a:off x="1763688" y="1052736"/>
            <a:ext cx="5051425" cy="4525963"/>
          </a:xfrm>
        </p:spPr>
      </p:pic>
    </p:spTree>
    <p:extLst>
      <p:ext uri="{BB962C8B-B14F-4D97-AF65-F5344CB8AC3E}">
        <p14:creationId xmlns:p14="http://schemas.microsoft.com/office/powerpoint/2010/main" val="2335097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rcRect l="7058" r="7058"/>
          <a:stretch>
            <a:fillRect/>
          </a:stretch>
        </p:blipFill>
        <p:spPr>
          <a:xfrm>
            <a:off x="539750" y="1412875"/>
            <a:ext cx="8229600" cy="3992563"/>
          </a:xfrm>
        </p:spPr>
      </p:pic>
    </p:spTree>
    <p:extLst>
      <p:ext uri="{BB962C8B-B14F-4D97-AF65-F5344CB8AC3E}">
        <p14:creationId xmlns:p14="http://schemas.microsoft.com/office/powerpoint/2010/main" val="124927110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414</Words>
  <Application>Microsoft Macintosh PowerPoint</Application>
  <PresentationFormat>On-screen Show (4:3)</PresentationFormat>
  <Paragraphs>54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Ofis Teması</vt:lpstr>
      <vt:lpstr>Ürogenital Sistem Tedavi Uygulamaları </vt:lpstr>
      <vt:lpstr>Ürogenital Sistem Tedavi Uygulamaları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Prostat kanseri</vt:lpstr>
      <vt:lpstr>Radyoterapi</vt:lpstr>
      <vt:lpstr>Radyoterapisi</vt:lpstr>
      <vt:lpstr>PowerPoint Presentation</vt:lpstr>
      <vt:lpstr>Mesane ve prostat komşuluğu</vt:lpstr>
      <vt:lpstr>Prostat kanseri</vt:lpstr>
      <vt:lpstr>Muayenesi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İzodoz dağılımı</vt:lpstr>
      <vt:lpstr>Prostat brakiterapisi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M-S-K-H-S-K</dc:creator>
  <cp:lastModifiedBy>Huriye Kiziltan</cp:lastModifiedBy>
  <cp:revision>25</cp:revision>
  <dcterms:created xsi:type="dcterms:W3CDTF">2014-01-23T03:47:23Z</dcterms:created>
  <dcterms:modified xsi:type="dcterms:W3CDTF">2018-04-17T03:27:45Z</dcterms:modified>
</cp:coreProperties>
</file>