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57" r:id="rId11"/>
    <p:sldId id="266" r:id="rId12"/>
    <p:sldId id="267" r:id="rId13"/>
    <p:sldId id="271" r:id="rId14"/>
    <p:sldId id="270" r:id="rId15"/>
    <p:sldId id="272" r:id="rId16"/>
    <p:sldId id="275" r:id="rId17"/>
    <p:sldId id="277" r:id="rId18"/>
    <p:sldId id="278" r:id="rId19"/>
    <p:sldId id="273" r:id="rId20"/>
    <p:sldId id="274" r:id="rId21"/>
    <p:sldId id="276" r:id="rId22"/>
    <p:sldId id="279" r:id="rId23"/>
    <p:sldId id="281" r:id="rId24"/>
    <p:sldId id="282" r:id="rId25"/>
    <p:sldId id="283" r:id="rId26"/>
    <p:sldId id="284" r:id="rId27"/>
    <p:sldId id="280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C4001-BF44-490C-86D4-08B2F3B22F66}" type="datetimeFigureOut">
              <a:rPr lang="tr-TR" smtClean="0"/>
              <a:pPr/>
              <a:t>31.05.2016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F231-B09F-4F84-BAB8-1E4BFE1EB66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.wikipedia.org/wiki/Atomalt%C4%B1_par%C3%A7ac%C4%B1k" TargetMode="External"/><Relationship Id="rId3" Type="http://schemas.openxmlformats.org/officeDocument/2006/relationships/hyperlink" Target="https://tr.wikipedia.org/wiki/Elektr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ton.nedir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PROTON RADYOTERAPİSİ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Öğr</a:t>
            </a:r>
            <a:r>
              <a:rPr lang="tr-TR" dirty="0" smtClean="0"/>
              <a:t>.Gör.</a:t>
            </a:r>
            <a:r>
              <a:rPr lang="tr-TR" dirty="0" err="1" smtClean="0"/>
              <a:t>Dr.Huriye</a:t>
            </a:r>
            <a:r>
              <a:rPr lang="tr-TR" dirty="0" smtClean="0"/>
              <a:t> Şenay Kızıltan </a:t>
            </a:r>
            <a:r>
              <a:rPr lang="tr-TR" dirty="0" err="1" smtClean="0"/>
              <a:t>Yücesan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Proton nedir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Proton</a:t>
            </a:r>
            <a:r>
              <a:rPr lang="tr-TR" dirty="0"/>
              <a:t>, atom çekirdeğinde bulunan artı yüklü </a:t>
            </a:r>
            <a:r>
              <a:rPr lang="tr-TR" dirty="0" err="1">
                <a:hlinkClick r:id="rId2" tooltip="Atomaltı parçacık"/>
              </a:rPr>
              <a:t>atomaltı</a:t>
            </a:r>
            <a:r>
              <a:rPr lang="tr-TR" dirty="0">
                <a:hlinkClick r:id="rId2" tooltip="Atomaltı parçacık"/>
              </a:rPr>
              <a:t> parçacıktır</a:t>
            </a:r>
            <a:r>
              <a:rPr lang="tr-TR" dirty="0"/>
              <a:t>. </a:t>
            </a:r>
            <a:endParaRPr lang="tr-TR" dirty="0" smtClean="0"/>
          </a:p>
          <a:p>
            <a:r>
              <a:rPr lang="tr-TR" dirty="0" smtClean="0">
                <a:hlinkClick r:id="rId3" tooltip="Elektron"/>
              </a:rPr>
              <a:t>Elektronlardan</a:t>
            </a:r>
            <a:r>
              <a:rPr lang="tr-TR" dirty="0"/>
              <a:t> farklı olarak atomun ağırlığında hesaba katılacak düzeyde kütleye sahiptirler. İki yukarı bir aşağı </a:t>
            </a:r>
            <a:r>
              <a:rPr lang="tr-TR" dirty="0" err="1"/>
              <a:t>kuarktan</a:t>
            </a:r>
            <a:r>
              <a:rPr lang="tr-TR" dirty="0"/>
              <a:t> oluşur. </a:t>
            </a:r>
            <a:endParaRPr lang="tr-TR" dirty="0" smtClean="0"/>
          </a:p>
          <a:p>
            <a:r>
              <a:rPr lang="tr-TR" dirty="0" smtClean="0"/>
              <a:t>Evrendeki </a:t>
            </a:r>
            <a:r>
              <a:rPr lang="tr-TR" dirty="0"/>
              <a:t>bütün protonlar </a:t>
            </a:r>
            <a:r>
              <a:rPr lang="tr-TR" dirty="0" smtClean="0"/>
              <a:t>1,6x10</a:t>
            </a:r>
            <a:r>
              <a:rPr lang="tr-TR" baseline="30000" dirty="0"/>
              <a:t>−19</a:t>
            </a:r>
            <a:r>
              <a:rPr lang="tr-TR" dirty="0"/>
              <a:t> değerinde pozitif yüke sahiptirler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https://cdn.sparkfun.com/assets/3/4/1/a/3/51a65d7bce395f156c0000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54" y="981075"/>
            <a:ext cx="7843691" cy="514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https://upload.wikimedia.org/wikipedia/commons/thumb/7/74/Wpdms_physics_proton_proton_chain_1.svg/2000px-Wpdms_physics_proton_proton_chain_1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88995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tr-TR" dirty="0" smtClean="0"/>
              <a:t> Hidrojenin çekirdeğinde nötron yoktur. Yani yalnız bir tane proton vardır. Bundan dolayı</a:t>
            </a:r>
          </a:p>
          <a:p>
            <a:pPr fontAlgn="base"/>
            <a:endParaRPr lang="tr-TR" dirty="0" smtClean="0"/>
          </a:p>
          <a:p>
            <a:pPr fontAlgn="base"/>
            <a:r>
              <a:rPr lang="tr-TR" dirty="0" smtClean="0"/>
              <a:t>iyonlaştırılmış bir hidrojen (H + ) proton demektir ve proton bu şekilde elde edilir.</a:t>
            </a:r>
          </a:p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Kaynak: </a:t>
            </a:r>
            <a:r>
              <a:rPr lang="tr-TR" dirty="0" smtClean="0">
                <a:hlinkClick r:id="rId2"/>
              </a:rPr>
              <a:t>http://proton.nedir.com/#ixzz470v498p6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http://jwst.nasa.gov/images/hydrogenatom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Proton radyoterapisi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Diğer </a:t>
            </a:r>
            <a:r>
              <a:rPr lang="tr-TR" dirty="0" err="1" smtClean="0"/>
              <a:t>bilinien</a:t>
            </a:r>
            <a:r>
              <a:rPr lang="tr-TR" dirty="0" smtClean="0"/>
              <a:t> </a:t>
            </a:r>
            <a:r>
              <a:rPr lang="tr-TR" dirty="0" err="1" smtClean="0"/>
              <a:t>radyoterpi</a:t>
            </a:r>
            <a:r>
              <a:rPr lang="tr-TR" dirty="0" smtClean="0"/>
              <a:t> yöntemlerinde ışın özellikleri nedeni ile farklılık gösterir</a:t>
            </a:r>
          </a:p>
          <a:p>
            <a:r>
              <a:rPr lang="tr-TR" dirty="0" smtClean="0"/>
              <a:t>Protonları önemli yapan ışın özelliklerinden </a:t>
            </a:r>
            <a:r>
              <a:rPr lang="tr-TR" dirty="0" err="1" smtClean="0"/>
              <a:t>Bragg</a:t>
            </a:r>
            <a:r>
              <a:rPr lang="tr-TR" dirty="0" smtClean="0"/>
              <a:t> </a:t>
            </a:r>
            <a:r>
              <a:rPr lang="tr-TR" dirty="0" err="1" smtClean="0"/>
              <a:t>Peak</a:t>
            </a:r>
            <a:r>
              <a:rPr lang="tr-TR" dirty="0" smtClean="0"/>
              <a:t> özelliğidir</a:t>
            </a:r>
          </a:p>
          <a:p>
            <a:r>
              <a:rPr lang="tr-TR" dirty="0" err="1" smtClean="0"/>
              <a:t>Bragg</a:t>
            </a:r>
            <a:r>
              <a:rPr lang="tr-TR" dirty="0" smtClean="0"/>
              <a:t> </a:t>
            </a:r>
            <a:r>
              <a:rPr lang="tr-TR" dirty="0" err="1" smtClean="0"/>
              <a:t>Peak</a:t>
            </a:r>
            <a:r>
              <a:rPr lang="tr-TR" dirty="0" smtClean="0"/>
              <a:t> proton ışınlarının dokuda ilerlerken belli bir derinliğe geldiğinde en yüksek seviyeye ulaştığı değerdir. Sonra bütün enerjisini kaybetmesi nedeni ile ondan sonraki dokular ışın almaz ve yan etkiler düşer.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Bragg</a:t>
            </a:r>
            <a:r>
              <a:rPr lang="tr-TR" dirty="0" smtClean="0"/>
              <a:t> </a:t>
            </a:r>
            <a:r>
              <a:rPr lang="tr-TR" dirty="0" err="1" smtClean="0"/>
              <a:t>Peak</a:t>
            </a:r>
            <a:r>
              <a:rPr lang="tr-TR" dirty="0" smtClean="0"/>
              <a:t> özelliği</a:t>
            </a:r>
            <a:endParaRPr lang="tr-TR" dirty="0"/>
          </a:p>
        </p:txBody>
      </p:sp>
      <p:pic>
        <p:nvPicPr>
          <p:cNvPr id="32770" name="Picture 2" descr="http://provisionha.com/images/uploads/multi_site/bragpea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84887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Tümör arkasında ışın yoktur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 descr="http://www.proton-cancer-treatment.com/data/userfiles/konven%C4%8Dn%C3%AD%20z%C3%A1%C5%99en%C3%AD-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762500" cy="414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 descr="http://www.proton-therapy.org/images/pbill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733" y="2381837"/>
            <a:ext cx="5258534" cy="2962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Foton ışınları ve proton ışınlarının dokudaki farklı ışın dalga özellikleri</a:t>
            </a:r>
            <a:endParaRPr lang="tr-TR" dirty="0"/>
          </a:p>
        </p:txBody>
      </p:sp>
      <p:pic>
        <p:nvPicPr>
          <p:cNvPr id="26626" name="Picture 2" descr="https://prost8blog.files.wordpress.com/2012/12/braggpeak.png?w=500&amp;h=3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24736" cy="3978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Maddenin en küçük yapı taşı dendiğinde akla ilk olarak atom gelmektedir. Atomun da çeşitli parçaları bulunur. Bunlar atom çekirdeğini meydana getiren nötron ve protonlardır. </a:t>
            </a:r>
            <a:endParaRPr lang="tr-TR" dirty="0" smtClean="0"/>
          </a:p>
          <a:p>
            <a:r>
              <a:rPr lang="tr-TR" dirty="0"/>
              <a:t>P</a:t>
            </a:r>
            <a:r>
              <a:rPr lang="tr-TR" dirty="0" smtClean="0"/>
              <a:t>rotonlar </a:t>
            </a:r>
            <a:r>
              <a:rPr lang="tr-TR" dirty="0"/>
              <a:t>ve nötronların haricinde atomların alt seviyelerinde de başka parçacıkların olduğunun deneylerle ortaya çıkması, fizik dünyasına yepyeni bir soluk getirmiş ve fizik bilimi yepyeni bir döneme girmiştir.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 descr="http://www.frontiersin.org/files/Articles/170517/fonc-05-00269-HTML-r1/image_m/fonc-05-00269-g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2473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http://www.jacmp.org/index.php/jacmp/article/viewFile/5227/html_257/607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70485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Proton ışınları için </a:t>
            </a:r>
            <a:r>
              <a:rPr lang="tr-TR" dirty="0" err="1" smtClean="0"/>
              <a:t>siklotron</a:t>
            </a:r>
            <a:r>
              <a:rPr lang="tr-TR" dirty="0" smtClean="0"/>
              <a:t> cihazları üretilmiştir. </a:t>
            </a:r>
          </a:p>
          <a:p>
            <a:r>
              <a:rPr lang="tr-TR" dirty="0" smtClean="0"/>
              <a:t>Önceleri çok büyük cihazlar üretildiğinden tedaviler pratik olmazken </a:t>
            </a:r>
          </a:p>
          <a:p>
            <a:r>
              <a:rPr lang="tr-TR" dirty="0" smtClean="0"/>
              <a:t>yeni cihazlar daha küçük ve kullanışlıdır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 descr="http://assets.bwbx.io/images/ifL2nPruxEsk/v0/628x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77686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 descr="http://www.oncolink.org/treatment/images/proton-modules/mod7-fi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13586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 descr="http://www.iba-protontherapy.com/sites/all/themes/ibapt2012/media/images/whypt/clin-thumb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5760640" cy="3433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1988" name="AutoShape 4" descr="data:image/jpeg;base64,/9j/4AAQSkZJRgABAQAAAQABAAD/2wCEAAkGBxMSEhMTEhIVFRUWGBcXGBgYFxoYHxoeGB0WGh0VHhgbHSggGB0lHhcYITEhJSkrLi4uHyAzODMsNygtLisBCgoKDg0OGxAQGyslICUrKy0tKysrLS8tKy0tLy0tLS8tLS0tLS0rNi0tLy0tKy0tLS0tNS0tLS01LS0tLS0tLv/AABEIAL4BCQMBIgACEQEDEQH/xAAcAAABBQEBAQAAAAAAAAAAAAAAAQMFBgcEAgj/xABBEAACAQIDBQQHBgUCBgMAAAABAgMAEQQSIQUGMUFREyJhcTJCcoGRobEUIzNSwfAHYoLR4ZKyFVOiwtLxJENE/8QAGgEBAAMBAQEAAAAAAAAAAAAAAAECAwQFBv/EACgRAQACAgIBAgUFAQAAAAAAAAABAgMRITEEEkETMlFx8AUiYZGh0f/aAAwDAQACEQMRAD8AymV0kdlWBnYE3yjXTKCe749f1NM9mGUlcPJ3S4YgMQNGsDroRdSfLnU7uVtmPCT7Qkkd1vh5FTs5TC7MZ4DlSQK2VrKx4HQGrpu//EXDt97MzQtNjgSqzyfdqsEMaTShMpxCFoxnBte7HwqIjhe08yy/MjBpBA5RW7zAEAAjQHL3V1/fIhjygP8AZ5AuVLllLDjqbmwsbi3+a0fZO241bCyHHwR4fD/aFxmGV2AmdpJmZkitadJFdAv5QBwtUVsDfIRxbLXE4qV448TMZ4zI7gRqMN2JaO/eRGUsq2NspsL1Ku5UvEpZlUwSKwBfKQRmFwb8L5cobWvL4pABeLQg2NgL62uNOdiNOHLWtM2ZvCuFMH2rHw4vEpLi5kl7QzKiNhZUEZdgLdpKU+7HTWxNVD+IWMwki4EYNvuxC5Kc4mkmmlMJ9ntMoPMAHnUaNyr2DnjAs631Jv100GgvxtztXKsoykFbsbWNzp7udNUVJuXdBikAF0zHLY8ON2N78eBGvHSvU2MjII7MA62IAF7gcQNAb66eVR9KaaNyUsaS9JRRBb0XpKKBb0XpKKBb0XpKKBb0lFFAUU5BAznKiszdFBJ+AongdDldWU9GBB+BoG6KKKAooooFvQTSUUBRRRQFFFFAUUUUFv3GweHxG0hh8TB2qzSMoIkZMmrHN3fS4Wsan9391cDjTs+W0eHSfETxvC0srNIqCABY2CnUFmJJK+kOmmf/AGySHENJE7I6uxVlNiDc6gjhSYba08fZZJnXsWZ4rMRkZrZmXoTlW/kKiOlrfNK94zYWAjw2CGSHtp4cM7Zp5xKTK+VisYQxkWvxYc/C8lvHuHhGkghwqBXkxz4bNFLJKBHHm7Qy9ooEcqgBsoJuMxFxY1nyb2Y4RCAYucRABQgkbKAOAtfhpTMW8GKXtcuIlHaszyWc99mDKzHqSHYE9CalVpWI3DwseMkLQZcO2CfERpNOUCSRyRxsrzKSbWbN/WKi4tibJllxYQt2eEC4lijs4liCIJcOjEDUTsqrJYXVifVuaJDtedIzEs0gjIdSgY2tJkLi3RiiXHOwpjDYuSMOEdlEilHsbZlJBKnqLqDbwFA3MwLEhcoJJCgk2HS51NvGvFFFAUppKU0CUUUUBRRRQFFFFAUVa9190jOBLPdYj6KjRn8fBfHny61d8LsnDxC0cEY8SoYnzZrk0GO16RSSABcnQAc/Ctexex8PIDnw8Z8QoU/FbGuTAbt4WOVZUjIZblQWLC/Wx1uOVB07pbAWFClwpVDJPIBc6WAQczqQoHMm9ObzbAWVQjsGVwTBMOViARrqCDoyHh8DWh4TY6QYVvtCLeUB5MxIIykBFFtNOPHiT0oXC4SRGwiaqrK7NcApmBtNdjpltltzBtQfNUexZ2laJYmZ0JVrDQW6k6AeJq07K3D4NiZP6I/1Yj6Cr3tHDvG3ZuQTx0N1I5MDzFMmoTCKTdrBgW+zqfMuT8b1A7b3HUgvhSbjXs2N7+Ct+h+NXKlFE8SxJlINiLEcRSVou9263bXmgsJOLL+e3MdG+tZ2ykGxFiONSqSiiigKKKKAoopbUHZjcK5dyFJBZiLa6ZiL6cNRamGwkg1Mbi38p5X/ALH4Gu58a4eQB8oBIBAW9s97Xtc8SaR8e49GTWzC1hYAgXUd2wHdUC3y1qIXtHMuM4SS9sjHloL8s3EcdNfKiLByMQAhubEaWvfQEX43rqfaciN3JNNCLKo4Ll5Dp+nSmBtCTQ5tQFA0AtlNxw8z8alSTEkRX0gR/wCyPqCK8U7POzm7G51+ZJPzJNNUBRRRQFKaSlNAlFFKaBKKKKAqxbobvnEuHcWhQ97+YjXIPlfwqDweGaV0jQXZyFHmf0rdd091w0WRJFijjtGrMPxJWAOXjxOhJ8RQde7eGjkaXOisqRFlFnIBDRqO7GQx0JFhXRFBAWmzx27G0tlEih1sq9mQ5zJdypvxsW8KhVkeM91mRhdTYlTccV08RXl53JJLsSwsSWJJGmhPPgPhUyJ7H4SNcNGyxqGaJHJyTE3JIJDhuzXTkf1qAwNu3h0v94mn9Q0r2cZJlymR8lrZcxtbpa9q5cM/fjax0kU2HmDYU9hA4XH4mXFbRgSSV4XEvpMWVJACVIvoDmuBa1x5V0Y2eOVJZJHMKYnBYYs2pys0sii9uK3S3lXndbGxSz3gkMSKWdoljKgvIQAJHaRszX4BRbTlUomDUR5QwW+EUWy9oPuJJSUKW7wOaxA91jUBnZOHSPDrHHKJRE4AYMDdZASSACbLmXQeNWrd7DRvHOzorFGjAzLK9s3aX7sRB5DWs92VHhoZFeMFVxIMaFJe0jZ7gqMrgSRkNYENwvz41Yxi5I27kjpmy3ysRf4caJj6J7soOxllMdniZo8ozBWMhORzc5lygP3edlvzp/eXBxxC0carYprkmvqoPpscjXJ5foarUuJYEgktmsTdjqddT1PHXzpjE7ZlcWMjsq8AWYrfloTqavTHa86gnVeZlY9ibPgkWV5u0HeSJCmtmYMxYjnYLVR363Jux4CW2ZHHoyryJ6Hl1B0OlqmZMTPhYkjWR0kf71ypK5b90KLHjYAHyPWufE7yTSKkc7GQISVZhdrEWKluY4HXXSt7eJbW4nakXiWM4iBkYo6lWBsQdCKbrUd4NiRYtbkhXA7sg/2t1HjyrN9o4CSBzHItmHzHUHmK5VnNRRRQFFFFB1TC87AGxMh11073HTWuzaEL6Zu/3pTax0uLk8TwAzdBz51w4v8AFf22+pp7FlDbu5dW4BfdwPC4+tr1EbTaf3STbAbtTmKk2F7X6eP74GuKn8aQXJC5eGgAA9wBNvjTFSgUUUUBRRRQFKaSlNAlKaSigKKKkt39lnEzKmoX0nI5KOPvPAedBP8A8O9nEyPOw7qgqpI9Y2uR5Lcf1Vquz9uvFCkSojJcu6uL5mJvxGq2GWxGoNVuCIKqxoAqjQAch+9a77UEvvbhM2XGRg9lOFZhzjc3GtuTEHXrfqKrvbsOd/MVbMOkoWONbsVSzKbZbMS3ZMCbMLHgfGovamwGAzxL3TxS+axOtkb1x/LfMPHjTYjhKpTW17Hre+vD5Uzh2t7iGHupq39v30p+OM51AF72Fut+VRoV37BNFj1jWMQYePENIXkdRnN2s7ObZjY5QoGlzzuaueGwnZSDgewnlVr8kmAl58gQtVvbW7WEXE445nxMzzSWGXIsRZiTzOcgm19B4VZdm7Nbs8WrKzZexSxbWRVhQNZubEHQ9bVIzYocAhxEbxTo8v3Iy51UoQxZwRZWAsFF9dTwFX+LZ7Sm6EZVykEm1wwMi281UnXT5VQDsjFYaWeODOEQ2LMVCleKls3dvY6Ai/SrbsvFT4iKN3kJaxikZcyh8lgCdBm7pVemlXrXcTMzqI7lW14rzKYxe70rkgMmhZbC5LECckagAWMDD3315yOxd1HBuSpyGwIudRa7cBfLf426Uzh8xd3lla7ekcx1GvLhbvNZfHkK7cRt127qnKmmma5NtAWYnU+FcOTz7T+3HHCI8e+aNzxDxjt3Z5wshtm/muCF75105ZGqFbdmVtBkJ7lxm4GWwQE2t3ibC1TmGxLKQY2KsNLX056WPmfiaaxUYnJAzJKbcCSGy8PEkW0B1HU1bxv1CazqzmvS2Gef7VCeJsPIY2II09E3GoBHyI041x7wbJGKhygfeICYz16x36Hl42qX2lhXue0uWOtyb38bnjXDhZCpynj6tetlrGWnrr37/wAtseSJZSwtoaSrDvvgRHiM6iyyjOPM6MPjr76r1cTYUUUUD+N/Ek9tvqabMh6nnz68acx34kntN9TTFInha3clZieJvSUUUVFFFFAUUUUBSmkpTQJRRRQFaRuhs7ssOp9eWzt7Pqj4a++s9wcHaSIg9dlX/UQP1rYUQXsBoO6PJdB9KB3DR6391Tux8AAhxMxyxoe71dtbBRz1Hx8jXLsXAGeaOEXsxOYjkALk+HS/iKe2/jC7iMWEcN0UDQXGha3usPAedBybSxrTNdhZRfKg4C/E/wAzHiWPGmcLi3iN43K9QDofAjg3ka8V4oJGdlxTL3FSY2UlTZZOhIY6N5E3qWw2wzhwWl0kWxA49KrJHWuxcVLJljzFicqqCdTyAufOg97QmDyNIFAZ9WtzPjbnXZg8W+XidLa8aItjs6hgVOZmvldWtbLqPAlx+teRsKfgOBy8x65Kjn1BFUi31Tpw7ZlSZlRtFBBNuZIGluZtUnhSkaHugBVtGnGxJ9I9SdTbwpvZe7z+kVBuM1w4PJXuLHQ5WW3gajMdP3mUam/yHLwH9hWHl5ZvaMNeo/2WvieL8bJu3UHNqYsZRawJJ0sOA58Ki1xRvrb4AfTWursgeIBP7+ArxJhgeGh8KrGKYh6kZcETrU/d1YXEX4H3H+/OpBSH8GHA/v61XYmKm3AipSGb5i4/t8b1y5cfvDHyfGieExtjCdrh45AbsgKuPhqb872J86pePwxBvV32RjArd/VWGVh1B6+V/rUdt7ZXZuVOo4qeqngfGt/D8y2K2pfPZcVsFtx0zTfaPPh439aNyp9lwNfivzqj1qG8Wz80E629QsP6O9+lZfXpXmtp9VOpdOO/rrsUUUVRofx34kntN9TTFP478ST2m+ppiojpa3ciiiipVFFFFAUUUUBSmkpTQJSmkooJzcpL42C/Vj8FYj5gVpuG/f799Uz+HmFAWab1gVjU9A1yx89APjV3hAF/CgtOwZvsuHmxXrM3Yx+Jtc+65ufYtzqsip3eJuzTD4bnEgd/bk1I9wPzqCJoCvNeqKDzlpVJBvrp7qWloO7D42Q3PaOT7R8P/EfAdKdn2hMAT2r301zHkbjn1N6ib2501jHOQ69PqKrTH6skc+63r1C77HK/Zs2aUNmWM/eC2qgXtl4AKot4Co/CbDieeXMz2XEyQ6EeiqSvfh6V0Hzrh2dOww+XMbZgbePI348AaZG28QzgtJwuRZUGpGUsbDvMVNrm5ripMTlnf1dHiWmcFpjjf/U+27SKFzM188ma1vw0ErAqLekwjv01FcSbNikjMqZ1HZzHKWDWaLJbvZRdSH6CxFcJ2tPdT2jXUqVOmhVco5fluPHnSvtmbMHz2KhgAFUKA3pDIBlseemtdnCNWd8O7sT2bvMxjwzBe1SO7TdpcZmUg+iLDjUJjY1SR0Riyo7KpIsSB4eH61zYjak0mcs5s5S4AA9DNkAsO6FubAWr1NiWkYs5zOSWY2AuSByAtfT43rmvMTD0/hXpGrTvX5+fmu+GTgasA+/wtjq8J06lG5e79KrUB0+H61L7FxQSRS3onut5NpXBev0cGbHFkRicMAfC9vcaxbbmBME8sRBAVjl8Vv3T7xavoTaOEyu6HW3DxHEHzsRVN3t3aGKj0ssi+g55/wAjHjb6Gt/G8j0zqzzYxfCtOupY9RXTtDAyQSNHKpVl4j6EdQetc1eo1P478ST2m+ppin8d+JJ7TfU0xUR0tbuRRRRUqiiiigKKKKApTSUpoEpzDwNIyogLMxAAHMmm669lbRfDyLLHbML8Rcaix0oNK3e2U2HgWMgFszM5W5BJ0GvQAD51bNgYXtcTEh4FwT0sozH/AG1St1JMZKe3xEn3bA5UsBfowAGgrQd0CBOzm1khkb3nKo/3UEdtaftJ5nPrSOfdcgfICuOlHAXpKApDS0nOgQCvVFIaBDTOJ9H4U9TcyXFq3xai0OLLebTKQwbd23WvOJgtr+9KjsPibaVLwnMtumo/X9K8/PititO+mfiZrVtFHCsoPMXpjEzi1gb9a94nBnNpr5EfSmjhiONh5nX4cap8SZh9bjx4Yt6v8JFax4aWP1p2Fa8qnTh9fGumGOs72TkybPRjT98q6EppRTqiuazjvKb2gc8UEvgY281Jt8Resz/iFtDGYaaKaGRhFkCkDVcwJuGHA3FtT+laXs5S+HnT8pDjrexPzyEe+qlvLtr7KkbtGJIWfJJzyhhcEC1jz4+XOmHi/W3NeGU7xbefGOjyJGpVcvcBF+etyT/aoirb/ETYUeGljkhAEcwLBRwUqQCB4agjzqpV62OazWJr0wmNcH8d+JJ7TfU0xT+O/Ek9pvqaYq0dJt3IoooqVRRRRQFFFFAUppKU0CVJ7t4AT4mKJvRJJbyUFiPeFIqMq67tbCKthcVA4Zf/ALA2hB1VgOosT8utA3tbb8rY5Y43KRrIsdl0GjAHTz0t0FbFul/+tx6kJ+rH/srEtv4YRbSFiMrSRyeWYgm/vvW8/wAOQDJikb1kUe67g/7hUJlUQLAUlPYjDmNmjb0kYqf6Ta/yvTVSglJzpaKAooooEIpK9UEVaLML4dzuHNik0vzFSGyphb5HyrmKX99caSNGbH49anNjnyMXojuGNsNqzF47hY2w4PAg+B/zTL4L+X3j92qOi2hXZDj+hrx7+Nmx9w6qfqFq/ND19nA5UZK6UxV+Nj++tODKfD51h67R26qeZW/u5AtOqKdMPTXy/electR6ttfVtY90AAJSfWKqB4gOf1rPd88L2mCxCj1QHH9BBPyvWibBXLHGeReRj/SLD6GqTtfFLFDNI/orGbjrcZQPeSBU45mLxMfVS3Sv707vy4t8DCotEkZzyflJC3+OUW86zj/hrfv/ANVMy774rsRCrqAFC5wtnsBbjew052vVaznqfjXrYaWrGraYWmJO478ST2m+ppin8d+JJ7TfU0xWsdFu5FFFFSqKKKKAooooClNJSmgSpHZO2ZcOT2baHipFwfG3XxFR1FB1YzFNPI0jsCzceQ0sAPDQAVtn8OdsETYWRj+IojfztkN/6gprCaum4u0yc8BOts6HxXiPPL9KDXN8MIVmEltJFFz/ADp3HHnoD76gTVvwxOOizNIMsihcpH4eIT178g44+fhVTliKkqwsykhgeRHEUDVFLRQSeyYozFiTLcALHZlUMwvIo0BI48Drwqytgk++7KLNaSMDLBHKbGCI8HICgsb6czVGosKCzf8ADk+ymM9n25Rp7a9pocwQaWy9mCbX4nhTs2AaPHKexUQySRxjMilSGy3ABFgdDqPGo3CbLheOJs8oaSVYbZFsGOQk3zXy97Tn4V6m2EogeRWZiue5VVKgqxXIwBzqSBmva2tB3bPSGTsGlUBmxRUBIkswHZWVhcWXXoeJrilaL7M0nZL2gY4fgLWN37TLb0wAVv4g8aem3bQNGFdyr5xnyqVYKjPmVlYixK2ytrzpnZmwllRHLP3o3ksoUnuSCOwzMBzvqRQSGx9lxPhYrwoQyz53MSWBBbKWlPfjtpbLemMVgkOHMcUaPL9nw5CCNEYFwl5hKO85HNT+aoHaGHCSMoDaad4LfgOOUkcehrntV4yW9+VZrErgmDh7WFYzC4hk7GQKDcqYzZ5LqAT2iScLjVdabywmBmAUSJhIiwsNTJ2TCUfzDvqfMdaqUkQbRgDXM+Dt6J9x/vUfBxZO+J/PdlbFHtCbhxPjXXHLmsLXJ0HLU1V0nZTY3Bqd3dnzTKTwQFz/AE8PmRXneR+nXpzHMMa5cuLvlcGKrC+VgVjRkBvxY3Un/UzfCsa/ijjikUUIuO0Yu3iE0A+Jv7q03eDH2jSIek5zt5ahR8bn3Vhn8QdodtjGAN1iAiH9Nyf+omsfFxT8Tn2dePyIyRwrVFFFeqsfx34kntN9TTFP478ST2m+ppiojpa3ciiiipVFFFFAUUUUBSmkpTQJRRRQFdOz8Y0MiyIdVIP+K5qKDcd0t4FS0gu0EwAkUcVPHT+ZTqOouOdXjbmxlxKrNEymRlBBBAWYDnf1X5a+VfOm7G3zh2ysM0TaEdPEeNa/u5vG2HsNJYH1tyN+an1W5H4GgYniZGKupVhxBFiPdTRrRsPDhsXAVQh0A0BH3kXS19bDpwIqi7SwDwOUfjxVhwYfmXw8OVBx0UppKDpgx7oEAtZJBKtx63d+XdGlPttmTKwsgJDKXyDPlYklM3S586j6KCRfb011IEaEPnOVAudrFczddCwtoNTQNuSA+hFlyGPs8gyBS2c908ywvc1HUUHrETZ2LZVW/JRlA5cBw4V4FFLQFFFAFAMgOhFxU/sfY4iwrYotlVj6J9YLoqqerNm+A1FcOxNlNiZVjW4HF2/KvM+fIU5vftcTSLDDpDGMkYHDTQv+g8POr0yWr0iaxPapbc26ydrPJxF8o5FjooHgNPhWUOxJJJuTqasO+e1+2k7ND93ESB4nm375WquVFpiZ3EaRWkV6FLSUtqqsex34kntN9TTFP478ST2m+ppiojpa3zSKKKKlUU++EYRrIQcpJUGx5ZTx9/yNesFhe0J76qBqS1+HXQe7zIq0YvCxfYY//kLq7DLmBtYCx9DW1hcacePW1Zxx88z/AB91bWiut+6nUVat491YsNhIJ1xQkkdgrxgWtdS11N7kC1jccxw4VVaxx5a5I3X7f0vMaFKaSlNaIJRRRQFFFFAVZd1N4jCeyku0TH3qeF16eXOq1RQbTg8W0RWSNzbirKbaHoRVywW2YcaggxVle/cmAAsx/MOAJ+B8NKwjdneVoD2cnejJ4H1fEHlV9w0yuokia6n5X5GgsO19ky4Z8sq6eq49FvI9fA61HkVYN3d7gq9hihni4AkZio6FT6S+HEcr1JbQ3WjkXtcM6hTwF7xnwDcY/I3A6igplFP4rDPGxWRSjDkRb4dfMUyRQJRS2ooEFFq68DgJZjaKNn6kDQeZ4CmcREYyVdSrDiGFqBu1SOxNktiHyi4RdXa17dAOrHkKkN2d3WnbPIrCLlyLnw6L1b3CpHeDeSLCL2GEC9oLju6rH1t+Z/E/4oGt5Nox4OE4TDCzv+IQbkA+qW5sR8B5isi3u252KmJD9447zDl/KOnnXVvLvCMPcA55mvc3vlvxJ6sb1m+ImLsWbiaDwTSUUUBRRWqf8Fw//Ij/ANIqYjal7xXtmWO/Ek9pvqaYp/HfiSe031NMVWGtvmkUUUVKp3DzZTe1wQQQeYPL9fO1dLYyPKF7EaFj6bcwo/7a4aKD3NKWYseJN/8AHlXiiigKU0lKaBKKKKAopbUWoEopbUWoErv2VteXDtmja3UHUEdCK4bUWoNG2VvXBNpL90/X1T/4+/Txq2bJ2pPhzngk0PG1mVvMcD9aw21dOFxskfoOy+TEcKD6Wwm/EMgyYqNojzIHaRnzRtQPAD309LsLCYkXws0asfyvce+NjmX3HTpWAYTfCddGIcDkwv8APj86lYN7FIGbDj3MR9b0G04fcUjWaW46R2HxduHuFSMSQYYFUlw8A53cMx8ybk+WnurEBvXDcqYpBbowP9qZbfGDXLA5t1YD6Xobhuh3gwoFnxitbkqMR/0iuWbfPDL6HbTnkMoVfi2orCZ9+W9TDxj2mZvpaofH71YqW4MmVfyoMo/ufeaDXd6P4gMwKPMkCHikZLOfabj9KzHa2+TEFMOvZjhmOrHy5LVWYk8TevNqBXYk3Jua80tqLUCUUtqLUCVsdY7athq9XPn9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990" name="Picture 6" descr="http://www.brain-cancer.eu/data/userfiles/image/indikace/CNS%20proton_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627688" cy="4050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Siklotron</a:t>
            </a:r>
            <a:r>
              <a:rPr lang="tr-TR" dirty="0" smtClean="0"/>
              <a:t> içinde döndürülerek proton ışınlarının enerjilerini artırma işlemi</a:t>
            </a:r>
            <a:endParaRPr lang="tr-TR" dirty="0"/>
          </a:p>
        </p:txBody>
      </p:sp>
      <p:pic>
        <p:nvPicPr>
          <p:cNvPr id="36866" name="Picture 2" descr="http://static.ddmcdn.com/gif/blogs/6a00d8341bf67c53ef0120a6bd0292970b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55272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Cern</a:t>
            </a:r>
            <a:r>
              <a:rPr lang="tr-TR" dirty="0"/>
              <a:t> deneyi, maddelerin temel yapı taşları yani </a:t>
            </a:r>
            <a:r>
              <a:rPr lang="tr-TR" dirty="0" err="1"/>
              <a:t>kuarklarından</a:t>
            </a:r>
            <a:r>
              <a:rPr lang="tr-TR" dirty="0"/>
              <a:t> bir tanesi olan ve </a:t>
            </a:r>
            <a:r>
              <a:rPr lang="tr-TR" dirty="0" err="1"/>
              <a:t>Higss</a:t>
            </a:r>
            <a:r>
              <a:rPr lang="tr-TR" dirty="0"/>
              <a:t> parçacığı adı verilen </a:t>
            </a:r>
            <a:r>
              <a:rPr lang="tr-TR" dirty="0" err="1"/>
              <a:t>kuark</a:t>
            </a:r>
            <a:r>
              <a:rPr lang="tr-TR" dirty="0"/>
              <a:t> üzerinedir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Kuark</a:t>
            </a:r>
            <a:r>
              <a:rPr lang="tr-TR" dirty="0" smtClean="0"/>
              <a:t> </a:t>
            </a:r>
            <a:r>
              <a:rPr lang="tr-TR" dirty="0"/>
              <a:t>kavramının dünya çağından kendine oldukça önemli bir yer edinmesine vesile olmuştur</a:t>
            </a:r>
            <a:r>
              <a:rPr lang="tr-TR" dirty="0" smtClean="0"/>
              <a:t>.</a:t>
            </a:r>
          </a:p>
          <a:p>
            <a:r>
              <a:rPr lang="tr-TR" dirty="0"/>
              <a:t>Atom altı seviyede bulunan </a:t>
            </a:r>
            <a:r>
              <a:rPr lang="tr-TR" dirty="0" err="1"/>
              <a:t>kuarklar</a:t>
            </a:r>
            <a:r>
              <a:rPr lang="tr-TR" dirty="0"/>
              <a:t>, kesinlikle yalnız bir şekilde gözlemlenemezler. Bunun nedeni ise, Renk Hapsi adı verilen bir fizik olgusudur. </a:t>
            </a:r>
            <a:endParaRPr lang="tr-TR" dirty="0" smtClean="0"/>
          </a:p>
          <a:p>
            <a:r>
              <a:rPr lang="tr-TR" dirty="0" err="1" smtClean="0"/>
              <a:t>Kuarklar</a:t>
            </a:r>
            <a:r>
              <a:rPr lang="tr-TR" dirty="0"/>
              <a:t>, </a:t>
            </a:r>
            <a:r>
              <a:rPr lang="tr-TR" dirty="0" err="1" smtClean="0"/>
              <a:t>hadron</a:t>
            </a:r>
            <a:r>
              <a:rPr lang="tr-TR" dirty="0" smtClean="0"/>
              <a:t> </a:t>
            </a:r>
            <a:r>
              <a:rPr lang="tr-TR" dirty="0"/>
              <a:t>denilen parçacıklar halinde bulunurlar. </a:t>
            </a:r>
            <a:r>
              <a:rPr lang="tr-TR" dirty="0" smtClean="0"/>
              <a:t>Bilim </a:t>
            </a:r>
            <a:r>
              <a:rPr lang="tr-TR" dirty="0"/>
              <a:t>adamları </a:t>
            </a:r>
            <a:r>
              <a:rPr lang="tr-TR" dirty="0" err="1"/>
              <a:t>kuarklar</a:t>
            </a:r>
            <a:r>
              <a:rPr lang="tr-TR" dirty="0"/>
              <a:t> hakkında edindikleri tüm bilgileri </a:t>
            </a:r>
            <a:r>
              <a:rPr lang="tr-TR" dirty="0" err="1"/>
              <a:t>hadronları</a:t>
            </a:r>
            <a:r>
              <a:rPr lang="tr-TR" dirty="0"/>
              <a:t> sayesinde elde etmişlerdir.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3413_kuar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85980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tr-TR" dirty="0"/>
              <a:t>Parçacık bozulması denilen fizik olayı sonucunda ağır </a:t>
            </a:r>
            <a:r>
              <a:rPr lang="tr-TR" dirty="0" err="1"/>
              <a:t>kuarklar</a:t>
            </a:r>
            <a:r>
              <a:rPr lang="tr-TR" dirty="0"/>
              <a:t>, en hafif parçacıklar olan yukarı ve aşağı </a:t>
            </a:r>
            <a:r>
              <a:rPr lang="tr-TR" dirty="0" err="1"/>
              <a:t>kuarklara</a:t>
            </a:r>
            <a:r>
              <a:rPr lang="tr-TR" dirty="0"/>
              <a:t> dönüşür. Bu durum, evrende en fazla aşağı ve yukarı ismi verilen parçacıkların bulunmasına yol açar.</a:t>
            </a:r>
          </a:p>
          <a:p>
            <a:pPr fontAlgn="base"/>
            <a:r>
              <a:rPr lang="tr-TR" dirty="0" err="1"/>
              <a:t>Cern</a:t>
            </a:r>
            <a:r>
              <a:rPr lang="tr-TR" dirty="0"/>
              <a:t> Deneyinin asıl konusu olan ve gözlemlenmek istenen </a:t>
            </a:r>
            <a:r>
              <a:rPr lang="tr-TR" dirty="0" err="1"/>
              <a:t>Higgs</a:t>
            </a:r>
            <a:r>
              <a:rPr lang="tr-TR" dirty="0"/>
              <a:t> parçacığı ve diğer </a:t>
            </a:r>
            <a:r>
              <a:rPr lang="tr-TR" dirty="0" err="1"/>
              <a:t>kuark</a:t>
            </a:r>
            <a:r>
              <a:rPr lang="tr-TR" dirty="0"/>
              <a:t> türleri, çok yüksek enerji düzeylerinde meydana gelen olaylarla açığa çıkmaktadır. Örnek verilecek olunursa, enerji seviyesi oldukça yüksek olan kozmik ışımalarda tılsım, acayip, alt ve üst </a:t>
            </a:r>
            <a:r>
              <a:rPr lang="tr-TR" dirty="0" smtClean="0"/>
              <a:t>isimleri verilen farklı </a:t>
            </a:r>
            <a:r>
              <a:rPr lang="tr-TR" dirty="0" err="1" smtClean="0"/>
              <a:t>kuarklar</a:t>
            </a:r>
            <a:r>
              <a:rPr lang="tr-TR" dirty="0" smtClean="0"/>
              <a:t> </a:t>
            </a:r>
            <a:r>
              <a:rPr lang="tr-TR" dirty="0"/>
              <a:t>oluşmaktadır.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Hadron</a:t>
            </a:r>
            <a:r>
              <a:rPr lang="tr-TR" dirty="0" smtClean="0"/>
              <a:t> türleri (</a:t>
            </a:r>
            <a:r>
              <a:rPr lang="tr-TR" dirty="0" err="1" smtClean="0"/>
              <a:t>Pion</a:t>
            </a:r>
            <a:r>
              <a:rPr lang="tr-TR" dirty="0" smtClean="0"/>
              <a:t>, mezon, </a:t>
            </a:r>
            <a:r>
              <a:rPr lang="tr-TR" dirty="0" err="1" smtClean="0"/>
              <a:t>baryon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Pion</a:t>
            </a:r>
            <a:r>
              <a:rPr lang="tr-TR" dirty="0" smtClean="0"/>
              <a:t> bir </a:t>
            </a:r>
            <a:r>
              <a:rPr lang="tr-TR" dirty="0"/>
              <a:t>aşağı </a:t>
            </a:r>
            <a:r>
              <a:rPr lang="tr-TR" dirty="0" err="1"/>
              <a:t>kuark</a:t>
            </a:r>
            <a:r>
              <a:rPr lang="tr-TR" dirty="0"/>
              <a:t> ile bir yukarı </a:t>
            </a:r>
            <a:r>
              <a:rPr lang="tr-TR" dirty="0" err="1" smtClean="0"/>
              <a:t>kuarktan</a:t>
            </a:r>
            <a:r>
              <a:rPr lang="tr-TR" dirty="0" smtClean="0"/>
              <a:t> </a:t>
            </a:r>
            <a:r>
              <a:rPr lang="tr-TR" dirty="0"/>
              <a:t>oluşuyor</a:t>
            </a:r>
            <a:r>
              <a:rPr lang="tr-TR" dirty="0" smtClean="0"/>
              <a:t>.</a:t>
            </a:r>
          </a:p>
          <a:p>
            <a:r>
              <a:rPr lang="tr-TR" dirty="0"/>
              <a:t>Mezonlar bir temel parçacıkla bir karşıt parçacıktan oluştuklarından dolayı, genelde çok kararsızdır ve hızla diğer parçacıklara bozunurlar</a:t>
            </a:r>
            <a:r>
              <a:rPr lang="tr-TR" dirty="0" smtClean="0"/>
              <a:t>.</a:t>
            </a:r>
          </a:p>
          <a:p>
            <a:r>
              <a:rPr lang="tr-TR" dirty="0" err="1"/>
              <a:t>Baryonlarla</a:t>
            </a:r>
            <a:r>
              <a:rPr lang="tr-TR" dirty="0"/>
              <a:t> mezonlar birlikte, '</a:t>
            </a:r>
            <a:r>
              <a:rPr lang="tr-TR" dirty="0" err="1"/>
              <a:t>hadronlar</a:t>
            </a:r>
            <a:r>
              <a:rPr lang="tr-TR" dirty="0"/>
              <a:t>' olarak anılıyor. Aynı </a:t>
            </a:r>
            <a:r>
              <a:rPr lang="tr-TR" dirty="0" err="1"/>
              <a:t>kuark</a:t>
            </a:r>
            <a:r>
              <a:rPr lang="tr-TR" dirty="0"/>
              <a:t> bileşimi, </a:t>
            </a:r>
            <a:r>
              <a:rPr lang="tr-TR" dirty="0" smtClean="0"/>
              <a:t>çok </a:t>
            </a:r>
            <a:r>
              <a:rPr lang="tr-TR" dirty="0"/>
              <a:t>kısa ömürlü, daha ağır parçacıklara vücut verebiliyor.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Baryon</a:t>
            </a:r>
            <a:endParaRPr lang="tr-TR" dirty="0"/>
          </a:p>
        </p:txBody>
      </p:sp>
      <p:pic>
        <p:nvPicPr>
          <p:cNvPr id="18434" name="Picture 2" descr="http://i.onbesyirmibes.org/image/2014/04/25/402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394903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https://img-s1.onedio.com/id-55a50b6b16e2ddeb2dfcfe7e/rev-0/raw/s-0d2778cbfc9f5f5cefcc9d85cb7be6d176f52b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30" y="1700808"/>
            <a:ext cx="7477869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Nötron </a:t>
            </a:r>
            <a:r>
              <a:rPr lang="tr-TR" dirty="0"/>
              <a:t>veya proton gibi bir </a:t>
            </a:r>
            <a:r>
              <a:rPr lang="tr-TR" dirty="0" err="1"/>
              <a:t>hadronun</a:t>
            </a:r>
            <a:r>
              <a:rPr lang="tr-TR" dirty="0"/>
              <a:t> içindeki </a:t>
            </a:r>
            <a:r>
              <a:rPr lang="tr-TR" dirty="0" err="1"/>
              <a:t>kuarklar</a:t>
            </a:r>
            <a:r>
              <a:rPr lang="tr-TR" dirty="0"/>
              <a:t>, sürekli </a:t>
            </a:r>
            <a:r>
              <a:rPr lang="tr-TR" dirty="0" err="1"/>
              <a:t>gluon</a:t>
            </a:r>
            <a:r>
              <a:rPr lang="tr-TR" dirty="0"/>
              <a:t> alışverişinde bulunuyorlar ve bu alışveriş, aralarında çok şiddetli bir güçlü kuvvet çekimine yol açıyor.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407</Words>
  <Application>Microsoft Macintosh PowerPoint</Application>
  <PresentationFormat>On-screen Show (4:3)</PresentationFormat>
  <Paragraphs>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Ofis Teması</vt:lpstr>
      <vt:lpstr>PROTON RADYOTERAPİSİ</vt:lpstr>
      <vt:lpstr>PowerPoint Presentation</vt:lpstr>
      <vt:lpstr>PowerPoint Presentation</vt:lpstr>
      <vt:lpstr>PowerPoint Presentation</vt:lpstr>
      <vt:lpstr>PowerPoint Presentation</vt:lpstr>
      <vt:lpstr>Hadron türleri (Pion, mezon, baryon)</vt:lpstr>
      <vt:lpstr>Baryon</vt:lpstr>
      <vt:lpstr>PowerPoint Presentation</vt:lpstr>
      <vt:lpstr>PowerPoint Presentation</vt:lpstr>
      <vt:lpstr>Proton nedir</vt:lpstr>
      <vt:lpstr>PowerPoint Presentation</vt:lpstr>
      <vt:lpstr>PowerPoint Presentation</vt:lpstr>
      <vt:lpstr>PowerPoint Presentation</vt:lpstr>
      <vt:lpstr>PowerPoint Presentation</vt:lpstr>
      <vt:lpstr>Proton radyoterapisi</vt:lpstr>
      <vt:lpstr>Bragg Peak özelliği</vt:lpstr>
      <vt:lpstr>Tümör arkasında ışın yoktur</vt:lpstr>
      <vt:lpstr>PowerPoint Presentation</vt:lpstr>
      <vt:lpstr>Foton ışınları ve proton ışınlarının dokudaki farklı ışın dalga özellikleri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Siklotron içinde döndürülerek proton ışınlarının enerjilerini artırma işlemi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RADYOTERAPİSİ</dc:title>
  <dc:creator>hskiziltan</dc:creator>
  <cp:lastModifiedBy>Huriye Kiziltan</cp:lastModifiedBy>
  <cp:revision>34</cp:revision>
  <dcterms:created xsi:type="dcterms:W3CDTF">2016-04-27T06:41:32Z</dcterms:created>
  <dcterms:modified xsi:type="dcterms:W3CDTF">2016-05-31T12:07:58Z</dcterms:modified>
</cp:coreProperties>
</file>