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6" r:id="rId17"/>
    <p:sldId id="272" r:id="rId18"/>
    <p:sldId id="273" r:id="rId19"/>
    <p:sldId id="274" r:id="rId20"/>
    <p:sldId id="275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1" autoAdjust="0"/>
    <p:restoredTop sz="94660"/>
  </p:normalViewPr>
  <p:slideViewPr>
    <p:cSldViewPr snapToGrid="0" snapToObjects="1">
      <p:cViewPr>
        <p:scale>
          <a:sx n="63" d="100"/>
          <a:sy n="63" d="100"/>
        </p:scale>
        <p:origin x="-165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7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19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1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1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9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9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9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4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4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7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7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6EF64-B874-FD47-BA8A-135849A2ABC9}" type="datetimeFigureOut">
              <a:rPr lang="en-US" smtClean="0"/>
              <a:t>24.04.2018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64FF-3A8D-A748-A756-75048588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5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SERVİKS KANSERİ </a:t>
            </a:r>
            <a:br>
              <a:rPr lang="en-US" dirty="0" smtClean="0"/>
            </a:br>
            <a:r>
              <a:rPr lang="en-US" dirty="0" smtClean="0"/>
              <a:t>(RAHİM AĞZI)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55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TEDAVİ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Erken evrede</a:t>
            </a:r>
            <a:r>
              <a:rPr lang="tr-TR" dirty="0"/>
              <a:t> </a:t>
            </a:r>
          </a:p>
          <a:p>
            <a:r>
              <a:rPr lang="tr-TR" dirty="0" smtClean="0"/>
              <a:t>Total </a:t>
            </a:r>
            <a:r>
              <a:rPr lang="tr-TR" dirty="0" err="1"/>
              <a:t>abdominal</a:t>
            </a:r>
            <a:r>
              <a:rPr lang="tr-TR" dirty="0"/>
              <a:t> </a:t>
            </a:r>
            <a:r>
              <a:rPr lang="tr-TR" dirty="0" err="1"/>
              <a:t>histerektomi</a:t>
            </a:r>
            <a:r>
              <a:rPr lang="tr-TR" dirty="0"/>
              <a:t> yapılır.  </a:t>
            </a:r>
          </a:p>
          <a:p>
            <a:r>
              <a:rPr lang="tr-TR" dirty="0" err="1"/>
              <a:t>İntravajinal</a:t>
            </a:r>
            <a:r>
              <a:rPr lang="tr-TR" dirty="0"/>
              <a:t> tandem ve </a:t>
            </a:r>
            <a:r>
              <a:rPr lang="tr-TR" dirty="0" err="1"/>
              <a:t>ovoidlerle</a:t>
            </a:r>
            <a:r>
              <a:rPr lang="tr-TR" dirty="0"/>
              <a:t> yapılacak radyoterapi de (A noktasına 45Gy) yeterli bulunmuştur. </a:t>
            </a:r>
            <a:endParaRPr lang="tr-TR" dirty="0" smtClean="0"/>
          </a:p>
          <a:p>
            <a:r>
              <a:rPr lang="tr-TR" dirty="0" err="1" smtClean="0"/>
              <a:t>Anoktası</a:t>
            </a:r>
            <a:r>
              <a:rPr lang="tr-TR" dirty="0" smtClean="0"/>
              <a:t> </a:t>
            </a:r>
            <a:r>
              <a:rPr lang="tr-TR" dirty="0" err="1"/>
              <a:t>Eksternal</a:t>
            </a:r>
            <a:r>
              <a:rPr lang="tr-TR" dirty="0"/>
              <a:t> </a:t>
            </a:r>
            <a:r>
              <a:rPr lang="tr-TR" dirty="0" err="1"/>
              <a:t>servikal</a:t>
            </a:r>
            <a:r>
              <a:rPr lang="tr-TR" dirty="0"/>
              <a:t> kanalın 2cm yukarısı ve </a:t>
            </a:r>
            <a:r>
              <a:rPr lang="tr-TR" dirty="0" err="1"/>
              <a:t>eksternal</a:t>
            </a:r>
            <a:r>
              <a:rPr lang="tr-TR" dirty="0"/>
              <a:t> kanal ağzının 2cm yanının kesişim noktasıdır. </a:t>
            </a:r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/>
              <a:t>lezyon vajinal </a:t>
            </a:r>
            <a:r>
              <a:rPr lang="tr-TR" dirty="0" err="1"/>
              <a:t>stumpda</a:t>
            </a:r>
            <a:r>
              <a:rPr lang="tr-TR" dirty="0"/>
              <a:t> ise vajina tepesinin 1cm yukarısı ve vajina mukozasının 1cm derinliğine ulaşacak doz hesaplanmalıdır.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54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İlerlemişse</a:t>
            </a:r>
          </a:p>
          <a:p>
            <a:r>
              <a:rPr lang="tr-TR" dirty="0" smtClean="0"/>
              <a:t>Cerrahinin </a:t>
            </a:r>
            <a:r>
              <a:rPr lang="tr-TR" dirty="0"/>
              <a:t>bu evrelerde yeri yoktur. Ancak palyatif amaçlı (hastayı geçici olarak rahatlatmak için) gerekli olabilir. R</a:t>
            </a:r>
            <a:r>
              <a:rPr lang="tr-TR" dirty="0" smtClean="0"/>
              <a:t>adyoterapi </a:t>
            </a:r>
            <a:r>
              <a:rPr lang="tr-TR" dirty="0"/>
              <a:t>ve kemoterapi </a:t>
            </a:r>
            <a:r>
              <a:rPr lang="tr-TR" dirty="0" smtClean="0"/>
              <a:t>eş zamanlı olarak bu evrede daha </a:t>
            </a:r>
            <a:r>
              <a:rPr lang="tr-TR" dirty="0"/>
              <a:t>etkilidir.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83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Radyoterapi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Ameliyat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postop </a:t>
            </a:r>
            <a:r>
              <a:rPr lang="en-US" dirty="0" err="1" smtClean="0"/>
              <a:t>radyoterapi</a:t>
            </a:r>
            <a:r>
              <a:rPr lang="en-US" dirty="0" smtClean="0"/>
              <a:t> </a:t>
            </a:r>
            <a:r>
              <a:rPr lang="en-US" dirty="0" err="1" smtClean="0"/>
              <a:t>riskli</a:t>
            </a:r>
            <a:r>
              <a:rPr lang="en-US" dirty="0" smtClean="0"/>
              <a:t> </a:t>
            </a:r>
            <a:r>
              <a:rPr lang="en-US" dirty="0" err="1" smtClean="0"/>
              <a:t>serviks</a:t>
            </a:r>
            <a:r>
              <a:rPr lang="en-US" dirty="0" smtClean="0"/>
              <a:t> </a:t>
            </a:r>
            <a:r>
              <a:rPr lang="en-US" dirty="0" err="1" smtClean="0"/>
              <a:t>kanserli</a:t>
            </a:r>
            <a:r>
              <a:rPr lang="en-US" dirty="0" smtClean="0"/>
              <a:t> </a:t>
            </a:r>
            <a:r>
              <a:rPr lang="en-US" dirty="0" err="1" smtClean="0"/>
              <a:t>hastalarda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lenf</a:t>
            </a:r>
            <a:r>
              <a:rPr lang="en-US" dirty="0" smtClean="0"/>
              <a:t> </a:t>
            </a:r>
            <a:r>
              <a:rPr lang="en-US" dirty="0" err="1" smtClean="0"/>
              <a:t>nodu</a:t>
            </a:r>
            <a:r>
              <a:rPr lang="en-US" dirty="0" smtClean="0"/>
              <a:t> </a:t>
            </a:r>
            <a:r>
              <a:rPr lang="en-US" dirty="0" err="1" smtClean="0"/>
              <a:t>çıkarılmamışsa</a:t>
            </a:r>
            <a:r>
              <a:rPr lang="en-US" dirty="0" smtClean="0"/>
              <a:t>, 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dokulara</a:t>
            </a:r>
            <a:r>
              <a:rPr lang="en-US" dirty="0" smtClean="0"/>
              <a:t> </a:t>
            </a:r>
            <a:r>
              <a:rPr lang="en-US" dirty="0" err="1" smtClean="0"/>
              <a:t>yayılım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uygulanır</a:t>
            </a:r>
            <a:endParaRPr lang="en-US" dirty="0" smtClean="0"/>
          </a:p>
          <a:p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kemoradyoterapi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ileri</a:t>
            </a:r>
            <a:r>
              <a:rPr lang="en-US" dirty="0" smtClean="0"/>
              <a:t> </a:t>
            </a:r>
            <a:r>
              <a:rPr lang="en-US" dirty="0" err="1" smtClean="0"/>
              <a:t>evre</a:t>
            </a:r>
            <a:r>
              <a:rPr lang="en-US" dirty="0" smtClean="0"/>
              <a:t> </a:t>
            </a:r>
            <a:r>
              <a:rPr lang="en-US" dirty="0" err="1" smtClean="0"/>
              <a:t>hastalarda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kemoterapi</a:t>
            </a:r>
            <a:r>
              <a:rPr lang="en-US" dirty="0" smtClean="0"/>
              <a:t> </a:t>
            </a:r>
            <a:r>
              <a:rPr lang="en-US" dirty="0" err="1" smtClean="0"/>
              <a:t>eşliğinde</a:t>
            </a:r>
            <a:r>
              <a:rPr lang="en-US" dirty="0" smtClean="0"/>
              <a:t> </a:t>
            </a:r>
            <a:r>
              <a:rPr lang="en-US" dirty="0" err="1" smtClean="0"/>
              <a:t>radyoterapi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6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Radyoterapi</a:t>
            </a:r>
            <a:r>
              <a:rPr lang="en-US" dirty="0" smtClean="0"/>
              <a:t> </a:t>
            </a:r>
            <a:r>
              <a:rPr lang="en-US" dirty="0" err="1" smtClean="0"/>
              <a:t>planlama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İlk 45 </a:t>
            </a:r>
            <a:r>
              <a:rPr lang="en-US" dirty="0" err="1" smtClean="0"/>
              <a:t>Gy</a:t>
            </a:r>
            <a:r>
              <a:rPr lang="en-US" dirty="0" smtClean="0"/>
              <a:t> </a:t>
            </a:r>
            <a:r>
              <a:rPr lang="en-US" dirty="0" err="1" smtClean="0"/>
              <a:t>radyoterapi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pelvis </a:t>
            </a:r>
            <a:r>
              <a:rPr lang="en-US" dirty="0" err="1" smtClean="0"/>
              <a:t>bölgesine</a:t>
            </a:r>
            <a:r>
              <a:rPr lang="en-US" dirty="0" smtClean="0"/>
              <a:t> </a:t>
            </a:r>
            <a:r>
              <a:rPr lang="en-US" dirty="0" err="1" smtClean="0"/>
              <a:t>uygulanır</a:t>
            </a:r>
            <a:r>
              <a:rPr lang="en-US" dirty="0" smtClean="0"/>
              <a:t>. Bu </a:t>
            </a:r>
            <a:r>
              <a:rPr lang="en-US" dirty="0" err="1" smtClean="0"/>
              <a:t>planda</a:t>
            </a:r>
            <a:r>
              <a:rPr lang="en-US" dirty="0" smtClean="0"/>
              <a:t> </a:t>
            </a:r>
            <a:r>
              <a:rPr lang="en-US" dirty="0" err="1" smtClean="0"/>
              <a:t>riskli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tutulmuş</a:t>
            </a:r>
            <a:r>
              <a:rPr lang="en-US" dirty="0" smtClean="0"/>
              <a:t> </a:t>
            </a:r>
            <a:r>
              <a:rPr lang="en-US" dirty="0" err="1" smtClean="0"/>
              <a:t>lenf</a:t>
            </a:r>
            <a:r>
              <a:rPr lang="en-US" dirty="0" smtClean="0"/>
              <a:t> </a:t>
            </a:r>
            <a:r>
              <a:rPr lang="en-US" dirty="0" err="1" smtClean="0"/>
              <a:t>nodları</a:t>
            </a:r>
            <a:r>
              <a:rPr lang="en-US" dirty="0" smtClean="0"/>
              <a:t>, </a:t>
            </a:r>
            <a:r>
              <a:rPr lang="en-US" dirty="0" err="1" smtClean="0"/>
              <a:t>tümör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uterus, </a:t>
            </a:r>
            <a:r>
              <a:rPr lang="en-US" dirty="0" err="1" smtClean="0"/>
              <a:t>serviks</a:t>
            </a:r>
            <a:r>
              <a:rPr lang="en-US" dirty="0" smtClean="0"/>
              <a:t> </a:t>
            </a:r>
            <a:r>
              <a:rPr lang="en-US" dirty="0" err="1" smtClean="0"/>
              <a:t>bölgesi</a:t>
            </a:r>
            <a:r>
              <a:rPr lang="en-US" dirty="0" smtClean="0"/>
              <a:t> PTV </a:t>
            </a:r>
            <a:r>
              <a:rPr lang="en-US" dirty="0" err="1" smtClean="0"/>
              <a:t>alanına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Parametrium</a:t>
            </a:r>
            <a:r>
              <a:rPr lang="en-US" dirty="0" smtClean="0"/>
              <a:t> </a:t>
            </a:r>
            <a:r>
              <a:rPr lang="en-US" dirty="0" err="1" smtClean="0"/>
              <a:t>tutulmuşsa</a:t>
            </a:r>
            <a:r>
              <a:rPr lang="en-US" dirty="0" smtClean="0"/>
              <a:t> 5-10Gy </a:t>
            </a:r>
            <a:r>
              <a:rPr lang="en-US" dirty="0" err="1" smtClean="0"/>
              <a:t>ilave</a:t>
            </a:r>
            <a:r>
              <a:rPr lang="en-US" dirty="0" smtClean="0"/>
              <a:t> boost </a:t>
            </a:r>
            <a:r>
              <a:rPr lang="en-US" dirty="0" err="1" smtClean="0"/>
              <a:t>doz</a:t>
            </a:r>
            <a:r>
              <a:rPr lang="en-US" dirty="0" smtClean="0"/>
              <a:t> </a:t>
            </a:r>
            <a:r>
              <a:rPr lang="en-US" dirty="0" err="1" smtClean="0"/>
              <a:t>verilir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45-55Gy </a:t>
            </a:r>
            <a:r>
              <a:rPr lang="en-US" dirty="0" err="1" smtClean="0"/>
              <a:t>radyoterapi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tümörde</a:t>
            </a:r>
            <a:r>
              <a:rPr lang="en-US" dirty="0" smtClean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küçülme</a:t>
            </a:r>
            <a:r>
              <a:rPr lang="en-US" dirty="0" smtClean="0"/>
              <a:t> </a:t>
            </a:r>
            <a:r>
              <a:rPr lang="en-US" dirty="0" err="1" smtClean="0"/>
              <a:t>gerçekleşmişse</a:t>
            </a:r>
            <a:r>
              <a:rPr lang="en-US" dirty="0" smtClean="0"/>
              <a:t> </a:t>
            </a:r>
            <a:r>
              <a:rPr lang="en-US" dirty="0" err="1" smtClean="0"/>
              <a:t>brakiterapi</a:t>
            </a:r>
            <a:r>
              <a:rPr lang="en-US" dirty="0" smtClean="0"/>
              <a:t>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içerden</a:t>
            </a:r>
            <a:r>
              <a:rPr lang="en-US" dirty="0" smtClean="0"/>
              <a:t> </a:t>
            </a:r>
            <a:r>
              <a:rPr lang="en-US" dirty="0" err="1" smtClean="0"/>
              <a:t>uygulanan</a:t>
            </a:r>
            <a:r>
              <a:rPr lang="en-US" dirty="0" smtClean="0"/>
              <a:t> </a:t>
            </a:r>
            <a:r>
              <a:rPr lang="en-US" dirty="0" err="1" smtClean="0"/>
              <a:t>radyoterapi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64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Brakiterapide</a:t>
            </a:r>
            <a:r>
              <a:rPr lang="tr-TR" dirty="0" smtClean="0"/>
              <a:t> başlıca </a:t>
            </a:r>
            <a:r>
              <a:rPr lang="tr-TR" dirty="0" smtClean="0"/>
              <a:t>iki türlü doz hızı seçilir</a:t>
            </a:r>
            <a:endParaRPr lang="tr-TR" dirty="0"/>
          </a:p>
        </p:txBody>
      </p:sp>
      <p:sp>
        <p:nvSpPr>
          <p:cNvPr id="1032" name="AutoShape 8" descr="cork applicator cervical cancer ile ilgili görsel sonucu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r>
              <a:rPr lang="tr-TR" dirty="0" smtClean="0"/>
              <a:t>HDR: Yüksek doz hızlı </a:t>
            </a:r>
            <a:r>
              <a:rPr lang="tr-TR" dirty="0" err="1" smtClean="0"/>
              <a:t>brakiterapidir</a:t>
            </a:r>
            <a:r>
              <a:rPr lang="tr-TR" dirty="0" smtClean="0"/>
              <a:t>. Tedavinin kısa sürmesi, hastanın günlerce uzun süre yatmasına gerek duyulmaması, geç yan etkilerin daha  az olması avantajıdır. Dezavantajı birden fazla uygulamaya ihtiyaç duyulmasıdır. Co60 HDR türü kaynaktır.</a:t>
            </a:r>
          </a:p>
          <a:p>
            <a:r>
              <a:rPr lang="tr-TR" dirty="0" smtClean="0"/>
              <a:t>LDR: Düşük doz hızlı </a:t>
            </a:r>
            <a:r>
              <a:rPr lang="tr-TR" dirty="0" err="1" smtClean="0"/>
              <a:t>brakiterapidir</a:t>
            </a:r>
            <a:r>
              <a:rPr lang="tr-TR" dirty="0" smtClean="0"/>
              <a:t>. Avantajı tek bir seansta tamamlanmasıdır. Dezavantajı işlemin günlerce sürmesi, hastanın kıpırdamadan aynı pozisyonda yatmasının zor olmasıdır. </a:t>
            </a:r>
            <a:r>
              <a:rPr lang="tr-TR" dirty="0" err="1" smtClean="0"/>
              <a:t>Tromboemboli</a:t>
            </a:r>
            <a:r>
              <a:rPr lang="tr-TR" dirty="0" smtClean="0"/>
              <a:t>  ve damar tıkanmaları sıktır. Geç yan etkiler daha fazladır. Sezyum LDR türü kaynaktır.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386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İntrakaviter</a:t>
            </a:r>
            <a:r>
              <a:rPr lang="tr-TR" dirty="0" smtClean="0"/>
              <a:t> uygulama örneği Jinekolojik </a:t>
            </a:r>
            <a:r>
              <a:rPr lang="tr-TR" dirty="0" err="1" smtClean="0"/>
              <a:t>aplikatörler</a:t>
            </a:r>
            <a:r>
              <a:rPr lang="tr-TR" dirty="0" smtClean="0"/>
              <a:t> (Tandem ve </a:t>
            </a:r>
            <a:r>
              <a:rPr lang="tr-TR" dirty="0" err="1" smtClean="0"/>
              <a:t>ovoidler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Picture 2" descr="Brakiterapi : Radyoterap​ide Minimum Zarar Maksimum Fayd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33464"/>
            <a:ext cx="6840760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0163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7602" b="76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38578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4" r="1287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179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Vajinal</a:t>
            </a:r>
            <a:r>
              <a:rPr lang="tr-TR" dirty="0" smtClean="0"/>
              <a:t> silindir ve tandem aparatı</a:t>
            </a:r>
            <a:endParaRPr lang="tr-TR" dirty="0"/>
          </a:p>
        </p:txBody>
      </p:sp>
      <p:pic>
        <p:nvPicPr>
          <p:cNvPr id="51206" name="Picture 6" descr="http://www.oncolink.org/treatment/images/radonc/whatis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7056784" cy="2385070"/>
          </a:xfrm>
          <a:prstGeom prst="rect">
            <a:avLst/>
          </a:prstGeom>
          <a:noFill/>
        </p:spPr>
      </p:pic>
      <p:sp>
        <p:nvSpPr>
          <p:cNvPr id="51202" name="AutoShape 2" descr="vaginal cylinder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505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Multichannel</a:t>
            </a:r>
            <a:r>
              <a:rPr lang="tr-TR" dirty="0" smtClean="0"/>
              <a:t> çok kanallı silindir </a:t>
            </a:r>
            <a:r>
              <a:rPr lang="tr-TR" dirty="0" err="1" smtClean="0"/>
              <a:t>nüks</a:t>
            </a:r>
            <a:r>
              <a:rPr lang="tr-TR" dirty="0" smtClean="0"/>
              <a:t> tümörlerde kullanılabilir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5298" name="Picture 2" descr="https://c1.staticflickr.com/5/4113/4982223505_cc344531d8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1700808"/>
            <a:ext cx="9753600" cy="50619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473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Rahim ağzı kanseri (</a:t>
            </a:r>
            <a:r>
              <a:rPr lang="tr-TR" dirty="0" err="1"/>
              <a:t>collum</a:t>
            </a:r>
            <a:r>
              <a:rPr lang="tr-TR" dirty="0"/>
              <a:t> kanseri, </a:t>
            </a:r>
            <a:r>
              <a:rPr lang="tr-TR" dirty="0" err="1"/>
              <a:t>cervix</a:t>
            </a:r>
            <a:r>
              <a:rPr lang="tr-TR" dirty="0"/>
              <a:t> kanseri), kadınlarda meme, akciğer, barsak rektum, rahim kanserinden sonra 5. en sık rastlanan kanser türüdür.</a:t>
            </a:r>
            <a:r>
              <a:rPr lang="tr-TR" dirty="0" smtClean="0">
                <a:effectLst/>
              </a:rPr>
              <a:t> </a:t>
            </a:r>
          </a:p>
          <a:p>
            <a:r>
              <a:rPr lang="tr-TR" dirty="0"/>
              <a:t>Rahim ağzı kanseri cinsel hayata erken başlayan veya çok eş değiştiren kadınlarda daha sıktır. Cinsel hayatı olmayan kadınlarda çok </a:t>
            </a:r>
            <a:r>
              <a:rPr lang="tr-TR" dirty="0" smtClean="0"/>
              <a:t>nadirdir</a:t>
            </a:r>
          </a:p>
          <a:p>
            <a:r>
              <a:rPr lang="tr-TR" dirty="0" err="1" smtClean="0"/>
              <a:t>Herpes</a:t>
            </a:r>
            <a:r>
              <a:rPr lang="tr-TR" dirty="0" smtClean="0"/>
              <a:t> </a:t>
            </a:r>
            <a:r>
              <a:rPr lang="tr-TR" dirty="0" err="1"/>
              <a:t>simpleksII</a:t>
            </a:r>
            <a:r>
              <a:rPr lang="tr-TR" dirty="0"/>
              <a:t> antikoru </a:t>
            </a:r>
            <a:r>
              <a:rPr lang="tr-TR" dirty="0" err="1"/>
              <a:t>tesbit</a:t>
            </a:r>
            <a:r>
              <a:rPr lang="tr-TR" dirty="0"/>
              <a:t> edilenlerde riskin biraz arttığı </a:t>
            </a:r>
            <a:r>
              <a:rPr lang="tr-TR" dirty="0" err="1"/>
              <a:t>tesbit</a:t>
            </a:r>
            <a:r>
              <a:rPr lang="tr-TR" dirty="0"/>
              <a:t> edilmişse de en büyük risk artışı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papilloma</a:t>
            </a:r>
            <a:r>
              <a:rPr lang="tr-TR" dirty="0"/>
              <a:t> virüs taşıyan kadınlarda gözlemlenmiştir.</a:t>
            </a:r>
            <a:r>
              <a:rPr lang="tr-TR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71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Tandem ve </a:t>
            </a:r>
            <a:r>
              <a:rPr lang="tr-TR" dirty="0" err="1" smtClean="0"/>
              <a:t>vajinal</a:t>
            </a:r>
            <a:r>
              <a:rPr lang="tr-TR" dirty="0" smtClean="0"/>
              <a:t> silindir</a:t>
            </a:r>
            <a:endParaRPr lang="tr-TR" dirty="0"/>
          </a:p>
        </p:txBody>
      </p:sp>
      <p:pic>
        <p:nvPicPr>
          <p:cNvPr id="56322" name="Picture 2" descr="http://www.gms-aus.com/images/cat-pic_Vagina-Rectum-Cylinder_bi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3336" b="1333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6621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0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t="4541" b="4541"/>
          <a:stretch>
            <a:fillRect/>
          </a:stretch>
        </p:blipFill>
        <p:spPr>
          <a:xfrm>
            <a:off x="1704560" y="1077913"/>
            <a:ext cx="6086475" cy="5048250"/>
          </a:xfrm>
        </p:spPr>
      </p:pic>
    </p:spTree>
    <p:extLst>
      <p:ext uri="{BB962C8B-B14F-4D97-AF65-F5344CB8AC3E}">
        <p14:creationId xmlns:p14="http://schemas.microsoft.com/office/powerpoint/2010/main" val="254364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Rahim ağzı kanserli hastalarda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papilloma</a:t>
            </a:r>
            <a:r>
              <a:rPr lang="tr-TR" dirty="0"/>
              <a:t> virüs (HPV) tip 16 ve tip 18’e rastlanma oranı yaklaşık %62 iken, normal kadınlarda bu oran sadece %32 </a:t>
            </a:r>
            <a:r>
              <a:rPr lang="tr-TR" dirty="0" err="1" smtClean="0"/>
              <a:t>lerdedir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AIDS’de</a:t>
            </a:r>
            <a:r>
              <a:rPr lang="tr-TR" dirty="0" smtClean="0"/>
              <a:t> Human </a:t>
            </a:r>
            <a:r>
              <a:rPr lang="tr-TR" dirty="0" err="1"/>
              <a:t>immunodefficiency</a:t>
            </a:r>
            <a:r>
              <a:rPr lang="tr-TR" dirty="0"/>
              <a:t> virüs (HIV) taşıyanlarda HPV taşıma riski de artmaktadır</a:t>
            </a:r>
            <a:r>
              <a:rPr lang="tr-TR" dirty="0" smtClean="0"/>
              <a:t>.</a:t>
            </a:r>
          </a:p>
          <a:p>
            <a:r>
              <a:rPr lang="tr-TR" dirty="0"/>
              <a:t>Erkek eşler çok eşli ise veya penis kanseri mevcutsa kadında rahim ağzı kanseri riski artar.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4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Kanserli doku derinliği 1mm’den az olduğu takdirde lenf </a:t>
            </a:r>
            <a:r>
              <a:rPr lang="tr-TR" dirty="0" err="1"/>
              <a:t>nodu</a:t>
            </a:r>
            <a:r>
              <a:rPr lang="tr-TR" dirty="0"/>
              <a:t> metastazı riski yaklaşık %1’dir. Tümör derinliği arttıkça lenf </a:t>
            </a:r>
            <a:r>
              <a:rPr lang="tr-TR" dirty="0" err="1"/>
              <a:t>nodu</a:t>
            </a:r>
            <a:r>
              <a:rPr lang="tr-TR" dirty="0"/>
              <a:t> tutulumu riski de artar. 5mm derinliğe eriştiğinde risk de %5’e çıkmaktadır. </a:t>
            </a:r>
            <a:endParaRPr lang="tr-TR" dirty="0" smtClean="0"/>
          </a:p>
          <a:p>
            <a:r>
              <a:rPr lang="tr-TR" dirty="0"/>
              <a:t>Bütün evrelerde ortalama  uzak organ yayılımı riski %56’dır. En çok rastlanan uzak organ metastaz yeri sırası ile akciğer, karın boşluğu, karaciğer, mide barsak sistemidir 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Hastalık bulgusu vererek </a:t>
            </a:r>
            <a:r>
              <a:rPr lang="tr-TR" dirty="0" err="1"/>
              <a:t>farkedilen</a:t>
            </a:r>
            <a:r>
              <a:rPr lang="tr-TR" dirty="0"/>
              <a:t> lenf </a:t>
            </a:r>
            <a:r>
              <a:rPr lang="tr-TR" dirty="0" err="1"/>
              <a:t>nodu</a:t>
            </a:r>
            <a:r>
              <a:rPr lang="tr-TR" dirty="0"/>
              <a:t> tutulumu riski bütün evrelerde ortalama%22’dir.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çok hastalık bulgusu veren lenf </a:t>
            </a:r>
            <a:r>
              <a:rPr lang="tr-TR" dirty="0" err="1"/>
              <a:t>nodu</a:t>
            </a:r>
            <a:r>
              <a:rPr lang="tr-TR" dirty="0"/>
              <a:t> tutulum yeri </a:t>
            </a:r>
            <a:r>
              <a:rPr lang="tr-TR" dirty="0" err="1"/>
              <a:t>paraaortik</a:t>
            </a:r>
            <a:r>
              <a:rPr lang="tr-TR" dirty="0"/>
              <a:t> bölgedir. Daha çok bel ağrısı ile kendini gösterir.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8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Genellikle ilk rastlanan şikayet </a:t>
            </a:r>
            <a:r>
              <a:rPr lang="tr-TR" dirty="0" smtClean="0"/>
              <a:t>vajinal pis kokulu kirli kanamadır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Kanama </a:t>
            </a:r>
            <a:r>
              <a:rPr lang="tr-TR" dirty="0"/>
              <a:t>uzarsa anemi görülebilir. </a:t>
            </a:r>
            <a:r>
              <a:rPr lang="tr-TR" dirty="0" err="1"/>
              <a:t>Pelvisteki</a:t>
            </a:r>
            <a:r>
              <a:rPr lang="tr-TR" dirty="0"/>
              <a:t> iltihabi hastalığa veya tümör dokusuna bağlı olarak ağrı görülebilir. Başlangıçta ağrı genelde kasık ve vajinal bölgededir. İlerledikçe bel bölgesine hatta mide üstü bölgesine vuran ağrılar görülebilir. </a:t>
            </a:r>
            <a:endParaRPr lang="tr-TR" dirty="0" smtClean="0"/>
          </a:p>
          <a:p>
            <a:r>
              <a:rPr lang="tr-TR" dirty="0" smtClean="0"/>
              <a:t>Bel </a:t>
            </a:r>
            <a:r>
              <a:rPr lang="tr-TR" dirty="0"/>
              <a:t>bölgesindeki ağrılar hastalığın </a:t>
            </a:r>
            <a:r>
              <a:rPr lang="tr-TR" dirty="0" err="1"/>
              <a:t>paraaortik</a:t>
            </a:r>
            <a:r>
              <a:rPr lang="tr-TR" dirty="0"/>
              <a:t> lenf bezlerine yayıldığını düşündürmelidir.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dönemde </a:t>
            </a:r>
            <a:r>
              <a:rPr lang="tr-TR" dirty="0" err="1"/>
              <a:t>ureterler</a:t>
            </a:r>
            <a:r>
              <a:rPr lang="tr-TR" dirty="0"/>
              <a:t> de sıkışarak kolayca </a:t>
            </a:r>
            <a:r>
              <a:rPr lang="tr-TR" dirty="0" err="1"/>
              <a:t>hidronefroz</a:t>
            </a:r>
            <a:r>
              <a:rPr lang="tr-TR" dirty="0"/>
              <a:t> ve böbrek yetmezliği gelişebilir. İdrar kesesi tutulduğunda kanlı idrar, rektum (barsak son kısmı) tutulduğunda ise makattan kanama veya kanlı dışkılama görülebilir.</a:t>
            </a:r>
            <a:r>
              <a:rPr lang="tr-TR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4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cancer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şikayeti olmayan kadınlarda dahi 20 yaşından sonra ve erken cinsel hayata başlayanlarda cinsel aktivitenin başladığı tarihten itibaren 2 yılda bir vajinal sitoloji (</a:t>
            </a:r>
            <a:r>
              <a:rPr lang="tr-TR" dirty="0" err="1"/>
              <a:t>smear</a:t>
            </a:r>
            <a:r>
              <a:rPr lang="tr-TR" dirty="0"/>
              <a:t>) alınmasını tavsiye eder. 65 yaş civarında 3 yılda bir yapılması yeterlidir. Yüksek risk taşıyan kadınlarda yılda bir tekrarlanmalıdır. Erken cinsel hayata başlanması, çok eşlilik, çok doğum yapmak riski artırır. </a:t>
            </a:r>
            <a:r>
              <a:rPr lang="tr-TR" dirty="0" err="1"/>
              <a:t>Smearla</a:t>
            </a:r>
            <a:r>
              <a:rPr lang="tr-TR" dirty="0"/>
              <a:t> beraber tam bir jinekolojik muayene de yapılmalıdır.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56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Teşhis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Vajinal</a:t>
            </a:r>
            <a:r>
              <a:rPr lang="en-US" dirty="0" smtClean="0"/>
              <a:t> smear</a:t>
            </a:r>
          </a:p>
          <a:p>
            <a:r>
              <a:rPr lang="en-US" dirty="0" err="1" smtClean="0"/>
              <a:t>Kolposkopi</a:t>
            </a:r>
            <a:endParaRPr lang="en-US" dirty="0" smtClean="0"/>
          </a:p>
          <a:p>
            <a:r>
              <a:rPr lang="en-US" dirty="0" err="1" smtClean="0"/>
              <a:t>Konizasyon</a:t>
            </a:r>
            <a:endParaRPr lang="en-US" dirty="0" smtClean="0"/>
          </a:p>
          <a:p>
            <a:r>
              <a:rPr lang="en-US" dirty="0" err="1" smtClean="0"/>
              <a:t>Biopsi</a:t>
            </a:r>
            <a:endParaRPr lang="en-US" dirty="0" smtClean="0"/>
          </a:p>
          <a:p>
            <a:r>
              <a:rPr lang="en-US" dirty="0" err="1" smtClean="0"/>
              <a:t>Laboratuar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 </a:t>
            </a:r>
            <a:r>
              <a:rPr lang="en-US" dirty="0" err="1" smtClean="0"/>
              <a:t>yapılabilir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9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632</Words>
  <Application>Microsoft Macintosh PowerPoint</Application>
  <PresentationFormat>On-screen Show (4:3)</PresentationFormat>
  <Paragraphs>44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SERVİKS KANSERİ  (RAHİM AĞZI)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Teşhis</vt:lpstr>
      <vt:lpstr>TEDAVİ </vt:lpstr>
      <vt:lpstr>PowerPoint Presentation</vt:lpstr>
      <vt:lpstr>Radyoterapi</vt:lpstr>
      <vt:lpstr>Radyoterapi planlama</vt:lpstr>
      <vt:lpstr>Brakiterapide başlıca iki türlü doz hızı seçilir</vt:lpstr>
      <vt:lpstr>İntrakaviter uygulama örneği Jinekolojik aplikatörler (Tandem ve ovoidler)</vt:lpstr>
      <vt:lpstr>PowerPoint Presentation</vt:lpstr>
      <vt:lpstr>PowerPoint Presentation</vt:lpstr>
      <vt:lpstr>Vajinal silindir ve tandem aparatı</vt:lpstr>
      <vt:lpstr>Multichannel çok kanallı silindir nüks tümörlerde kullanılabilir</vt:lpstr>
      <vt:lpstr>Tandem ve vajinal silindir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SERVİKS KANSERİ  (RAHİM AĞZI)</dc:title>
  <dc:creator>Huriye Kiziltan</dc:creator>
  <cp:lastModifiedBy>Huriye Kiziltan</cp:lastModifiedBy>
  <cp:revision>7</cp:revision>
  <dcterms:created xsi:type="dcterms:W3CDTF">2018-04-24T04:03:04Z</dcterms:created>
  <dcterms:modified xsi:type="dcterms:W3CDTF">2018-04-24T04:52:08Z</dcterms:modified>
</cp:coreProperties>
</file>