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7" r:id="rId3"/>
    <p:sldId id="287" r:id="rId4"/>
    <p:sldId id="278" r:id="rId5"/>
    <p:sldId id="288" r:id="rId6"/>
    <p:sldId id="289" r:id="rId7"/>
    <p:sldId id="290" r:id="rId8"/>
    <p:sldId id="291" r:id="rId9"/>
    <p:sldId id="292" r:id="rId10"/>
    <p:sldId id="296" r:id="rId11"/>
    <p:sldId id="293" r:id="rId12"/>
    <p:sldId id="294" r:id="rId13"/>
    <p:sldId id="279" r:id="rId14"/>
    <p:sldId id="283" r:id="rId15"/>
    <p:sldId id="281" r:id="rId16"/>
    <p:sldId id="257" r:id="rId17"/>
    <p:sldId id="273" r:id="rId18"/>
    <p:sldId id="271" r:id="rId19"/>
    <p:sldId id="272" r:id="rId20"/>
    <p:sldId id="274" r:id="rId21"/>
    <p:sldId id="275" r:id="rId22"/>
    <p:sldId id="270" r:id="rId23"/>
    <p:sldId id="269" r:id="rId24"/>
    <p:sldId id="268" r:id="rId25"/>
    <p:sldId id="297" r:id="rId26"/>
    <p:sldId id="298" r:id="rId27"/>
    <p:sldId id="299" r:id="rId28"/>
    <p:sldId id="265" r:id="rId29"/>
    <p:sldId id="285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8" r:id="rId38"/>
    <p:sldId id="307" r:id="rId39"/>
    <p:sldId id="310" r:id="rId40"/>
    <p:sldId id="311" r:id="rId41"/>
    <p:sldId id="309" r:id="rId42"/>
    <p:sldId id="312" r:id="rId43"/>
    <p:sldId id="313" r:id="rId44"/>
    <p:sldId id="314" r:id="rId45"/>
    <p:sldId id="276" r:id="rId46"/>
    <p:sldId id="315" r:id="rId47"/>
    <p:sldId id="316" r:id="rId48"/>
    <p:sldId id="317" r:id="rId49"/>
    <p:sldId id="318" r:id="rId50"/>
    <p:sldId id="319" r:id="rId51"/>
    <p:sldId id="320" r:id="rId52"/>
    <p:sldId id="267" r:id="rId53"/>
    <p:sldId id="258" r:id="rId54"/>
    <p:sldId id="286" r:id="rId55"/>
    <p:sldId id="259" r:id="rId56"/>
    <p:sldId id="260" r:id="rId57"/>
    <p:sldId id="261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84C-F02D-4BDF-B926-FE1441074225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8FF0-C261-4A21-B901-89E5F56F27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05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84C-F02D-4BDF-B926-FE1441074225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8FF0-C261-4A21-B901-89E5F56F27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84C-F02D-4BDF-B926-FE1441074225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8FF0-C261-4A21-B901-89E5F56F27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60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84C-F02D-4BDF-B926-FE1441074225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8FF0-C261-4A21-B901-89E5F56F27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56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84C-F02D-4BDF-B926-FE1441074225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8FF0-C261-4A21-B901-89E5F56F27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92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84C-F02D-4BDF-B926-FE1441074225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8FF0-C261-4A21-B901-89E5F56F27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13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84C-F02D-4BDF-B926-FE1441074225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8FF0-C261-4A21-B901-89E5F56F27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84C-F02D-4BDF-B926-FE1441074225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8FF0-C261-4A21-B901-89E5F56F27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35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84C-F02D-4BDF-B926-FE1441074225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8FF0-C261-4A21-B901-89E5F56F27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67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84C-F02D-4BDF-B926-FE1441074225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8FF0-C261-4A21-B901-89E5F56F27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9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84C-F02D-4BDF-B926-FE1441074225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8FF0-C261-4A21-B901-89E5F56F27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45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384C-F02D-4BDF-B926-FE1441074225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68FF0-C261-4A21-B901-89E5F56F27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8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.tr/url?q=http://www.wjgnet.com/1007-9327/10/3506.asp&amp;sa=U&amp;ei=sSJ_U8fCJ4Hb7Aa2uYHwBg&amp;ved=0CCwQ9QEwAA&amp;sig2=G-PF50Hyyrh70rvqMkqD9w&amp;usg=AFQjCNEb1wHU8j0vQh1MhZYqRmYNa4Wv3Q" TargetMode="Externa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.tr/url?q=http://www.hemensaglik.com/makale/prostat-kanseri-icin-brakiterapi&amp;sa=U&amp;ei=iAt_U7vIMKWK7AaSvoDoCQ&amp;ved=0CDIQ9QEwAw&amp;sig2=IfLa5bTWQuzwpB_EXJDatg&amp;usg=AFQjCNFD8dBwYcAUYL7uicItum6ICoSiuw" TargetMode="External"/><Relationship Id="rId3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.tr/url?q=http://www.clo.cuhk.edu.hk/clinical_2_01.html&amp;sa=U&amp;ei=cSh_U-WBHO_T7Aa88IH4Cg&amp;ved=0CDAQ9QEwAQ&amp;sig2=dOU4EshEWr4q6_U36K1_Gg&amp;usg=AFQjCNEr7tZL-P3fB9YNBOkmxyqH6U8YaQ" TargetMode="External"/><Relationship Id="rId3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2.bp.blogspot.com/-2VF27pcCJCE/UdJSBI3epwI/AAAAAAAABwo/BAFWdkx0ViQ/s630/unit+brakiterapi+HDR.jpg" TargetMode="External"/><Relationship Id="rId3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  <a:solidFill>
            <a:srgbClr val="B7E3DB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altLang="he-IL" sz="4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/>
              </a:rPr>
              <a:t/>
            </a:r>
            <a:br>
              <a:rPr lang="tr-TR" altLang="he-IL" sz="4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/>
              </a:rPr>
            </a:br>
            <a:r>
              <a:rPr lang="tr-TR" altLang="he-IL" sz="4800" dirty="0">
                <a:solidFill>
                  <a:srgbClr val="0F6FC6"/>
                </a:solidFill>
                <a:latin typeface="Arial" charset="0"/>
                <a:cs typeface="Arial"/>
              </a:rPr>
              <a:t/>
            </a:r>
            <a:br>
              <a:rPr lang="tr-TR" altLang="he-IL" sz="4800" dirty="0">
                <a:solidFill>
                  <a:srgbClr val="0F6FC6"/>
                </a:solidFill>
                <a:latin typeface="Arial" charset="0"/>
                <a:cs typeface="Arial"/>
              </a:rPr>
            </a:br>
            <a:r>
              <a:rPr lang="tr-TR" altLang="he-IL" sz="4800" dirty="0" smtClean="0">
                <a:latin typeface="Arial" charset="0"/>
                <a:cs typeface="Arial"/>
              </a:rPr>
              <a:t>BRAKİTERAPİ CİHAZLARI</a:t>
            </a:r>
            <a:r>
              <a:rPr lang="tr-TR" altLang="he-IL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cs typeface="Arial"/>
              </a:rPr>
              <a:t/>
            </a:r>
            <a:br>
              <a:rPr lang="tr-TR" altLang="he-IL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cs typeface="Arial"/>
              </a:rPr>
            </a:br>
            <a:r>
              <a:rPr lang="tr-TR" altLang="he-IL" sz="4000" dirty="0" smtClean="0">
                <a:latin typeface="Arial" charset="0"/>
                <a:cs typeface="Arial"/>
              </a:rPr>
              <a:t/>
            </a:r>
            <a:br>
              <a:rPr lang="tr-TR" altLang="he-IL" sz="4000" dirty="0" smtClean="0">
                <a:latin typeface="Arial" charset="0"/>
                <a:cs typeface="Arial"/>
              </a:rPr>
            </a:b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7854696" cy="1752600"/>
          </a:xfrm>
        </p:spPr>
        <p:txBody>
          <a:bodyPr>
            <a:norm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tr-TR" altLang="en-US" sz="3200" dirty="0" err="1">
                <a:solidFill>
                  <a:schemeClr val="bg1">
                    <a:lumMod val="95000"/>
                  </a:schemeClr>
                </a:solidFill>
              </a:rPr>
              <a:t>Bezmialem</a:t>
            </a:r>
            <a:r>
              <a:rPr lang="tr-TR" altLang="en-US" sz="3200" dirty="0">
                <a:solidFill>
                  <a:schemeClr val="bg1">
                    <a:lumMod val="95000"/>
                  </a:schemeClr>
                </a:solidFill>
              </a:rPr>
              <a:t> Vakıf Üniversitesi Tıp Fakültesi Hastanesi Radyasyon Onkolojisi ABD</a:t>
            </a:r>
          </a:p>
          <a:p>
            <a:endParaRPr lang="tr-TR" sz="3200" dirty="0"/>
          </a:p>
        </p:txBody>
      </p:sp>
      <p:grpSp>
        <p:nvGrpSpPr>
          <p:cNvPr id="4" name="Grup 3"/>
          <p:cNvGrpSpPr/>
          <p:nvPr/>
        </p:nvGrpSpPr>
        <p:grpSpPr>
          <a:xfrm>
            <a:off x="827584" y="1412776"/>
            <a:ext cx="912442" cy="353026"/>
            <a:chOff x="3171071" y="827579"/>
            <a:chExt cx="2649353" cy="1182123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2000">
                <a:schemeClr val="accent3">
                  <a:lumMod val="20000"/>
                  <a:lumOff val="80000"/>
                </a:schemeClr>
              </a:gs>
              <a:gs pos="17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</p:grpSpPr>
        <p:sp>
          <p:nvSpPr>
            <p:cNvPr id="5" name="Gözyaşı Damlası 4"/>
            <p:cNvSpPr/>
            <p:nvPr/>
          </p:nvSpPr>
          <p:spPr>
            <a:xfrm>
              <a:off x="3171071" y="1516932"/>
              <a:ext cx="576064" cy="360040"/>
            </a:xfrm>
            <a:prstGeom prst="teardrop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Gözyaşı Damlası 23"/>
            <p:cNvSpPr/>
            <p:nvPr/>
          </p:nvSpPr>
          <p:spPr>
            <a:xfrm rot="11305914">
              <a:off x="4368254" y="827579"/>
              <a:ext cx="1452170" cy="693047"/>
            </a:xfrm>
            <a:custGeom>
              <a:avLst/>
              <a:gdLst>
                <a:gd name="connsiteX0" fmla="*/ 0 w 576064"/>
                <a:gd name="connsiteY0" fmla="*/ 180020 h 360040"/>
                <a:gd name="connsiteX1" fmla="*/ 288032 w 576064"/>
                <a:gd name="connsiteY1" fmla="*/ 0 h 360040"/>
                <a:gd name="connsiteX2" fmla="*/ 576064 w 576064"/>
                <a:gd name="connsiteY2" fmla="*/ 0 h 360040"/>
                <a:gd name="connsiteX3" fmla="*/ 576064 w 576064"/>
                <a:gd name="connsiteY3" fmla="*/ 180020 h 360040"/>
                <a:gd name="connsiteX4" fmla="*/ 288032 w 576064"/>
                <a:gd name="connsiteY4" fmla="*/ 360040 h 360040"/>
                <a:gd name="connsiteX5" fmla="*/ 0 w 576064"/>
                <a:gd name="connsiteY5" fmla="*/ 180020 h 360040"/>
                <a:gd name="connsiteX0" fmla="*/ 4403 w 596429"/>
                <a:gd name="connsiteY0" fmla="*/ 180020 h 617772"/>
                <a:gd name="connsiteX1" fmla="*/ 292435 w 596429"/>
                <a:gd name="connsiteY1" fmla="*/ 0 h 617772"/>
                <a:gd name="connsiteX2" fmla="*/ 580467 w 596429"/>
                <a:gd name="connsiteY2" fmla="*/ 0 h 617772"/>
                <a:gd name="connsiteX3" fmla="*/ 580467 w 596429"/>
                <a:gd name="connsiteY3" fmla="*/ 180020 h 617772"/>
                <a:gd name="connsiteX4" fmla="*/ 492760 w 596429"/>
                <a:gd name="connsiteY4" fmla="*/ 617772 h 617772"/>
                <a:gd name="connsiteX5" fmla="*/ 4403 w 596429"/>
                <a:gd name="connsiteY5" fmla="*/ 180020 h 617772"/>
                <a:gd name="connsiteX0" fmla="*/ 72505 w 648569"/>
                <a:gd name="connsiteY0" fmla="*/ 180020 h 750841"/>
                <a:gd name="connsiteX1" fmla="*/ 360537 w 648569"/>
                <a:gd name="connsiteY1" fmla="*/ 0 h 750841"/>
                <a:gd name="connsiteX2" fmla="*/ 648569 w 648569"/>
                <a:gd name="connsiteY2" fmla="*/ 0 h 750841"/>
                <a:gd name="connsiteX3" fmla="*/ 648569 w 648569"/>
                <a:gd name="connsiteY3" fmla="*/ 180020 h 750841"/>
                <a:gd name="connsiteX4" fmla="*/ 86980 w 648569"/>
                <a:gd name="connsiteY4" fmla="*/ 750841 h 750841"/>
                <a:gd name="connsiteX5" fmla="*/ 72505 w 648569"/>
                <a:gd name="connsiteY5" fmla="*/ 180020 h 750841"/>
                <a:gd name="connsiteX0" fmla="*/ 3611 w 1100068"/>
                <a:gd name="connsiteY0" fmla="*/ 302034 h 751705"/>
                <a:gd name="connsiteX1" fmla="*/ 812036 w 1100068"/>
                <a:gd name="connsiteY1" fmla="*/ 0 h 751705"/>
                <a:gd name="connsiteX2" fmla="*/ 1100068 w 1100068"/>
                <a:gd name="connsiteY2" fmla="*/ 0 h 751705"/>
                <a:gd name="connsiteX3" fmla="*/ 1100068 w 1100068"/>
                <a:gd name="connsiteY3" fmla="*/ 180020 h 751705"/>
                <a:gd name="connsiteX4" fmla="*/ 538479 w 1100068"/>
                <a:gd name="connsiteY4" fmla="*/ 750841 h 751705"/>
                <a:gd name="connsiteX5" fmla="*/ 3611 w 1100068"/>
                <a:gd name="connsiteY5" fmla="*/ 302034 h 751705"/>
                <a:gd name="connsiteX0" fmla="*/ 18292 w 1114749"/>
                <a:gd name="connsiteY0" fmla="*/ 302034 h 780144"/>
                <a:gd name="connsiteX1" fmla="*/ 826717 w 1114749"/>
                <a:gd name="connsiteY1" fmla="*/ 0 h 780144"/>
                <a:gd name="connsiteX2" fmla="*/ 1114749 w 1114749"/>
                <a:gd name="connsiteY2" fmla="*/ 0 h 780144"/>
                <a:gd name="connsiteX3" fmla="*/ 1114749 w 1114749"/>
                <a:gd name="connsiteY3" fmla="*/ 180020 h 780144"/>
                <a:gd name="connsiteX4" fmla="*/ 553160 w 1114749"/>
                <a:gd name="connsiteY4" fmla="*/ 750841 h 780144"/>
                <a:gd name="connsiteX5" fmla="*/ 285408 w 1114749"/>
                <a:gd name="connsiteY5" fmla="*/ 656390 h 780144"/>
                <a:gd name="connsiteX6" fmla="*/ 18292 w 1114749"/>
                <a:gd name="connsiteY6" fmla="*/ 302034 h 780144"/>
                <a:gd name="connsiteX0" fmla="*/ 197974 w 1294431"/>
                <a:gd name="connsiteY0" fmla="*/ 302034 h 833425"/>
                <a:gd name="connsiteX1" fmla="*/ 1006399 w 1294431"/>
                <a:gd name="connsiteY1" fmla="*/ 0 h 833425"/>
                <a:gd name="connsiteX2" fmla="*/ 1294431 w 1294431"/>
                <a:gd name="connsiteY2" fmla="*/ 0 h 833425"/>
                <a:gd name="connsiteX3" fmla="*/ 1294431 w 1294431"/>
                <a:gd name="connsiteY3" fmla="*/ 180020 h 833425"/>
                <a:gd name="connsiteX4" fmla="*/ 732842 w 1294431"/>
                <a:gd name="connsiteY4" fmla="*/ 750841 h 833425"/>
                <a:gd name="connsiteX5" fmla="*/ 35118 w 1294431"/>
                <a:gd name="connsiteY5" fmla="*/ 782951 h 833425"/>
                <a:gd name="connsiteX6" fmla="*/ 197974 w 1294431"/>
                <a:gd name="connsiteY6" fmla="*/ 302034 h 833425"/>
                <a:gd name="connsiteX0" fmla="*/ 197974 w 1452170"/>
                <a:gd name="connsiteY0" fmla="*/ 388240 h 919631"/>
                <a:gd name="connsiteX1" fmla="*/ 1006399 w 1452170"/>
                <a:gd name="connsiteY1" fmla="*/ 86206 h 919631"/>
                <a:gd name="connsiteX2" fmla="*/ 1452170 w 1452170"/>
                <a:gd name="connsiteY2" fmla="*/ 0 h 919631"/>
                <a:gd name="connsiteX3" fmla="*/ 1294431 w 1452170"/>
                <a:gd name="connsiteY3" fmla="*/ 266226 h 919631"/>
                <a:gd name="connsiteX4" fmla="*/ 732842 w 1452170"/>
                <a:gd name="connsiteY4" fmla="*/ 837047 h 919631"/>
                <a:gd name="connsiteX5" fmla="*/ 35118 w 1452170"/>
                <a:gd name="connsiteY5" fmla="*/ 869157 h 919631"/>
                <a:gd name="connsiteX6" fmla="*/ 197974 w 1452170"/>
                <a:gd name="connsiteY6" fmla="*/ 388240 h 9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170" h="919631">
                  <a:moveTo>
                    <a:pt x="197974" y="388240"/>
                  </a:moveTo>
                  <a:cubicBezTo>
                    <a:pt x="359854" y="257748"/>
                    <a:pt x="847323" y="86206"/>
                    <a:pt x="1006399" y="86206"/>
                  </a:cubicBezTo>
                  <a:lnTo>
                    <a:pt x="1452170" y="0"/>
                  </a:lnTo>
                  <a:lnTo>
                    <a:pt x="1294431" y="266226"/>
                  </a:lnTo>
                  <a:cubicBezTo>
                    <a:pt x="1294431" y="365648"/>
                    <a:pt x="942727" y="736559"/>
                    <a:pt x="732842" y="837047"/>
                  </a:cubicBezTo>
                  <a:cubicBezTo>
                    <a:pt x="522957" y="937535"/>
                    <a:pt x="124263" y="943958"/>
                    <a:pt x="35118" y="869157"/>
                  </a:cubicBezTo>
                  <a:cubicBezTo>
                    <a:pt x="-54027" y="794356"/>
                    <a:pt x="36094" y="518732"/>
                    <a:pt x="197974" y="38824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Gözyaşı Damlası 32"/>
            <p:cNvSpPr/>
            <p:nvPr/>
          </p:nvSpPr>
          <p:spPr>
            <a:xfrm rot="15677452">
              <a:off x="4059214" y="1305492"/>
              <a:ext cx="532153" cy="876267"/>
            </a:xfrm>
            <a:custGeom>
              <a:avLst/>
              <a:gdLst>
                <a:gd name="connsiteX0" fmla="*/ 0 w 576064"/>
                <a:gd name="connsiteY0" fmla="*/ 180020 h 360040"/>
                <a:gd name="connsiteX1" fmla="*/ 288032 w 576064"/>
                <a:gd name="connsiteY1" fmla="*/ 0 h 360040"/>
                <a:gd name="connsiteX2" fmla="*/ 576064 w 576064"/>
                <a:gd name="connsiteY2" fmla="*/ 0 h 360040"/>
                <a:gd name="connsiteX3" fmla="*/ 576064 w 576064"/>
                <a:gd name="connsiteY3" fmla="*/ 180020 h 360040"/>
                <a:gd name="connsiteX4" fmla="*/ 288032 w 576064"/>
                <a:gd name="connsiteY4" fmla="*/ 360040 h 360040"/>
                <a:gd name="connsiteX5" fmla="*/ 0 w 576064"/>
                <a:gd name="connsiteY5" fmla="*/ 180020 h 360040"/>
                <a:gd name="connsiteX0" fmla="*/ 985 w 577049"/>
                <a:gd name="connsiteY0" fmla="*/ 180020 h 468110"/>
                <a:gd name="connsiteX1" fmla="*/ 289017 w 577049"/>
                <a:gd name="connsiteY1" fmla="*/ 0 h 468110"/>
                <a:gd name="connsiteX2" fmla="*/ 577049 w 577049"/>
                <a:gd name="connsiteY2" fmla="*/ 0 h 468110"/>
                <a:gd name="connsiteX3" fmla="*/ 577049 w 577049"/>
                <a:gd name="connsiteY3" fmla="*/ 180020 h 468110"/>
                <a:gd name="connsiteX4" fmla="*/ 225116 w 577049"/>
                <a:gd name="connsiteY4" fmla="*/ 468110 h 468110"/>
                <a:gd name="connsiteX5" fmla="*/ 985 w 577049"/>
                <a:gd name="connsiteY5" fmla="*/ 180020 h 468110"/>
                <a:gd name="connsiteX0" fmla="*/ 1044 w 577108"/>
                <a:gd name="connsiteY0" fmla="*/ 180020 h 569321"/>
                <a:gd name="connsiteX1" fmla="*/ 289076 w 577108"/>
                <a:gd name="connsiteY1" fmla="*/ 0 h 569321"/>
                <a:gd name="connsiteX2" fmla="*/ 577108 w 577108"/>
                <a:gd name="connsiteY2" fmla="*/ 0 h 569321"/>
                <a:gd name="connsiteX3" fmla="*/ 577108 w 577108"/>
                <a:gd name="connsiteY3" fmla="*/ 180020 h 569321"/>
                <a:gd name="connsiteX4" fmla="*/ 223672 w 577108"/>
                <a:gd name="connsiteY4" fmla="*/ 569321 h 569321"/>
                <a:gd name="connsiteX5" fmla="*/ 1044 w 577108"/>
                <a:gd name="connsiteY5" fmla="*/ 180020 h 569321"/>
                <a:gd name="connsiteX0" fmla="*/ 551 w 576615"/>
                <a:gd name="connsiteY0" fmla="*/ 180020 h 569339"/>
                <a:gd name="connsiteX1" fmla="*/ 288583 w 576615"/>
                <a:gd name="connsiteY1" fmla="*/ 0 h 569339"/>
                <a:gd name="connsiteX2" fmla="*/ 576615 w 576615"/>
                <a:gd name="connsiteY2" fmla="*/ 0 h 569339"/>
                <a:gd name="connsiteX3" fmla="*/ 479821 w 576615"/>
                <a:gd name="connsiteY3" fmla="*/ 195714 h 569339"/>
                <a:gd name="connsiteX4" fmla="*/ 223179 w 576615"/>
                <a:gd name="connsiteY4" fmla="*/ 569321 h 569339"/>
                <a:gd name="connsiteX5" fmla="*/ 551 w 576615"/>
                <a:gd name="connsiteY5" fmla="*/ 180020 h 569339"/>
                <a:gd name="connsiteX0" fmla="*/ 570 w 576634"/>
                <a:gd name="connsiteY0" fmla="*/ 180020 h 569381"/>
                <a:gd name="connsiteX1" fmla="*/ 288602 w 576634"/>
                <a:gd name="connsiteY1" fmla="*/ 0 h 569381"/>
                <a:gd name="connsiteX2" fmla="*/ 576634 w 576634"/>
                <a:gd name="connsiteY2" fmla="*/ 0 h 569381"/>
                <a:gd name="connsiteX3" fmla="*/ 513999 w 576634"/>
                <a:gd name="connsiteY3" fmla="*/ 150277 h 569381"/>
                <a:gd name="connsiteX4" fmla="*/ 223198 w 576634"/>
                <a:gd name="connsiteY4" fmla="*/ 569321 h 569381"/>
                <a:gd name="connsiteX5" fmla="*/ 570 w 576634"/>
                <a:gd name="connsiteY5" fmla="*/ 180020 h 569381"/>
                <a:gd name="connsiteX0" fmla="*/ 597 w 576661"/>
                <a:gd name="connsiteY0" fmla="*/ 180020 h 631949"/>
                <a:gd name="connsiteX1" fmla="*/ 288629 w 576661"/>
                <a:gd name="connsiteY1" fmla="*/ 0 h 631949"/>
                <a:gd name="connsiteX2" fmla="*/ 576661 w 576661"/>
                <a:gd name="connsiteY2" fmla="*/ 0 h 631949"/>
                <a:gd name="connsiteX3" fmla="*/ 557634 w 576661"/>
                <a:gd name="connsiteY3" fmla="*/ 569870 h 631949"/>
                <a:gd name="connsiteX4" fmla="*/ 223225 w 576661"/>
                <a:gd name="connsiteY4" fmla="*/ 569321 h 631949"/>
                <a:gd name="connsiteX5" fmla="*/ 597 w 576661"/>
                <a:gd name="connsiteY5" fmla="*/ 180020 h 631949"/>
                <a:gd name="connsiteX0" fmla="*/ 618 w 589136"/>
                <a:gd name="connsiteY0" fmla="*/ 180020 h 582509"/>
                <a:gd name="connsiteX1" fmla="*/ 288650 w 589136"/>
                <a:gd name="connsiteY1" fmla="*/ 0 h 582509"/>
                <a:gd name="connsiteX2" fmla="*/ 576682 w 589136"/>
                <a:gd name="connsiteY2" fmla="*/ 0 h 582509"/>
                <a:gd name="connsiteX3" fmla="*/ 589136 w 589136"/>
                <a:gd name="connsiteY3" fmla="*/ 442630 h 582509"/>
                <a:gd name="connsiteX4" fmla="*/ 223246 w 589136"/>
                <a:gd name="connsiteY4" fmla="*/ 569321 h 582509"/>
                <a:gd name="connsiteX5" fmla="*/ 618 w 589136"/>
                <a:gd name="connsiteY5" fmla="*/ 180020 h 582509"/>
                <a:gd name="connsiteX0" fmla="*/ 618 w 589136"/>
                <a:gd name="connsiteY0" fmla="*/ 180020 h 608715"/>
                <a:gd name="connsiteX1" fmla="*/ 288650 w 589136"/>
                <a:gd name="connsiteY1" fmla="*/ 0 h 608715"/>
                <a:gd name="connsiteX2" fmla="*/ 576682 w 589136"/>
                <a:gd name="connsiteY2" fmla="*/ 0 h 608715"/>
                <a:gd name="connsiteX3" fmla="*/ 589136 w 589136"/>
                <a:gd name="connsiteY3" fmla="*/ 442630 h 608715"/>
                <a:gd name="connsiteX4" fmla="*/ 406983 w 589136"/>
                <a:gd name="connsiteY4" fmla="*/ 581142 h 608715"/>
                <a:gd name="connsiteX5" fmla="*/ 223246 w 589136"/>
                <a:gd name="connsiteY5" fmla="*/ 569321 h 608715"/>
                <a:gd name="connsiteX6" fmla="*/ 618 w 589136"/>
                <a:gd name="connsiteY6" fmla="*/ 180020 h 608715"/>
                <a:gd name="connsiteX0" fmla="*/ 536 w 589054"/>
                <a:gd name="connsiteY0" fmla="*/ 180020 h 876866"/>
                <a:gd name="connsiteX1" fmla="*/ 288568 w 589054"/>
                <a:gd name="connsiteY1" fmla="*/ 0 h 876866"/>
                <a:gd name="connsiteX2" fmla="*/ 576600 w 589054"/>
                <a:gd name="connsiteY2" fmla="*/ 0 h 876866"/>
                <a:gd name="connsiteX3" fmla="*/ 589054 w 589054"/>
                <a:gd name="connsiteY3" fmla="*/ 442630 h 876866"/>
                <a:gd name="connsiteX4" fmla="*/ 451639 w 589054"/>
                <a:gd name="connsiteY4" fmla="*/ 875395 h 876866"/>
                <a:gd name="connsiteX5" fmla="*/ 223164 w 589054"/>
                <a:gd name="connsiteY5" fmla="*/ 569321 h 876866"/>
                <a:gd name="connsiteX6" fmla="*/ 536 w 589054"/>
                <a:gd name="connsiteY6" fmla="*/ 180020 h 876866"/>
                <a:gd name="connsiteX0" fmla="*/ 536 w 576600"/>
                <a:gd name="connsiteY0" fmla="*/ 180020 h 876866"/>
                <a:gd name="connsiteX1" fmla="*/ 288568 w 576600"/>
                <a:gd name="connsiteY1" fmla="*/ 0 h 876866"/>
                <a:gd name="connsiteX2" fmla="*/ 576600 w 576600"/>
                <a:gd name="connsiteY2" fmla="*/ 0 h 876866"/>
                <a:gd name="connsiteX3" fmla="*/ 545177 w 576600"/>
                <a:gd name="connsiteY3" fmla="*/ 435909 h 876866"/>
                <a:gd name="connsiteX4" fmla="*/ 451639 w 576600"/>
                <a:gd name="connsiteY4" fmla="*/ 875395 h 876866"/>
                <a:gd name="connsiteX5" fmla="*/ 223164 w 576600"/>
                <a:gd name="connsiteY5" fmla="*/ 569321 h 876866"/>
                <a:gd name="connsiteX6" fmla="*/ 536 w 576600"/>
                <a:gd name="connsiteY6" fmla="*/ 180020 h 876866"/>
                <a:gd name="connsiteX0" fmla="*/ 33 w 576097"/>
                <a:gd name="connsiteY0" fmla="*/ 180020 h 876316"/>
                <a:gd name="connsiteX1" fmla="*/ 288065 w 576097"/>
                <a:gd name="connsiteY1" fmla="*/ 0 h 876316"/>
                <a:gd name="connsiteX2" fmla="*/ 576097 w 576097"/>
                <a:gd name="connsiteY2" fmla="*/ 0 h 876316"/>
                <a:gd name="connsiteX3" fmla="*/ 544674 w 576097"/>
                <a:gd name="connsiteY3" fmla="*/ 435909 h 876316"/>
                <a:gd name="connsiteX4" fmla="*/ 451136 w 576097"/>
                <a:gd name="connsiteY4" fmla="*/ 875395 h 876316"/>
                <a:gd name="connsiteX5" fmla="*/ 270495 w 576097"/>
                <a:gd name="connsiteY5" fmla="*/ 432949 h 876316"/>
                <a:gd name="connsiteX6" fmla="*/ 33 w 576097"/>
                <a:gd name="connsiteY6" fmla="*/ 180020 h 876316"/>
                <a:gd name="connsiteX0" fmla="*/ 40 w 532153"/>
                <a:gd name="connsiteY0" fmla="*/ 303508 h 876267"/>
                <a:gd name="connsiteX1" fmla="*/ 244121 w 532153"/>
                <a:gd name="connsiteY1" fmla="*/ 0 h 876267"/>
                <a:gd name="connsiteX2" fmla="*/ 532153 w 532153"/>
                <a:gd name="connsiteY2" fmla="*/ 0 h 876267"/>
                <a:gd name="connsiteX3" fmla="*/ 500730 w 532153"/>
                <a:gd name="connsiteY3" fmla="*/ 435909 h 876267"/>
                <a:gd name="connsiteX4" fmla="*/ 407192 w 532153"/>
                <a:gd name="connsiteY4" fmla="*/ 875395 h 876267"/>
                <a:gd name="connsiteX5" fmla="*/ 226551 w 532153"/>
                <a:gd name="connsiteY5" fmla="*/ 432949 h 876267"/>
                <a:gd name="connsiteX6" fmla="*/ 40 w 532153"/>
                <a:gd name="connsiteY6" fmla="*/ 303508 h 87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153" h="876267">
                  <a:moveTo>
                    <a:pt x="40" y="303508"/>
                  </a:moveTo>
                  <a:cubicBezTo>
                    <a:pt x="2968" y="231350"/>
                    <a:pt x="85045" y="0"/>
                    <a:pt x="244121" y="0"/>
                  </a:cubicBezTo>
                  <a:lnTo>
                    <a:pt x="532153" y="0"/>
                  </a:lnTo>
                  <a:lnTo>
                    <a:pt x="500730" y="435909"/>
                  </a:lnTo>
                  <a:cubicBezTo>
                    <a:pt x="472447" y="532766"/>
                    <a:pt x="468174" y="854280"/>
                    <a:pt x="407192" y="875395"/>
                  </a:cubicBezTo>
                  <a:cubicBezTo>
                    <a:pt x="346210" y="896510"/>
                    <a:pt x="294410" y="528263"/>
                    <a:pt x="226551" y="432949"/>
                  </a:cubicBezTo>
                  <a:cubicBezTo>
                    <a:pt x="158692" y="337635"/>
                    <a:pt x="-2888" y="375666"/>
                    <a:pt x="40" y="303508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Gözyaşı Damlası 7"/>
            <p:cNvSpPr/>
            <p:nvPr/>
          </p:nvSpPr>
          <p:spPr>
            <a:xfrm rot="10800000">
              <a:off x="3761656" y="1067762"/>
              <a:ext cx="396541" cy="360040"/>
            </a:xfrm>
            <a:prstGeom prst="teardrop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Gözyaşı Damlası 34"/>
            <p:cNvSpPr/>
            <p:nvPr/>
          </p:nvSpPr>
          <p:spPr>
            <a:xfrm rot="6189409">
              <a:off x="3300909" y="924197"/>
              <a:ext cx="409455" cy="499813"/>
            </a:xfrm>
            <a:custGeom>
              <a:avLst/>
              <a:gdLst>
                <a:gd name="connsiteX0" fmla="*/ 0 w 396541"/>
                <a:gd name="connsiteY0" fmla="*/ 180020 h 360040"/>
                <a:gd name="connsiteX1" fmla="*/ 198271 w 396541"/>
                <a:gd name="connsiteY1" fmla="*/ 0 h 360040"/>
                <a:gd name="connsiteX2" fmla="*/ 396541 w 396541"/>
                <a:gd name="connsiteY2" fmla="*/ 0 h 360040"/>
                <a:gd name="connsiteX3" fmla="*/ 396541 w 396541"/>
                <a:gd name="connsiteY3" fmla="*/ 180020 h 360040"/>
                <a:gd name="connsiteX4" fmla="*/ 198270 w 396541"/>
                <a:gd name="connsiteY4" fmla="*/ 360040 h 360040"/>
                <a:gd name="connsiteX5" fmla="*/ -1 w 396541"/>
                <a:gd name="connsiteY5" fmla="*/ 180020 h 360040"/>
                <a:gd name="connsiteX6" fmla="*/ 0 w 396541"/>
                <a:gd name="connsiteY6" fmla="*/ 180020 h 360040"/>
                <a:gd name="connsiteX0" fmla="*/ 1 w 409455"/>
                <a:gd name="connsiteY0" fmla="*/ 319793 h 499813"/>
                <a:gd name="connsiteX1" fmla="*/ 198272 w 409455"/>
                <a:gd name="connsiteY1" fmla="*/ 139773 h 499813"/>
                <a:gd name="connsiteX2" fmla="*/ 409455 w 409455"/>
                <a:gd name="connsiteY2" fmla="*/ 0 h 499813"/>
                <a:gd name="connsiteX3" fmla="*/ 396542 w 409455"/>
                <a:gd name="connsiteY3" fmla="*/ 319793 h 499813"/>
                <a:gd name="connsiteX4" fmla="*/ 198271 w 409455"/>
                <a:gd name="connsiteY4" fmla="*/ 499813 h 499813"/>
                <a:gd name="connsiteX5" fmla="*/ 0 w 409455"/>
                <a:gd name="connsiteY5" fmla="*/ 319793 h 499813"/>
                <a:gd name="connsiteX6" fmla="*/ 1 w 409455"/>
                <a:gd name="connsiteY6" fmla="*/ 319793 h 499813"/>
                <a:gd name="connsiteX0" fmla="*/ 1 w 409455"/>
                <a:gd name="connsiteY0" fmla="*/ 319793 h 499813"/>
                <a:gd name="connsiteX1" fmla="*/ 198272 w 409455"/>
                <a:gd name="connsiteY1" fmla="*/ 139773 h 499813"/>
                <a:gd name="connsiteX2" fmla="*/ 273728 w 409455"/>
                <a:gd name="connsiteY2" fmla="*/ 70510 h 499813"/>
                <a:gd name="connsiteX3" fmla="*/ 409455 w 409455"/>
                <a:gd name="connsiteY3" fmla="*/ 0 h 499813"/>
                <a:gd name="connsiteX4" fmla="*/ 396542 w 409455"/>
                <a:gd name="connsiteY4" fmla="*/ 319793 h 499813"/>
                <a:gd name="connsiteX5" fmla="*/ 198271 w 409455"/>
                <a:gd name="connsiteY5" fmla="*/ 499813 h 499813"/>
                <a:gd name="connsiteX6" fmla="*/ 0 w 409455"/>
                <a:gd name="connsiteY6" fmla="*/ 319793 h 499813"/>
                <a:gd name="connsiteX7" fmla="*/ 1 w 409455"/>
                <a:gd name="connsiteY7" fmla="*/ 319793 h 499813"/>
                <a:gd name="connsiteX0" fmla="*/ 1 w 409455"/>
                <a:gd name="connsiteY0" fmla="*/ 319793 h 499813"/>
                <a:gd name="connsiteX1" fmla="*/ 198272 w 409455"/>
                <a:gd name="connsiteY1" fmla="*/ 139773 h 499813"/>
                <a:gd name="connsiteX2" fmla="*/ 316389 w 409455"/>
                <a:gd name="connsiteY2" fmla="*/ 97009 h 499813"/>
                <a:gd name="connsiteX3" fmla="*/ 409455 w 409455"/>
                <a:gd name="connsiteY3" fmla="*/ 0 h 499813"/>
                <a:gd name="connsiteX4" fmla="*/ 396542 w 409455"/>
                <a:gd name="connsiteY4" fmla="*/ 319793 h 499813"/>
                <a:gd name="connsiteX5" fmla="*/ 198271 w 409455"/>
                <a:gd name="connsiteY5" fmla="*/ 499813 h 499813"/>
                <a:gd name="connsiteX6" fmla="*/ 0 w 409455"/>
                <a:gd name="connsiteY6" fmla="*/ 319793 h 499813"/>
                <a:gd name="connsiteX7" fmla="*/ 1 w 409455"/>
                <a:gd name="connsiteY7" fmla="*/ 319793 h 4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455" h="499813">
                  <a:moveTo>
                    <a:pt x="1" y="319793"/>
                  </a:moveTo>
                  <a:cubicBezTo>
                    <a:pt x="1" y="220371"/>
                    <a:pt x="88770" y="139773"/>
                    <a:pt x="198272" y="139773"/>
                  </a:cubicBezTo>
                  <a:lnTo>
                    <a:pt x="316389" y="97009"/>
                  </a:lnTo>
                  <a:lnTo>
                    <a:pt x="409455" y="0"/>
                  </a:lnTo>
                  <a:cubicBezTo>
                    <a:pt x="409455" y="60007"/>
                    <a:pt x="396542" y="259786"/>
                    <a:pt x="396542" y="319793"/>
                  </a:cubicBezTo>
                  <a:cubicBezTo>
                    <a:pt x="396542" y="419215"/>
                    <a:pt x="307773" y="499813"/>
                    <a:pt x="198271" y="499813"/>
                  </a:cubicBezTo>
                  <a:cubicBezTo>
                    <a:pt x="88769" y="499813"/>
                    <a:pt x="0" y="419215"/>
                    <a:pt x="0" y="319793"/>
                  </a:cubicBezTo>
                  <a:lnTo>
                    <a:pt x="1" y="319793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5292081" y="2898800"/>
            <a:ext cx="2279734" cy="353026"/>
            <a:chOff x="3171071" y="827579"/>
            <a:chExt cx="2649353" cy="1182123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2000">
                <a:schemeClr val="accent3">
                  <a:lumMod val="20000"/>
                  <a:lumOff val="80000"/>
                </a:schemeClr>
              </a:gs>
              <a:gs pos="17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</p:grpSpPr>
        <p:sp>
          <p:nvSpPr>
            <p:cNvPr id="11" name="Gözyaşı Damlası 10"/>
            <p:cNvSpPr/>
            <p:nvPr/>
          </p:nvSpPr>
          <p:spPr>
            <a:xfrm>
              <a:off x="3171071" y="1516932"/>
              <a:ext cx="576064" cy="360040"/>
            </a:xfrm>
            <a:prstGeom prst="teardrop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Gözyaşı Damlası 23"/>
            <p:cNvSpPr/>
            <p:nvPr/>
          </p:nvSpPr>
          <p:spPr>
            <a:xfrm rot="11305914">
              <a:off x="4368254" y="827579"/>
              <a:ext cx="1452170" cy="693047"/>
            </a:xfrm>
            <a:custGeom>
              <a:avLst/>
              <a:gdLst>
                <a:gd name="connsiteX0" fmla="*/ 0 w 576064"/>
                <a:gd name="connsiteY0" fmla="*/ 180020 h 360040"/>
                <a:gd name="connsiteX1" fmla="*/ 288032 w 576064"/>
                <a:gd name="connsiteY1" fmla="*/ 0 h 360040"/>
                <a:gd name="connsiteX2" fmla="*/ 576064 w 576064"/>
                <a:gd name="connsiteY2" fmla="*/ 0 h 360040"/>
                <a:gd name="connsiteX3" fmla="*/ 576064 w 576064"/>
                <a:gd name="connsiteY3" fmla="*/ 180020 h 360040"/>
                <a:gd name="connsiteX4" fmla="*/ 288032 w 576064"/>
                <a:gd name="connsiteY4" fmla="*/ 360040 h 360040"/>
                <a:gd name="connsiteX5" fmla="*/ 0 w 576064"/>
                <a:gd name="connsiteY5" fmla="*/ 180020 h 360040"/>
                <a:gd name="connsiteX0" fmla="*/ 4403 w 596429"/>
                <a:gd name="connsiteY0" fmla="*/ 180020 h 617772"/>
                <a:gd name="connsiteX1" fmla="*/ 292435 w 596429"/>
                <a:gd name="connsiteY1" fmla="*/ 0 h 617772"/>
                <a:gd name="connsiteX2" fmla="*/ 580467 w 596429"/>
                <a:gd name="connsiteY2" fmla="*/ 0 h 617772"/>
                <a:gd name="connsiteX3" fmla="*/ 580467 w 596429"/>
                <a:gd name="connsiteY3" fmla="*/ 180020 h 617772"/>
                <a:gd name="connsiteX4" fmla="*/ 492760 w 596429"/>
                <a:gd name="connsiteY4" fmla="*/ 617772 h 617772"/>
                <a:gd name="connsiteX5" fmla="*/ 4403 w 596429"/>
                <a:gd name="connsiteY5" fmla="*/ 180020 h 617772"/>
                <a:gd name="connsiteX0" fmla="*/ 72505 w 648569"/>
                <a:gd name="connsiteY0" fmla="*/ 180020 h 750841"/>
                <a:gd name="connsiteX1" fmla="*/ 360537 w 648569"/>
                <a:gd name="connsiteY1" fmla="*/ 0 h 750841"/>
                <a:gd name="connsiteX2" fmla="*/ 648569 w 648569"/>
                <a:gd name="connsiteY2" fmla="*/ 0 h 750841"/>
                <a:gd name="connsiteX3" fmla="*/ 648569 w 648569"/>
                <a:gd name="connsiteY3" fmla="*/ 180020 h 750841"/>
                <a:gd name="connsiteX4" fmla="*/ 86980 w 648569"/>
                <a:gd name="connsiteY4" fmla="*/ 750841 h 750841"/>
                <a:gd name="connsiteX5" fmla="*/ 72505 w 648569"/>
                <a:gd name="connsiteY5" fmla="*/ 180020 h 750841"/>
                <a:gd name="connsiteX0" fmla="*/ 3611 w 1100068"/>
                <a:gd name="connsiteY0" fmla="*/ 302034 h 751705"/>
                <a:gd name="connsiteX1" fmla="*/ 812036 w 1100068"/>
                <a:gd name="connsiteY1" fmla="*/ 0 h 751705"/>
                <a:gd name="connsiteX2" fmla="*/ 1100068 w 1100068"/>
                <a:gd name="connsiteY2" fmla="*/ 0 h 751705"/>
                <a:gd name="connsiteX3" fmla="*/ 1100068 w 1100068"/>
                <a:gd name="connsiteY3" fmla="*/ 180020 h 751705"/>
                <a:gd name="connsiteX4" fmla="*/ 538479 w 1100068"/>
                <a:gd name="connsiteY4" fmla="*/ 750841 h 751705"/>
                <a:gd name="connsiteX5" fmla="*/ 3611 w 1100068"/>
                <a:gd name="connsiteY5" fmla="*/ 302034 h 751705"/>
                <a:gd name="connsiteX0" fmla="*/ 18292 w 1114749"/>
                <a:gd name="connsiteY0" fmla="*/ 302034 h 780144"/>
                <a:gd name="connsiteX1" fmla="*/ 826717 w 1114749"/>
                <a:gd name="connsiteY1" fmla="*/ 0 h 780144"/>
                <a:gd name="connsiteX2" fmla="*/ 1114749 w 1114749"/>
                <a:gd name="connsiteY2" fmla="*/ 0 h 780144"/>
                <a:gd name="connsiteX3" fmla="*/ 1114749 w 1114749"/>
                <a:gd name="connsiteY3" fmla="*/ 180020 h 780144"/>
                <a:gd name="connsiteX4" fmla="*/ 553160 w 1114749"/>
                <a:gd name="connsiteY4" fmla="*/ 750841 h 780144"/>
                <a:gd name="connsiteX5" fmla="*/ 285408 w 1114749"/>
                <a:gd name="connsiteY5" fmla="*/ 656390 h 780144"/>
                <a:gd name="connsiteX6" fmla="*/ 18292 w 1114749"/>
                <a:gd name="connsiteY6" fmla="*/ 302034 h 780144"/>
                <a:gd name="connsiteX0" fmla="*/ 197974 w 1294431"/>
                <a:gd name="connsiteY0" fmla="*/ 302034 h 833425"/>
                <a:gd name="connsiteX1" fmla="*/ 1006399 w 1294431"/>
                <a:gd name="connsiteY1" fmla="*/ 0 h 833425"/>
                <a:gd name="connsiteX2" fmla="*/ 1294431 w 1294431"/>
                <a:gd name="connsiteY2" fmla="*/ 0 h 833425"/>
                <a:gd name="connsiteX3" fmla="*/ 1294431 w 1294431"/>
                <a:gd name="connsiteY3" fmla="*/ 180020 h 833425"/>
                <a:gd name="connsiteX4" fmla="*/ 732842 w 1294431"/>
                <a:gd name="connsiteY4" fmla="*/ 750841 h 833425"/>
                <a:gd name="connsiteX5" fmla="*/ 35118 w 1294431"/>
                <a:gd name="connsiteY5" fmla="*/ 782951 h 833425"/>
                <a:gd name="connsiteX6" fmla="*/ 197974 w 1294431"/>
                <a:gd name="connsiteY6" fmla="*/ 302034 h 833425"/>
                <a:gd name="connsiteX0" fmla="*/ 197974 w 1452170"/>
                <a:gd name="connsiteY0" fmla="*/ 388240 h 919631"/>
                <a:gd name="connsiteX1" fmla="*/ 1006399 w 1452170"/>
                <a:gd name="connsiteY1" fmla="*/ 86206 h 919631"/>
                <a:gd name="connsiteX2" fmla="*/ 1452170 w 1452170"/>
                <a:gd name="connsiteY2" fmla="*/ 0 h 919631"/>
                <a:gd name="connsiteX3" fmla="*/ 1294431 w 1452170"/>
                <a:gd name="connsiteY3" fmla="*/ 266226 h 919631"/>
                <a:gd name="connsiteX4" fmla="*/ 732842 w 1452170"/>
                <a:gd name="connsiteY4" fmla="*/ 837047 h 919631"/>
                <a:gd name="connsiteX5" fmla="*/ 35118 w 1452170"/>
                <a:gd name="connsiteY5" fmla="*/ 869157 h 919631"/>
                <a:gd name="connsiteX6" fmla="*/ 197974 w 1452170"/>
                <a:gd name="connsiteY6" fmla="*/ 388240 h 9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170" h="919631">
                  <a:moveTo>
                    <a:pt x="197974" y="388240"/>
                  </a:moveTo>
                  <a:cubicBezTo>
                    <a:pt x="359854" y="257748"/>
                    <a:pt x="847323" y="86206"/>
                    <a:pt x="1006399" y="86206"/>
                  </a:cubicBezTo>
                  <a:lnTo>
                    <a:pt x="1452170" y="0"/>
                  </a:lnTo>
                  <a:lnTo>
                    <a:pt x="1294431" y="266226"/>
                  </a:lnTo>
                  <a:cubicBezTo>
                    <a:pt x="1294431" y="365648"/>
                    <a:pt x="942727" y="736559"/>
                    <a:pt x="732842" y="837047"/>
                  </a:cubicBezTo>
                  <a:cubicBezTo>
                    <a:pt x="522957" y="937535"/>
                    <a:pt x="124263" y="943958"/>
                    <a:pt x="35118" y="869157"/>
                  </a:cubicBezTo>
                  <a:cubicBezTo>
                    <a:pt x="-54027" y="794356"/>
                    <a:pt x="36094" y="518732"/>
                    <a:pt x="197974" y="38824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Gözyaşı Damlası 32"/>
            <p:cNvSpPr/>
            <p:nvPr/>
          </p:nvSpPr>
          <p:spPr>
            <a:xfrm rot="15677452">
              <a:off x="4059214" y="1305492"/>
              <a:ext cx="532153" cy="876267"/>
            </a:xfrm>
            <a:custGeom>
              <a:avLst/>
              <a:gdLst>
                <a:gd name="connsiteX0" fmla="*/ 0 w 576064"/>
                <a:gd name="connsiteY0" fmla="*/ 180020 h 360040"/>
                <a:gd name="connsiteX1" fmla="*/ 288032 w 576064"/>
                <a:gd name="connsiteY1" fmla="*/ 0 h 360040"/>
                <a:gd name="connsiteX2" fmla="*/ 576064 w 576064"/>
                <a:gd name="connsiteY2" fmla="*/ 0 h 360040"/>
                <a:gd name="connsiteX3" fmla="*/ 576064 w 576064"/>
                <a:gd name="connsiteY3" fmla="*/ 180020 h 360040"/>
                <a:gd name="connsiteX4" fmla="*/ 288032 w 576064"/>
                <a:gd name="connsiteY4" fmla="*/ 360040 h 360040"/>
                <a:gd name="connsiteX5" fmla="*/ 0 w 576064"/>
                <a:gd name="connsiteY5" fmla="*/ 180020 h 360040"/>
                <a:gd name="connsiteX0" fmla="*/ 985 w 577049"/>
                <a:gd name="connsiteY0" fmla="*/ 180020 h 468110"/>
                <a:gd name="connsiteX1" fmla="*/ 289017 w 577049"/>
                <a:gd name="connsiteY1" fmla="*/ 0 h 468110"/>
                <a:gd name="connsiteX2" fmla="*/ 577049 w 577049"/>
                <a:gd name="connsiteY2" fmla="*/ 0 h 468110"/>
                <a:gd name="connsiteX3" fmla="*/ 577049 w 577049"/>
                <a:gd name="connsiteY3" fmla="*/ 180020 h 468110"/>
                <a:gd name="connsiteX4" fmla="*/ 225116 w 577049"/>
                <a:gd name="connsiteY4" fmla="*/ 468110 h 468110"/>
                <a:gd name="connsiteX5" fmla="*/ 985 w 577049"/>
                <a:gd name="connsiteY5" fmla="*/ 180020 h 468110"/>
                <a:gd name="connsiteX0" fmla="*/ 1044 w 577108"/>
                <a:gd name="connsiteY0" fmla="*/ 180020 h 569321"/>
                <a:gd name="connsiteX1" fmla="*/ 289076 w 577108"/>
                <a:gd name="connsiteY1" fmla="*/ 0 h 569321"/>
                <a:gd name="connsiteX2" fmla="*/ 577108 w 577108"/>
                <a:gd name="connsiteY2" fmla="*/ 0 h 569321"/>
                <a:gd name="connsiteX3" fmla="*/ 577108 w 577108"/>
                <a:gd name="connsiteY3" fmla="*/ 180020 h 569321"/>
                <a:gd name="connsiteX4" fmla="*/ 223672 w 577108"/>
                <a:gd name="connsiteY4" fmla="*/ 569321 h 569321"/>
                <a:gd name="connsiteX5" fmla="*/ 1044 w 577108"/>
                <a:gd name="connsiteY5" fmla="*/ 180020 h 569321"/>
                <a:gd name="connsiteX0" fmla="*/ 551 w 576615"/>
                <a:gd name="connsiteY0" fmla="*/ 180020 h 569339"/>
                <a:gd name="connsiteX1" fmla="*/ 288583 w 576615"/>
                <a:gd name="connsiteY1" fmla="*/ 0 h 569339"/>
                <a:gd name="connsiteX2" fmla="*/ 576615 w 576615"/>
                <a:gd name="connsiteY2" fmla="*/ 0 h 569339"/>
                <a:gd name="connsiteX3" fmla="*/ 479821 w 576615"/>
                <a:gd name="connsiteY3" fmla="*/ 195714 h 569339"/>
                <a:gd name="connsiteX4" fmla="*/ 223179 w 576615"/>
                <a:gd name="connsiteY4" fmla="*/ 569321 h 569339"/>
                <a:gd name="connsiteX5" fmla="*/ 551 w 576615"/>
                <a:gd name="connsiteY5" fmla="*/ 180020 h 569339"/>
                <a:gd name="connsiteX0" fmla="*/ 570 w 576634"/>
                <a:gd name="connsiteY0" fmla="*/ 180020 h 569381"/>
                <a:gd name="connsiteX1" fmla="*/ 288602 w 576634"/>
                <a:gd name="connsiteY1" fmla="*/ 0 h 569381"/>
                <a:gd name="connsiteX2" fmla="*/ 576634 w 576634"/>
                <a:gd name="connsiteY2" fmla="*/ 0 h 569381"/>
                <a:gd name="connsiteX3" fmla="*/ 513999 w 576634"/>
                <a:gd name="connsiteY3" fmla="*/ 150277 h 569381"/>
                <a:gd name="connsiteX4" fmla="*/ 223198 w 576634"/>
                <a:gd name="connsiteY4" fmla="*/ 569321 h 569381"/>
                <a:gd name="connsiteX5" fmla="*/ 570 w 576634"/>
                <a:gd name="connsiteY5" fmla="*/ 180020 h 569381"/>
                <a:gd name="connsiteX0" fmla="*/ 597 w 576661"/>
                <a:gd name="connsiteY0" fmla="*/ 180020 h 631949"/>
                <a:gd name="connsiteX1" fmla="*/ 288629 w 576661"/>
                <a:gd name="connsiteY1" fmla="*/ 0 h 631949"/>
                <a:gd name="connsiteX2" fmla="*/ 576661 w 576661"/>
                <a:gd name="connsiteY2" fmla="*/ 0 h 631949"/>
                <a:gd name="connsiteX3" fmla="*/ 557634 w 576661"/>
                <a:gd name="connsiteY3" fmla="*/ 569870 h 631949"/>
                <a:gd name="connsiteX4" fmla="*/ 223225 w 576661"/>
                <a:gd name="connsiteY4" fmla="*/ 569321 h 631949"/>
                <a:gd name="connsiteX5" fmla="*/ 597 w 576661"/>
                <a:gd name="connsiteY5" fmla="*/ 180020 h 631949"/>
                <a:gd name="connsiteX0" fmla="*/ 618 w 589136"/>
                <a:gd name="connsiteY0" fmla="*/ 180020 h 582509"/>
                <a:gd name="connsiteX1" fmla="*/ 288650 w 589136"/>
                <a:gd name="connsiteY1" fmla="*/ 0 h 582509"/>
                <a:gd name="connsiteX2" fmla="*/ 576682 w 589136"/>
                <a:gd name="connsiteY2" fmla="*/ 0 h 582509"/>
                <a:gd name="connsiteX3" fmla="*/ 589136 w 589136"/>
                <a:gd name="connsiteY3" fmla="*/ 442630 h 582509"/>
                <a:gd name="connsiteX4" fmla="*/ 223246 w 589136"/>
                <a:gd name="connsiteY4" fmla="*/ 569321 h 582509"/>
                <a:gd name="connsiteX5" fmla="*/ 618 w 589136"/>
                <a:gd name="connsiteY5" fmla="*/ 180020 h 582509"/>
                <a:gd name="connsiteX0" fmla="*/ 618 w 589136"/>
                <a:gd name="connsiteY0" fmla="*/ 180020 h 608715"/>
                <a:gd name="connsiteX1" fmla="*/ 288650 w 589136"/>
                <a:gd name="connsiteY1" fmla="*/ 0 h 608715"/>
                <a:gd name="connsiteX2" fmla="*/ 576682 w 589136"/>
                <a:gd name="connsiteY2" fmla="*/ 0 h 608715"/>
                <a:gd name="connsiteX3" fmla="*/ 589136 w 589136"/>
                <a:gd name="connsiteY3" fmla="*/ 442630 h 608715"/>
                <a:gd name="connsiteX4" fmla="*/ 406983 w 589136"/>
                <a:gd name="connsiteY4" fmla="*/ 581142 h 608715"/>
                <a:gd name="connsiteX5" fmla="*/ 223246 w 589136"/>
                <a:gd name="connsiteY5" fmla="*/ 569321 h 608715"/>
                <a:gd name="connsiteX6" fmla="*/ 618 w 589136"/>
                <a:gd name="connsiteY6" fmla="*/ 180020 h 608715"/>
                <a:gd name="connsiteX0" fmla="*/ 536 w 589054"/>
                <a:gd name="connsiteY0" fmla="*/ 180020 h 876866"/>
                <a:gd name="connsiteX1" fmla="*/ 288568 w 589054"/>
                <a:gd name="connsiteY1" fmla="*/ 0 h 876866"/>
                <a:gd name="connsiteX2" fmla="*/ 576600 w 589054"/>
                <a:gd name="connsiteY2" fmla="*/ 0 h 876866"/>
                <a:gd name="connsiteX3" fmla="*/ 589054 w 589054"/>
                <a:gd name="connsiteY3" fmla="*/ 442630 h 876866"/>
                <a:gd name="connsiteX4" fmla="*/ 451639 w 589054"/>
                <a:gd name="connsiteY4" fmla="*/ 875395 h 876866"/>
                <a:gd name="connsiteX5" fmla="*/ 223164 w 589054"/>
                <a:gd name="connsiteY5" fmla="*/ 569321 h 876866"/>
                <a:gd name="connsiteX6" fmla="*/ 536 w 589054"/>
                <a:gd name="connsiteY6" fmla="*/ 180020 h 876866"/>
                <a:gd name="connsiteX0" fmla="*/ 536 w 576600"/>
                <a:gd name="connsiteY0" fmla="*/ 180020 h 876866"/>
                <a:gd name="connsiteX1" fmla="*/ 288568 w 576600"/>
                <a:gd name="connsiteY1" fmla="*/ 0 h 876866"/>
                <a:gd name="connsiteX2" fmla="*/ 576600 w 576600"/>
                <a:gd name="connsiteY2" fmla="*/ 0 h 876866"/>
                <a:gd name="connsiteX3" fmla="*/ 545177 w 576600"/>
                <a:gd name="connsiteY3" fmla="*/ 435909 h 876866"/>
                <a:gd name="connsiteX4" fmla="*/ 451639 w 576600"/>
                <a:gd name="connsiteY4" fmla="*/ 875395 h 876866"/>
                <a:gd name="connsiteX5" fmla="*/ 223164 w 576600"/>
                <a:gd name="connsiteY5" fmla="*/ 569321 h 876866"/>
                <a:gd name="connsiteX6" fmla="*/ 536 w 576600"/>
                <a:gd name="connsiteY6" fmla="*/ 180020 h 876866"/>
                <a:gd name="connsiteX0" fmla="*/ 33 w 576097"/>
                <a:gd name="connsiteY0" fmla="*/ 180020 h 876316"/>
                <a:gd name="connsiteX1" fmla="*/ 288065 w 576097"/>
                <a:gd name="connsiteY1" fmla="*/ 0 h 876316"/>
                <a:gd name="connsiteX2" fmla="*/ 576097 w 576097"/>
                <a:gd name="connsiteY2" fmla="*/ 0 h 876316"/>
                <a:gd name="connsiteX3" fmla="*/ 544674 w 576097"/>
                <a:gd name="connsiteY3" fmla="*/ 435909 h 876316"/>
                <a:gd name="connsiteX4" fmla="*/ 451136 w 576097"/>
                <a:gd name="connsiteY4" fmla="*/ 875395 h 876316"/>
                <a:gd name="connsiteX5" fmla="*/ 270495 w 576097"/>
                <a:gd name="connsiteY5" fmla="*/ 432949 h 876316"/>
                <a:gd name="connsiteX6" fmla="*/ 33 w 576097"/>
                <a:gd name="connsiteY6" fmla="*/ 180020 h 876316"/>
                <a:gd name="connsiteX0" fmla="*/ 40 w 532153"/>
                <a:gd name="connsiteY0" fmla="*/ 303508 h 876267"/>
                <a:gd name="connsiteX1" fmla="*/ 244121 w 532153"/>
                <a:gd name="connsiteY1" fmla="*/ 0 h 876267"/>
                <a:gd name="connsiteX2" fmla="*/ 532153 w 532153"/>
                <a:gd name="connsiteY2" fmla="*/ 0 h 876267"/>
                <a:gd name="connsiteX3" fmla="*/ 500730 w 532153"/>
                <a:gd name="connsiteY3" fmla="*/ 435909 h 876267"/>
                <a:gd name="connsiteX4" fmla="*/ 407192 w 532153"/>
                <a:gd name="connsiteY4" fmla="*/ 875395 h 876267"/>
                <a:gd name="connsiteX5" fmla="*/ 226551 w 532153"/>
                <a:gd name="connsiteY5" fmla="*/ 432949 h 876267"/>
                <a:gd name="connsiteX6" fmla="*/ 40 w 532153"/>
                <a:gd name="connsiteY6" fmla="*/ 303508 h 87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153" h="876267">
                  <a:moveTo>
                    <a:pt x="40" y="303508"/>
                  </a:moveTo>
                  <a:cubicBezTo>
                    <a:pt x="2968" y="231350"/>
                    <a:pt x="85045" y="0"/>
                    <a:pt x="244121" y="0"/>
                  </a:cubicBezTo>
                  <a:lnTo>
                    <a:pt x="532153" y="0"/>
                  </a:lnTo>
                  <a:lnTo>
                    <a:pt x="500730" y="435909"/>
                  </a:lnTo>
                  <a:cubicBezTo>
                    <a:pt x="472447" y="532766"/>
                    <a:pt x="468174" y="854280"/>
                    <a:pt x="407192" y="875395"/>
                  </a:cubicBezTo>
                  <a:cubicBezTo>
                    <a:pt x="346210" y="896510"/>
                    <a:pt x="294410" y="528263"/>
                    <a:pt x="226551" y="432949"/>
                  </a:cubicBezTo>
                  <a:cubicBezTo>
                    <a:pt x="158692" y="337635"/>
                    <a:pt x="-2888" y="375666"/>
                    <a:pt x="40" y="303508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Gözyaşı Damlası 13"/>
            <p:cNvSpPr/>
            <p:nvPr/>
          </p:nvSpPr>
          <p:spPr>
            <a:xfrm rot="10800000">
              <a:off x="3761656" y="1067762"/>
              <a:ext cx="396541" cy="360040"/>
            </a:xfrm>
            <a:prstGeom prst="teardrop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Gözyaşı Damlası 34"/>
            <p:cNvSpPr/>
            <p:nvPr/>
          </p:nvSpPr>
          <p:spPr>
            <a:xfrm rot="6189409">
              <a:off x="3300909" y="924197"/>
              <a:ext cx="409455" cy="499813"/>
            </a:xfrm>
            <a:custGeom>
              <a:avLst/>
              <a:gdLst>
                <a:gd name="connsiteX0" fmla="*/ 0 w 396541"/>
                <a:gd name="connsiteY0" fmla="*/ 180020 h 360040"/>
                <a:gd name="connsiteX1" fmla="*/ 198271 w 396541"/>
                <a:gd name="connsiteY1" fmla="*/ 0 h 360040"/>
                <a:gd name="connsiteX2" fmla="*/ 396541 w 396541"/>
                <a:gd name="connsiteY2" fmla="*/ 0 h 360040"/>
                <a:gd name="connsiteX3" fmla="*/ 396541 w 396541"/>
                <a:gd name="connsiteY3" fmla="*/ 180020 h 360040"/>
                <a:gd name="connsiteX4" fmla="*/ 198270 w 396541"/>
                <a:gd name="connsiteY4" fmla="*/ 360040 h 360040"/>
                <a:gd name="connsiteX5" fmla="*/ -1 w 396541"/>
                <a:gd name="connsiteY5" fmla="*/ 180020 h 360040"/>
                <a:gd name="connsiteX6" fmla="*/ 0 w 396541"/>
                <a:gd name="connsiteY6" fmla="*/ 180020 h 360040"/>
                <a:gd name="connsiteX0" fmla="*/ 1 w 409455"/>
                <a:gd name="connsiteY0" fmla="*/ 319793 h 499813"/>
                <a:gd name="connsiteX1" fmla="*/ 198272 w 409455"/>
                <a:gd name="connsiteY1" fmla="*/ 139773 h 499813"/>
                <a:gd name="connsiteX2" fmla="*/ 409455 w 409455"/>
                <a:gd name="connsiteY2" fmla="*/ 0 h 499813"/>
                <a:gd name="connsiteX3" fmla="*/ 396542 w 409455"/>
                <a:gd name="connsiteY3" fmla="*/ 319793 h 499813"/>
                <a:gd name="connsiteX4" fmla="*/ 198271 w 409455"/>
                <a:gd name="connsiteY4" fmla="*/ 499813 h 499813"/>
                <a:gd name="connsiteX5" fmla="*/ 0 w 409455"/>
                <a:gd name="connsiteY5" fmla="*/ 319793 h 499813"/>
                <a:gd name="connsiteX6" fmla="*/ 1 w 409455"/>
                <a:gd name="connsiteY6" fmla="*/ 319793 h 499813"/>
                <a:gd name="connsiteX0" fmla="*/ 1 w 409455"/>
                <a:gd name="connsiteY0" fmla="*/ 319793 h 499813"/>
                <a:gd name="connsiteX1" fmla="*/ 198272 w 409455"/>
                <a:gd name="connsiteY1" fmla="*/ 139773 h 499813"/>
                <a:gd name="connsiteX2" fmla="*/ 273728 w 409455"/>
                <a:gd name="connsiteY2" fmla="*/ 70510 h 499813"/>
                <a:gd name="connsiteX3" fmla="*/ 409455 w 409455"/>
                <a:gd name="connsiteY3" fmla="*/ 0 h 499813"/>
                <a:gd name="connsiteX4" fmla="*/ 396542 w 409455"/>
                <a:gd name="connsiteY4" fmla="*/ 319793 h 499813"/>
                <a:gd name="connsiteX5" fmla="*/ 198271 w 409455"/>
                <a:gd name="connsiteY5" fmla="*/ 499813 h 499813"/>
                <a:gd name="connsiteX6" fmla="*/ 0 w 409455"/>
                <a:gd name="connsiteY6" fmla="*/ 319793 h 499813"/>
                <a:gd name="connsiteX7" fmla="*/ 1 w 409455"/>
                <a:gd name="connsiteY7" fmla="*/ 319793 h 499813"/>
                <a:gd name="connsiteX0" fmla="*/ 1 w 409455"/>
                <a:gd name="connsiteY0" fmla="*/ 319793 h 499813"/>
                <a:gd name="connsiteX1" fmla="*/ 198272 w 409455"/>
                <a:gd name="connsiteY1" fmla="*/ 139773 h 499813"/>
                <a:gd name="connsiteX2" fmla="*/ 316389 w 409455"/>
                <a:gd name="connsiteY2" fmla="*/ 97009 h 499813"/>
                <a:gd name="connsiteX3" fmla="*/ 409455 w 409455"/>
                <a:gd name="connsiteY3" fmla="*/ 0 h 499813"/>
                <a:gd name="connsiteX4" fmla="*/ 396542 w 409455"/>
                <a:gd name="connsiteY4" fmla="*/ 319793 h 499813"/>
                <a:gd name="connsiteX5" fmla="*/ 198271 w 409455"/>
                <a:gd name="connsiteY5" fmla="*/ 499813 h 499813"/>
                <a:gd name="connsiteX6" fmla="*/ 0 w 409455"/>
                <a:gd name="connsiteY6" fmla="*/ 319793 h 499813"/>
                <a:gd name="connsiteX7" fmla="*/ 1 w 409455"/>
                <a:gd name="connsiteY7" fmla="*/ 319793 h 4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455" h="499813">
                  <a:moveTo>
                    <a:pt x="1" y="319793"/>
                  </a:moveTo>
                  <a:cubicBezTo>
                    <a:pt x="1" y="220371"/>
                    <a:pt x="88770" y="139773"/>
                    <a:pt x="198272" y="139773"/>
                  </a:cubicBezTo>
                  <a:lnTo>
                    <a:pt x="316389" y="97009"/>
                  </a:lnTo>
                  <a:lnTo>
                    <a:pt x="409455" y="0"/>
                  </a:lnTo>
                  <a:cubicBezTo>
                    <a:pt x="409455" y="60007"/>
                    <a:pt x="396542" y="259786"/>
                    <a:pt x="396542" y="319793"/>
                  </a:cubicBezTo>
                  <a:cubicBezTo>
                    <a:pt x="396542" y="419215"/>
                    <a:pt x="307773" y="499813"/>
                    <a:pt x="198271" y="499813"/>
                  </a:cubicBezTo>
                  <a:cubicBezTo>
                    <a:pt x="88769" y="499813"/>
                    <a:pt x="0" y="419215"/>
                    <a:pt x="0" y="319793"/>
                  </a:cubicBezTo>
                  <a:lnTo>
                    <a:pt x="1" y="319793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2316912" y="1595387"/>
            <a:ext cx="917140" cy="194575"/>
            <a:chOff x="3171071" y="827579"/>
            <a:chExt cx="2649353" cy="1182123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2000">
                <a:schemeClr val="accent3">
                  <a:lumMod val="20000"/>
                  <a:lumOff val="80000"/>
                </a:schemeClr>
              </a:gs>
              <a:gs pos="17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</p:grpSpPr>
        <p:sp>
          <p:nvSpPr>
            <p:cNvPr id="17" name="Gözyaşı Damlası 16"/>
            <p:cNvSpPr/>
            <p:nvPr/>
          </p:nvSpPr>
          <p:spPr>
            <a:xfrm>
              <a:off x="3171071" y="1516932"/>
              <a:ext cx="576064" cy="360040"/>
            </a:xfrm>
            <a:prstGeom prst="teardrop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Gözyaşı Damlası 23"/>
            <p:cNvSpPr/>
            <p:nvPr/>
          </p:nvSpPr>
          <p:spPr>
            <a:xfrm rot="11305914">
              <a:off x="4368254" y="827579"/>
              <a:ext cx="1452170" cy="693047"/>
            </a:xfrm>
            <a:custGeom>
              <a:avLst/>
              <a:gdLst>
                <a:gd name="connsiteX0" fmla="*/ 0 w 576064"/>
                <a:gd name="connsiteY0" fmla="*/ 180020 h 360040"/>
                <a:gd name="connsiteX1" fmla="*/ 288032 w 576064"/>
                <a:gd name="connsiteY1" fmla="*/ 0 h 360040"/>
                <a:gd name="connsiteX2" fmla="*/ 576064 w 576064"/>
                <a:gd name="connsiteY2" fmla="*/ 0 h 360040"/>
                <a:gd name="connsiteX3" fmla="*/ 576064 w 576064"/>
                <a:gd name="connsiteY3" fmla="*/ 180020 h 360040"/>
                <a:gd name="connsiteX4" fmla="*/ 288032 w 576064"/>
                <a:gd name="connsiteY4" fmla="*/ 360040 h 360040"/>
                <a:gd name="connsiteX5" fmla="*/ 0 w 576064"/>
                <a:gd name="connsiteY5" fmla="*/ 180020 h 360040"/>
                <a:gd name="connsiteX0" fmla="*/ 4403 w 596429"/>
                <a:gd name="connsiteY0" fmla="*/ 180020 h 617772"/>
                <a:gd name="connsiteX1" fmla="*/ 292435 w 596429"/>
                <a:gd name="connsiteY1" fmla="*/ 0 h 617772"/>
                <a:gd name="connsiteX2" fmla="*/ 580467 w 596429"/>
                <a:gd name="connsiteY2" fmla="*/ 0 h 617772"/>
                <a:gd name="connsiteX3" fmla="*/ 580467 w 596429"/>
                <a:gd name="connsiteY3" fmla="*/ 180020 h 617772"/>
                <a:gd name="connsiteX4" fmla="*/ 492760 w 596429"/>
                <a:gd name="connsiteY4" fmla="*/ 617772 h 617772"/>
                <a:gd name="connsiteX5" fmla="*/ 4403 w 596429"/>
                <a:gd name="connsiteY5" fmla="*/ 180020 h 617772"/>
                <a:gd name="connsiteX0" fmla="*/ 72505 w 648569"/>
                <a:gd name="connsiteY0" fmla="*/ 180020 h 750841"/>
                <a:gd name="connsiteX1" fmla="*/ 360537 w 648569"/>
                <a:gd name="connsiteY1" fmla="*/ 0 h 750841"/>
                <a:gd name="connsiteX2" fmla="*/ 648569 w 648569"/>
                <a:gd name="connsiteY2" fmla="*/ 0 h 750841"/>
                <a:gd name="connsiteX3" fmla="*/ 648569 w 648569"/>
                <a:gd name="connsiteY3" fmla="*/ 180020 h 750841"/>
                <a:gd name="connsiteX4" fmla="*/ 86980 w 648569"/>
                <a:gd name="connsiteY4" fmla="*/ 750841 h 750841"/>
                <a:gd name="connsiteX5" fmla="*/ 72505 w 648569"/>
                <a:gd name="connsiteY5" fmla="*/ 180020 h 750841"/>
                <a:gd name="connsiteX0" fmla="*/ 3611 w 1100068"/>
                <a:gd name="connsiteY0" fmla="*/ 302034 h 751705"/>
                <a:gd name="connsiteX1" fmla="*/ 812036 w 1100068"/>
                <a:gd name="connsiteY1" fmla="*/ 0 h 751705"/>
                <a:gd name="connsiteX2" fmla="*/ 1100068 w 1100068"/>
                <a:gd name="connsiteY2" fmla="*/ 0 h 751705"/>
                <a:gd name="connsiteX3" fmla="*/ 1100068 w 1100068"/>
                <a:gd name="connsiteY3" fmla="*/ 180020 h 751705"/>
                <a:gd name="connsiteX4" fmla="*/ 538479 w 1100068"/>
                <a:gd name="connsiteY4" fmla="*/ 750841 h 751705"/>
                <a:gd name="connsiteX5" fmla="*/ 3611 w 1100068"/>
                <a:gd name="connsiteY5" fmla="*/ 302034 h 751705"/>
                <a:gd name="connsiteX0" fmla="*/ 18292 w 1114749"/>
                <a:gd name="connsiteY0" fmla="*/ 302034 h 780144"/>
                <a:gd name="connsiteX1" fmla="*/ 826717 w 1114749"/>
                <a:gd name="connsiteY1" fmla="*/ 0 h 780144"/>
                <a:gd name="connsiteX2" fmla="*/ 1114749 w 1114749"/>
                <a:gd name="connsiteY2" fmla="*/ 0 h 780144"/>
                <a:gd name="connsiteX3" fmla="*/ 1114749 w 1114749"/>
                <a:gd name="connsiteY3" fmla="*/ 180020 h 780144"/>
                <a:gd name="connsiteX4" fmla="*/ 553160 w 1114749"/>
                <a:gd name="connsiteY4" fmla="*/ 750841 h 780144"/>
                <a:gd name="connsiteX5" fmla="*/ 285408 w 1114749"/>
                <a:gd name="connsiteY5" fmla="*/ 656390 h 780144"/>
                <a:gd name="connsiteX6" fmla="*/ 18292 w 1114749"/>
                <a:gd name="connsiteY6" fmla="*/ 302034 h 780144"/>
                <a:gd name="connsiteX0" fmla="*/ 197974 w 1294431"/>
                <a:gd name="connsiteY0" fmla="*/ 302034 h 833425"/>
                <a:gd name="connsiteX1" fmla="*/ 1006399 w 1294431"/>
                <a:gd name="connsiteY1" fmla="*/ 0 h 833425"/>
                <a:gd name="connsiteX2" fmla="*/ 1294431 w 1294431"/>
                <a:gd name="connsiteY2" fmla="*/ 0 h 833425"/>
                <a:gd name="connsiteX3" fmla="*/ 1294431 w 1294431"/>
                <a:gd name="connsiteY3" fmla="*/ 180020 h 833425"/>
                <a:gd name="connsiteX4" fmla="*/ 732842 w 1294431"/>
                <a:gd name="connsiteY4" fmla="*/ 750841 h 833425"/>
                <a:gd name="connsiteX5" fmla="*/ 35118 w 1294431"/>
                <a:gd name="connsiteY5" fmla="*/ 782951 h 833425"/>
                <a:gd name="connsiteX6" fmla="*/ 197974 w 1294431"/>
                <a:gd name="connsiteY6" fmla="*/ 302034 h 833425"/>
                <a:gd name="connsiteX0" fmla="*/ 197974 w 1452170"/>
                <a:gd name="connsiteY0" fmla="*/ 388240 h 919631"/>
                <a:gd name="connsiteX1" fmla="*/ 1006399 w 1452170"/>
                <a:gd name="connsiteY1" fmla="*/ 86206 h 919631"/>
                <a:gd name="connsiteX2" fmla="*/ 1452170 w 1452170"/>
                <a:gd name="connsiteY2" fmla="*/ 0 h 919631"/>
                <a:gd name="connsiteX3" fmla="*/ 1294431 w 1452170"/>
                <a:gd name="connsiteY3" fmla="*/ 266226 h 919631"/>
                <a:gd name="connsiteX4" fmla="*/ 732842 w 1452170"/>
                <a:gd name="connsiteY4" fmla="*/ 837047 h 919631"/>
                <a:gd name="connsiteX5" fmla="*/ 35118 w 1452170"/>
                <a:gd name="connsiteY5" fmla="*/ 869157 h 919631"/>
                <a:gd name="connsiteX6" fmla="*/ 197974 w 1452170"/>
                <a:gd name="connsiteY6" fmla="*/ 388240 h 9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170" h="919631">
                  <a:moveTo>
                    <a:pt x="197974" y="388240"/>
                  </a:moveTo>
                  <a:cubicBezTo>
                    <a:pt x="359854" y="257748"/>
                    <a:pt x="847323" y="86206"/>
                    <a:pt x="1006399" y="86206"/>
                  </a:cubicBezTo>
                  <a:lnTo>
                    <a:pt x="1452170" y="0"/>
                  </a:lnTo>
                  <a:lnTo>
                    <a:pt x="1294431" y="266226"/>
                  </a:lnTo>
                  <a:cubicBezTo>
                    <a:pt x="1294431" y="365648"/>
                    <a:pt x="942727" y="736559"/>
                    <a:pt x="732842" y="837047"/>
                  </a:cubicBezTo>
                  <a:cubicBezTo>
                    <a:pt x="522957" y="937535"/>
                    <a:pt x="124263" y="943958"/>
                    <a:pt x="35118" y="869157"/>
                  </a:cubicBezTo>
                  <a:cubicBezTo>
                    <a:pt x="-54027" y="794356"/>
                    <a:pt x="36094" y="518732"/>
                    <a:pt x="197974" y="38824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Gözyaşı Damlası 32"/>
            <p:cNvSpPr/>
            <p:nvPr/>
          </p:nvSpPr>
          <p:spPr>
            <a:xfrm rot="15677452">
              <a:off x="4059214" y="1305492"/>
              <a:ext cx="532153" cy="876267"/>
            </a:xfrm>
            <a:custGeom>
              <a:avLst/>
              <a:gdLst>
                <a:gd name="connsiteX0" fmla="*/ 0 w 576064"/>
                <a:gd name="connsiteY0" fmla="*/ 180020 h 360040"/>
                <a:gd name="connsiteX1" fmla="*/ 288032 w 576064"/>
                <a:gd name="connsiteY1" fmla="*/ 0 h 360040"/>
                <a:gd name="connsiteX2" fmla="*/ 576064 w 576064"/>
                <a:gd name="connsiteY2" fmla="*/ 0 h 360040"/>
                <a:gd name="connsiteX3" fmla="*/ 576064 w 576064"/>
                <a:gd name="connsiteY3" fmla="*/ 180020 h 360040"/>
                <a:gd name="connsiteX4" fmla="*/ 288032 w 576064"/>
                <a:gd name="connsiteY4" fmla="*/ 360040 h 360040"/>
                <a:gd name="connsiteX5" fmla="*/ 0 w 576064"/>
                <a:gd name="connsiteY5" fmla="*/ 180020 h 360040"/>
                <a:gd name="connsiteX0" fmla="*/ 985 w 577049"/>
                <a:gd name="connsiteY0" fmla="*/ 180020 h 468110"/>
                <a:gd name="connsiteX1" fmla="*/ 289017 w 577049"/>
                <a:gd name="connsiteY1" fmla="*/ 0 h 468110"/>
                <a:gd name="connsiteX2" fmla="*/ 577049 w 577049"/>
                <a:gd name="connsiteY2" fmla="*/ 0 h 468110"/>
                <a:gd name="connsiteX3" fmla="*/ 577049 w 577049"/>
                <a:gd name="connsiteY3" fmla="*/ 180020 h 468110"/>
                <a:gd name="connsiteX4" fmla="*/ 225116 w 577049"/>
                <a:gd name="connsiteY4" fmla="*/ 468110 h 468110"/>
                <a:gd name="connsiteX5" fmla="*/ 985 w 577049"/>
                <a:gd name="connsiteY5" fmla="*/ 180020 h 468110"/>
                <a:gd name="connsiteX0" fmla="*/ 1044 w 577108"/>
                <a:gd name="connsiteY0" fmla="*/ 180020 h 569321"/>
                <a:gd name="connsiteX1" fmla="*/ 289076 w 577108"/>
                <a:gd name="connsiteY1" fmla="*/ 0 h 569321"/>
                <a:gd name="connsiteX2" fmla="*/ 577108 w 577108"/>
                <a:gd name="connsiteY2" fmla="*/ 0 h 569321"/>
                <a:gd name="connsiteX3" fmla="*/ 577108 w 577108"/>
                <a:gd name="connsiteY3" fmla="*/ 180020 h 569321"/>
                <a:gd name="connsiteX4" fmla="*/ 223672 w 577108"/>
                <a:gd name="connsiteY4" fmla="*/ 569321 h 569321"/>
                <a:gd name="connsiteX5" fmla="*/ 1044 w 577108"/>
                <a:gd name="connsiteY5" fmla="*/ 180020 h 569321"/>
                <a:gd name="connsiteX0" fmla="*/ 551 w 576615"/>
                <a:gd name="connsiteY0" fmla="*/ 180020 h 569339"/>
                <a:gd name="connsiteX1" fmla="*/ 288583 w 576615"/>
                <a:gd name="connsiteY1" fmla="*/ 0 h 569339"/>
                <a:gd name="connsiteX2" fmla="*/ 576615 w 576615"/>
                <a:gd name="connsiteY2" fmla="*/ 0 h 569339"/>
                <a:gd name="connsiteX3" fmla="*/ 479821 w 576615"/>
                <a:gd name="connsiteY3" fmla="*/ 195714 h 569339"/>
                <a:gd name="connsiteX4" fmla="*/ 223179 w 576615"/>
                <a:gd name="connsiteY4" fmla="*/ 569321 h 569339"/>
                <a:gd name="connsiteX5" fmla="*/ 551 w 576615"/>
                <a:gd name="connsiteY5" fmla="*/ 180020 h 569339"/>
                <a:gd name="connsiteX0" fmla="*/ 570 w 576634"/>
                <a:gd name="connsiteY0" fmla="*/ 180020 h 569381"/>
                <a:gd name="connsiteX1" fmla="*/ 288602 w 576634"/>
                <a:gd name="connsiteY1" fmla="*/ 0 h 569381"/>
                <a:gd name="connsiteX2" fmla="*/ 576634 w 576634"/>
                <a:gd name="connsiteY2" fmla="*/ 0 h 569381"/>
                <a:gd name="connsiteX3" fmla="*/ 513999 w 576634"/>
                <a:gd name="connsiteY3" fmla="*/ 150277 h 569381"/>
                <a:gd name="connsiteX4" fmla="*/ 223198 w 576634"/>
                <a:gd name="connsiteY4" fmla="*/ 569321 h 569381"/>
                <a:gd name="connsiteX5" fmla="*/ 570 w 576634"/>
                <a:gd name="connsiteY5" fmla="*/ 180020 h 569381"/>
                <a:gd name="connsiteX0" fmla="*/ 597 w 576661"/>
                <a:gd name="connsiteY0" fmla="*/ 180020 h 631949"/>
                <a:gd name="connsiteX1" fmla="*/ 288629 w 576661"/>
                <a:gd name="connsiteY1" fmla="*/ 0 h 631949"/>
                <a:gd name="connsiteX2" fmla="*/ 576661 w 576661"/>
                <a:gd name="connsiteY2" fmla="*/ 0 h 631949"/>
                <a:gd name="connsiteX3" fmla="*/ 557634 w 576661"/>
                <a:gd name="connsiteY3" fmla="*/ 569870 h 631949"/>
                <a:gd name="connsiteX4" fmla="*/ 223225 w 576661"/>
                <a:gd name="connsiteY4" fmla="*/ 569321 h 631949"/>
                <a:gd name="connsiteX5" fmla="*/ 597 w 576661"/>
                <a:gd name="connsiteY5" fmla="*/ 180020 h 631949"/>
                <a:gd name="connsiteX0" fmla="*/ 618 w 589136"/>
                <a:gd name="connsiteY0" fmla="*/ 180020 h 582509"/>
                <a:gd name="connsiteX1" fmla="*/ 288650 w 589136"/>
                <a:gd name="connsiteY1" fmla="*/ 0 h 582509"/>
                <a:gd name="connsiteX2" fmla="*/ 576682 w 589136"/>
                <a:gd name="connsiteY2" fmla="*/ 0 h 582509"/>
                <a:gd name="connsiteX3" fmla="*/ 589136 w 589136"/>
                <a:gd name="connsiteY3" fmla="*/ 442630 h 582509"/>
                <a:gd name="connsiteX4" fmla="*/ 223246 w 589136"/>
                <a:gd name="connsiteY4" fmla="*/ 569321 h 582509"/>
                <a:gd name="connsiteX5" fmla="*/ 618 w 589136"/>
                <a:gd name="connsiteY5" fmla="*/ 180020 h 582509"/>
                <a:gd name="connsiteX0" fmla="*/ 618 w 589136"/>
                <a:gd name="connsiteY0" fmla="*/ 180020 h 608715"/>
                <a:gd name="connsiteX1" fmla="*/ 288650 w 589136"/>
                <a:gd name="connsiteY1" fmla="*/ 0 h 608715"/>
                <a:gd name="connsiteX2" fmla="*/ 576682 w 589136"/>
                <a:gd name="connsiteY2" fmla="*/ 0 h 608715"/>
                <a:gd name="connsiteX3" fmla="*/ 589136 w 589136"/>
                <a:gd name="connsiteY3" fmla="*/ 442630 h 608715"/>
                <a:gd name="connsiteX4" fmla="*/ 406983 w 589136"/>
                <a:gd name="connsiteY4" fmla="*/ 581142 h 608715"/>
                <a:gd name="connsiteX5" fmla="*/ 223246 w 589136"/>
                <a:gd name="connsiteY5" fmla="*/ 569321 h 608715"/>
                <a:gd name="connsiteX6" fmla="*/ 618 w 589136"/>
                <a:gd name="connsiteY6" fmla="*/ 180020 h 608715"/>
                <a:gd name="connsiteX0" fmla="*/ 536 w 589054"/>
                <a:gd name="connsiteY0" fmla="*/ 180020 h 876866"/>
                <a:gd name="connsiteX1" fmla="*/ 288568 w 589054"/>
                <a:gd name="connsiteY1" fmla="*/ 0 h 876866"/>
                <a:gd name="connsiteX2" fmla="*/ 576600 w 589054"/>
                <a:gd name="connsiteY2" fmla="*/ 0 h 876866"/>
                <a:gd name="connsiteX3" fmla="*/ 589054 w 589054"/>
                <a:gd name="connsiteY3" fmla="*/ 442630 h 876866"/>
                <a:gd name="connsiteX4" fmla="*/ 451639 w 589054"/>
                <a:gd name="connsiteY4" fmla="*/ 875395 h 876866"/>
                <a:gd name="connsiteX5" fmla="*/ 223164 w 589054"/>
                <a:gd name="connsiteY5" fmla="*/ 569321 h 876866"/>
                <a:gd name="connsiteX6" fmla="*/ 536 w 589054"/>
                <a:gd name="connsiteY6" fmla="*/ 180020 h 876866"/>
                <a:gd name="connsiteX0" fmla="*/ 536 w 576600"/>
                <a:gd name="connsiteY0" fmla="*/ 180020 h 876866"/>
                <a:gd name="connsiteX1" fmla="*/ 288568 w 576600"/>
                <a:gd name="connsiteY1" fmla="*/ 0 h 876866"/>
                <a:gd name="connsiteX2" fmla="*/ 576600 w 576600"/>
                <a:gd name="connsiteY2" fmla="*/ 0 h 876866"/>
                <a:gd name="connsiteX3" fmla="*/ 545177 w 576600"/>
                <a:gd name="connsiteY3" fmla="*/ 435909 h 876866"/>
                <a:gd name="connsiteX4" fmla="*/ 451639 w 576600"/>
                <a:gd name="connsiteY4" fmla="*/ 875395 h 876866"/>
                <a:gd name="connsiteX5" fmla="*/ 223164 w 576600"/>
                <a:gd name="connsiteY5" fmla="*/ 569321 h 876866"/>
                <a:gd name="connsiteX6" fmla="*/ 536 w 576600"/>
                <a:gd name="connsiteY6" fmla="*/ 180020 h 876866"/>
                <a:gd name="connsiteX0" fmla="*/ 33 w 576097"/>
                <a:gd name="connsiteY0" fmla="*/ 180020 h 876316"/>
                <a:gd name="connsiteX1" fmla="*/ 288065 w 576097"/>
                <a:gd name="connsiteY1" fmla="*/ 0 h 876316"/>
                <a:gd name="connsiteX2" fmla="*/ 576097 w 576097"/>
                <a:gd name="connsiteY2" fmla="*/ 0 h 876316"/>
                <a:gd name="connsiteX3" fmla="*/ 544674 w 576097"/>
                <a:gd name="connsiteY3" fmla="*/ 435909 h 876316"/>
                <a:gd name="connsiteX4" fmla="*/ 451136 w 576097"/>
                <a:gd name="connsiteY4" fmla="*/ 875395 h 876316"/>
                <a:gd name="connsiteX5" fmla="*/ 270495 w 576097"/>
                <a:gd name="connsiteY5" fmla="*/ 432949 h 876316"/>
                <a:gd name="connsiteX6" fmla="*/ 33 w 576097"/>
                <a:gd name="connsiteY6" fmla="*/ 180020 h 876316"/>
                <a:gd name="connsiteX0" fmla="*/ 40 w 532153"/>
                <a:gd name="connsiteY0" fmla="*/ 303508 h 876267"/>
                <a:gd name="connsiteX1" fmla="*/ 244121 w 532153"/>
                <a:gd name="connsiteY1" fmla="*/ 0 h 876267"/>
                <a:gd name="connsiteX2" fmla="*/ 532153 w 532153"/>
                <a:gd name="connsiteY2" fmla="*/ 0 h 876267"/>
                <a:gd name="connsiteX3" fmla="*/ 500730 w 532153"/>
                <a:gd name="connsiteY3" fmla="*/ 435909 h 876267"/>
                <a:gd name="connsiteX4" fmla="*/ 407192 w 532153"/>
                <a:gd name="connsiteY4" fmla="*/ 875395 h 876267"/>
                <a:gd name="connsiteX5" fmla="*/ 226551 w 532153"/>
                <a:gd name="connsiteY5" fmla="*/ 432949 h 876267"/>
                <a:gd name="connsiteX6" fmla="*/ 40 w 532153"/>
                <a:gd name="connsiteY6" fmla="*/ 303508 h 87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153" h="876267">
                  <a:moveTo>
                    <a:pt x="40" y="303508"/>
                  </a:moveTo>
                  <a:cubicBezTo>
                    <a:pt x="2968" y="231350"/>
                    <a:pt x="85045" y="0"/>
                    <a:pt x="244121" y="0"/>
                  </a:cubicBezTo>
                  <a:lnTo>
                    <a:pt x="532153" y="0"/>
                  </a:lnTo>
                  <a:lnTo>
                    <a:pt x="500730" y="435909"/>
                  </a:lnTo>
                  <a:cubicBezTo>
                    <a:pt x="472447" y="532766"/>
                    <a:pt x="468174" y="854280"/>
                    <a:pt x="407192" y="875395"/>
                  </a:cubicBezTo>
                  <a:cubicBezTo>
                    <a:pt x="346210" y="896510"/>
                    <a:pt x="294410" y="528263"/>
                    <a:pt x="226551" y="432949"/>
                  </a:cubicBezTo>
                  <a:cubicBezTo>
                    <a:pt x="158692" y="337635"/>
                    <a:pt x="-2888" y="375666"/>
                    <a:pt x="40" y="303508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Gözyaşı Damlası 19"/>
            <p:cNvSpPr/>
            <p:nvPr/>
          </p:nvSpPr>
          <p:spPr>
            <a:xfrm rot="10800000">
              <a:off x="3761656" y="1067762"/>
              <a:ext cx="396541" cy="360040"/>
            </a:xfrm>
            <a:prstGeom prst="teardrop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Gözyaşı Damlası 34"/>
            <p:cNvSpPr/>
            <p:nvPr/>
          </p:nvSpPr>
          <p:spPr>
            <a:xfrm rot="6189409">
              <a:off x="3300909" y="924197"/>
              <a:ext cx="409455" cy="499813"/>
            </a:xfrm>
            <a:custGeom>
              <a:avLst/>
              <a:gdLst>
                <a:gd name="connsiteX0" fmla="*/ 0 w 396541"/>
                <a:gd name="connsiteY0" fmla="*/ 180020 h 360040"/>
                <a:gd name="connsiteX1" fmla="*/ 198271 w 396541"/>
                <a:gd name="connsiteY1" fmla="*/ 0 h 360040"/>
                <a:gd name="connsiteX2" fmla="*/ 396541 w 396541"/>
                <a:gd name="connsiteY2" fmla="*/ 0 h 360040"/>
                <a:gd name="connsiteX3" fmla="*/ 396541 w 396541"/>
                <a:gd name="connsiteY3" fmla="*/ 180020 h 360040"/>
                <a:gd name="connsiteX4" fmla="*/ 198270 w 396541"/>
                <a:gd name="connsiteY4" fmla="*/ 360040 h 360040"/>
                <a:gd name="connsiteX5" fmla="*/ -1 w 396541"/>
                <a:gd name="connsiteY5" fmla="*/ 180020 h 360040"/>
                <a:gd name="connsiteX6" fmla="*/ 0 w 396541"/>
                <a:gd name="connsiteY6" fmla="*/ 180020 h 360040"/>
                <a:gd name="connsiteX0" fmla="*/ 1 w 409455"/>
                <a:gd name="connsiteY0" fmla="*/ 319793 h 499813"/>
                <a:gd name="connsiteX1" fmla="*/ 198272 w 409455"/>
                <a:gd name="connsiteY1" fmla="*/ 139773 h 499813"/>
                <a:gd name="connsiteX2" fmla="*/ 409455 w 409455"/>
                <a:gd name="connsiteY2" fmla="*/ 0 h 499813"/>
                <a:gd name="connsiteX3" fmla="*/ 396542 w 409455"/>
                <a:gd name="connsiteY3" fmla="*/ 319793 h 499813"/>
                <a:gd name="connsiteX4" fmla="*/ 198271 w 409455"/>
                <a:gd name="connsiteY4" fmla="*/ 499813 h 499813"/>
                <a:gd name="connsiteX5" fmla="*/ 0 w 409455"/>
                <a:gd name="connsiteY5" fmla="*/ 319793 h 499813"/>
                <a:gd name="connsiteX6" fmla="*/ 1 w 409455"/>
                <a:gd name="connsiteY6" fmla="*/ 319793 h 499813"/>
                <a:gd name="connsiteX0" fmla="*/ 1 w 409455"/>
                <a:gd name="connsiteY0" fmla="*/ 319793 h 499813"/>
                <a:gd name="connsiteX1" fmla="*/ 198272 w 409455"/>
                <a:gd name="connsiteY1" fmla="*/ 139773 h 499813"/>
                <a:gd name="connsiteX2" fmla="*/ 273728 w 409455"/>
                <a:gd name="connsiteY2" fmla="*/ 70510 h 499813"/>
                <a:gd name="connsiteX3" fmla="*/ 409455 w 409455"/>
                <a:gd name="connsiteY3" fmla="*/ 0 h 499813"/>
                <a:gd name="connsiteX4" fmla="*/ 396542 w 409455"/>
                <a:gd name="connsiteY4" fmla="*/ 319793 h 499813"/>
                <a:gd name="connsiteX5" fmla="*/ 198271 w 409455"/>
                <a:gd name="connsiteY5" fmla="*/ 499813 h 499813"/>
                <a:gd name="connsiteX6" fmla="*/ 0 w 409455"/>
                <a:gd name="connsiteY6" fmla="*/ 319793 h 499813"/>
                <a:gd name="connsiteX7" fmla="*/ 1 w 409455"/>
                <a:gd name="connsiteY7" fmla="*/ 319793 h 499813"/>
                <a:gd name="connsiteX0" fmla="*/ 1 w 409455"/>
                <a:gd name="connsiteY0" fmla="*/ 319793 h 499813"/>
                <a:gd name="connsiteX1" fmla="*/ 198272 w 409455"/>
                <a:gd name="connsiteY1" fmla="*/ 139773 h 499813"/>
                <a:gd name="connsiteX2" fmla="*/ 316389 w 409455"/>
                <a:gd name="connsiteY2" fmla="*/ 97009 h 499813"/>
                <a:gd name="connsiteX3" fmla="*/ 409455 w 409455"/>
                <a:gd name="connsiteY3" fmla="*/ 0 h 499813"/>
                <a:gd name="connsiteX4" fmla="*/ 396542 w 409455"/>
                <a:gd name="connsiteY4" fmla="*/ 319793 h 499813"/>
                <a:gd name="connsiteX5" fmla="*/ 198271 w 409455"/>
                <a:gd name="connsiteY5" fmla="*/ 499813 h 499813"/>
                <a:gd name="connsiteX6" fmla="*/ 0 w 409455"/>
                <a:gd name="connsiteY6" fmla="*/ 319793 h 499813"/>
                <a:gd name="connsiteX7" fmla="*/ 1 w 409455"/>
                <a:gd name="connsiteY7" fmla="*/ 319793 h 4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455" h="499813">
                  <a:moveTo>
                    <a:pt x="1" y="319793"/>
                  </a:moveTo>
                  <a:cubicBezTo>
                    <a:pt x="1" y="220371"/>
                    <a:pt x="88770" y="139773"/>
                    <a:pt x="198272" y="139773"/>
                  </a:cubicBezTo>
                  <a:lnTo>
                    <a:pt x="316389" y="97009"/>
                  </a:lnTo>
                  <a:lnTo>
                    <a:pt x="409455" y="0"/>
                  </a:lnTo>
                  <a:cubicBezTo>
                    <a:pt x="409455" y="60007"/>
                    <a:pt x="396542" y="259786"/>
                    <a:pt x="396542" y="319793"/>
                  </a:cubicBezTo>
                  <a:cubicBezTo>
                    <a:pt x="396542" y="419215"/>
                    <a:pt x="307773" y="499813"/>
                    <a:pt x="198271" y="499813"/>
                  </a:cubicBezTo>
                  <a:cubicBezTo>
                    <a:pt x="88769" y="499813"/>
                    <a:pt x="0" y="419215"/>
                    <a:pt x="0" y="319793"/>
                  </a:cubicBezTo>
                  <a:lnTo>
                    <a:pt x="1" y="319793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36380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Başlangıçta radyum kaynakları ile </a:t>
            </a:r>
            <a:r>
              <a:rPr lang="tr-TR" dirty="0" err="1" smtClean="0"/>
              <a:t>yüzeyel</a:t>
            </a:r>
            <a:r>
              <a:rPr lang="tr-TR" dirty="0" smtClean="0"/>
              <a:t> </a:t>
            </a:r>
            <a:r>
              <a:rPr lang="tr-TR" dirty="0" err="1" smtClean="0"/>
              <a:t>aplikatörler</a:t>
            </a:r>
            <a:r>
              <a:rPr lang="tr-TR" dirty="0" smtClean="0"/>
              <a:t> oluşturularak yakından tedavi=</a:t>
            </a:r>
            <a:r>
              <a:rPr lang="tr-TR" dirty="0" err="1" smtClean="0"/>
              <a:t>brakiterapi</a:t>
            </a:r>
            <a:r>
              <a:rPr lang="tr-TR" dirty="0" smtClean="0"/>
              <a:t>, “</a:t>
            </a:r>
            <a:r>
              <a:rPr lang="tr-TR" dirty="0" err="1" smtClean="0"/>
              <a:t>plesiotherapi</a:t>
            </a:r>
            <a:r>
              <a:rPr lang="tr-TR" dirty="0" smtClean="0"/>
              <a:t>”, uygulamaları ilk kez 1901’de </a:t>
            </a:r>
            <a:r>
              <a:rPr lang="tr-TR" dirty="0" err="1" smtClean="0"/>
              <a:t>Danlos</a:t>
            </a:r>
            <a:r>
              <a:rPr lang="tr-TR" dirty="0" smtClean="0"/>
              <a:t> ve </a:t>
            </a:r>
            <a:r>
              <a:rPr lang="tr-TR" dirty="0" err="1" smtClean="0"/>
              <a:t>Block</a:t>
            </a:r>
            <a:r>
              <a:rPr lang="tr-TR" dirty="0" smtClean="0"/>
              <a:t> tarafından Paris’te </a:t>
            </a:r>
            <a:r>
              <a:rPr lang="tr-TR" dirty="0" err="1" smtClean="0"/>
              <a:t>St</a:t>
            </a:r>
            <a:r>
              <a:rPr lang="tr-TR" dirty="0" smtClean="0"/>
              <a:t>. </a:t>
            </a:r>
            <a:r>
              <a:rPr lang="tr-TR" dirty="0" err="1" smtClean="0"/>
              <a:t>Luis</a:t>
            </a:r>
            <a:r>
              <a:rPr lang="tr-TR" dirty="0" smtClean="0"/>
              <a:t> </a:t>
            </a:r>
            <a:r>
              <a:rPr lang="tr-TR" dirty="0" err="1" smtClean="0"/>
              <a:t>Hosp</a:t>
            </a:r>
            <a:r>
              <a:rPr lang="tr-TR" dirty="0" smtClean="0"/>
              <a:t>.’da </a:t>
            </a:r>
            <a:r>
              <a:rPr lang="tr-TR" dirty="0" err="1" smtClean="0"/>
              <a:t>lupus</a:t>
            </a:r>
            <a:r>
              <a:rPr lang="tr-TR" dirty="0" smtClean="0"/>
              <a:t> tedavisinde kullanılmış ve sonra </a:t>
            </a:r>
            <a:r>
              <a:rPr lang="tr-TR" dirty="0" err="1" smtClean="0"/>
              <a:t>maliğn</a:t>
            </a:r>
            <a:r>
              <a:rPr lang="tr-TR" dirty="0" smtClean="0"/>
              <a:t> tümörlerin tedavisine geçilmiştir.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Brakiterapide</a:t>
            </a:r>
            <a:r>
              <a:rPr lang="tr-TR" dirty="0" smtClean="0"/>
              <a:t> 3 önemli fizik kuralı vardır.</a:t>
            </a:r>
          </a:p>
          <a:p>
            <a:r>
              <a:rPr lang="tr-TR" dirty="0" smtClean="0"/>
              <a:t>1.Uzaklık: Uzaklığın karesi ile ters orantılı olarak radyasyon etkisi azalır. 1m sonra 0’a yaklaşır.</a:t>
            </a:r>
          </a:p>
          <a:p>
            <a:r>
              <a:rPr lang="tr-TR" dirty="0" smtClean="0"/>
              <a:t>Bu nedenle radyasyon kaynağına elle temas etmekten kaçınmalı ve uzaktan kullanabilmeyi sağlayacak aparatlar kullanılmalıdır.</a:t>
            </a:r>
          </a:p>
          <a:p>
            <a:r>
              <a:rPr lang="tr-TR" dirty="0" smtClean="0"/>
              <a:t>2.Zaman: </a:t>
            </a:r>
            <a:r>
              <a:rPr lang="tr-TR" dirty="0" err="1" smtClean="0"/>
              <a:t>Nwekadar</a:t>
            </a:r>
            <a:r>
              <a:rPr lang="tr-TR" dirty="0" smtClean="0"/>
              <a:t> uzun süre uygulanırsa o kadar radyasyon verir</a:t>
            </a:r>
          </a:p>
          <a:p>
            <a:r>
              <a:rPr lang="tr-TR" dirty="0" smtClean="0"/>
              <a:t>3.Koruma: Hem normal dokular için, hem hasta  hem de uygulayıcı için önemlidir.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Planlama teknikleri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 bulunan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Paterson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Parker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/>
              <a:t>tekniğidir.</a:t>
            </a:r>
          </a:p>
          <a:p>
            <a:r>
              <a:rPr lang="tr-TR" dirty="0" smtClean="0"/>
              <a:t>Daha sonra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Quimby</a:t>
            </a:r>
            <a:r>
              <a:rPr lang="tr-TR" dirty="0" smtClean="0"/>
              <a:t> ve </a:t>
            </a:r>
          </a:p>
          <a:p>
            <a:r>
              <a:rPr lang="tr-TR" dirty="0" smtClean="0"/>
              <a:t>sonra da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Paris</a:t>
            </a:r>
            <a:r>
              <a:rPr lang="tr-TR" dirty="0" smtClean="0"/>
              <a:t> teknikleri uygulanmaya başlamıştır.</a:t>
            </a:r>
          </a:p>
          <a:p>
            <a:r>
              <a:rPr lang="tr-TR" dirty="0" smtClean="0"/>
              <a:t>3 D </a:t>
            </a:r>
            <a:r>
              <a:rPr lang="tr-TR" dirty="0" err="1" smtClean="0"/>
              <a:t>konformal</a:t>
            </a:r>
            <a:r>
              <a:rPr lang="tr-TR" dirty="0" smtClean="0"/>
              <a:t> planlama yapılır.</a:t>
            </a:r>
          </a:p>
          <a:p>
            <a:r>
              <a:rPr lang="tr-TR" dirty="0" smtClean="0"/>
              <a:t>Tümör volümleri ultrason, BT veya MR ile belirlenir.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Brakiterapi</a:t>
            </a:r>
            <a:r>
              <a:rPr lang="tr-TR" dirty="0" smtClean="0"/>
              <a:t>, </a:t>
            </a:r>
            <a:r>
              <a:rPr lang="tr-TR" dirty="0" err="1" smtClean="0"/>
              <a:t>serviks</a:t>
            </a:r>
            <a:r>
              <a:rPr lang="tr-TR" dirty="0" smtClean="0"/>
              <a:t>, prostat, meme ve cilt kanserlerinde sıklıkla kullanılan etkili bir tedavi şeklidir. </a:t>
            </a:r>
          </a:p>
          <a:p>
            <a:r>
              <a:rPr lang="tr-TR" dirty="0" smtClean="0"/>
              <a:t>Daha az olarak dil kökü, ağız tabanı, dudak, bronş, </a:t>
            </a:r>
            <a:r>
              <a:rPr lang="tr-TR" dirty="0" err="1" smtClean="0"/>
              <a:t>nazofarenks</a:t>
            </a:r>
            <a:r>
              <a:rPr lang="tr-TR" dirty="0" smtClean="0"/>
              <a:t>, </a:t>
            </a:r>
            <a:r>
              <a:rPr lang="tr-TR" dirty="0" err="1" smtClean="0"/>
              <a:t>özefagus</a:t>
            </a:r>
            <a:r>
              <a:rPr lang="tr-TR" dirty="0" smtClean="0"/>
              <a:t> ve rektum tümörlerinde de verilebilir.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Brakiterapi</a:t>
            </a:r>
            <a:r>
              <a:rPr lang="tr-TR" dirty="0" smtClean="0"/>
              <a:t> geçmişi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1958’de </a:t>
            </a:r>
            <a:r>
              <a:rPr lang="tr-TR" dirty="0" err="1" smtClean="0"/>
              <a:t>Iridium</a:t>
            </a:r>
            <a:r>
              <a:rPr lang="tr-TR" dirty="0" smtClean="0"/>
              <a:t> 192, </a:t>
            </a:r>
            <a:r>
              <a:rPr lang="tr-TR" dirty="0" err="1" smtClean="0"/>
              <a:t>Henchke</a:t>
            </a:r>
            <a:r>
              <a:rPr lang="tr-TR" dirty="0" smtClean="0"/>
              <a:t> </a:t>
            </a:r>
          </a:p>
          <a:p>
            <a:r>
              <a:rPr lang="tr-TR" dirty="0" smtClean="0"/>
              <a:t>1965’de 3D </a:t>
            </a:r>
            <a:r>
              <a:rPr lang="tr-TR" dirty="0" err="1" smtClean="0"/>
              <a:t>brakiterapi</a:t>
            </a:r>
            <a:r>
              <a:rPr lang="tr-TR" dirty="0" smtClean="0"/>
              <a:t> </a:t>
            </a:r>
            <a:r>
              <a:rPr lang="tr-TR" dirty="0" err="1" smtClean="0"/>
              <a:t>dozimetre</a:t>
            </a:r>
            <a:r>
              <a:rPr lang="tr-TR" dirty="0" smtClean="0"/>
              <a:t> planlarının oluşturulması, </a:t>
            </a:r>
            <a:r>
              <a:rPr lang="tr-TR" dirty="0" err="1" smtClean="0"/>
              <a:t>Pierquin</a:t>
            </a:r>
            <a:r>
              <a:rPr lang="tr-TR" dirty="0" smtClean="0"/>
              <a:t>-D uygulaması ile geliştirildi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1903’te jinekolojik </a:t>
            </a:r>
            <a:r>
              <a:rPr lang="tr-TR" dirty="0" err="1" smtClean="0"/>
              <a:t>malinitede</a:t>
            </a:r>
            <a:r>
              <a:rPr lang="tr-TR" dirty="0" smtClean="0"/>
              <a:t> kullanım ilk kez rapor edilmiştir. </a:t>
            </a:r>
          </a:p>
          <a:p>
            <a:r>
              <a:rPr lang="tr-TR" dirty="0" smtClean="0"/>
              <a:t>Amerika’da </a:t>
            </a:r>
            <a:r>
              <a:rPr lang="tr-TR" dirty="0" err="1" smtClean="0"/>
              <a:t>Abbe</a:t>
            </a:r>
            <a:r>
              <a:rPr lang="tr-TR" dirty="0" smtClean="0"/>
              <a:t> ilk radyum </a:t>
            </a:r>
            <a:r>
              <a:rPr lang="tr-TR" dirty="0" err="1" smtClean="0"/>
              <a:t>implantını</a:t>
            </a:r>
            <a:r>
              <a:rPr lang="tr-TR" dirty="0" smtClean="0"/>
              <a:t> 1905’te gerçekleştirmiş, </a:t>
            </a:r>
          </a:p>
          <a:p>
            <a:r>
              <a:rPr lang="tr-TR" dirty="0" smtClean="0"/>
              <a:t>Paris’te 1906’da </a:t>
            </a:r>
            <a:r>
              <a:rPr lang="tr-TR" dirty="0" err="1" smtClean="0"/>
              <a:t>Danne</a:t>
            </a:r>
            <a:r>
              <a:rPr lang="tr-TR" dirty="0" smtClean="0"/>
              <a:t>, </a:t>
            </a:r>
            <a:r>
              <a:rPr lang="tr-TR" dirty="0" err="1" smtClean="0"/>
              <a:t>Dominici</a:t>
            </a:r>
            <a:r>
              <a:rPr lang="tr-TR" dirty="0" smtClean="0"/>
              <a:t>, </a:t>
            </a:r>
            <a:r>
              <a:rPr lang="tr-TR" dirty="0" err="1" smtClean="0"/>
              <a:t>Degrais</a:t>
            </a:r>
            <a:r>
              <a:rPr lang="tr-TR" dirty="0" smtClean="0"/>
              <a:t> ve </a:t>
            </a:r>
            <a:r>
              <a:rPr lang="tr-TR" dirty="0" err="1" smtClean="0"/>
              <a:t>Wickham</a:t>
            </a:r>
            <a:r>
              <a:rPr lang="tr-TR" dirty="0" smtClean="0"/>
              <a:t> ilk “</a:t>
            </a:r>
            <a:r>
              <a:rPr lang="tr-TR" dirty="0" err="1" smtClean="0"/>
              <a:t>Radium</a:t>
            </a:r>
            <a:r>
              <a:rPr lang="tr-TR" dirty="0" smtClean="0"/>
              <a:t> </a:t>
            </a:r>
            <a:r>
              <a:rPr lang="tr-TR" dirty="0" err="1" smtClean="0"/>
              <a:t>Biological</a:t>
            </a:r>
            <a:r>
              <a:rPr lang="tr-TR" dirty="0" smtClean="0"/>
              <a:t> </a:t>
            </a:r>
            <a:r>
              <a:rPr lang="tr-TR" dirty="0" err="1" smtClean="0"/>
              <a:t>Laboratoy”yi</a:t>
            </a:r>
            <a:r>
              <a:rPr lang="tr-TR" dirty="0" smtClean="0"/>
              <a:t> kurmuşlar</a:t>
            </a:r>
          </a:p>
          <a:p>
            <a:r>
              <a:rPr lang="tr-TR" dirty="0" smtClean="0"/>
              <a:t> İngiltere’de 1909’da </a:t>
            </a:r>
            <a:r>
              <a:rPr lang="tr-TR" dirty="0" err="1" smtClean="0"/>
              <a:t>Finze</a:t>
            </a:r>
            <a:r>
              <a:rPr lang="tr-TR" dirty="0" smtClean="0"/>
              <a:t> radyumu tedavide kullanmaya başlamıştır.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Brakiterapi</a:t>
            </a:r>
            <a:r>
              <a:rPr lang="tr-TR" dirty="0" smtClean="0"/>
              <a:t> cihazları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İntraluminal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intersitisial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intrakaviter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intraoperatif</a:t>
            </a:r>
            <a:r>
              <a:rPr lang="tr-TR" dirty="0"/>
              <a:t> ve </a:t>
            </a:r>
            <a:endParaRPr lang="tr-TR" dirty="0" smtClean="0"/>
          </a:p>
          <a:p>
            <a:r>
              <a:rPr lang="tr-TR" dirty="0" smtClean="0"/>
              <a:t>Yüzey </a:t>
            </a:r>
            <a:r>
              <a:rPr lang="tr-TR" dirty="0"/>
              <a:t>radyasyon </a:t>
            </a:r>
            <a:r>
              <a:rPr lang="tr-TR" dirty="0" err="1"/>
              <a:t>tadavilerinin</a:t>
            </a:r>
            <a:r>
              <a:rPr lang="tr-TR" dirty="0"/>
              <a:t> uzaktan kumanda ile yapılmasını sağlayan </a:t>
            </a:r>
            <a:r>
              <a:rPr lang="tr-TR" dirty="0" smtClean="0"/>
              <a:t>HDR veya LDR </a:t>
            </a:r>
            <a:r>
              <a:rPr lang="tr-TR" dirty="0"/>
              <a:t>Yüksek </a:t>
            </a:r>
            <a:r>
              <a:rPr lang="tr-TR" dirty="0" smtClean="0"/>
              <a:t>Veya düşük Doz </a:t>
            </a:r>
            <a:r>
              <a:rPr lang="tr-TR" dirty="0"/>
              <a:t>Hızlı </a:t>
            </a:r>
            <a:r>
              <a:rPr lang="tr-TR" dirty="0" err="1"/>
              <a:t>Brakiterapi</a:t>
            </a:r>
            <a:r>
              <a:rPr lang="tr-TR" dirty="0"/>
              <a:t>” cihazlarıdır.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8383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İntraluminal</a:t>
            </a:r>
            <a:r>
              <a:rPr lang="tr-TR" dirty="0" smtClean="0"/>
              <a:t> </a:t>
            </a:r>
            <a:r>
              <a:rPr lang="tr-TR" dirty="0" err="1" smtClean="0"/>
              <a:t>brakiterapi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İnop</a:t>
            </a:r>
            <a:r>
              <a:rPr lang="tr-TR" dirty="0" smtClean="0"/>
              <a:t> </a:t>
            </a:r>
            <a:r>
              <a:rPr lang="tr-TR" dirty="0" err="1" smtClean="0"/>
              <a:t>kolanjiokarsinoma</a:t>
            </a:r>
            <a:endParaRPr lang="tr-TR" dirty="0" smtClean="0"/>
          </a:p>
          <a:p>
            <a:r>
              <a:rPr lang="tr-TR" dirty="0" err="1" smtClean="0"/>
              <a:t>İnop</a:t>
            </a:r>
            <a:r>
              <a:rPr lang="tr-TR" dirty="0" smtClean="0"/>
              <a:t> </a:t>
            </a:r>
            <a:r>
              <a:rPr lang="tr-TR" dirty="0" err="1" smtClean="0"/>
              <a:t>özofagus</a:t>
            </a:r>
            <a:r>
              <a:rPr lang="tr-TR" dirty="0" smtClean="0"/>
              <a:t> kanseri</a:t>
            </a:r>
          </a:p>
          <a:p>
            <a:r>
              <a:rPr lang="tr-TR" dirty="0" err="1" smtClean="0"/>
              <a:t>İnop</a:t>
            </a:r>
            <a:r>
              <a:rPr lang="tr-TR" dirty="0" smtClean="0"/>
              <a:t> </a:t>
            </a:r>
            <a:r>
              <a:rPr lang="tr-TR" dirty="0" err="1" smtClean="0"/>
              <a:t>bronşial</a:t>
            </a:r>
            <a:r>
              <a:rPr lang="tr-TR" dirty="0" smtClean="0"/>
              <a:t> kanserler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İntraluminal</a:t>
            </a:r>
            <a:r>
              <a:rPr lang="tr-TR" dirty="0" smtClean="0"/>
              <a:t> </a:t>
            </a:r>
            <a:r>
              <a:rPr lang="tr-TR" dirty="0" err="1" smtClean="0"/>
              <a:t>brakiterapi</a:t>
            </a:r>
            <a:r>
              <a:rPr lang="tr-TR" dirty="0" smtClean="0"/>
              <a:t> (</a:t>
            </a:r>
            <a:r>
              <a:rPr lang="tr-TR" dirty="0" err="1" smtClean="0"/>
              <a:t>Kolanjiokarsinomda</a:t>
            </a:r>
            <a:r>
              <a:rPr lang="tr-TR" dirty="0" smtClean="0"/>
              <a:t> </a:t>
            </a:r>
            <a:r>
              <a:rPr lang="tr-TR" dirty="0" err="1" smtClean="0"/>
              <a:t>eksternal</a:t>
            </a:r>
            <a:r>
              <a:rPr lang="tr-TR" dirty="0" smtClean="0"/>
              <a:t> RT ile kombine, </a:t>
            </a:r>
            <a:r>
              <a:rPr lang="tr-TR" dirty="0" err="1" smtClean="0"/>
              <a:t>tm</a:t>
            </a:r>
            <a:r>
              <a:rPr lang="tr-TR" dirty="0" smtClean="0"/>
              <a:t> etrafını çevreleyen </a:t>
            </a:r>
            <a:r>
              <a:rPr lang="tr-TR" dirty="0" err="1" smtClean="0"/>
              <a:t>kateterle</a:t>
            </a:r>
            <a:r>
              <a:rPr lang="tr-TR" dirty="0" smtClean="0"/>
              <a:t> uygulama</a:t>
            </a:r>
            <a:endParaRPr lang="tr-TR" dirty="0"/>
          </a:p>
        </p:txBody>
      </p:sp>
      <p:pic>
        <p:nvPicPr>
          <p:cNvPr id="1026" name="Picture 2" descr="Three-dimensional treatment planning uses CT scan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695" b="769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Kateter</a:t>
            </a:r>
            <a:r>
              <a:rPr lang="tr-TR" dirty="0" smtClean="0"/>
              <a:t> ve </a:t>
            </a:r>
            <a:r>
              <a:rPr lang="tr-TR" dirty="0" err="1" smtClean="0"/>
              <a:t>tm</a:t>
            </a:r>
            <a:r>
              <a:rPr lang="tr-TR" dirty="0" smtClean="0"/>
              <a:t> </a:t>
            </a:r>
            <a:r>
              <a:rPr lang="tr-TR" dirty="0" err="1" smtClean="0"/>
              <a:t>loju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 descr="https://encrypted-tbn0.gstatic.com/images?q=tbn:ANd9GcSxCJ7hnPr8R0Q2_KULBmIix8yPUawT0H9-ClIgPHwV_J3Tw7Lhq8Ktz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576064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Brakiterapi</a:t>
            </a:r>
            <a:r>
              <a:rPr lang="tr-TR" dirty="0" smtClean="0"/>
              <a:t>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dirty="0" smtClean="0"/>
              <a:t>Çevre dokulara en az zararla, tümörlü bölgede yüksek doz toplanmasına imkan verir</a:t>
            </a:r>
          </a:p>
          <a:p>
            <a:r>
              <a:rPr lang="tr-TR" b="1" dirty="0" err="1" smtClean="0"/>
              <a:t>Brakiterapi</a:t>
            </a:r>
            <a:r>
              <a:rPr lang="tr-TR" b="1" dirty="0" smtClean="0"/>
              <a:t> radyoaktif kaynakların vücut boşluklarına veya doku arasına (geçici süreliğine) yerleştirilerek yapılan bir ışınlama tekniğidir. </a:t>
            </a:r>
          </a:p>
          <a:p>
            <a:r>
              <a:rPr lang="tr-TR" b="1" dirty="0" err="1" smtClean="0"/>
              <a:t>Eksternal</a:t>
            </a:r>
            <a:r>
              <a:rPr lang="tr-TR" b="1" dirty="0" smtClean="0"/>
              <a:t> tedaviden önce veya sonra uygulanarak daha lokal bir bölgeye yüksek dozlar verilebilir</a:t>
            </a:r>
          </a:p>
          <a:p>
            <a:r>
              <a:rPr lang="tr-TR" b="1" dirty="0" smtClean="0"/>
              <a:t>Böylece daha iyi tümör kontrolü sağlanırken tümör çevresindeki hassas dokuya az doz verildiği için normal doku komplikasyonu olasılığı düşer.</a:t>
            </a:r>
            <a:br>
              <a:rPr lang="tr-TR" b="1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err="1" smtClean="0"/>
              <a:t>Özofagus</a:t>
            </a:r>
            <a:r>
              <a:rPr lang="tr-TR" dirty="0" smtClean="0"/>
              <a:t> kanserinde </a:t>
            </a:r>
            <a:r>
              <a:rPr lang="tr-TR" dirty="0" err="1" smtClean="0"/>
              <a:t>intraluminal</a:t>
            </a:r>
            <a:r>
              <a:rPr lang="tr-TR" dirty="0" smtClean="0"/>
              <a:t> </a:t>
            </a:r>
            <a:r>
              <a:rPr lang="tr-TR" dirty="0" err="1" smtClean="0"/>
              <a:t>brakiterapi</a:t>
            </a:r>
            <a:r>
              <a:rPr lang="tr-TR" dirty="0" smtClean="0"/>
              <a:t> uygulama aparatları 4 ayrı kalınlıkta</a:t>
            </a:r>
            <a:endParaRPr lang="tr-TR" dirty="0"/>
          </a:p>
        </p:txBody>
      </p:sp>
      <p:pic>
        <p:nvPicPr>
          <p:cNvPr id="28673" name="Picture 1" descr="http://www.itnonline.com/sites/default/files/imagecache/node_image/photo_article/2042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911" b="791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Özofagusta</a:t>
            </a:r>
            <a:r>
              <a:rPr lang="tr-TR" dirty="0" smtClean="0"/>
              <a:t> ve </a:t>
            </a:r>
            <a:r>
              <a:rPr lang="tr-TR" dirty="0" err="1" smtClean="0"/>
              <a:t>bronşial</a:t>
            </a:r>
            <a:r>
              <a:rPr lang="tr-TR" dirty="0" smtClean="0"/>
              <a:t> kullanıma elverişli </a:t>
            </a:r>
            <a:r>
              <a:rPr lang="tr-TR" dirty="0" err="1" smtClean="0"/>
              <a:t>flexible</a:t>
            </a:r>
            <a:r>
              <a:rPr lang="tr-TR" dirty="0" smtClean="0"/>
              <a:t> </a:t>
            </a:r>
            <a:r>
              <a:rPr lang="tr-TR" dirty="0" err="1" smtClean="0"/>
              <a:t>aplikatör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 descr="http://www.elekta.com/dms/elekta/elekta-assets/Elekta-Brachytherapy/applicators/bronchus-esophagus/Lumencare-Azure/images/lumencare_az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619268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Prostat </a:t>
            </a:r>
            <a:r>
              <a:rPr lang="tr-TR" dirty="0" err="1" smtClean="0"/>
              <a:t>template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Prostat Kans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61662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Prostat  </a:t>
            </a:r>
            <a:r>
              <a:rPr lang="tr-TR" dirty="0" err="1" smtClean="0"/>
              <a:t>rektal</a:t>
            </a:r>
            <a:r>
              <a:rPr lang="tr-TR" dirty="0" smtClean="0"/>
              <a:t> ultrasonla planlama</a:t>
            </a:r>
            <a:endParaRPr lang="tr-TR" dirty="0"/>
          </a:p>
        </p:txBody>
      </p:sp>
      <p:pic>
        <p:nvPicPr>
          <p:cNvPr id="25602" name="Picture 2" descr="Prostat Kanser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844824"/>
            <a:ext cx="781050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İnterstisyel</a:t>
            </a:r>
            <a:r>
              <a:rPr lang="tr-TR" dirty="0" smtClean="0"/>
              <a:t> (Doku içi) uygulama </a:t>
            </a:r>
            <a:br>
              <a:rPr lang="tr-TR" dirty="0" smtClean="0"/>
            </a:br>
            <a:r>
              <a:rPr lang="tr-TR" dirty="0" smtClean="0"/>
              <a:t>Prostat kanserinde </a:t>
            </a:r>
            <a:r>
              <a:rPr lang="tr-TR" dirty="0" err="1" smtClean="0"/>
              <a:t>seedlerin</a:t>
            </a:r>
            <a:r>
              <a:rPr lang="tr-TR" dirty="0" smtClean="0"/>
              <a:t> görünümü</a:t>
            </a:r>
            <a:endParaRPr lang="tr-TR" dirty="0"/>
          </a:p>
        </p:txBody>
      </p:sp>
      <p:pic>
        <p:nvPicPr>
          <p:cNvPr id="1026" name="Picture 2" descr="https://encrypted-tbn1.gstatic.com/images?q=tbn:ANd9GcSGNmkXJ9UaxYa7XLV_xd5AubVorsSvsiyxF6nZJhZy8yYVpyLyFkETGiY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446449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İlk </a:t>
            </a:r>
            <a:r>
              <a:rPr lang="tr-TR" dirty="0" err="1" smtClean="0"/>
              <a:t>brakiterapi</a:t>
            </a:r>
            <a:r>
              <a:rPr lang="tr-TR" dirty="0" smtClean="0"/>
              <a:t>  uygulamalarından biri de </a:t>
            </a:r>
            <a:r>
              <a:rPr lang="tr-TR" dirty="0" err="1" smtClean="0"/>
              <a:t>serviks</a:t>
            </a:r>
            <a:r>
              <a:rPr lang="tr-TR" dirty="0" smtClean="0"/>
              <a:t> kanserinde </a:t>
            </a:r>
            <a:r>
              <a:rPr lang="tr-TR" dirty="0" err="1" smtClean="0"/>
              <a:t>intravajinal</a:t>
            </a:r>
            <a:r>
              <a:rPr lang="tr-TR" dirty="0" smtClean="0"/>
              <a:t> uygulama şeklindedir.</a:t>
            </a:r>
          </a:p>
          <a:p>
            <a:r>
              <a:rPr lang="tr-TR" dirty="0" smtClean="0"/>
              <a:t>önceleri radyum kaynağı kullanılırdı.</a:t>
            </a:r>
          </a:p>
          <a:p>
            <a:r>
              <a:rPr lang="tr-TR" dirty="0" smtClean="0"/>
              <a:t>Ortada </a:t>
            </a:r>
            <a:r>
              <a:rPr lang="tr-TR" dirty="0" err="1" smtClean="0"/>
              <a:t>servikal</a:t>
            </a:r>
            <a:r>
              <a:rPr lang="tr-TR" dirty="0" smtClean="0"/>
              <a:t> kanaldan giren bir tandem ve kenarlarda </a:t>
            </a:r>
            <a:r>
              <a:rPr lang="tr-TR" dirty="0" err="1" smtClean="0"/>
              <a:t>vajinal</a:t>
            </a:r>
            <a:r>
              <a:rPr lang="tr-TR" dirty="0" smtClean="0"/>
              <a:t> boynuzlara giren iki adet </a:t>
            </a:r>
            <a:r>
              <a:rPr lang="tr-TR" dirty="0" err="1" smtClean="0"/>
              <a:t>ovoid</a:t>
            </a:r>
            <a:r>
              <a:rPr lang="tr-TR" dirty="0" smtClean="0"/>
              <a:t> yer alır. Hafif bir </a:t>
            </a:r>
            <a:r>
              <a:rPr lang="tr-TR" dirty="0" err="1" smtClean="0"/>
              <a:t>sedasyon</a:t>
            </a:r>
            <a:r>
              <a:rPr lang="tr-TR" dirty="0" smtClean="0"/>
              <a:t> analjezi ve </a:t>
            </a:r>
            <a:r>
              <a:rPr lang="tr-TR" dirty="0" err="1" smtClean="0"/>
              <a:t>servikal</a:t>
            </a:r>
            <a:r>
              <a:rPr lang="tr-TR" dirty="0" smtClean="0"/>
              <a:t> kanal </a:t>
            </a:r>
            <a:r>
              <a:rPr lang="tr-TR" dirty="0" err="1" smtClean="0"/>
              <a:t>dilatasyonu</a:t>
            </a:r>
            <a:r>
              <a:rPr lang="tr-TR" dirty="0" smtClean="0"/>
              <a:t> sonrasında işlem yapılabilir 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Başlıca iki türlü doz hızı seçilir</a:t>
            </a:r>
            <a:endParaRPr lang="tr-TR" dirty="0"/>
          </a:p>
        </p:txBody>
      </p:sp>
      <p:sp>
        <p:nvSpPr>
          <p:cNvPr id="1032" name="AutoShape 8" descr="cork applicator cervical cancer ile ilgili görsel sonucu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tr-TR" dirty="0" smtClean="0"/>
              <a:t>HDR: Yüksek doz hızlı </a:t>
            </a:r>
            <a:r>
              <a:rPr lang="tr-TR" dirty="0" err="1" smtClean="0"/>
              <a:t>brakiterapidir</a:t>
            </a:r>
            <a:r>
              <a:rPr lang="tr-TR" dirty="0" smtClean="0"/>
              <a:t>. Tedavinin kısa sürmesi, hastanın günlerce uzun süre yatmasına gerek duyulmaması, geç yan etkilerin daha  az olması avantajıdır. Dezavantajı birden fazla uygulamaya ihtiyaç duyulmasıdır. Co60 HDR türü kaynaktır.</a:t>
            </a:r>
          </a:p>
          <a:p>
            <a:r>
              <a:rPr lang="tr-TR" dirty="0" smtClean="0"/>
              <a:t>LDR: Düşük doz hızlı </a:t>
            </a:r>
            <a:r>
              <a:rPr lang="tr-TR" dirty="0" err="1" smtClean="0"/>
              <a:t>brakiterapidir</a:t>
            </a:r>
            <a:r>
              <a:rPr lang="tr-TR" dirty="0" smtClean="0"/>
              <a:t>. Avantajı tek bir seansta tamamlanmasıdır. Dezavantajı işlemin günlerce sürmesi, hastanın kıpırdamadan aynı pozisyonda yatmasının zor olmasıdır. </a:t>
            </a:r>
            <a:r>
              <a:rPr lang="tr-TR" dirty="0" err="1" smtClean="0"/>
              <a:t>Tromboemboli</a:t>
            </a:r>
            <a:r>
              <a:rPr lang="tr-TR" dirty="0" smtClean="0"/>
              <a:t>  ve damar tıkanmaları sıktır. Geç yan etkiler daha fazladır. Sezyum LDR türü kaynaktır.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Servikal</a:t>
            </a:r>
            <a:r>
              <a:rPr lang="tr-TR" dirty="0" smtClean="0"/>
              <a:t> kanserde sadece </a:t>
            </a:r>
            <a:r>
              <a:rPr lang="tr-TR" dirty="0" err="1" smtClean="0"/>
              <a:t>intrakaviter</a:t>
            </a:r>
            <a:r>
              <a:rPr lang="tr-TR" dirty="0" smtClean="0"/>
              <a:t> tandem </a:t>
            </a:r>
            <a:r>
              <a:rPr lang="tr-TR" dirty="0" err="1" smtClean="0"/>
              <a:t>ovoid</a:t>
            </a:r>
            <a:r>
              <a:rPr lang="tr-TR" dirty="0" smtClean="0"/>
              <a:t> yeterli olmayabilir. </a:t>
            </a:r>
            <a:r>
              <a:rPr lang="tr-TR" dirty="0" err="1" smtClean="0"/>
              <a:t>İnterstisyel</a:t>
            </a:r>
            <a:r>
              <a:rPr lang="tr-TR" dirty="0" smtClean="0"/>
              <a:t> doku içi iğne yani </a:t>
            </a:r>
            <a:r>
              <a:rPr lang="tr-TR" dirty="0" err="1" smtClean="0"/>
              <a:t>needle</a:t>
            </a:r>
            <a:r>
              <a:rPr lang="tr-TR" dirty="0" smtClean="0"/>
              <a:t> ile kombine hazır </a:t>
            </a:r>
            <a:r>
              <a:rPr lang="tr-TR" dirty="0" err="1" smtClean="0"/>
              <a:t>aplikatörler</a:t>
            </a:r>
            <a:r>
              <a:rPr lang="tr-TR" dirty="0" smtClean="0"/>
              <a:t> de vardır (MUPID, </a:t>
            </a:r>
            <a:r>
              <a:rPr lang="tr-TR" dirty="0" err="1" smtClean="0"/>
              <a:t>Syed</a:t>
            </a:r>
            <a:r>
              <a:rPr lang="tr-TR" dirty="0" smtClean="0"/>
              <a:t> –</a:t>
            </a:r>
            <a:r>
              <a:rPr lang="tr-TR" dirty="0" err="1" smtClean="0"/>
              <a:t>Neblett</a:t>
            </a:r>
            <a:r>
              <a:rPr lang="tr-TR" dirty="0" smtClean="0"/>
              <a:t> </a:t>
            </a:r>
            <a:r>
              <a:rPr lang="tr-TR" dirty="0" err="1" smtClean="0"/>
              <a:t>aplikatörleri</a:t>
            </a:r>
            <a:r>
              <a:rPr lang="tr-TR" dirty="0" smtClean="0"/>
              <a:t>).</a:t>
            </a:r>
          </a:p>
          <a:p>
            <a:r>
              <a:rPr lang="tr-TR" dirty="0" smtClean="0"/>
              <a:t>Mesane dozunu azaltmak için iyice doldurulmalıdır.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İntrakaviter</a:t>
            </a:r>
            <a:r>
              <a:rPr lang="tr-TR" dirty="0" smtClean="0"/>
              <a:t> uygulama örneği Jinekolojik </a:t>
            </a:r>
            <a:r>
              <a:rPr lang="tr-TR" dirty="0" err="1" smtClean="0"/>
              <a:t>aplikatörler</a:t>
            </a:r>
            <a:r>
              <a:rPr lang="tr-TR" dirty="0" smtClean="0"/>
              <a:t> (Tandem ve </a:t>
            </a:r>
            <a:r>
              <a:rPr lang="tr-TR" dirty="0" err="1" smtClean="0"/>
              <a:t>ovoidler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" name="Picture 2" descr="Brakiterapi : Radyoterap​ide Minimum Zarar Maksimum Fay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33464"/>
            <a:ext cx="684076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r="1287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85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Standart radyoterapi uygulamalarında; tümöre verilecek dozun miktarı, ışının geçtiği sağlam dokunun tolerans dozu ile sınırlı kalır.</a:t>
            </a:r>
          </a:p>
          <a:p>
            <a:r>
              <a:rPr lang="tr-TR" dirty="0" smtClean="0"/>
              <a:t>Bu durumda tümöre yeterli dozu verebilmek amacıyla </a:t>
            </a:r>
            <a:r>
              <a:rPr lang="tr-TR" dirty="0" err="1" smtClean="0"/>
              <a:t>brakiterapi</a:t>
            </a:r>
            <a:r>
              <a:rPr lang="tr-TR" dirty="0" smtClean="0"/>
              <a:t> uygulanır. </a:t>
            </a:r>
          </a:p>
          <a:p>
            <a:r>
              <a:rPr lang="tr-TR" dirty="0" smtClean="0"/>
              <a:t>Radyoaktif kaynağı direkt tümör içine ya da çok yakınına yerleştirerek tolerans doz aşımından kaynaklanan tedavi için yetersiz doz problemi ortadan kalkar. </a:t>
            </a:r>
          </a:p>
          <a:p>
            <a:r>
              <a:rPr lang="tr-TR" dirty="0" smtClean="0"/>
              <a:t>Ayrıca, organa geçici ya da kalıcı olarak yerleştirilebilen bu radyoaktif kaynaklar sayesinde tümörlü bölgeye maksimum doz uygulanırken, tümör etrafındaki sağlıklı dokuların maruz kaldığı doz çok düşüktür. 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Endometrial</a:t>
            </a:r>
            <a:r>
              <a:rPr lang="tr-TR" dirty="0" smtClean="0"/>
              <a:t> kanser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1935’de ilk olarak </a:t>
            </a:r>
            <a:r>
              <a:rPr lang="tr-TR" dirty="0" err="1" smtClean="0"/>
              <a:t>Heyman</a:t>
            </a:r>
            <a:r>
              <a:rPr lang="tr-TR" dirty="0" smtClean="0"/>
              <a:t> kapsülleri kullanılarak </a:t>
            </a:r>
            <a:r>
              <a:rPr lang="tr-TR" dirty="0" err="1" smtClean="0"/>
              <a:t>Heyman</a:t>
            </a:r>
            <a:r>
              <a:rPr lang="tr-TR" dirty="0" smtClean="0"/>
              <a:t> tarafınca </a:t>
            </a:r>
            <a:r>
              <a:rPr lang="tr-TR" dirty="0" err="1" smtClean="0"/>
              <a:t>tedaviş</a:t>
            </a:r>
            <a:r>
              <a:rPr lang="tr-TR" dirty="0" smtClean="0"/>
              <a:t> edilmeye başlandı.</a:t>
            </a:r>
          </a:p>
          <a:p>
            <a:r>
              <a:rPr lang="tr-TR" dirty="0" err="1" smtClean="0"/>
              <a:t>Endometrial</a:t>
            </a:r>
            <a:r>
              <a:rPr lang="tr-TR" dirty="0" smtClean="0"/>
              <a:t> kanserde erken evrede teşhis sık olduğundan </a:t>
            </a:r>
            <a:r>
              <a:rPr lang="tr-TR" dirty="0" err="1" smtClean="0"/>
              <a:t>primer</a:t>
            </a:r>
            <a:r>
              <a:rPr lang="tr-TR" dirty="0" smtClean="0"/>
              <a:t> tedavi cerrahidir</a:t>
            </a:r>
          </a:p>
          <a:p>
            <a:r>
              <a:rPr lang="tr-TR" dirty="0" smtClean="0"/>
              <a:t>Erken evre </a:t>
            </a:r>
            <a:r>
              <a:rPr lang="tr-TR" dirty="0" err="1" smtClean="0"/>
              <a:t>endometrial</a:t>
            </a:r>
            <a:r>
              <a:rPr lang="tr-TR" dirty="0" smtClean="0"/>
              <a:t> kanserde </a:t>
            </a:r>
            <a:r>
              <a:rPr lang="tr-TR" dirty="0" err="1" smtClean="0"/>
              <a:t>postoperatif</a:t>
            </a:r>
            <a:r>
              <a:rPr lang="tr-TR" dirty="0" smtClean="0"/>
              <a:t>  </a:t>
            </a:r>
            <a:r>
              <a:rPr lang="tr-TR" dirty="0" err="1" smtClean="0"/>
              <a:t>vajinal</a:t>
            </a:r>
            <a:r>
              <a:rPr lang="tr-TR" dirty="0" smtClean="0"/>
              <a:t> giriş kısmı </a:t>
            </a:r>
            <a:r>
              <a:rPr lang="tr-TR" dirty="0" err="1" smtClean="0"/>
              <a:t>brakiterapi</a:t>
            </a:r>
            <a:r>
              <a:rPr lang="tr-TR" dirty="0" smtClean="0"/>
              <a:t> yapılabilir</a:t>
            </a:r>
          </a:p>
          <a:p>
            <a:r>
              <a:rPr lang="tr-TR" dirty="0" smtClean="0"/>
              <a:t>Hastalığı nedeni ile </a:t>
            </a:r>
            <a:r>
              <a:rPr lang="tr-TR" dirty="0" err="1" smtClean="0"/>
              <a:t>opere</a:t>
            </a:r>
            <a:r>
              <a:rPr lang="tr-TR" dirty="0" smtClean="0"/>
              <a:t> edilemeyen hastalarda veya </a:t>
            </a:r>
            <a:r>
              <a:rPr lang="tr-TR" dirty="0" err="1" smtClean="0"/>
              <a:t>nüks</a:t>
            </a:r>
            <a:r>
              <a:rPr lang="tr-TR" dirty="0" smtClean="0"/>
              <a:t> hastalarda radyoterapi ve </a:t>
            </a:r>
            <a:r>
              <a:rPr lang="tr-TR" dirty="0" err="1" smtClean="0"/>
              <a:t>brakiterapi</a:t>
            </a:r>
            <a:r>
              <a:rPr lang="tr-TR" dirty="0" smtClean="0"/>
              <a:t> yapılabilir.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Endometrium</a:t>
            </a:r>
            <a:r>
              <a:rPr lang="tr-TR" dirty="0" smtClean="0"/>
              <a:t> kanserinde günümüzde daha çok silindir aparatı ile </a:t>
            </a:r>
            <a:r>
              <a:rPr lang="tr-TR" dirty="0" err="1" smtClean="0"/>
              <a:t>brakiterapi</a:t>
            </a:r>
            <a:r>
              <a:rPr lang="tr-TR" dirty="0" smtClean="0"/>
              <a:t> tercih edilir. </a:t>
            </a:r>
          </a:p>
          <a:p>
            <a:r>
              <a:rPr lang="tr-TR" dirty="0" err="1" smtClean="0"/>
              <a:t>Vajinal</a:t>
            </a:r>
            <a:r>
              <a:rPr lang="tr-TR" dirty="0" smtClean="0"/>
              <a:t> </a:t>
            </a:r>
            <a:r>
              <a:rPr lang="tr-TR" dirty="0" err="1" smtClean="0"/>
              <a:t>voult</a:t>
            </a:r>
            <a:r>
              <a:rPr lang="tr-TR" dirty="0" smtClean="0"/>
              <a:t> da denilen üst 1/3 kısmına radyoterapi veya </a:t>
            </a:r>
            <a:r>
              <a:rPr lang="tr-TR" dirty="0" err="1" smtClean="0"/>
              <a:t>brakiterapi</a:t>
            </a:r>
            <a:r>
              <a:rPr lang="tr-TR" dirty="0" smtClean="0"/>
              <a:t> son yıllarda </a:t>
            </a:r>
            <a:r>
              <a:rPr lang="tr-TR" dirty="0" err="1" smtClean="0"/>
              <a:t>pelvis</a:t>
            </a:r>
            <a:r>
              <a:rPr lang="tr-TR" dirty="0" smtClean="0"/>
              <a:t> radyoterapisi yerine tercih edilir olmuştur.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Vajinal</a:t>
            </a:r>
            <a:r>
              <a:rPr lang="tr-TR" dirty="0" smtClean="0"/>
              <a:t> silindir ve tandem aparatı</a:t>
            </a:r>
            <a:endParaRPr lang="tr-TR" dirty="0"/>
          </a:p>
        </p:txBody>
      </p:sp>
      <p:pic>
        <p:nvPicPr>
          <p:cNvPr id="51206" name="Picture 6" descr="http://www.oncolink.org/treatment/images/radonc/whatis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7056784" cy="2385070"/>
          </a:xfrm>
          <a:prstGeom prst="rect">
            <a:avLst/>
          </a:prstGeom>
          <a:noFill/>
        </p:spPr>
      </p:pic>
      <p:sp>
        <p:nvSpPr>
          <p:cNvPr id="51202" name="AutoShape 2" descr="vaginal cylind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Multichannel</a:t>
            </a:r>
            <a:r>
              <a:rPr lang="tr-TR" dirty="0" smtClean="0"/>
              <a:t> çok kanallı silindir </a:t>
            </a:r>
            <a:r>
              <a:rPr lang="tr-TR" dirty="0" err="1" smtClean="0"/>
              <a:t>nüks</a:t>
            </a:r>
            <a:r>
              <a:rPr lang="tr-TR" dirty="0" smtClean="0"/>
              <a:t> tümörlerde kullanılabilir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5298" name="Picture 2" descr="https://c1.staticflickr.com/5/4113/4982223505_cc344531d8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700808"/>
            <a:ext cx="9753600" cy="5061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Tandem ve </a:t>
            </a:r>
            <a:r>
              <a:rPr lang="tr-TR" dirty="0" err="1" smtClean="0"/>
              <a:t>vajinal</a:t>
            </a:r>
            <a:r>
              <a:rPr lang="tr-TR" dirty="0" smtClean="0"/>
              <a:t> silindir</a:t>
            </a:r>
            <a:endParaRPr lang="tr-TR" dirty="0"/>
          </a:p>
        </p:txBody>
      </p:sp>
      <p:pic>
        <p:nvPicPr>
          <p:cNvPr id="56322" name="Picture 2" descr="http://www.gms-aus.com/images/cat-pic_Vagina-Rectum-Cylinder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336" b="1333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Vajinal</a:t>
            </a:r>
            <a:r>
              <a:rPr lang="tr-TR" dirty="0" smtClean="0"/>
              <a:t> silindir </a:t>
            </a:r>
            <a:r>
              <a:rPr lang="tr-TR" dirty="0" err="1" smtClean="0"/>
              <a:t>izodoz</a:t>
            </a:r>
            <a:r>
              <a:rPr lang="tr-TR" dirty="0" smtClean="0"/>
              <a:t> dağılımı</a:t>
            </a:r>
            <a:endParaRPr lang="tr-TR" dirty="0"/>
          </a:p>
        </p:txBody>
      </p:sp>
      <p:pic>
        <p:nvPicPr>
          <p:cNvPr id="57346" name="Picture 2" descr="http://www.aboutcancer.com/vaginal_cuff_hdr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05678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8370" name="Picture 2" descr="http://assets.cureus.com/uploads/figure/file/52/1432240040-figure-1-14001049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7250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Prostat kanseri</a:t>
            </a:r>
            <a:endParaRPr lang="tr-TR" dirty="0"/>
          </a:p>
        </p:txBody>
      </p:sp>
      <p:pic>
        <p:nvPicPr>
          <p:cNvPr id="60420" name="Picture 4" descr="https://www.onlinelege.no/media/56/prostata-cancer-sent_130x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3787477" cy="2849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Prostat kanserinde </a:t>
            </a:r>
            <a:r>
              <a:rPr lang="tr-TR" dirty="0" err="1" smtClean="0"/>
              <a:t>brakiterapi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9394" name="Picture 2" descr="http://tidsskriftet.no/image/2015/T-13-1404-01-ENG-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274668" cy="3771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2466" name="Picture 2" descr="http://www.thelancet.com/cms/attachment/2001018210/2003848916/gr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478273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Brakiterapinin</a:t>
            </a:r>
            <a:r>
              <a:rPr lang="tr-TR" dirty="0" smtClean="0"/>
              <a:t>  uygulanabilmesi için tümörün orta büyüklükte, ulaşılabilir ve sınırlı olması gerekir</a:t>
            </a:r>
          </a:p>
          <a:p>
            <a:r>
              <a:rPr lang="tr-TR" dirty="0" err="1" smtClean="0"/>
              <a:t>Brakiterapi</a:t>
            </a:r>
            <a:r>
              <a:rPr lang="tr-TR" dirty="0" smtClean="0"/>
              <a:t> uygulamaları doku içine veya vücut boşlukları içine yerleştirilen özel olarak üretilmiş </a:t>
            </a:r>
            <a:r>
              <a:rPr lang="tr-TR" dirty="0" err="1" smtClean="0"/>
              <a:t>aplikatörler</a:t>
            </a:r>
            <a:r>
              <a:rPr lang="tr-TR" dirty="0" smtClean="0"/>
              <a:t> (ışınlamayı yapan radyoaktif kaynakların yerleştirildiği özel aletler), plastik tüpler kullanılarak yapılır</a:t>
            </a:r>
          </a:p>
          <a:p>
            <a:r>
              <a:rPr lang="tr-TR" dirty="0" smtClean="0"/>
              <a:t>Doku içinde anestezi, vücut boşluklarında ise genellikle </a:t>
            </a:r>
            <a:r>
              <a:rPr lang="tr-TR" dirty="0" err="1" smtClean="0"/>
              <a:t>sedasyon</a:t>
            </a:r>
            <a:r>
              <a:rPr lang="tr-TR" dirty="0" smtClean="0"/>
              <a:t> uygulanıyor. Tedavi sırasında hasta acı duymaz, sadece hafif bir titreşim hisseder</a:t>
            </a:r>
          </a:p>
          <a:p>
            <a:r>
              <a:rPr lang="tr-TR" dirty="0" smtClean="0"/>
              <a:t>Yüksek doz hızlı </a:t>
            </a:r>
            <a:r>
              <a:rPr lang="tr-TR" dirty="0" err="1" smtClean="0"/>
              <a:t>brakiterapi</a:t>
            </a:r>
            <a:r>
              <a:rPr lang="tr-TR" dirty="0" smtClean="0"/>
              <a:t> uygulamalarında tedavi genellikle verilecek doza bağlı olarak 1-20 dakika, hastanın tedavi şartlarında aplikasyonu ile BT çekilmesi ve planlanması ise 30-60 dakika sürer.</a:t>
            </a:r>
          </a:p>
          <a:p>
            <a:r>
              <a:rPr lang="tr-TR" dirty="0" smtClean="0"/>
              <a:t>Uygulama, hastanın günlük yaşamını genellikle etkilemez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Prostat  </a:t>
            </a:r>
            <a:r>
              <a:rPr lang="tr-TR" dirty="0" err="1" smtClean="0"/>
              <a:t>template</a:t>
            </a:r>
            <a:r>
              <a:rPr lang="tr-TR" dirty="0" smtClean="0"/>
              <a:t> aparatı</a:t>
            </a:r>
            <a:endParaRPr lang="tr-TR" dirty="0"/>
          </a:p>
        </p:txBody>
      </p:sp>
      <p:pic>
        <p:nvPicPr>
          <p:cNvPr id="63490" name="Picture 2" descr="http://img.medscapestatic.com/pi/meds/ckb/55/26955t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451599" cy="4172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42" name="Picture 2" descr="prostate cancer ı 125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559399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Yerleştirilmiş </a:t>
            </a:r>
            <a:r>
              <a:rPr lang="tr-TR" dirty="0" err="1" smtClean="0"/>
              <a:t>seed</a:t>
            </a:r>
            <a:r>
              <a:rPr lang="tr-TR" dirty="0" smtClean="0"/>
              <a:t> (tohumlar) ve </a:t>
            </a:r>
            <a:r>
              <a:rPr lang="tr-TR" dirty="0" err="1" smtClean="0"/>
              <a:t>izodoz</a:t>
            </a:r>
            <a:r>
              <a:rPr lang="tr-TR" dirty="0" smtClean="0"/>
              <a:t> dağılımı</a:t>
            </a:r>
            <a:endParaRPr lang="tr-TR" dirty="0"/>
          </a:p>
        </p:txBody>
      </p:sp>
      <p:pic>
        <p:nvPicPr>
          <p:cNvPr id="64514" name="Picture 2" descr="https://www.thelondonclinic.co.uk/sites/default/files/upload/ultrasound-imag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428" b="1142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Prostat </a:t>
            </a:r>
            <a:r>
              <a:rPr lang="tr-TR" dirty="0" err="1" smtClean="0"/>
              <a:t>template</a:t>
            </a:r>
            <a:r>
              <a:rPr lang="tr-TR" dirty="0" smtClean="0"/>
              <a:t> ve deliklerden yerleştirilmiş iğneler )İğnelerin içinden tabanca aparatı ile </a:t>
            </a:r>
            <a:r>
              <a:rPr lang="tr-TR" dirty="0" err="1" smtClean="0"/>
              <a:t>seedler</a:t>
            </a:r>
            <a:r>
              <a:rPr lang="tr-TR" dirty="0" smtClean="0"/>
              <a:t> prostattaki hedef volüme atılarak yerleştirilir</a:t>
            </a:r>
            <a:endParaRPr lang="tr-TR" dirty="0"/>
          </a:p>
        </p:txBody>
      </p:sp>
      <p:pic>
        <p:nvPicPr>
          <p:cNvPr id="65538" name="Picture 2" descr="https://encrypted-tbn0.gstatic.com/images?q=tbn:ANd9GcTM7ITPIpo5XGkBaSPxZSWNunu1k2pUIovFYZyMvBGMsIehvHjMU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5018409" cy="3441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çok I 125 ve </a:t>
            </a:r>
            <a:r>
              <a:rPr lang="tr-TR" dirty="0" err="1" smtClean="0"/>
              <a:t>palladyum</a:t>
            </a:r>
            <a:r>
              <a:rPr lang="tr-TR" dirty="0" smtClean="0"/>
              <a:t> 103 </a:t>
            </a:r>
            <a:r>
              <a:rPr lang="tr-TR" dirty="0" err="1" smtClean="0"/>
              <a:t>seedleri</a:t>
            </a:r>
            <a:r>
              <a:rPr lang="tr-TR" dirty="0" smtClean="0"/>
              <a:t> kullanılır. </a:t>
            </a:r>
          </a:p>
          <a:p>
            <a:r>
              <a:rPr lang="tr-TR" dirty="0" err="1" smtClean="0"/>
              <a:t>Iyod</a:t>
            </a:r>
            <a:r>
              <a:rPr lang="tr-TR" dirty="0" smtClean="0"/>
              <a:t>  125 </a:t>
            </a:r>
            <a:r>
              <a:rPr lang="tr-TR" dirty="0" err="1" smtClean="0"/>
              <a:t>seedleri</a:t>
            </a:r>
            <a:r>
              <a:rPr lang="tr-TR" dirty="0" smtClean="0"/>
              <a:t> ile LDR </a:t>
            </a:r>
            <a:r>
              <a:rPr lang="tr-TR" dirty="0" err="1" smtClean="0"/>
              <a:t>brakiterapi</a:t>
            </a:r>
            <a:r>
              <a:rPr lang="tr-TR" dirty="0" smtClean="0"/>
              <a:t> yapılır</a:t>
            </a:r>
          </a:p>
          <a:p>
            <a:r>
              <a:rPr lang="tr-TR" dirty="0" err="1" smtClean="0"/>
              <a:t>palladyum</a:t>
            </a:r>
            <a:r>
              <a:rPr lang="tr-TR" dirty="0" smtClean="0"/>
              <a:t> 103 </a:t>
            </a:r>
            <a:r>
              <a:rPr lang="tr-TR" dirty="0" err="1" smtClean="0"/>
              <a:t>seedleri</a:t>
            </a:r>
            <a:r>
              <a:rPr lang="tr-TR" dirty="0" smtClean="0"/>
              <a:t> ile HDR </a:t>
            </a:r>
            <a:r>
              <a:rPr lang="tr-TR" dirty="0" err="1" smtClean="0"/>
              <a:t>brakiterapi</a:t>
            </a:r>
            <a:r>
              <a:rPr lang="tr-TR" dirty="0" smtClean="0"/>
              <a:t> yapılır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Nazofarenks</a:t>
            </a:r>
            <a:r>
              <a:rPr lang="tr-TR" dirty="0" smtClean="0"/>
              <a:t> kanserinde </a:t>
            </a:r>
            <a:r>
              <a:rPr lang="tr-TR" dirty="0" err="1" smtClean="0"/>
              <a:t>intrakaviter</a:t>
            </a:r>
            <a:r>
              <a:rPr lang="tr-TR" dirty="0" smtClean="0"/>
              <a:t> planlama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1746" name="Picture 2" descr="https://encrypted-tbn3.gstatic.com/images?q=tbn:ANd9GcTETGsyqFqkcBrFBYdgt7jqnXtIOigvk0-XWzZ9WGCOA9Wq4-NbXJFXz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403244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Lokal anestezi sonrası burundan </a:t>
            </a:r>
            <a:r>
              <a:rPr lang="tr-TR" dirty="0" err="1" smtClean="0"/>
              <a:t>inferior</a:t>
            </a:r>
            <a:r>
              <a:rPr lang="tr-TR" dirty="0" smtClean="0"/>
              <a:t> </a:t>
            </a:r>
            <a:r>
              <a:rPr lang="tr-TR" dirty="0" err="1" smtClean="0"/>
              <a:t>meatus</a:t>
            </a:r>
            <a:r>
              <a:rPr lang="tr-TR" dirty="0" smtClean="0"/>
              <a:t> içinden yerleştirilen </a:t>
            </a:r>
            <a:r>
              <a:rPr lang="tr-TR" dirty="0" err="1" smtClean="0"/>
              <a:t>kateterler</a:t>
            </a:r>
            <a:r>
              <a:rPr lang="tr-TR" dirty="0" smtClean="0"/>
              <a:t> ile iridyum 192 kaynağı ile uzaktan </a:t>
            </a:r>
            <a:r>
              <a:rPr lang="tr-TR" dirty="0" err="1" smtClean="0"/>
              <a:t>afterloading</a:t>
            </a:r>
            <a:r>
              <a:rPr lang="tr-TR" dirty="0" smtClean="0"/>
              <a:t> sistemi ile yükleme yapılır.</a:t>
            </a:r>
            <a:endParaRPr lang="tr-TR" dirty="0"/>
          </a:p>
        </p:txBody>
      </p:sp>
      <p:pic>
        <p:nvPicPr>
          <p:cNvPr id="66562" name="Picture 2" descr="https://static-content.springer.com/image/art%3A10.1186%2F1471-2407-14-894/MediaObjects/12885_2014_5133_Fig2_HTM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5904655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Meme kanserinde </a:t>
            </a:r>
            <a:r>
              <a:rPr lang="tr-TR" dirty="0" err="1" smtClean="0"/>
              <a:t>brakiterapi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Bazı seçilmiş meme kanseri hastalarında </a:t>
            </a:r>
            <a:r>
              <a:rPr lang="tr-TR" dirty="0" err="1" smtClean="0"/>
              <a:t>postoperatif</a:t>
            </a:r>
            <a:r>
              <a:rPr lang="tr-TR" dirty="0" smtClean="0"/>
              <a:t> olarak sadece </a:t>
            </a:r>
            <a:r>
              <a:rPr lang="tr-TR" dirty="0" err="1" smtClean="0"/>
              <a:t>parsiyel</a:t>
            </a:r>
            <a:r>
              <a:rPr lang="tr-TR" dirty="0" smtClean="0"/>
              <a:t> meme ışınlaması yapılabilir. Bu hastalarda iyi bir kozmetik netice elde edebilmek için </a:t>
            </a:r>
            <a:r>
              <a:rPr lang="tr-TR" dirty="0" err="1" smtClean="0"/>
              <a:t>brakiterapi</a:t>
            </a:r>
            <a:r>
              <a:rPr lang="tr-TR" dirty="0" smtClean="0"/>
              <a:t> tercih edilir.</a:t>
            </a:r>
          </a:p>
          <a:p>
            <a:r>
              <a:rPr lang="tr-TR" dirty="0" smtClean="0"/>
              <a:t>Daha çok </a:t>
            </a:r>
            <a:r>
              <a:rPr lang="tr-TR" dirty="0" err="1" smtClean="0"/>
              <a:t>intertisyel</a:t>
            </a:r>
            <a:r>
              <a:rPr lang="tr-TR" dirty="0" smtClean="0"/>
              <a:t> </a:t>
            </a:r>
            <a:r>
              <a:rPr lang="tr-TR" dirty="0" err="1" smtClean="0"/>
              <a:t>multikateter</a:t>
            </a:r>
            <a:r>
              <a:rPr lang="tr-TR" dirty="0" smtClean="0"/>
              <a:t> teknik ve LDR ile karşılıklı </a:t>
            </a:r>
            <a:r>
              <a:rPr lang="tr-TR" dirty="0" err="1" smtClean="0"/>
              <a:t>planar</a:t>
            </a:r>
            <a:r>
              <a:rPr lang="tr-TR" dirty="0" smtClean="0"/>
              <a:t> iğneler tercih edilir.</a:t>
            </a:r>
          </a:p>
          <a:p>
            <a:r>
              <a:rPr lang="tr-TR" dirty="0" err="1" smtClean="0"/>
              <a:t>Kateterler</a:t>
            </a:r>
            <a:r>
              <a:rPr lang="tr-TR" dirty="0" smtClean="0"/>
              <a:t> </a:t>
            </a:r>
            <a:r>
              <a:rPr lang="tr-TR" dirty="0" err="1" smtClean="0"/>
              <a:t>posoperatif</a:t>
            </a:r>
            <a:r>
              <a:rPr lang="tr-TR" dirty="0" smtClean="0"/>
              <a:t> olarak operasyon </a:t>
            </a:r>
            <a:r>
              <a:rPr lang="tr-TR" dirty="0" err="1" smtClean="0"/>
              <a:t>lojundaki</a:t>
            </a:r>
            <a:r>
              <a:rPr lang="tr-TR" dirty="0" smtClean="0"/>
              <a:t> boşluğu cilt yolu ile yerleştirilir.</a:t>
            </a:r>
            <a:r>
              <a:rPr lang="tr-TR" dirty="0" err="1" smtClean="0"/>
              <a:t>Lumpektomi</a:t>
            </a:r>
            <a:r>
              <a:rPr lang="tr-TR" dirty="0" smtClean="0"/>
              <a:t> </a:t>
            </a:r>
            <a:r>
              <a:rPr lang="tr-TR" dirty="0" err="1" smtClean="0"/>
              <a:t>kavitesinden</a:t>
            </a:r>
            <a:r>
              <a:rPr lang="tr-TR" dirty="0" smtClean="0"/>
              <a:t> 1cm sınır vererek CTV oluşturulur. </a:t>
            </a:r>
            <a:r>
              <a:rPr lang="tr-TR" dirty="0" err="1" smtClean="0"/>
              <a:t>Kateterler</a:t>
            </a:r>
            <a:r>
              <a:rPr lang="tr-TR" dirty="0" smtClean="0"/>
              <a:t> arasında ise 1-1.5cm mesafe olmalıdır.</a:t>
            </a:r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Brakiterapi</a:t>
            </a:r>
            <a:r>
              <a:rPr lang="tr-TR" dirty="0" smtClean="0"/>
              <a:t> iğneleri</a:t>
            </a:r>
            <a:endParaRPr lang="tr-TR" dirty="0"/>
          </a:p>
        </p:txBody>
      </p:sp>
      <p:pic>
        <p:nvPicPr>
          <p:cNvPr id="68610" name="Picture 2" descr="http://www.intechopen.com/source/html/44186/media/image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136013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0658" name="AutoShape 2" descr="data:image/jpeg;base64,/9j/4AAQSkZJRgABAQAAAQABAAD/2wCEAAkGBxQTEhUUExQUFhUXGBcYFxcXGBcXFxcUFRccGBoYGBwYHCggGBwlHBcUITEhJSkrLi4uFx8zODMsNygtLisBCgoKDg0OGhAQFywcHBwsLCwsLCwsLCwsLCwsLCwsLCwsLCwsLCwsLCwrLCwsLCwsLCwsLCwsLCwrLDcrLCwsN//AABEIAQAAxQMBIgACEQEDEQH/xAAcAAACAwEBAQEAAAAAAAAAAAAEBQADBgIBBwj/xABBEAABAwMBBQQIAgYKAwAAAAABAAIRAwQhMQUSQVFxYYGxwQYTIjJCkaHRFPAHQ3KCkuEVM1JTYoOTssLDI0Tx/8QAGAEBAQEBAQAAAAAAAAAAAAAAAAEDAgT/xAAhEQEBAQEAAwABBQEAAAAAAAAAAQIRAyExgRNBUWFxEv/aAAwDAQACEQMRAD8AHuLmpH9Y/wDid90luL+oNalT+J33VtcXR+G3b+9Uefo1qVXNpXOtSmP2aZ83LR5PyHuto1iYFWr/ABu+65p31Yfrap/zH/dCXdo8a1TPY1oVD6Qj2n1Dww7E/uov5ODtiqNKtT+N33VtPblQfrX/AMbvuspUaziCernfdeMqU/7Dfl90G1b6TEa3HzqH7q6h6YNB/rnH9kvd4SsbSrsEQ0DoAPJMbe5zgoNlT9Kp0/Eu6U6viYVp27WI9mhcntL6bf8AdUWet7gwnWzr3GdEOrX7RvD7tOB/juD4MafFU/i74/HSZ+9Wf5tTOQdCqXhDoMG8Ot3H7FM+LnnwXgtq5969uT+yWN8Goti6KcTtBssSfer3TutxV/4uCIp2jRxqH9qpUd/ucVZCsDcJxe1USRoSO8oetd1AP6x/8TvuramiCuSqnQN3tCp/eVO57vulFze1uFar09Y/7o+4GqTXjCgEr7Tr8a1Yf5j/ALoGrte4H6+t/qP+69uaucoCqudNfH0V/TNx/f1v9R/3U/pm4/v63+o/7oFRcNjzZu1a53pr1jp+sf29qiF2Q33u7zUROvq9UpXeO1TC5ellzlavIy22LiHHzSOpfnMJr6QUZKzxXOrxr48y/Vj67jqVwHlcqLjrbkWisURRuu1BKKzSXErT2l0SnVldrE2twQUztbwzkyu5evPrNjf2d3PFGNdKx9jf5WjsboHVVyNcV1SgqbnJegR1KK6c6V250BUg8So5yCp7kBXdlH1EDVgnCIX1kquwnF1ASe7KBHfUZKVPEJ5dJTcjK51G3jv7B1FFFw2NNjOje7vNRar9Ffo1SvPxHrS8er9VG6Y9/wBZM4P9kKKuLZ1pamUBcOATJ7cJdeDC0eZmtpsmcLM3lPK1d4s/tFil+OsXlKlFFFm9SKKKIPQVfRqFDroFWVLOmtrcQtFs+7OFkqVSFpfRdrHVWh5gaxwJ4BaPNqcfRNis9gPdxEgdi6FHffpAnPRCbRu43WN1cc9jdPz3o+3qRPIDnqRGvVEUbRYAQBjnCFc1WPMkk80R+EO7vd8IFtw8R1QOglNHW29MD6pdcNgwiF1xlLLqnHBO/VJbf5QI7lqU3DU/qUklvOMJXWb7LlF6V4snqfWP0Ef+5/kf9q8Qf6Gbnc/Fa59Tp2esXqsZ6+nhGEvr00y3EPUprR52YvqOqQXrIWzureZSDaFkgyNTUrlFXlGChoWdj1ZvY8UUUUdIoovQgsptlObCru68foEBY0ATJ90ZPb2I+h4cZ0HU+K0jz+S9PrC6kzPeStHs+7LhBKytCkNB1TzZ5iIVZtHZ0pMnTxRN/VmGjKHp14YBHRe0KgE73zRVxIZTnj4lZ6rmT+SmF3VkAAzHicld2FrPtHQaIE1fA6pZXanV/l5hV19n7tPed735gIjM3xgQFn7oZWgvGlKK1LUlFlKKrYVauuDlUrOvVn4+gfopZP4nX9V/2KIf9GlSPX6/qtP314rGevr6CKQ+ipqU0a0RCrqNXbEjumJXeUpC0F0xKrhmqIwu26BboElaFudo2oc0iFkzRhxBXNjXGuQCQvERdsgodc302l7HsqALxdtxn5KKOY8AboPaeqa2QAbvHjgdvMrO0GyYmOfRG/jCSI0GB0WkrDeGit3ZWg2c3jwWU2dW3iBGVpLerwB0+pVZH9gPZDZJgAScnA4k6lEVWaIS0Et1InQiJ+ohMnNRQDKMuiYlMLp+4wgTgYVLqY1VNUFwhxnkgrtrf4yJ5fdA7drSd0aDXqj/AMTuNjVKH0y90akn8lAoqWznzAmEj2i34Qt7XY2jTPPxJWdstn77y9wwDOeJRGQvLNzAHOETogVp/Su4k7g0GT1WYXGno8d7Gi9Eaxb62OO5/wAlF16HU59b+5wn+0vUhr6+xGiqKlJMAzCrqU12xJLpiVXDdVpLikEqrWyIz9emEl2hYB0xMrUXFugjSEojCXlsWkyly3W1bMFp5rHXNo5p0XOo28ev2qhrZUe6VHCMfNe0+Z0XLX+3ug7T4L2lK9BmSdVfZ0pOdBkqxzbyGdi/cbPxOwOnNOtl+0Rn+QSWmC8zgDgOQCf2lMMbAwTk9OS7eZoba4z2cO5OWnCzFodForJ+PDqix2XAjBBHMcVxuq0iVS9gmQMwBPYCfuUUNWpKm3cGzvYJ0PBF1CBkkAczjXHHqEPc05CIUbbr77gB7ox17VKtwxlOWnQDHGfHmpcUIk8EjvZlEKL2mXE8ST9Shdp7NNJoJIz9FqNnWW7DnDJEjsGk9cpB6RXO+6BoNOqld4t6nozX3fWdu7/yXqD2R8Xd5qLjrex+hg3CqqhEbqqqNXbzl9ViDqNTKqzVA1WdioWXNOUBWoprXaUFXYUQhvGSEnuKES/uHXmtRWtDKWX1vvd35lEYqpaEu7SqLlm6d3WOPMrV1LItaXRnQeZSS5s/mpY1z5P5KgjTU3Ru8dT1UFruDfOg0/aP5lDsG8QOJ+pXM9O7zX+HeyS05OjfHknNtU3srPsqNENBwNTzKZW1Scyu2Faizk4Tmi/OOCz1jX3WyeOB2BO9nuBzyQNjp1Q5RAdIXLRrKKoeOEcvuqXtlEOyvHCBKITVzLQd0jEwYkdhg6pRcW0nTMp/chL67YB5nwRCfaV85zDAIOQcRxidezCyFy06Fau7akt41FzeUHsn4u7zUXdiILu7zUWb1T2/RLWLl7UUWYXL24XbzF9RiBqMTV4QdSnqgWVKSCr0k1qNQdZupOiqAX0oHafBAGznzTN75PVcVDAI48UQmr0J4dEuqWMnqnVUoeqIbrkoM/tCzBwAIH5JSY2vqgXEa4b5lakUpOUu2sGuxGAMdEXrP02Cf5prs2iSQNB4BKHAg9E+t624wNI9p2vMBCmzXScRGAAmlGtG60cNSldmd0b0QTgA+KY2YnVEaKyfvBXvMoW19mOfFGAZ7Ciq2t7FRWyiqgjCHe0ooGozjwSq7zKcXQxASeu0o5J7oJPetTy4YlF9T1QLrIZd3ea8Xdk2C7u81Fxfr05+P0gThcHRWvGT1PivAAumISogq7TKY1AharQiF1RhQF6IwO/qnJbGfkgrilKoThnE8PFCVQfmmlyAMckHWblEACmDk6BB1gSSfyEfdCPZHDVB025k6D6lEB3A3R2nw/PglFwCn1bJS6paEmPkgQVbeD6w+636ngFxYy9+epPABH7WYY3Bo0fM80ueHMaGjV2Xdg4DzRT1l1vuEaDHQLR7MiN493aVj9js3ju8eJ8Vp6FWDA0GAiNHbuTSk0bspLs98kBPKenYiq6gyqqjYCKLENWCKXV2JXchOKwSu6aESkt2kt+cJ7dNSG/lEL7M5d3eai8szl3d5qLi/Xoz8fpRzcnqfFeALudZ5lVly6ZK3hC3BjME6YAk8kQ5yqrOQDVkHXeQfd1B9rGDyjXiUU7KCunIgG4hC1HgZnlHfgK+o1KXOLnucWboZ7LTiXwPexmBLgB2k8VUR7J6qm6j3Rw16oo+y2eJ0+6XVaqIoepWO40nifmArKQEydB9exU1pecCZQLmMGXO0H1KS1facZiTr+eS0V/aOjcGg+pQVtsUudLjgZP2Qe21EU2f4nfRv80wtXYQ1SzeTOOnYmOzLV0yRgZPcgaWVTdaOZ8E/wBnP0BWepOJdJx9uATywwJPciwxrDEIR4RbjOUPVEIoCuld2PqmldKrtEpNdDVIL86p7e4lZ3aFTVEBWhy7u81FzYuy7u81Fnfr1Z+P0q13HtK4iSpRGArAAMmYxMdpA8wu2AijagtkjXwSp1AucQ09/Ym1/X9mG6HwOi4t7f2DvY3hnhAIUCS4Zu4OD+dEBcskIu7qzAEkNwCdT2nqqLlhYJcCOSqFtywhpHzKALJ7ke64DlRWGIGvFVC2qcASTgCTqQBGY4qj8IXxCai3V3qN1vafoEOFbrYYbwH1PNXst91s8Tp90Sy3k9g8FKuenkgAFvOIXtzQj2B1KZUWQC493VUmlJlAvpWqYeoAAaB16om3pQN493VdMpSg5oWgKJ3M9nDorQ3dEcTr9l2wIrqidQq7jRdsbB7FxX4oF1dyU3jkyuSlF25EpRfOWa2k9P8AaD8LLbSqaoSdrjZpy/u81Fzsr4u7zUWT1v0xQEgIwCG9fBAW7sBXvfhaPM6YJOdOK92ndiN0d/2XowOqAqCSoJsq1D3ydG570N6XXwDfViJkT9ka6uaTRuke6d5vHeMQ7ug8fi7EsFga13LvcbuuPaSAQFQLbbIaKbA8OFR+Q4DAME7p7gT/ADISEVyHOaYME5HFa30ov91vqmHJ97sHLvSPZuxHVQ52kadp4ojmiA5pnTTiP/i63fycn66oetLXFpEQSIRNs4ETyVHoBGOZ747fqum0pxzXMfNEUjE6z0xB5FBxVpjTgNFyy3khXNCtfREZ1kfQyPqgofT+QVtBnE6DxVm5ovHHh2nQ/XwQcuyVyF05pXMoLWGdVzcDCq3sq2q/EoEV0+JSS/rQmu0jqVm9oVkcl1/W1WYvqklNL+4SKq6Spr408c99G7J+Lu81FNk/F3eaizeh+kqbsBXtEoahplFUjhaPM6AJ0XTbaDJjvI+6r31RWcdUHtzbScuZ/EFd6v1clr2AuDdZiA2JwlFesJXt+/e3DzaPEojl2zBUf7VRpJPI+aa3pbQphjYmIA8yltF3q2kuzvCAOMcweCDdWLzkknAz8kAzbbeLnPdAkZgnJ0014nuK82jammd3l9Voa1lTbQc2q0ODh7QPEkfQjmkwpGo4N6ADkBgfIIAqAJOe9XVLgcE62rYsZSJHskAAEcSs1BnTGioY22cq8PSusYENMKgXxGCcBEPg7ig7Rj957qgb7xazdJP/AIxoXSMEmSYnQckld6SsJieiNttrNfxQNiqXBcNrhdl4RVRflcPrR0Xr0tu6wAKAXaL8HsWK2lcwStHtG5481htsXOT3/nxRJO0Dd3EoRekrxZ29erM5DDZPxd3mopsn4u7zUUV+jaVUR8vBXtqoOmcfLwV7CtHlWmoqqtRRrlXcZGEC6qMoyqRus6H/AHFUkLms4wBy078oPLl+8Vbs+mA4O4NyUKzXKKfUAbA70Hu0b31jse6NArdl7rCHuxJLWnhMTmfkgKbJKJuzugNESJkxMTrHLHJBztq59Y6GmQNOqPtrI02NBDd3WpOuQZ7gd35Hmgtj0g5+YgZ6ngiduXw9wafF9kGcu2TUcWAxJga4WN9LL1zJAxOvRfUNiUmiXGN4gkD/AAgwT8183/SJc06lR240eyIJ5nn5KpWFdtMoux22W6EhBnZpIkAoSrbObmFz7aSZr6Ls3b+82eSPZ6Qgar5pZ35YdU4bc7y6cWWN2dtsI1hKtq7XZEh4+ayda5jok9/WkqX0Zn/V40V/tVpb7wPesxdVd5xPBUqLm3rfOJlFFFFy7MNk/F3eaimyfi7vNRB+hN6Pp4Bd06qED/LwCtYVo8q/eXD60AqveVVeriEENcLn1gPFAVaxVYqKhhK8c/mhGXB4q3fQEsqwVy98qh5XjayA1z9xmPePHjCBb7bgCdTBJ7VK1eVyagY1zzw06kIC/SrajKLGsZG/EAg6N04dTqvnVzRkzwRV4S8kqptONCjlzRtmxEBKtu2Ya3HETz14J76wfJLdoMkEjKDDxnKOsauV1d0JKrp0y3KknG11NRZd1EtJV9y9DrnVdeOciKKKLloiiiiBhsn4u7zUU2T8Xd5qIPubquSBpgfIBd066AF01w32kOa4AgjQgiV2y5C1eUY+qZVFWoVW65Cs3wgXVqi8a4r24gFSmiO2uVnrVTK8c5ARvrl1RDOevDWQXVHoW4uJbB0VdWrKDdUQV1WYXNGhKlSp2qyzriUQuunbuqXOu5MFXekd3kwspc3rieSlvHWc2/D17WkpbflLxeP5rt1zOqdjr9OwM45yuV6V4s3oRRRRBFFFEDDZPxd3mopsn4u7zUQf/9k=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1600200"/>
            <a:ext cx="5410200" cy="45259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0660" name="Picture 4" descr="http://www.elsevier.es/imatges/57/57v04n06/grande/57v04n06-13036415tab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320480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Brakiterapinin</a:t>
            </a:r>
            <a:r>
              <a:rPr lang="tr-TR" dirty="0" smtClean="0"/>
              <a:t>  uygulanabilmesi için tümörün orta büyüklükte, ulaşılabilir ve sınırlı olması gerekir. </a:t>
            </a:r>
          </a:p>
          <a:p>
            <a:r>
              <a:rPr lang="tr-TR" dirty="0" err="1" smtClean="0"/>
              <a:t>Brakiterapi</a:t>
            </a:r>
            <a:r>
              <a:rPr lang="tr-TR" dirty="0" smtClean="0"/>
              <a:t> uygulamaları doku içine veya vücut boşlukları içine yerleştirilen özel olarak üretilmiş </a:t>
            </a:r>
            <a:r>
              <a:rPr lang="tr-TR" dirty="0" err="1" smtClean="0"/>
              <a:t>aplikatörler</a:t>
            </a:r>
            <a:r>
              <a:rPr lang="tr-TR" dirty="0" smtClean="0"/>
              <a:t> (ışınlamayı yapan radyoaktif kaynakların yerleştirildiği özel aletler), </a:t>
            </a:r>
          </a:p>
          <a:p>
            <a:r>
              <a:rPr lang="tr-TR" dirty="0" smtClean="0"/>
              <a:t>plastik tüpler kullanılarak kendine özgü yöntemlerle uygulanır. 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Mammosite</a:t>
            </a:r>
            <a:r>
              <a:rPr lang="tr-TR" dirty="0" smtClean="0"/>
              <a:t> çok kanallı </a:t>
            </a:r>
            <a:r>
              <a:rPr lang="tr-TR" dirty="0" err="1" smtClean="0"/>
              <a:t>kateterle</a:t>
            </a:r>
            <a:r>
              <a:rPr lang="tr-TR" dirty="0" smtClean="0"/>
              <a:t> </a:t>
            </a:r>
            <a:r>
              <a:rPr lang="tr-TR" dirty="0" err="1" smtClean="0"/>
              <a:t>brakiterapi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682" name="Picture 2" descr="http://www.itnonline.com/sites/itnonline/files/styles/content_feed_large_new/public/field/image/SAVI_MainGraphicVisual_5in.jpg?itok=aHgLXd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48072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Mammosite</a:t>
            </a:r>
            <a:r>
              <a:rPr lang="tr-TR" dirty="0" smtClean="0"/>
              <a:t> tek kanallı </a:t>
            </a:r>
            <a:r>
              <a:rPr lang="tr-TR" dirty="0" err="1" smtClean="0"/>
              <a:t>kateterle</a:t>
            </a:r>
            <a:r>
              <a:rPr lang="tr-TR" dirty="0" smtClean="0"/>
              <a:t> </a:t>
            </a:r>
            <a:r>
              <a:rPr lang="tr-TR" dirty="0" err="1" smtClean="0"/>
              <a:t>brakiterapi</a:t>
            </a:r>
            <a:endParaRPr lang="tr-TR" dirty="0"/>
          </a:p>
        </p:txBody>
      </p:sp>
      <p:pic>
        <p:nvPicPr>
          <p:cNvPr id="72706" name="Picture 2" descr="http://f.tqn.com/y/breastcancer/1/L/r/F/-/-/mammosit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597102" cy="4804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http://2.bp.blogspot.com/-2VF27pcCJCE/UdJSBI3epwI/AAAAAAAABwo/BAFWdkx0ViQ/s200/unit+brakiterapi+HDR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374441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</a:t>
            </a:r>
            <a:r>
              <a:rPr lang="tr-TR" dirty="0" smtClean="0"/>
              <a:t>adyoaktif </a:t>
            </a:r>
            <a:r>
              <a:rPr lang="tr-TR" dirty="0"/>
              <a:t>kaynak </a:t>
            </a:r>
            <a:r>
              <a:rPr lang="tr-TR" dirty="0" smtClean="0"/>
              <a:t> </a:t>
            </a:r>
          </a:p>
          <a:p>
            <a:r>
              <a:rPr lang="tr-TR" dirty="0" smtClean="0"/>
              <a:t>Kaynağı </a:t>
            </a:r>
            <a:r>
              <a:rPr lang="tr-TR" dirty="0"/>
              <a:t>muhafaza eden ışın korumalı kaynak </a:t>
            </a:r>
            <a:r>
              <a:rPr lang="tr-TR" dirty="0" smtClean="0"/>
              <a:t>kasası</a:t>
            </a:r>
          </a:p>
          <a:p>
            <a:r>
              <a:rPr lang="tr-TR" dirty="0"/>
              <a:t>O</a:t>
            </a:r>
            <a:r>
              <a:rPr lang="tr-TR" dirty="0" smtClean="0"/>
              <a:t>tomatik </a:t>
            </a:r>
            <a:r>
              <a:rPr lang="tr-TR" dirty="0"/>
              <a:t>yükleme ile her türlü emniyet </a:t>
            </a:r>
            <a:r>
              <a:rPr lang="tr-TR" dirty="0" smtClean="0"/>
              <a:t>tertibatı </a:t>
            </a:r>
          </a:p>
          <a:p>
            <a:r>
              <a:rPr lang="tr-TR" dirty="0" smtClean="0"/>
              <a:t>Mekanik </a:t>
            </a:r>
            <a:r>
              <a:rPr lang="tr-TR" dirty="0"/>
              <a:t>ve elektronik kontrollerini içeren bir bütünden oluşur.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09639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7" b="329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Cihaz aşağıdaki ünitelerden meydana gelir: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Uzaktan kumanda ünitesi</a:t>
            </a:r>
          </a:p>
          <a:p>
            <a:r>
              <a:rPr lang="tr-TR" dirty="0"/>
              <a:t>- Işın korumalı hasta başı tedavi ünitesi</a:t>
            </a:r>
          </a:p>
          <a:p>
            <a:r>
              <a:rPr lang="tr-TR" dirty="0"/>
              <a:t>- Işın kaynağı (Co-60 veya Ir-192 kaynakları)</a:t>
            </a:r>
          </a:p>
          <a:p>
            <a:r>
              <a:rPr lang="tr-TR" dirty="0"/>
              <a:t>- </a:t>
            </a:r>
            <a:r>
              <a:rPr lang="tr-TR" dirty="0" err="1"/>
              <a:t>Aplikatörler</a:t>
            </a:r>
            <a:endParaRPr lang="tr-TR" dirty="0"/>
          </a:p>
          <a:p>
            <a:r>
              <a:rPr lang="tr-TR" dirty="0"/>
              <a:t>- Doz dağılım planlama ünitesi</a:t>
            </a:r>
            <a:br>
              <a:rPr lang="tr-TR" dirty="0"/>
            </a:br>
            <a:r>
              <a:rPr lang="tr-TR" dirty="0"/>
              <a:t>- Diğer aksesuarlar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1735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MultiSource</a:t>
            </a:r>
            <a:r>
              <a:rPr lang="tr-TR" b="1" dirty="0" smtClean="0"/>
              <a:t>®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MultiSource</a:t>
            </a:r>
            <a:r>
              <a:rPr lang="tr-TR" dirty="0"/>
              <a:t>® HDR </a:t>
            </a:r>
            <a:r>
              <a:rPr lang="tr-TR" dirty="0" err="1"/>
              <a:t>brakiterapi</a:t>
            </a:r>
            <a:r>
              <a:rPr lang="tr-TR" dirty="0"/>
              <a:t> uygulamaları yelpazesinin tamamına yönelik olarak tasarlanmış bir HDR </a:t>
            </a:r>
            <a:r>
              <a:rPr lang="tr-TR" dirty="0" err="1"/>
              <a:t>artyükleyicidir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Başka </a:t>
            </a:r>
            <a:r>
              <a:rPr lang="tr-TR" dirty="0"/>
              <a:t>özelliklerinin yanı sıra 40 Kanal Desteği </a:t>
            </a:r>
            <a:endParaRPr lang="tr-TR" dirty="0" smtClean="0"/>
          </a:p>
          <a:p>
            <a:r>
              <a:rPr lang="tr-TR" dirty="0" smtClean="0"/>
              <a:t>Kanal </a:t>
            </a:r>
            <a:r>
              <a:rPr lang="tr-TR" dirty="0"/>
              <a:t>Kodlaması, </a:t>
            </a:r>
            <a:r>
              <a:rPr lang="tr-TR" dirty="0" smtClean="0"/>
              <a:t> </a:t>
            </a:r>
          </a:p>
          <a:p>
            <a:r>
              <a:rPr lang="tr-TR" dirty="0"/>
              <a:t>O</a:t>
            </a:r>
            <a:r>
              <a:rPr lang="tr-TR" dirty="0" smtClean="0"/>
              <a:t>ptimal </a:t>
            </a:r>
            <a:r>
              <a:rPr lang="tr-TR" dirty="0"/>
              <a:t>tedavi güvenliği </a:t>
            </a:r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armaşık </a:t>
            </a:r>
            <a:r>
              <a:rPr lang="tr-TR" dirty="0" err="1"/>
              <a:t>implantların</a:t>
            </a:r>
            <a:r>
              <a:rPr lang="tr-TR" dirty="0"/>
              <a:t> bile gerçekleştirilebilmesini mümkün kılmaktadır.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33587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sistemde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Ir-192 </a:t>
            </a:r>
            <a:r>
              <a:rPr lang="tr-TR" dirty="0"/>
              <a:t>kaynağı veya </a:t>
            </a:r>
            <a:endParaRPr lang="tr-TR" dirty="0" smtClean="0"/>
          </a:p>
          <a:p>
            <a:r>
              <a:rPr lang="tr-TR" dirty="0" smtClean="0"/>
              <a:t>Benzersiz </a:t>
            </a:r>
            <a:r>
              <a:rPr lang="tr-TR" dirty="0"/>
              <a:t>ve düşük maliyetli Co-60 kaynağı arasında seçim yapma </a:t>
            </a:r>
            <a:r>
              <a:rPr lang="tr-TR" dirty="0" smtClean="0"/>
              <a:t>imkanı</a:t>
            </a:r>
          </a:p>
          <a:p>
            <a:r>
              <a:rPr lang="tr-TR" dirty="0" err="1" smtClean="0"/>
              <a:t>Artyükleyicinin</a:t>
            </a:r>
            <a:r>
              <a:rPr lang="tr-TR" dirty="0" smtClean="0"/>
              <a:t> </a:t>
            </a:r>
            <a:r>
              <a:rPr lang="tr-TR" dirty="0"/>
              <a:t>tümleşik in-</a:t>
            </a:r>
            <a:r>
              <a:rPr lang="tr-TR" dirty="0" err="1"/>
              <a:t>vivo</a:t>
            </a:r>
            <a:r>
              <a:rPr lang="tr-TR" dirty="0"/>
              <a:t> </a:t>
            </a:r>
            <a:r>
              <a:rPr lang="tr-TR" dirty="0" err="1"/>
              <a:t>Dozimetri</a:t>
            </a:r>
            <a:r>
              <a:rPr lang="tr-TR" dirty="0"/>
              <a:t> Sistemi </a:t>
            </a:r>
            <a:endParaRPr lang="tr-TR" dirty="0" smtClean="0"/>
          </a:p>
          <a:p>
            <a:r>
              <a:rPr lang="tr-TR" dirty="0"/>
              <a:t>Y</a:t>
            </a:r>
            <a:r>
              <a:rPr lang="tr-TR" dirty="0" smtClean="0"/>
              <a:t>erden </a:t>
            </a:r>
            <a:r>
              <a:rPr lang="tr-TR" dirty="0"/>
              <a:t>tasarruf </a:t>
            </a:r>
            <a:r>
              <a:rPr lang="tr-TR" dirty="0" smtClean="0"/>
              <a:t>sağlar </a:t>
            </a:r>
          </a:p>
          <a:p>
            <a:r>
              <a:rPr lang="tr-TR" dirty="0"/>
              <a:t>K</a:t>
            </a:r>
            <a:r>
              <a:rPr lang="tr-TR" dirty="0" smtClean="0"/>
              <a:t>ullanımı kolaylaştırır</a:t>
            </a:r>
            <a:r>
              <a:rPr lang="tr-TR" dirty="0"/>
              <a:t>. 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177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Doku içinde anestezi (Tam bir bilinç kaybı), vücut boşluklarında ise genellikle </a:t>
            </a:r>
            <a:r>
              <a:rPr lang="tr-TR" dirty="0" err="1" smtClean="0"/>
              <a:t>sedasyon</a:t>
            </a:r>
            <a:r>
              <a:rPr lang="tr-TR" dirty="0" smtClean="0"/>
              <a:t> (Sakinleştirme) uygulanır. </a:t>
            </a:r>
          </a:p>
          <a:p>
            <a:r>
              <a:rPr lang="tr-TR" dirty="0" smtClean="0"/>
              <a:t>Tedavi sırasında hasta acı duymaz, sadece hafif bir titreşim hisseder. </a:t>
            </a:r>
          </a:p>
          <a:p>
            <a:r>
              <a:rPr lang="tr-TR" dirty="0" smtClean="0"/>
              <a:t>Yüksek doz hızlı </a:t>
            </a:r>
            <a:r>
              <a:rPr lang="tr-TR" dirty="0" err="1" smtClean="0"/>
              <a:t>brakiterapi</a:t>
            </a:r>
            <a:r>
              <a:rPr lang="tr-TR" dirty="0" smtClean="0"/>
              <a:t> uygulamalarında tedavi genellikle verilecek doza bağlı olarak 1-20 dakika, hastanın tedavi şartlarında aplikasyonu ile BT çekilmesi ve planlanması ise 30-60 dakika sürer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Brakiterapi</a:t>
            </a:r>
            <a:r>
              <a:rPr lang="tr-TR" b="1" dirty="0" smtClean="0"/>
              <a:t> hangi tümörlerin tedavisinde kullanılır?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Brakiterapi</a:t>
            </a:r>
            <a:r>
              <a:rPr lang="tr-TR" dirty="0" smtClean="0"/>
              <a:t>, </a:t>
            </a:r>
            <a:r>
              <a:rPr lang="tr-TR" dirty="0" err="1" smtClean="0"/>
              <a:t>serviks</a:t>
            </a:r>
            <a:r>
              <a:rPr lang="tr-TR" dirty="0" smtClean="0"/>
              <a:t>, prostat, meme ve cilt kanserlerinde sıklıkla kullanılan etkili bir tedavi şeklidir. </a:t>
            </a:r>
          </a:p>
          <a:p>
            <a:r>
              <a:rPr lang="tr-TR" dirty="0" err="1" smtClean="0"/>
              <a:t>Brakiterapi</a:t>
            </a:r>
            <a:r>
              <a:rPr lang="tr-TR" dirty="0" smtClean="0"/>
              <a:t> sadece yukarıda belirtilen bölgelerle sınırlı olmayıp vücudun diğer kısımlarındaki tümörler içinde kullanılabilir. </a:t>
            </a:r>
          </a:p>
          <a:p>
            <a:r>
              <a:rPr lang="tr-TR" dirty="0" smtClean="0"/>
              <a:t>Bu kısımlara örnek olarak dil kökü, ağız tabanı, dudak, bronş, </a:t>
            </a:r>
            <a:r>
              <a:rPr lang="tr-TR" dirty="0" err="1" smtClean="0"/>
              <a:t>nazofarenks</a:t>
            </a:r>
            <a:r>
              <a:rPr lang="tr-TR" dirty="0" smtClean="0"/>
              <a:t>, </a:t>
            </a:r>
            <a:r>
              <a:rPr lang="tr-TR" dirty="0" err="1" smtClean="0"/>
              <a:t>özefagus</a:t>
            </a:r>
            <a:r>
              <a:rPr lang="tr-TR" dirty="0" smtClean="0"/>
              <a:t> ve rektum tümörleri verilebilir.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Brakiterapinin</a:t>
            </a:r>
            <a:r>
              <a:rPr lang="tr-TR" dirty="0" smtClean="0"/>
              <a:t> tarihi 1896’da Paris’te başlamıştır. ANCAK AYNI YILLARDA Osmanlı İmparatorluğunda Şişli </a:t>
            </a:r>
            <a:r>
              <a:rPr lang="tr-TR" dirty="0" err="1" smtClean="0"/>
              <a:t>Eftal</a:t>
            </a:r>
            <a:r>
              <a:rPr lang="tr-TR" dirty="0" smtClean="0"/>
              <a:t> ve </a:t>
            </a:r>
            <a:r>
              <a:rPr lang="tr-TR" dirty="0" err="1" smtClean="0"/>
              <a:t>Bezmialem</a:t>
            </a:r>
            <a:r>
              <a:rPr lang="tr-TR" dirty="0" smtClean="0"/>
              <a:t> hastanelerinde de </a:t>
            </a:r>
            <a:r>
              <a:rPr lang="tr-TR" dirty="0" err="1" smtClean="0"/>
              <a:t>brakiterapi</a:t>
            </a:r>
            <a:r>
              <a:rPr lang="tr-TR" dirty="0" smtClean="0"/>
              <a:t> uygulamalarına başlandığı ve çeşitli araştırmaların yapıldığı  bilinmektedir. Bu nedenle ilk buluş Osmanlı’ya ait </a:t>
            </a:r>
            <a:r>
              <a:rPr lang="tr-TR" dirty="0" err="1" smtClean="0"/>
              <a:t>te</a:t>
            </a:r>
            <a:r>
              <a:rPr lang="tr-TR" dirty="0" smtClean="0"/>
              <a:t> olabilir.</a:t>
            </a:r>
          </a:p>
          <a:p>
            <a:r>
              <a:rPr lang="tr-TR" dirty="0" smtClean="0"/>
              <a:t>1895 yılında </a:t>
            </a:r>
            <a:r>
              <a:rPr lang="tr-TR" dirty="0" err="1" smtClean="0"/>
              <a:t>Kondrad</a:t>
            </a:r>
            <a:r>
              <a:rPr lang="tr-TR" dirty="0" smtClean="0"/>
              <a:t> </a:t>
            </a:r>
            <a:r>
              <a:rPr lang="tr-TR" dirty="0" err="1" smtClean="0"/>
              <a:t>von</a:t>
            </a:r>
            <a:r>
              <a:rPr lang="tr-TR" dirty="0" smtClean="0"/>
              <a:t> </a:t>
            </a:r>
            <a:r>
              <a:rPr lang="tr-TR" dirty="0" err="1" smtClean="0"/>
              <a:t>Roentgen’in</a:t>
            </a:r>
            <a:r>
              <a:rPr lang="tr-TR" dirty="0" smtClean="0"/>
              <a:t> X-ışınlarını  keşfinden hemen sonra 1896’da </a:t>
            </a:r>
            <a:r>
              <a:rPr lang="tr-TR" dirty="0" err="1" smtClean="0"/>
              <a:t>uranium</a:t>
            </a:r>
            <a:r>
              <a:rPr lang="tr-TR" dirty="0" smtClean="0"/>
              <a:t> kristalleri ile temas eden fotoğraf plağının kararmasının </a:t>
            </a:r>
            <a:r>
              <a:rPr lang="tr-TR" dirty="0" err="1" smtClean="0"/>
              <a:t>tesbiti</a:t>
            </a:r>
            <a:r>
              <a:rPr lang="tr-TR" dirty="0" smtClean="0"/>
              <a:t>  ile A. </a:t>
            </a:r>
            <a:r>
              <a:rPr lang="tr-TR" dirty="0" err="1" smtClean="0"/>
              <a:t>Henri</a:t>
            </a:r>
            <a:r>
              <a:rPr lang="tr-TR" dirty="0" smtClean="0"/>
              <a:t> </a:t>
            </a:r>
            <a:r>
              <a:rPr lang="tr-TR" dirty="0" err="1" smtClean="0"/>
              <a:t>Becquerel</a:t>
            </a:r>
            <a:r>
              <a:rPr lang="tr-TR" dirty="0" smtClean="0"/>
              <a:t> doğal radyoaktiviteyi tanımlamış, </a:t>
            </a:r>
            <a:r>
              <a:rPr lang="tr-TR" dirty="0" err="1" smtClean="0"/>
              <a:t>Marie</a:t>
            </a:r>
            <a:r>
              <a:rPr lang="tr-TR" dirty="0" smtClean="0"/>
              <a:t> </a:t>
            </a:r>
            <a:r>
              <a:rPr lang="tr-TR" dirty="0" err="1" smtClean="0"/>
              <a:t>Skladovska</a:t>
            </a:r>
            <a:r>
              <a:rPr lang="tr-TR" dirty="0" smtClean="0"/>
              <a:t> </a:t>
            </a:r>
            <a:r>
              <a:rPr lang="tr-TR" dirty="0" err="1" smtClean="0"/>
              <a:t>Curie</a:t>
            </a:r>
            <a:r>
              <a:rPr lang="tr-TR" dirty="0" smtClean="0"/>
              <a:t> ve eşi </a:t>
            </a:r>
            <a:r>
              <a:rPr lang="tr-TR" dirty="0" err="1" smtClean="0"/>
              <a:t>Pierre</a:t>
            </a:r>
            <a:r>
              <a:rPr lang="tr-TR" dirty="0" smtClean="0"/>
              <a:t> </a:t>
            </a:r>
            <a:r>
              <a:rPr lang="tr-TR" dirty="0" err="1" smtClean="0"/>
              <a:t>Curie’nin</a:t>
            </a:r>
            <a:r>
              <a:rPr lang="tr-TR" dirty="0" smtClean="0"/>
              <a:t> </a:t>
            </a:r>
          </a:p>
          <a:p>
            <a:r>
              <a:rPr lang="tr-TR" dirty="0" smtClean="0"/>
              <a:t>1898’de radyumu bulunmalarının ardından 1919’da </a:t>
            </a:r>
            <a:r>
              <a:rPr lang="tr-TR" dirty="0" err="1" smtClean="0"/>
              <a:t>Rutherford’un</a:t>
            </a:r>
            <a:r>
              <a:rPr lang="tr-TR" dirty="0" smtClean="0"/>
              <a:t> yapay radyoaktiviteyi bulması fizikte ve tıpta tanı ve tedavideki önemli atılımların kaynağı olmuş denmiştir.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Osmanlı döneminde ilk uygulamalar ve araştırmalar cilt kanserleri üzerinde yapılmıştır. </a:t>
            </a:r>
            <a:r>
              <a:rPr lang="tr-TR" dirty="0" err="1" smtClean="0"/>
              <a:t>Brakiterapi</a:t>
            </a:r>
            <a:r>
              <a:rPr lang="tr-TR" dirty="0" smtClean="0"/>
              <a:t> ile cilt kanserlerinin tedavi edilebileceği gösterilmiş o zaman Osmanlı  bilim adamlarının yazdığı makaleler Dünyadaki en iyi dergilerde yayınlanmıştır.</a:t>
            </a:r>
          </a:p>
          <a:p>
            <a:r>
              <a:rPr lang="tr-TR" dirty="0" smtClean="0"/>
              <a:t>Ancak 1940’lı yıllardan sonra </a:t>
            </a:r>
            <a:r>
              <a:rPr lang="tr-TR" dirty="0" err="1" smtClean="0"/>
              <a:t>brakiterapi</a:t>
            </a:r>
            <a:r>
              <a:rPr lang="tr-TR" dirty="0" smtClean="0"/>
              <a:t> çalışmalarını yürüten ekipteki bazı elemanlar çeşitli nedenlerle ayrılınca bu çalışmalar hızını kaybetmiştir.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1286</Words>
  <Application>Microsoft Macintosh PowerPoint</Application>
  <PresentationFormat>On-screen Show (4:3)</PresentationFormat>
  <Paragraphs>130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  BRAKİTERAPİ CİHAZLARI  </vt:lpstr>
      <vt:lpstr>Brakiterapi nedir?</vt:lpstr>
      <vt:lpstr>PowerPoint Presentation</vt:lpstr>
      <vt:lpstr>PowerPoint Presentation</vt:lpstr>
      <vt:lpstr>Uygulama</vt:lpstr>
      <vt:lpstr>PowerPoint Presentation</vt:lpstr>
      <vt:lpstr>Brakiterapi hangi tümörlerin tedavisinde kullanılır?</vt:lpstr>
      <vt:lpstr>PowerPoint Presentation</vt:lpstr>
      <vt:lpstr>PowerPoint Presentation</vt:lpstr>
      <vt:lpstr>PowerPoint Presentation</vt:lpstr>
      <vt:lpstr>PowerPoint Presentation</vt:lpstr>
      <vt:lpstr>Planlama teknikleri</vt:lpstr>
      <vt:lpstr>PowerPoint Presentation</vt:lpstr>
      <vt:lpstr>Brakiterapi geçmişi</vt:lpstr>
      <vt:lpstr>PowerPoint Presentation</vt:lpstr>
      <vt:lpstr>Brakiterapi cihazları</vt:lpstr>
      <vt:lpstr>İntraluminal brakiterapi</vt:lpstr>
      <vt:lpstr>İntraluminal brakiterapi (Kolanjiokarsinomda eksternal RT ile kombine, tm etrafını çevreleyen kateterle uygulama</vt:lpstr>
      <vt:lpstr>Kateter ve tm loju </vt:lpstr>
      <vt:lpstr>Özofagus kanserinde intraluminal brakiterapi uygulama aparatları 4 ayrı kalınlıkta</vt:lpstr>
      <vt:lpstr>Özofagusta ve bronşial kullanıma elverişli flexible aplikatör</vt:lpstr>
      <vt:lpstr>Prostat template</vt:lpstr>
      <vt:lpstr>Prostat  rektal ultrasonla planlama</vt:lpstr>
      <vt:lpstr>İnterstisyel (Doku içi) uygulama  Prostat kanserinde seedlerin görünümü</vt:lpstr>
      <vt:lpstr>PowerPoint Presentation</vt:lpstr>
      <vt:lpstr>Başlıca iki türlü doz hızı seçilir</vt:lpstr>
      <vt:lpstr>PowerPoint Presentation</vt:lpstr>
      <vt:lpstr>İntrakaviter uygulama örneği Jinekolojik aplikatörler (Tandem ve ovoidler)</vt:lpstr>
      <vt:lpstr>PowerPoint Presentation</vt:lpstr>
      <vt:lpstr>Endometrial kanser</vt:lpstr>
      <vt:lpstr>PowerPoint Presentation</vt:lpstr>
      <vt:lpstr>Vajinal silindir ve tandem aparatı</vt:lpstr>
      <vt:lpstr>Multichannel çok kanallı silindir nüks tümörlerde kullanılabilir</vt:lpstr>
      <vt:lpstr>Tandem ve vajinal silindir</vt:lpstr>
      <vt:lpstr>Vajinal silindir izodoz dağılımı</vt:lpstr>
      <vt:lpstr>PowerPoint Presentation</vt:lpstr>
      <vt:lpstr>Prostat kanseri</vt:lpstr>
      <vt:lpstr>Prostat kanserinde brakiterapi</vt:lpstr>
      <vt:lpstr>PowerPoint Presentation</vt:lpstr>
      <vt:lpstr>Prostat  template aparatı</vt:lpstr>
      <vt:lpstr>PowerPoint Presentation</vt:lpstr>
      <vt:lpstr>Yerleştirilmiş seed (tohumlar) ve izodoz dağılımı</vt:lpstr>
      <vt:lpstr>Prostat template ve deliklerden yerleştirilmiş iğneler )İğnelerin içinden tabanca aparatı ile seedler prostattaki hedef volüme atılarak yerleştirilir</vt:lpstr>
      <vt:lpstr>PowerPoint Presentation</vt:lpstr>
      <vt:lpstr>Nazofarenks kanserinde intrakaviter planlama</vt:lpstr>
      <vt:lpstr>Lokal anestezi sonrası burundan inferior meatus içinden yerleştirilen kateterler ile iridyum 192 kaynağı ile uzaktan afterloading sistemi ile yükleme yapılır.</vt:lpstr>
      <vt:lpstr>Meme kanserinde brakiterapi</vt:lpstr>
      <vt:lpstr>Brakiterapi iğneleri</vt:lpstr>
      <vt:lpstr>PowerPoint Presentation</vt:lpstr>
      <vt:lpstr>Mammosite çok kanallı kateterle brakiterapi</vt:lpstr>
      <vt:lpstr>Mammosite tek kanallı kateterle brakiterapi</vt:lpstr>
      <vt:lpstr>PowerPoint Presentation</vt:lpstr>
      <vt:lpstr>Sistem</vt:lpstr>
      <vt:lpstr>PowerPoint Presentation</vt:lpstr>
      <vt:lpstr>Cihaz aşağıdaki ünitelerden meydana gelir: </vt:lpstr>
      <vt:lpstr>MultiSource®</vt:lpstr>
      <vt:lpstr>Bu sistemde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M-S-K-H-S-K</dc:creator>
  <cp:lastModifiedBy>Huriye Kiziltan</cp:lastModifiedBy>
  <cp:revision>70</cp:revision>
  <dcterms:created xsi:type="dcterms:W3CDTF">2014-05-22T20:49:52Z</dcterms:created>
  <dcterms:modified xsi:type="dcterms:W3CDTF">2018-04-24T03:50:34Z</dcterms:modified>
</cp:coreProperties>
</file>