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7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9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5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22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3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7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2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16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2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4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EC4E4-38CE-E342-9953-B89DA3E41F26}" type="datetimeFigureOut">
              <a:rPr lang="en-US" smtClean="0"/>
              <a:t>8.05.2018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DB02A-340C-9444-8AD1-8DB7960BA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2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ENDOMETRİUM KANSERİ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41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</a:t>
            </a:r>
            <a:r>
              <a:rPr lang="en-US" dirty="0" err="1" smtClean="0"/>
              <a:t>karsinomatosis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80" b="380"/>
          <a:stretch>
            <a:fillRect/>
          </a:stretch>
        </p:blipFill>
        <p:spPr>
          <a:xfrm>
            <a:off x="1388747" y="1417638"/>
            <a:ext cx="6542087" cy="5199063"/>
          </a:xfrm>
        </p:spPr>
      </p:pic>
    </p:spTree>
    <p:extLst>
      <p:ext uri="{BB962C8B-B14F-4D97-AF65-F5344CB8AC3E}">
        <p14:creationId xmlns:p14="http://schemas.microsoft.com/office/powerpoint/2010/main" val="481151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Klinik </a:t>
            </a:r>
            <a:r>
              <a:rPr lang="tr-TR" b="1" dirty="0" smtClean="0"/>
              <a:t>bulgular</a:t>
            </a:r>
            <a:r>
              <a:rPr lang="tr-TR" dirty="0"/>
              <a:t> </a:t>
            </a:r>
          </a:p>
          <a:p>
            <a:r>
              <a:rPr lang="tr-TR" dirty="0"/>
              <a:t>Hastaların %70-80’inde vajinal kanama görülür. Ancak ileri evrelerde tümör fazla büyüyünce mesane ve rektuma baskı yaparak idrar yolu ve dışkılama şikayetleri, bel ağrısı, kasık ağrısı yapabilir. </a:t>
            </a:r>
            <a:r>
              <a:rPr lang="tr-TR" dirty="0" err="1"/>
              <a:t>Paraortik</a:t>
            </a:r>
            <a:r>
              <a:rPr lang="tr-TR" dirty="0"/>
              <a:t> lenf bezi tutulduğunda çok şiddetli bel ağrısı yapabilir.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9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/>
              <a:t>Teşhis</a:t>
            </a:r>
            <a:endParaRPr lang="tr-TR" dirty="0"/>
          </a:p>
          <a:p>
            <a:r>
              <a:rPr lang="tr-TR" dirty="0" err="1" smtClean="0"/>
              <a:t>Smear</a:t>
            </a:r>
            <a:r>
              <a:rPr lang="tr-TR" dirty="0" smtClean="0"/>
              <a:t> </a:t>
            </a:r>
            <a:r>
              <a:rPr lang="tr-TR" dirty="0" err="1"/>
              <a:t>testi’nin</a:t>
            </a:r>
            <a:r>
              <a:rPr lang="tr-TR" dirty="0"/>
              <a:t> (</a:t>
            </a:r>
            <a:r>
              <a:rPr lang="tr-TR" dirty="0" err="1"/>
              <a:t>pap</a:t>
            </a:r>
            <a:r>
              <a:rPr lang="tr-TR" dirty="0"/>
              <a:t> test) teşhis </a:t>
            </a:r>
            <a:r>
              <a:rPr lang="tr-TR" dirty="0" err="1"/>
              <a:t>koyduruculuğu</a:t>
            </a:r>
            <a:r>
              <a:rPr lang="tr-TR" dirty="0"/>
              <a:t> rahim ağzı kanserine göre çok düşük olup sadece %40’dır. Ancak ince </a:t>
            </a:r>
            <a:r>
              <a:rPr lang="tr-TR" dirty="0" err="1"/>
              <a:t>smear</a:t>
            </a:r>
            <a:r>
              <a:rPr lang="tr-TR" dirty="0"/>
              <a:t> testi (</a:t>
            </a:r>
            <a:r>
              <a:rPr lang="tr-TR" dirty="0" err="1"/>
              <a:t>thin</a:t>
            </a:r>
            <a:r>
              <a:rPr lang="tr-TR" dirty="0"/>
              <a:t> </a:t>
            </a:r>
            <a:r>
              <a:rPr lang="tr-TR" dirty="0" err="1"/>
              <a:t>prep</a:t>
            </a:r>
            <a:r>
              <a:rPr lang="tr-TR" dirty="0"/>
              <a:t> </a:t>
            </a:r>
            <a:r>
              <a:rPr lang="tr-TR" dirty="0" err="1"/>
              <a:t>pap</a:t>
            </a:r>
            <a:r>
              <a:rPr lang="tr-TR" dirty="0"/>
              <a:t> test) daha iyi netice verir 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r>
              <a:rPr lang="tr-TR" dirty="0"/>
              <a:t>Menopoz sonrası bir kadında vajinal kanama görüldüğünde </a:t>
            </a:r>
            <a:r>
              <a:rPr lang="tr-TR" dirty="0" err="1"/>
              <a:t>endometrial</a:t>
            </a:r>
            <a:r>
              <a:rPr lang="tr-TR" dirty="0"/>
              <a:t> </a:t>
            </a:r>
            <a:r>
              <a:rPr lang="tr-TR" dirty="0" err="1"/>
              <a:t>biopsi</a:t>
            </a:r>
            <a:r>
              <a:rPr lang="tr-TR" dirty="0"/>
              <a:t> veya </a:t>
            </a:r>
            <a:r>
              <a:rPr lang="tr-TR" dirty="0" err="1"/>
              <a:t>aspirasyon</a:t>
            </a:r>
            <a:r>
              <a:rPr lang="tr-TR" dirty="0"/>
              <a:t> </a:t>
            </a:r>
            <a:r>
              <a:rPr lang="tr-TR" dirty="0" err="1"/>
              <a:t>küretaj</a:t>
            </a:r>
            <a:r>
              <a:rPr lang="tr-TR" dirty="0"/>
              <a:t> yapılmalıdır. Menopoza girmek üzere olan kadınlarda da ara kanamaları, anormal kanamalar olduğunda bu işlemler yapılmalıdır.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70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Tedavi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b="1" dirty="0" err="1" smtClean="0"/>
              <a:t>EvreI</a:t>
            </a:r>
            <a:r>
              <a:rPr lang="tr-TR" dirty="0"/>
              <a:t> </a:t>
            </a:r>
          </a:p>
          <a:p>
            <a:r>
              <a:rPr lang="tr-TR" dirty="0"/>
              <a:t>Başlıca tedavi cerrahi olup total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histerektomi</a:t>
            </a:r>
            <a:r>
              <a:rPr lang="tr-TR" dirty="0"/>
              <a:t> ve </a:t>
            </a:r>
            <a:r>
              <a:rPr lang="tr-TR" dirty="0" err="1"/>
              <a:t>bilateral</a:t>
            </a:r>
            <a:r>
              <a:rPr lang="tr-TR" dirty="0"/>
              <a:t> </a:t>
            </a:r>
            <a:r>
              <a:rPr lang="tr-TR" dirty="0" err="1"/>
              <a:t>salpingoooferektomidir</a:t>
            </a:r>
            <a:r>
              <a:rPr lang="tr-TR" dirty="0"/>
              <a:t> (TAH-BSO). Cerrahi sırasında </a:t>
            </a:r>
            <a:r>
              <a:rPr lang="tr-TR" dirty="0" err="1"/>
              <a:t>pelvik</a:t>
            </a:r>
            <a:r>
              <a:rPr lang="tr-TR" dirty="0"/>
              <a:t> ve </a:t>
            </a:r>
            <a:r>
              <a:rPr lang="tr-TR" dirty="0" err="1"/>
              <a:t>paraaortik</a:t>
            </a:r>
            <a:r>
              <a:rPr lang="tr-TR" dirty="0"/>
              <a:t> lenf </a:t>
            </a:r>
            <a:r>
              <a:rPr lang="tr-TR" dirty="0" err="1"/>
              <a:t>nodu</a:t>
            </a:r>
            <a:r>
              <a:rPr lang="tr-TR" dirty="0"/>
              <a:t> örneklemesi yapılır. Görünen büyük lenf </a:t>
            </a:r>
            <a:r>
              <a:rPr lang="tr-TR" dirty="0" err="1"/>
              <a:t>nodları</a:t>
            </a:r>
            <a:r>
              <a:rPr lang="tr-TR" dirty="0"/>
              <a:t> çıkarılır. Bütün hastalara </a:t>
            </a:r>
            <a:r>
              <a:rPr lang="tr-TR" dirty="0" err="1"/>
              <a:t>peritonel</a:t>
            </a:r>
            <a:r>
              <a:rPr lang="tr-TR" dirty="0"/>
              <a:t> yıkama yapılır. </a:t>
            </a:r>
            <a:r>
              <a:rPr lang="tr-TR" dirty="0" err="1"/>
              <a:t>EvreIA,IB</a:t>
            </a:r>
            <a:r>
              <a:rPr lang="tr-TR" dirty="0"/>
              <a:t>,  grade1,2 ise cerrahiden sonra başka bir tedaviye gerek yoktur. Grade3 ise </a:t>
            </a:r>
            <a:r>
              <a:rPr lang="tr-TR" dirty="0" err="1"/>
              <a:t>evreIA</a:t>
            </a:r>
            <a:r>
              <a:rPr lang="tr-TR" dirty="0"/>
              <a:t> bile olsa, veya </a:t>
            </a:r>
            <a:r>
              <a:rPr lang="tr-TR" dirty="0" err="1"/>
              <a:t>myometrial</a:t>
            </a:r>
            <a:r>
              <a:rPr lang="tr-TR" dirty="0"/>
              <a:t> tutulum yarıdan fazla olduğu takdirde (yani </a:t>
            </a:r>
            <a:r>
              <a:rPr lang="tr-TR" dirty="0" err="1"/>
              <a:t>evreIC</a:t>
            </a:r>
            <a:r>
              <a:rPr lang="tr-TR" dirty="0"/>
              <a:t>) grade1 bile olsa ilave tedavi gerekir. Operasyondan sonra en erken bir ay sonra başlamak üzere 45-50Gy </a:t>
            </a:r>
            <a:r>
              <a:rPr lang="tr-TR" dirty="0" err="1"/>
              <a:t>Eksternal</a:t>
            </a:r>
            <a:r>
              <a:rPr lang="tr-TR" dirty="0"/>
              <a:t> radyoterapi yeterli </a:t>
            </a:r>
            <a:r>
              <a:rPr lang="tr-TR" dirty="0" err="1"/>
              <a:t>görülmüştür.Bu</a:t>
            </a:r>
            <a:r>
              <a:rPr lang="tr-TR" dirty="0"/>
              <a:t> hastalarda %90 üzerinde 5 yıllık yaşam bildirilmiştir.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396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Medikal olarak </a:t>
            </a:r>
            <a:r>
              <a:rPr lang="tr-TR" b="1" dirty="0" err="1" smtClean="0"/>
              <a:t>inop</a:t>
            </a:r>
            <a:r>
              <a:rPr lang="tr-TR" b="1" dirty="0" smtClean="0"/>
              <a:t> olan hastalarda </a:t>
            </a:r>
            <a:r>
              <a:rPr lang="tr-TR" dirty="0" err="1" smtClean="0"/>
              <a:t>Brakiterapi</a:t>
            </a:r>
            <a:r>
              <a:rPr lang="tr-TR" dirty="0" smtClean="0"/>
              <a:t> ile total 8000mgh </a:t>
            </a:r>
            <a:r>
              <a:rPr lang="tr-TR" dirty="0" err="1" smtClean="0"/>
              <a:t>Ra</a:t>
            </a:r>
            <a:r>
              <a:rPr lang="tr-TR" dirty="0" smtClean="0"/>
              <a:t> eşdeğeri uygulanır (2-3 uygulamada) ilave olarak 50Gy </a:t>
            </a:r>
            <a:r>
              <a:rPr lang="tr-TR" dirty="0" err="1" smtClean="0"/>
              <a:t>Eksternal</a:t>
            </a:r>
            <a:r>
              <a:rPr lang="tr-TR" dirty="0" smtClean="0"/>
              <a:t> radyoterapi yapılır( 20 </a:t>
            </a:r>
            <a:r>
              <a:rPr lang="tr-TR" dirty="0" err="1" smtClean="0"/>
              <a:t>Gy’de</a:t>
            </a:r>
            <a:r>
              <a:rPr lang="tr-TR" dirty="0" smtClean="0"/>
              <a:t> orta hatta blok koyarak tedaviye devam edilmelidir). Bu hastalarda 5 yıllık yaşam daha düşük olup yaklaşık %60’dır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5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118" b="61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59723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Brakiterapi</a:t>
            </a:r>
            <a:r>
              <a:rPr lang="en-US" dirty="0" smtClean="0"/>
              <a:t> (</a:t>
            </a:r>
            <a:r>
              <a:rPr lang="en-US" dirty="0" err="1" smtClean="0"/>
              <a:t>İçerden</a:t>
            </a:r>
            <a:r>
              <a:rPr lang="en-US" dirty="0" smtClean="0"/>
              <a:t> RT)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997" b="3997"/>
          <a:stretch>
            <a:fillRect/>
          </a:stretch>
        </p:blipFill>
        <p:spPr>
          <a:xfrm>
            <a:off x="1613456" y="1417638"/>
            <a:ext cx="6129337" cy="4525963"/>
          </a:xfrm>
        </p:spPr>
      </p:pic>
    </p:spTree>
    <p:extLst>
      <p:ext uri="{BB962C8B-B14F-4D97-AF65-F5344CB8AC3E}">
        <p14:creationId xmlns:p14="http://schemas.microsoft.com/office/powerpoint/2010/main" val="376373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Tandem ovoid </a:t>
            </a:r>
            <a:r>
              <a:rPr lang="en-US" dirty="0" err="1" smtClean="0"/>
              <a:t>doz</a:t>
            </a:r>
            <a:r>
              <a:rPr lang="en-US" dirty="0" smtClean="0"/>
              <a:t> </a:t>
            </a:r>
            <a:r>
              <a:rPr lang="en-US" dirty="0" err="1" smtClean="0"/>
              <a:t>dağılımı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343" b="5343"/>
          <a:stretch>
            <a:fillRect/>
          </a:stretch>
        </p:blipFill>
        <p:spPr>
          <a:xfrm>
            <a:off x="457200" y="1417638"/>
            <a:ext cx="8229600" cy="4708525"/>
          </a:xfrm>
        </p:spPr>
      </p:pic>
    </p:spTree>
    <p:extLst>
      <p:ext uri="{BB962C8B-B14F-4D97-AF65-F5344CB8AC3E}">
        <p14:creationId xmlns:p14="http://schemas.microsoft.com/office/powerpoint/2010/main" val="841738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8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625" r="625"/>
          <a:stretch>
            <a:fillRect/>
          </a:stretch>
        </p:blipFill>
        <p:spPr>
          <a:xfrm>
            <a:off x="1404938" y="1244600"/>
            <a:ext cx="6062662" cy="4525963"/>
          </a:xfrm>
        </p:spPr>
      </p:pic>
    </p:spTree>
    <p:extLst>
      <p:ext uri="{BB962C8B-B14F-4D97-AF65-F5344CB8AC3E}">
        <p14:creationId xmlns:p14="http://schemas.microsoft.com/office/powerpoint/2010/main" val="1065207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Leğen kemiği (</a:t>
            </a:r>
            <a:r>
              <a:rPr lang="tr-TR" dirty="0" err="1"/>
              <a:t>pelvis</a:t>
            </a:r>
            <a:r>
              <a:rPr lang="tr-TR" dirty="0"/>
              <a:t>) ortasında yer alır. Önemli kısmını oluşturan üst bölümü </a:t>
            </a:r>
            <a:r>
              <a:rPr lang="tr-TR" dirty="0" err="1"/>
              <a:t>fundus</a:t>
            </a:r>
            <a:r>
              <a:rPr lang="tr-TR" dirty="0"/>
              <a:t> adını alır. Alt kısmı rahim ağzı (kollum veya </a:t>
            </a:r>
            <a:r>
              <a:rPr lang="tr-TR" dirty="0" err="1"/>
              <a:t>serviks</a:t>
            </a:r>
            <a:r>
              <a:rPr lang="tr-TR" dirty="0"/>
              <a:t>) olarak adlandırılır. </a:t>
            </a:r>
            <a:endParaRPr lang="tr-TR" dirty="0" smtClean="0"/>
          </a:p>
          <a:p>
            <a:r>
              <a:rPr lang="tr-TR" dirty="0" smtClean="0"/>
              <a:t>Rahim </a:t>
            </a:r>
            <a:r>
              <a:rPr lang="tr-TR" dirty="0"/>
              <a:t>(</a:t>
            </a:r>
            <a:r>
              <a:rPr lang="tr-TR" dirty="0" err="1"/>
              <a:t>uterus</a:t>
            </a:r>
            <a:r>
              <a:rPr lang="tr-TR" dirty="0"/>
              <a:t> veya </a:t>
            </a:r>
            <a:r>
              <a:rPr lang="tr-TR" dirty="0" err="1"/>
              <a:t>corpus</a:t>
            </a:r>
            <a:r>
              <a:rPr lang="tr-TR" dirty="0"/>
              <a:t>) boşluğu mukoza ile kaplı olup </a:t>
            </a:r>
            <a:r>
              <a:rPr lang="tr-TR" dirty="0" err="1"/>
              <a:t>endometrium</a:t>
            </a:r>
            <a:r>
              <a:rPr lang="tr-TR" dirty="0"/>
              <a:t> adını alır. </a:t>
            </a:r>
            <a:endParaRPr lang="tr-TR" dirty="0" smtClean="0"/>
          </a:p>
          <a:p>
            <a:r>
              <a:rPr lang="tr-TR" dirty="0" smtClean="0"/>
              <a:t>Mukoza </a:t>
            </a:r>
            <a:r>
              <a:rPr lang="tr-TR" dirty="0"/>
              <a:t>altında düz kaslardan oluşan </a:t>
            </a:r>
            <a:r>
              <a:rPr lang="tr-TR" dirty="0" err="1"/>
              <a:t>myometrim</a:t>
            </a:r>
            <a:r>
              <a:rPr lang="tr-TR" dirty="0"/>
              <a:t> bölümü vardır. En dışında </a:t>
            </a:r>
            <a:r>
              <a:rPr lang="tr-TR" dirty="0" err="1"/>
              <a:t>serozası</a:t>
            </a:r>
            <a:r>
              <a:rPr lang="tr-TR" dirty="0"/>
              <a:t> ve onun da dışında peritonla kaplıdır. Lenfatik</a:t>
            </a:r>
            <a:r>
              <a:rPr lang="tr-T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6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Epidemiyoloji</a:t>
            </a:r>
            <a:r>
              <a:rPr lang="tr-TR" dirty="0"/>
              <a:t> </a:t>
            </a:r>
          </a:p>
          <a:p>
            <a:r>
              <a:rPr lang="tr-TR" dirty="0" err="1"/>
              <a:t>Amerikada</a:t>
            </a:r>
            <a:r>
              <a:rPr lang="tr-TR" dirty="0"/>
              <a:t> 2000 yılında 36.100 yeni rahim kanseri vakası </a:t>
            </a:r>
            <a:r>
              <a:rPr lang="tr-TR" dirty="0" err="1"/>
              <a:t>tesbit</a:t>
            </a:r>
            <a:r>
              <a:rPr lang="tr-TR" dirty="0"/>
              <a:t> edilmiş, 6.500 kadın ise bu hastalıktan </a:t>
            </a:r>
            <a:r>
              <a:rPr lang="tr-TR" dirty="0" smtClean="0"/>
              <a:t>ölmüştür. </a:t>
            </a:r>
          </a:p>
          <a:p>
            <a:r>
              <a:rPr lang="tr-TR" dirty="0" smtClean="0"/>
              <a:t>Kadınlardaki </a:t>
            </a:r>
            <a:r>
              <a:rPr lang="tr-TR" dirty="0"/>
              <a:t>kanserlerin %6’sını, kansere bağlı ölümlerin de %2’sini oluşturur. 50-70 yaş grubunda daha sık görülür. </a:t>
            </a:r>
            <a:endParaRPr lang="tr-TR" dirty="0" smtClean="0"/>
          </a:p>
          <a:p>
            <a:r>
              <a:rPr lang="tr-TR" dirty="0" smtClean="0"/>
              <a:t>Sosyoekonomik </a:t>
            </a:r>
            <a:r>
              <a:rPr lang="tr-TR" dirty="0"/>
              <a:t>düzeyi yüksek kadınlarda rahim ağzı kanserinin tersine daha sık görülür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r>
              <a:rPr lang="tr-TR" dirty="0"/>
              <a:t>Meme kanserinde olduğu gibi uzun süre östrojen hormonuna maruz kalan kadınlarda daha sıktır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902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Şişmanlık, hipertansiyon, şeker hastalığı (</a:t>
            </a:r>
            <a:r>
              <a:rPr lang="tr-TR" dirty="0" err="1"/>
              <a:t>diabet</a:t>
            </a:r>
            <a:r>
              <a:rPr lang="tr-TR" dirty="0"/>
              <a:t>), doğum yapmamış olmak, emdirmemek riski artıran diğer </a:t>
            </a:r>
            <a:r>
              <a:rPr lang="tr-TR" dirty="0" smtClean="0"/>
              <a:t>sebeplerdir.</a:t>
            </a:r>
            <a:r>
              <a:rPr lang="tr-TR" dirty="0"/>
              <a:t> </a:t>
            </a:r>
          </a:p>
          <a:p>
            <a:r>
              <a:rPr lang="tr-TR" dirty="0"/>
              <a:t>Meme, yumurtalık, barsak kanseri olanlarda rahim kanserine </a:t>
            </a:r>
            <a:r>
              <a:rPr lang="tr-TR" dirty="0" smtClean="0"/>
              <a:t>rastlanma </a:t>
            </a:r>
            <a:r>
              <a:rPr lang="tr-TR" dirty="0"/>
              <a:t>oranı normalden daha fazladır. </a:t>
            </a:r>
            <a:endParaRPr lang="tr-TR" dirty="0" smtClean="0"/>
          </a:p>
          <a:p>
            <a:r>
              <a:rPr lang="tr-TR" dirty="0"/>
              <a:t>52 yaşından sonra menopoza girmek diğer bir risk faktörüdür. Burada östrojen etkisi ile yakından alakalıdır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r>
              <a:rPr lang="tr-TR" dirty="0" err="1"/>
              <a:t>Pelvis</a:t>
            </a:r>
            <a:r>
              <a:rPr lang="tr-TR" dirty="0"/>
              <a:t> bölgesine radyasyon uygulanmış kadınlarda da risk fazladır. Bu hastalarda daha çok sarkom görülmektedir.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419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Tamoxifen</a:t>
            </a:r>
            <a:r>
              <a:rPr lang="tr-TR" dirty="0"/>
              <a:t> kullanan kadınlarda normal kadınlara göre 7,5 kat daha fazla görülmektedir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err="1"/>
              <a:t>Endometrial</a:t>
            </a:r>
            <a:r>
              <a:rPr lang="tr-TR" dirty="0"/>
              <a:t> </a:t>
            </a:r>
            <a:r>
              <a:rPr lang="tr-TR" dirty="0" err="1"/>
              <a:t>hiperplasi</a:t>
            </a:r>
            <a:r>
              <a:rPr lang="tr-TR" dirty="0"/>
              <a:t> rahim ağzı kanser riskini artırır. Basit </a:t>
            </a:r>
            <a:r>
              <a:rPr lang="tr-TR" dirty="0" err="1"/>
              <a:t>endometrial</a:t>
            </a:r>
            <a:r>
              <a:rPr lang="tr-TR" dirty="0"/>
              <a:t> </a:t>
            </a:r>
            <a:r>
              <a:rPr lang="tr-TR" dirty="0" err="1"/>
              <a:t>hiperplazinin</a:t>
            </a:r>
            <a:r>
              <a:rPr lang="tr-TR" dirty="0"/>
              <a:t> kansere dönüşümü çok nadirdir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Kompleks </a:t>
            </a:r>
            <a:r>
              <a:rPr lang="tr-TR" dirty="0" err="1"/>
              <a:t>hiperplazi</a:t>
            </a:r>
            <a:r>
              <a:rPr lang="tr-TR" dirty="0"/>
              <a:t> %3 kansere dönüşür. Basit </a:t>
            </a:r>
            <a:r>
              <a:rPr lang="tr-TR" dirty="0" err="1"/>
              <a:t>atipik</a:t>
            </a:r>
            <a:r>
              <a:rPr lang="tr-TR" dirty="0"/>
              <a:t> </a:t>
            </a:r>
            <a:r>
              <a:rPr lang="tr-TR" dirty="0" err="1"/>
              <a:t>hiperplazide</a:t>
            </a:r>
            <a:r>
              <a:rPr lang="tr-TR" dirty="0"/>
              <a:t> ise risk belirgin olarak artar. Kansere dönüşüm %8’dir. Kompleks </a:t>
            </a:r>
            <a:r>
              <a:rPr lang="tr-TR" dirty="0" err="1"/>
              <a:t>atipik</a:t>
            </a:r>
            <a:r>
              <a:rPr lang="tr-TR" dirty="0"/>
              <a:t> </a:t>
            </a:r>
            <a:r>
              <a:rPr lang="tr-TR" dirty="0" err="1"/>
              <a:t>hiperplazili</a:t>
            </a:r>
            <a:r>
              <a:rPr lang="tr-TR" dirty="0"/>
              <a:t> hastalarda %29 kansere dönüşüm görülmektedir</a:t>
            </a:r>
            <a:r>
              <a:rPr lang="tr-TR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0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/>
              <a:t>Hastalığın </a:t>
            </a:r>
            <a:r>
              <a:rPr lang="tr-TR" b="1" dirty="0" smtClean="0"/>
              <a:t>seyri</a:t>
            </a:r>
            <a:endParaRPr lang="tr-TR" dirty="0"/>
          </a:p>
          <a:p>
            <a:r>
              <a:rPr lang="tr-TR" dirty="0"/>
              <a:t>Genelde erken evrede teşhis etmek mümkün olmaktadır. Evre I oranı %</a:t>
            </a:r>
            <a:r>
              <a:rPr lang="tr-TR" dirty="0" smtClean="0"/>
              <a:t>72’dir.</a:t>
            </a:r>
            <a:r>
              <a:rPr lang="tr-TR" dirty="0"/>
              <a:t> </a:t>
            </a:r>
          </a:p>
          <a:p>
            <a:r>
              <a:rPr lang="tr-TR" dirty="0" err="1"/>
              <a:t>Pelvik</a:t>
            </a:r>
            <a:r>
              <a:rPr lang="tr-TR" dirty="0"/>
              <a:t> lenf </a:t>
            </a:r>
            <a:r>
              <a:rPr lang="tr-TR" dirty="0" err="1"/>
              <a:t>nodu</a:t>
            </a:r>
            <a:r>
              <a:rPr lang="tr-TR" dirty="0"/>
              <a:t> tutulumu oranı rahim ağzı kanserine göre belirgin daha yüksektir. </a:t>
            </a:r>
            <a:r>
              <a:rPr lang="tr-TR" dirty="0" err="1"/>
              <a:t>EvreI’de</a:t>
            </a:r>
            <a:r>
              <a:rPr lang="tr-TR" dirty="0"/>
              <a:t> dahi %10’</a:t>
            </a:r>
            <a:r>
              <a:rPr lang="tr-TR" dirty="0" smtClean="0"/>
              <a:t>dur.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1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5645" r="5645"/>
          <a:stretch>
            <a:fillRect/>
          </a:stretch>
        </p:blipFill>
        <p:spPr>
          <a:xfrm>
            <a:off x="1596701" y="1016723"/>
            <a:ext cx="5922962" cy="4525963"/>
          </a:xfrm>
        </p:spPr>
      </p:pic>
    </p:spTree>
    <p:extLst>
      <p:ext uri="{BB962C8B-B14F-4D97-AF65-F5344CB8AC3E}">
        <p14:creationId xmlns:p14="http://schemas.microsoft.com/office/powerpoint/2010/main" val="2328140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Peritoneal</a:t>
            </a:r>
            <a:r>
              <a:rPr lang="tr-TR" dirty="0"/>
              <a:t> yayılım sıktır (Hem direkt ilerleyerek yayılım, hem de tubalar yolu ile erken evrede yayılım mümkündür. </a:t>
            </a:r>
            <a:r>
              <a:rPr lang="tr-TR" dirty="0" err="1"/>
              <a:t>Papillerseröz</a:t>
            </a:r>
            <a:r>
              <a:rPr lang="tr-TR" dirty="0"/>
              <a:t> ve </a:t>
            </a:r>
            <a:r>
              <a:rPr lang="tr-TR" dirty="0" err="1"/>
              <a:t>clear</a:t>
            </a:r>
            <a:r>
              <a:rPr lang="tr-TR" dirty="0"/>
              <a:t> (berrak) hücreli kanserlerde daha sıktır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Kan </a:t>
            </a:r>
            <a:r>
              <a:rPr lang="tr-TR" dirty="0"/>
              <a:t>yolu ile yayılım ileri evrelerde olabilir. Erken dönemde çok nadirdir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/>
              <a:t>Buna karşılık sarkomlarında kan yolu ile uzak organ yayılımı daha sıktır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321</Words>
  <Application>Microsoft Macintosh PowerPoint</Application>
  <PresentationFormat>On-screen Show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ENDOMETRİUM KANSERİ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Peritoneal karsinomatosis</vt:lpstr>
      <vt:lpstr>PowerPoint Presentation</vt:lpstr>
      <vt:lpstr>PowerPoint Presentation</vt:lpstr>
      <vt:lpstr>Tedavi</vt:lpstr>
      <vt:lpstr>PowerPoint Presentation</vt:lpstr>
      <vt:lpstr>PowerPoint Presentation</vt:lpstr>
      <vt:lpstr>Brakiterapi (İçerden RT)</vt:lpstr>
      <vt:lpstr>Tandem ovoid doz dağılımı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ENDOMETRİUM KANSERİ</dc:title>
  <dc:creator>Huriye Kiziltan</dc:creator>
  <cp:lastModifiedBy>Huriye Kiziltan</cp:lastModifiedBy>
  <cp:revision>6</cp:revision>
  <dcterms:created xsi:type="dcterms:W3CDTF">2018-05-08T03:55:47Z</dcterms:created>
  <dcterms:modified xsi:type="dcterms:W3CDTF">2018-05-08T04:24:50Z</dcterms:modified>
</cp:coreProperties>
</file>