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5" r:id="rId5"/>
    <p:sldId id="272" r:id="rId6"/>
    <p:sldId id="273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27" d="100"/>
          <a:sy n="227" d="100"/>
        </p:scale>
        <p:origin x="2056" y="3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30.12.2018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9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2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5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4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3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425C-04EB-6B4E-B819-8686C22BD3F3}" type="datetimeFigureOut">
              <a:rPr lang="en-US" smtClean="0"/>
              <a:t>30.12.2018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asadsaglik.com/yedek/%5BU%5Dhttp:/www.kasadsaglik.com/mide_kanseri.htm" TargetMode="Externa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asadsaglik.com/yedek/%5BU%5Dhttp:/www.kasadsaglik.com/mide_kanseri.htm" TargetMode="Externa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/>
              <a:t>U</a:t>
            </a:r>
            <a:r>
              <a:rPr lang="en-US" dirty="0" err="1" smtClean="0"/>
              <a:t>ygulamalar</a:t>
            </a:r>
            <a:r>
              <a:rPr lang="en-US" dirty="0" smtClean="0"/>
              <a:t>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notları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61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033" r="10033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57200" y="3478463"/>
            <a:ext cx="200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Humerus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başı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99" y="2264382"/>
            <a:ext cx="1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Sternum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9747" y="3109131"/>
            <a:ext cx="132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Kostalar</a:t>
            </a:r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7199" y="3524629"/>
            <a:ext cx="143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Omuz</a:t>
            </a:r>
            <a:r>
              <a:rPr lang="en-US" b="1" dirty="0" smtClean="0">
                <a:solidFill>
                  <a:schemeClr val="bg1"/>
                </a:solidFill>
              </a:rPr>
              <a:t> scapula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7199" y="4656355"/>
            <a:ext cx="121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Vertebra, </a:t>
            </a:r>
            <a:r>
              <a:rPr lang="en-US" b="1" dirty="0" err="1" smtClean="0">
                <a:solidFill>
                  <a:schemeClr val="bg1"/>
                </a:solidFill>
              </a:rPr>
              <a:t>omur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4396" y="3319818"/>
            <a:ext cx="132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Akciğer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Lung pulmonary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7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Şişman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 smtClean="0"/>
              <a:t>duvarı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meme </a:t>
            </a:r>
            <a:r>
              <a:rPr lang="en-US" dirty="0" err="1" smtClean="0"/>
              <a:t>alanına</a:t>
            </a:r>
            <a:r>
              <a:rPr lang="en-US" dirty="0" smtClean="0"/>
              <a:t> </a:t>
            </a:r>
            <a:r>
              <a:rPr lang="en-US" dirty="0" err="1" smtClean="0"/>
              <a:t>girer</a:t>
            </a:r>
            <a:r>
              <a:rPr lang="en-US" dirty="0" smtClean="0"/>
              <a:t>. Bu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radyoterapiye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cilt</a:t>
            </a:r>
            <a:r>
              <a:rPr lang="en-US" dirty="0" smtClean="0"/>
              <a:t> </a:t>
            </a:r>
            <a:r>
              <a:rPr lang="en-US" dirty="0" err="1" smtClean="0"/>
              <a:t>tokssitesi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artabilir</a:t>
            </a:r>
            <a:endParaRPr lang="en-US" dirty="0" smtClean="0"/>
          </a:p>
          <a:p>
            <a:r>
              <a:rPr lang="en-US" dirty="0" smtClean="0"/>
              <a:t>Meme </a:t>
            </a:r>
            <a:r>
              <a:rPr lang="en-US" dirty="0" err="1" smtClean="0"/>
              <a:t>alanının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evrede</a:t>
            </a:r>
            <a:r>
              <a:rPr lang="en-US" dirty="0" smtClean="0"/>
              <a:t> </a:t>
            </a:r>
            <a:r>
              <a:rPr lang="en-US" dirty="0" err="1" smtClean="0"/>
              <a:t>klavikula</a:t>
            </a:r>
            <a:r>
              <a:rPr lang="en-US" dirty="0" smtClean="0"/>
              <a:t>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köprücük</a:t>
            </a:r>
            <a:r>
              <a:rPr lang="en-US" dirty="0" smtClean="0"/>
              <a:t> </a:t>
            </a:r>
            <a:r>
              <a:rPr lang="en-US" dirty="0" err="1" smtClean="0"/>
              <a:t>kemiğininin</a:t>
            </a:r>
            <a:r>
              <a:rPr lang="en-US" dirty="0" smtClean="0"/>
              <a:t> </a:t>
            </a:r>
            <a:r>
              <a:rPr lang="en-US" dirty="0" err="1" smtClean="0"/>
              <a:t>başladığı</a:t>
            </a:r>
            <a:r>
              <a:rPr lang="en-US" dirty="0" smtClean="0"/>
              <a:t> </a:t>
            </a:r>
            <a:r>
              <a:rPr lang="en-US" dirty="0" err="1" smtClean="0"/>
              <a:t>yerde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endParaRPr lang="en-US" dirty="0" smtClean="0"/>
          </a:p>
          <a:p>
            <a:r>
              <a:rPr lang="en-US" dirty="0" smtClean="0"/>
              <a:t>Meme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bitene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seviye</a:t>
            </a:r>
            <a:r>
              <a:rPr lang="en-US" dirty="0" smtClean="0"/>
              <a:t> </a:t>
            </a:r>
            <a:r>
              <a:rPr lang="en-US" dirty="0" err="1" smtClean="0"/>
              <a:t>biraz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yukarıdan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1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 lenfatikleri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0486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4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radyoterapisi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Periferik</a:t>
            </a:r>
            <a:r>
              <a:rPr lang="tr-TR" dirty="0" smtClean="0"/>
              <a:t> lenfatikler ayrı bir alan</a:t>
            </a:r>
          </a:p>
          <a:p>
            <a:r>
              <a:rPr lang="tr-TR" dirty="0" smtClean="0"/>
              <a:t>Meme bölgesi ayrı alan</a:t>
            </a:r>
          </a:p>
          <a:p>
            <a:pPr marL="0" indent="0">
              <a:buNone/>
            </a:pPr>
            <a:r>
              <a:rPr lang="tr-TR" dirty="0" err="1" smtClean="0"/>
              <a:t>Periferik</a:t>
            </a:r>
            <a:r>
              <a:rPr lang="tr-TR" dirty="0" smtClean="0"/>
              <a:t> lenfatikler</a:t>
            </a:r>
          </a:p>
          <a:p>
            <a:r>
              <a:rPr lang="tr-TR" dirty="0" smtClean="0"/>
              <a:t>Level I, II, III (</a:t>
            </a:r>
            <a:r>
              <a:rPr lang="tr-TR" dirty="0" err="1" smtClean="0"/>
              <a:t>Aksiller</a:t>
            </a:r>
            <a:r>
              <a:rPr lang="tr-TR" dirty="0" smtClean="0"/>
              <a:t> lenfatikler)</a:t>
            </a:r>
          </a:p>
          <a:p>
            <a:r>
              <a:rPr lang="tr-TR" dirty="0" err="1" smtClean="0"/>
              <a:t>Mammaria</a:t>
            </a:r>
            <a:r>
              <a:rPr lang="tr-TR" dirty="0" smtClean="0"/>
              <a:t> </a:t>
            </a:r>
            <a:r>
              <a:rPr lang="tr-TR" dirty="0" err="1" smtClean="0"/>
              <a:t>interna</a:t>
            </a:r>
            <a:r>
              <a:rPr lang="tr-TR" dirty="0" smtClean="0"/>
              <a:t> lenf </a:t>
            </a:r>
            <a:r>
              <a:rPr lang="tr-TR" dirty="0" err="1" smtClean="0"/>
              <a:t>nodları</a:t>
            </a:r>
            <a:endParaRPr lang="tr-TR" dirty="0" smtClean="0"/>
          </a:p>
          <a:p>
            <a:r>
              <a:rPr lang="tr-TR" dirty="0" err="1" smtClean="0"/>
              <a:t>Supraklavikular</a:t>
            </a:r>
            <a:r>
              <a:rPr lang="tr-TR" dirty="0" smtClean="0"/>
              <a:t> lenf </a:t>
            </a:r>
            <a:r>
              <a:rPr lang="tr-TR" dirty="0" err="1" smtClean="0"/>
              <a:t>nodları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1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alanı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 ve sol </a:t>
            </a:r>
            <a:r>
              <a:rPr lang="tr-TR" dirty="0" err="1" smtClean="0"/>
              <a:t>tanjansiyel</a:t>
            </a:r>
            <a:r>
              <a:rPr lang="tr-TR" dirty="0" smtClean="0"/>
              <a:t> iki alandan oluşur</a:t>
            </a:r>
          </a:p>
          <a:p>
            <a:r>
              <a:rPr lang="tr-TR" dirty="0" err="1" smtClean="0"/>
              <a:t>Tanjansiyel</a:t>
            </a:r>
            <a:r>
              <a:rPr lang="tr-TR" dirty="0" smtClean="0"/>
              <a:t> alanda alanın yarısı blokla korunmuş haldedir karşılıklı paralel iki alan belli bir açı ile meme bölgesini kavrayacak şekilde seçilir</a:t>
            </a:r>
          </a:p>
          <a:p>
            <a:r>
              <a:rPr lang="tr-TR" dirty="0" smtClean="0"/>
              <a:t>Altta yer alan akciğer dokusu ve kalp, </a:t>
            </a:r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r>
              <a:rPr lang="tr-TR" dirty="0" smtClean="0"/>
              <a:t> düşük doz almalı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59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Alan çakışmaları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807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48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</a:t>
            </a:r>
            <a:r>
              <a:rPr lang="tr-TR" dirty="0" err="1" smtClean="0"/>
              <a:t>tanjansiyel</a:t>
            </a:r>
            <a:r>
              <a:rPr lang="tr-TR" dirty="0" smtClean="0"/>
              <a:t> </a:t>
            </a:r>
            <a:r>
              <a:rPr lang="tr-TR" dirty="0" smtClean="0"/>
              <a:t>alanı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32647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3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Kalp ve akciğer koruma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6363"/>
            <a:ext cx="6336704" cy="45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1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Sindirim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anatomisi</a:t>
            </a:r>
            <a:endParaRPr lang="en-US" dirty="0"/>
          </a:p>
        </p:txBody>
      </p:sp>
      <p:pic>
        <p:nvPicPr>
          <p:cNvPr id="5" name="Content Placeholder 3" descr="http://www.kasadsaglik.com/yedek/mide_kanseri_dosyalar/image0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" b="2091"/>
          <a:stretch>
            <a:fillRect/>
          </a:stretch>
        </p:blipFill>
        <p:spPr bwMode="auto">
          <a:xfrm>
            <a:off x="834118" y="1600200"/>
            <a:ext cx="710882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58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Mide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organdır</a:t>
            </a:r>
            <a:endParaRPr lang="en-US" dirty="0" smtClean="0"/>
          </a:p>
          <a:p>
            <a:r>
              <a:rPr lang="en-US" dirty="0" smtClean="0"/>
              <a:t>Hem </a:t>
            </a:r>
            <a:r>
              <a:rPr lang="en-US" dirty="0" err="1" smtClean="0"/>
              <a:t>nefes</a:t>
            </a:r>
            <a:r>
              <a:rPr lang="en-US" dirty="0" smtClean="0"/>
              <a:t> </a:t>
            </a:r>
            <a:r>
              <a:rPr lang="en-US" dirty="0" err="1" smtClean="0"/>
              <a:t>alıp</a:t>
            </a:r>
            <a:r>
              <a:rPr lang="en-US" dirty="0" smtClean="0"/>
              <a:t> </a:t>
            </a:r>
            <a:r>
              <a:rPr lang="en-US" dirty="0" err="1" smtClean="0"/>
              <a:t>vermekle</a:t>
            </a:r>
            <a:r>
              <a:rPr lang="en-US" dirty="0" smtClean="0"/>
              <a:t> </a:t>
            </a:r>
            <a:r>
              <a:rPr lang="en-US" dirty="0" err="1" smtClean="0"/>
              <a:t>diafragma</a:t>
            </a:r>
            <a:r>
              <a:rPr lang="en-US" dirty="0" smtClean="0"/>
              <a:t> </a:t>
            </a:r>
            <a:r>
              <a:rPr lang="en-US" dirty="0" err="1" smtClean="0"/>
              <a:t>hareketi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endParaRPr lang="en-US" dirty="0" smtClean="0"/>
          </a:p>
          <a:p>
            <a:r>
              <a:rPr lang="en-US" dirty="0" smtClean="0"/>
              <a:t>Hem de </a:t>
            </a:r>
            <a:r>
              <a:rPr lang="en-US" dirty="0" err="1" smtClean="0"/>
              <a:t>batın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gaz</a:t>
            </a:r>
            <a:r>
              <a:rPr lang="en-US" dirty="0" smtClean="0"/>
              <a:t>, </a:t>
            </a:r>
            <a:r>
              <a:rPr lang="en-US" dirty="0" err="1" smtClean="0"/>
              <a:t>karın</a:t>
            </a:r>
            <a:r>
              <a:rPr lang="en-US" dirty="0" smtClean="0"/>
              <a:t> </a:t>
            </a:r>
            <a:r>
              <a:rPr lang="en-US" dirty="0" err="1" smtClean="0"/>
              <a:t>doygunluğu</a:t>
            </a:r>
            <a:r>
              <a:rPr lang="en-US" dirty="0" smtClean="0"/>
              <a:t>, </a:t>
            </a:r>
            <a:r>
              <a:rPr lang="en-US" dirty="0" err="1" smtClean="0"/>
              <a:t>açlığı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nedenlerle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değiştirir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radyoterapisi</a:t>
            </a:r>
            <a:r>
              <a:rPr lang="en-US" dirty="0" smtClean="0"/>
              <a:t> </a:t>
            </a:r>
            <a:r>
              <a:rPr lang="en-US" dirty="0" err="1" smtClean="0"/>
              <a:t>zordur</a:t>
            </a:r>
            <a:endParaRPr lang="en-US" dirty="0" smtClean="0"/>
          </a:p>
          <a:p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alanına</a:t>
            </a:r>
            <a:r>
              <a:rPr lang="en-US" dirty="0" smtClean="0"/>
              <a:t> 2-3cm </a:t>
            </a:r>
            <a:r>
              <a:rPr lang="en-US" dirty="0" err="1" smtClean="0"/>
              <a:t>sınır</a:t>
            </a:r>
            <a:r>
              <a:rPr lang="en-US" dirty="0" smtClean="0"/>
              <a:t> </a:t>
            </a:r>
            <a:r>
              <a:rPr lang="en-US" dirty="0" err="1" smtClean="0"/>
              <a:t>koymak</a:t>
            </a:r>
            <a:r>
              <a:rPr lang="en-US" dirty="0" smtClean="0"/>
              <a:t> </a:t>
            </a:r>
            <a:r>
              <a:rPr lang="en-US" dirty="0" err="1" smtClean="0"/>
              <a:t>yerinde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 da </a:t>
            </a:r>
            <a:r>
              <a:rPr lang="en-US" dirty="0" err="1" smtClean="0"/>
              <a:t>toksik</a:t>
            </a:r>
            <a:r>
              <a:rPr lang="en-US" dirty="0" smtClean="0"/>
              <a:t> </a:t>
            </a:r>
            <a:r>
              <a:rPr lang="en-US" dirty="0" err="1" smtClean="0"/>
              <a:t>etkiyi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GTV (Gross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volumü</a:t>
            </a:r>
            <a:r>
              <a:rPr lang="en-US" dirty="0" smtClean="0"/>
              <a:t>) </a:t>
            </a:r>
            <a:r>
              <a:rPr lang="en-US" dirty="0" err="1" smtClean="0"/>
              <a:t>özle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görüntüleme</a:t>
            </a:r>
            <a:r>
              <a:rPr lang="en-US" dirty="0" smtClean="0"/>
              <a:t> </a:t>
            </a:r>
            <a:r>
              <a:rPr lang="en-US" dirty="0" err="1" smtClean="0"/>
              <a:t>yöntemleri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görülebilen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palpe</a:t>
            </a:r>
            <a:r>
              <a:rPr lang="en-US" dirty="0" smtClean="0"/>
              <a:t> </a:t>
            </a:r>
            <a:r>
              <a:rPr lang="en-US" dirty="0" err="1" smtClean="0"/>
              <a:t>edilebilen</a:t>
            </a:r>
            <a:r>
              <a:rPr lang="en-US" dirty="0" smtClean="0"/>
              <a:t> </a:t>
            </a:r>
            <a:r>
              <a:rPr lang="en-US" dirty="0" err="1" smtClean="0"/>
              <a:t>tümörleri</a:t>
            </a:r>
            <a:r>
              <a:rPr lang="en-US" dirty="0" smtClean="0"/>
              <a:t> </a:t>
            </a:r>
            <a:r>
              <a:rPr lang="en-US" dirty="0" err="1" smtClean="0"/>
              <a:t>iveya</a:t>
            </a:r>
            <a:r>
              <a:rPr lang="en-US" dirty="0" smtClean="0"/>
              <a:t>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nodlarını</a:t>
            </a:r>
            <a:r>
              <a:rPr lang="en-US" dirty="0" smtClean="0"/>
              <a:t> fade </a:t>
            </a:r>
            <a:r>
              <a:rPr lang="en-US" dirty="0" err="1" smtClean="0"/>
              <a:t>eder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Görüntüleme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Bilgisayarlı</a:t>
            </a:r>
            <a:r>
              <a:rPr lang="en-US" dirty="0" smtClean="0"/>
              <a:t> </a:t>
            </a:r>
            <a:r>
              <a:rPr lang="en-US" dirty="0" err="1" smtClean="0"/>
              <a:t>Tomografi</a:t>
            </a:r>
            <a:r>
              <a:rPr lang="en-US" dirty="0" smtClean="0"/>
              <a:t>, </a:t>
            </a:r>
            <a:r>
              <a:rPr lang="en-US" dirty="0" err="1" smtClean="0"/>
              <a:t>Manyetik</a:t>
            </a:r>
            <a:r>
              <a:rPr lang="en-US" dirty="0" smtClean="0"/>
              <a:t> </a:t>
            </a:r>
            <a:r>
              <a:rPr lang="en-US" dirty="0" err="1" smtClean="0"/>
              <a:t>Rezonans</a:t>
            </a:r>
            <a:r>
              <a:rPr lang="en-US" dirty="0" smtClean="0"/>
              <a:t>, </a:t>
            </a:r>
            <a:r>
              <a:rPr lang="en-US" dirty="0" err="1" smtClean="0"/>
              <a:t>Pozitron</a:t>
            </a:r>
            <a:r>
              <a:rPr lang="en-US" dirty="0" smtClean="0"/>
              <a:t> emission </a:t>
            </a:r>
            <a:r>
              <a:rPr lang="en-US" dirty="0" err="1" smtClean="0"/>
              <a:t>tomografi</a:t>
            </a:r>
            <a:r>
              <a:rPr lang="en-US" dirty="0" smtClean="0"/>
              <a:t> </a:t>
            </a:r>
            <a:r>
              <a:rPr lang="en-US" dirty="0" err="1" smtClean="0"/>
              <a:t>yöntemlerinde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olanı</a:t>
            </a:r>
            <a:r>
              <a:rPr lang="en-US" dirty="0" smtClean="0"/>
              <a:t> </a:t>
            </a:r>
            <a:r>
              <a:rPr lang="en-US" dirty="0" err="1" smtClean="0"/>
              <a:t>seçilir</a:t>
            </a:r>
            <a:r>
              <a:rPr lang="en-US" dirty="0" smtClean="0"/>
              <a:t>.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planlaması</a:t>
            </a:r>
            <a:r>
              <a:rPr lang="en-US" dirty="0" smtClean="0"/>
              <a:t> </a:t>
            </a:r>
            <a:r>
              <a:rPr lang="en-US" dirty="0" err="1" smtClean="0"/>
              <a:t>yapılırken</a:t>
            </a:r>
            <a:r>
              <a:rPr lang="en-US" dirty="0" smtClean="0"/>
              <a:t> BT, MR </a:t>
            </a:r>
            <a:r>
              <a:rPr lang="en-US" dirty="0" err="1" smtClean="0"/>
              <a:t>veya</a:t>
            </a:r>
            <a:r>
              <a:rPr lang="en-US" dirty="0" smtClean="0"/>
              <a:t> PET </a:t>
            </a:r>
            <a:r>
              <a:rPr lang="en-US" dirty="0" err="1" smtClean="0"/>
              <a:t>görüntüleri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füzyon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 </a:t>
            </a:r>
            <a:r>
              <a:rPr lang="en-US" dirty="0" err="1" smtClean="0"/>
              <a:t>Böylece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net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görülerek</a:t>
            </a:r>
            <a:r>
              <a:rPr lang="en-US" dirty="0" smtClean="0"/>
              <a:t> </a:t>
            </a:r>
            <a:r>
              <a:rPr lang="en-US" dirty="0" err="1" smtClean="0"/>
              <a:t>kontürlenebilir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88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Karın </a:t>
            </a:r>
            <a:r>
              <a:rPr lang="en-US" dirty="0" err="1" smtClean="0"/>
              <a:t>kaslarının</a:t>
            </a:r>
            <a:r>
              <a:rPr lang="en-US" dirty="0" smtClean="0"/>
              <a:t> </a:t>
            </a:r>
            <a:r>
              <a:rPr lang="en-US" dirty="0" err="1" smtClean="0"/>
              <a:t>hareketini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r>
              <a:rPr lang="en-US" dirty="0" smtClean="0"/>
              <a:t> </a:t>
            </a:r>
            <a:r>
              <a:rPr lang="en-US" dirty="0" err="1" smtClean="0"/>
              <a:t>hastayı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sabit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rahat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hale </a:t>
            </a:r>
            <a:r>
              <a:rPr lang="en-US" dirty="0" err="1" smtClean="0"/>
              <a:t>getirmek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diz</a:t>
            </a:r>
            <a:r>
              <a:rPr lang="en-US" dirty="0" smtClean="0"/>
              <a:t> </a:t>
            </a:r>
            <a:r>
              <a:rPr lang="en-US" dirty="0" err="1" smtClean="0"/>
              <a:t>altlığı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sebeplerle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hastayıı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diafragma</a:t>
            </a:r>
            <a:r>
              <a:rPr lang="en-US" dirty="0" smtClean="0"/>
              <a:t> </a:t>
            </a:r>
            <a:r>
              <a:rPr lang="en-US" dirty="0" err="1" smtClean="0"/>
              <a:t>kasını</a:t>
            </a:r>
            <a:r>
              <a:rPr lang="en-US" dirty="0" smtClean="0"/>
              <a:t> </a:t>
            </a:r>
            <a:r>
              <a:rPr lang="en-US" dirty="0" err="1" smtClean="0"/>
              <a:t>sabitlemek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T board </a:t>
            </a:r>
            <a:r>
              <a:rPr lang="en-US" dirty="0" err="1" smtClean="0"/>
              <a:t>aparatı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Btün</a:t>
            </a:r>
            <a:r>
              <a:rPr lang="en-US" dirty="0" smtClean="0"/>
              <a:t> </a:t>
            </a:r>
            <a:r>
              <a:rPr lang="en-US" dirty="0" err="1" smtClean="0"/>
              <a:t>vücudu</a:t>
            </a:r>
            <a:r>
              <a:rPr lang="en-US" dirty="0" smtClean="0"/>
              <a:t> saran </a:t>
            </a:r>
            <a:r>
              <a:rPr lang="en-US" dirty="0" err="1" smtClean="0"/>
              <a:t>vakumlu</a:t>
            </a:r>
            <a:r>
              <a:rPr lang="en-US" dirty="0" smtClean="0"/>
              <a:t> </a:t>
            </a:r>
            <a:r>
              <a:rPr lang="en-US" dirty="0" err="1" smtClean="0"/>
              <a:t>yastık</a:t>
            </a:r>
            <a:r>
              <a:rPr lang="en-US" dirty="0" smtClean="0"/>
              <a:t> da </a:t>
            </a:r>
            <a:r>
              <a:rPr lang="en-US" smtClean="0"/>
              <a:t>kullanılabilir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6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750" r="5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091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barsak</a:t>
            </a:r>
            <a:r>
              <a:rPr lang="en-US" dirty="0" smtClean="0"/>
              <a:t> (</a:t>
            </a:r>
            <a:r>
              <a:rPr lang="en-US" dirty="0" err="1" smtClean="0"/>
              <a:t>Kolon</a:t>
            </a:r>
            <a:r>
              <a:rPr lang="en-US" dirty="0" smtClean="0"/>
              <a:t>) </a:t>
            </a:r>
            <a:r>
              <a:rPr lang="en-US" dirty="0" err="1" smtClean="0"/>
              <a:t>rektum</a:t>
            </a:r>
            <a:endParaRPr lang="en-US" dirty="0"/>
          </a:p>
        </p:txBody>
      </p:sp>
      <p:pic>
        <p:nvPicPr>
          <p:cNvPr id="5" name="Content Placeholder 4" descr="http://www.kasadsaglik.com/yedek/mide_kanseri_dosyalar/image00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" b="1058"/>
          <a:stretch>
            <a:fillRect/>
          </a:stretch>
        </p:blipFill>
        <p:spPr bwMode="auto">
          <a:xfrm>
            <a:off x="900113" y="1194481"/>
            <a:ext cx="7272337" cy="564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21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976"/>
          <a:stretch>
            <a:fillRect/>
          </a:stretch>
        </p:blipFill>
        <p:spPr bwMode="auto">
          <a:xfrm>
            <a:off x="2267744" y="404664"/>
            <a:ext cx="45466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31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Pelvis (</a:t>
            </a:r>
            <a:r>
              <a:rPr lang="en-US" dirty="0" err="1" smtClean="0"/>
              <a:t>Leğen</a:t>
            </a:r>
            <a:r>
              <a:rPr lang="en-US" dirty="0" smtClean="0"/>
              <a:t> </a:t>
            </a:r>
            <a:r>
              <a:rPr lang="en-US" dirty="0" err="1" smtClean="0"/>
              <a:t>kemiği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823" r="4823"/>
          <a:stretch>
            <a:fillRect/>
          </a:stretch>
        </p:blipFill>
        <p:spPr>
          <a:xfrm>
            <a:off x="1763688" y="1417638"/>
            <a:ext cx="5915025" cy="5289550"/>
          </a:xfrm>
        </p:spPr>
      </p:pic>
      <p:sp>
        <p:nvSpPr>
          <p:cNvPr id="3" name="TextBox 2"/>
          <p:cNvSpPr txBox="1"/>
          <p:nvPr/>
        </p:nvSpPr>
        <p:spPr>
          <a:xfrm>
            <a:off x="3864429" y="1902898"/>
            <a:ext cx="17417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Sakrum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286" y="2195286"/>
            <a:ext cx="117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İlyak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kemik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09142" y="4318000"/>
            <a:ext cx="1632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Koksiks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06998" y="5388429"/>
            <a:ext cx="2195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Obturator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delikler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1427" y="5096041"/>
            <a:ext cx="18505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Pubis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9214" y="5648113"/>
            <a:ext cx="1433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İskion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kolu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1512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Mesane ve prostat komşuluğu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7633"/>
            <a:ext cx="684404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286" y="2503714"/>
            <a:ext cx="1814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Mesane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22286" y="4027714"/>
            <a:ext cx="15965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Prostat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23429" y="4027714"/>
            <a:ext cx="208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Büyümüş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prostat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662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Prostat radyoterapisi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13394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3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796" r="21796"/>
          <a:stretch>
            <a:fillRect/>
          </a:stretch>
        </p:blipFill>
        <p:spPr>
          <a:xfrm>
            <a:off x="2282677" y="1493547"/>
            <a:ext cx="3843338" cy="5110162"/>
          </a:xfrm>
        </p:spPr>
      </p:pic>
      <p:sp>
        <p:nvSpPr>
          <p:cNvPr id="5" name="TextBox 4"/>
          <p:cNvSpPr txBox="1"/>
          <p:nvPr/>
        </p:nvSpPr>
        <p:spPr>
          <a:xfrm>
            <a:off x="2674313" y="2912107"/>
            <a:ext cx="1242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Kafatası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731730" y="3250661"/>
            <a:ext cx="170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Servikal</a:t>
            </a:r>
            <a:r>
              <a:rPr lang="en-US" sz="1400" dirty="0" smtClean="0"/>
              <a:t> </a:t>
            </a:r>
            <a:r>
              <a:rPr lang="en-US" sz="1400" dirty="0" err="1" smtClean="0"/>
              <a:t>vertebralar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76377" y="3754206"/>
            <a:ext cx="123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Vertebra (</a:t>
            </a:r>
            <a:r>
              <a:rPr lang="en-US" dirty="0" err="1" smtClean="0"/>
              <a:t>Omur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2455" y="4582257"/>
            <a:ext cx="11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Spinal </a:t>
            </a:r>
            <a:r>
              <a:rPr lang="en-US" dirty="0" err="1" smtClean="0"/>
              <a:t>aks</a:t>
            </a:r>
            <a:r>
              <a:rPr lang="en-US" dirty="0" smtClean="0"/>
              <a:t> (</a:t>
            </a:r>
            <a:r>
              <a:rPr lang="en-US" dirty="0" err="1" smtClean="0"/>
              <a:t>Omurga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3274" y="3703851"/>
            <a:ext cx="132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Torakal</a:t>
            </a:r>
            <a:r>
              <a:rPr lang="en-US" dirty="0" smtClean="0"/>
              <a:t> </a:t>
            </a:r>
            <a:r>
              <a:rPr lang="en-US" dirty="0" err="1" smtClean="0"/>
              <a:t>vertebralar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1731" y="4453574"/>
            <a:ext cx="127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Lomber</a:t>
            </a:r>
            <a:r>
              <a:rPr lang="en-US" dirty="0" smtClean="0"/>
              <a:t> </a:t>
            </a:r>
            <a:r>
              <a:rPr lang="en-US" dirty="0" err="1" smtClean="0"/>
              <a:t>vertebralar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52641" y="5245373"/>
            <a:ext cx="95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Pelvis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4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CTV (Clinic target </a:t>
            </a:r>
            <a:r>
              <a:rPr lang="en-US" dirty="0" err="1"/>
              <a:t>volüm</a:t>
            </a:r>
            <a:r>
              <a:rPr lang="en-US" dirty="0" smtClean="0"/>
              <a:t>)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hastalıklı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düşünülen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ilerde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etme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bölgelerin</a:t>
            </a:r>
            <a:r>
              <a:rPr lang="en-US" dirty="0" smtClean="0"/>
              <a:t> </a:t>
            </a:r>
            <a:r>
              <a:rPr lang="en-US" dirty="0" err="1" smtClean="0"/>
              <a:t>alana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smtClean="0"/>
              <a:t>edilmesidir</a:t>
            </a:r>
            <a:endParaRPr lang="en-US" dirty="0"/>
          </a:p>
          <a:p>
            <a:r>
              <a:rPr lang="en-US" dirty="0"/>
              <a:t>PTV (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tümör</a:t>
            </a:r>
            <a:r>
              <a:rPr lang="en-US" dirty="0"/>
              <a:t> </a:t>
            </a:r>
            <a:r>
              <a:rPr lang="en-US" dirty="0" err="1"/>
              <a:t>volümü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4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Beyin</a:t>
            </a:r>
            <a:r>
              <a:rPr lang="en-US" dirty="0" smtClean="0"/>
              <a:t> normal </a:t>
            </a:r>
            <a:r>
              <a:rPr lang="en-US" dirty="0" err="1" smtClean="0"/>
              <a:t>dokular</a:t>
            </a:r>
            <a:r>
              <a:rPr lang="en-US" dirty="0" smtClean="0"/>
              <a:t> (OAR)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417638"/>
            <a:ext cx="8229600" cy="5095648"/>
          </a:xfrm>
        </p:spPr>
      </p:pic>
    </p:spTree>
    <p:extLst>
      <p:ext uri="{BB962C8B-B14F-4D97-AF65-F5344CB8AC3E}">
        <p14:creationId xmlns:p14="http://schemas.microsoft.com/office/powerpoint/2010/main" val="171185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İzodoz</a:t>
            </a:r>
            <a:r>
              <a:rPr lang="en-US" dirty="0" smtClean="0"/>
              <a:t> </a:t>
            </a:r>
            <a:r>
              <a:rPr lang="en-US" dirty="0" err="1" smtClean="0"/>
              <a:t>dağılımı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77" b="15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66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 ve boyun bölgesi çok hareketlidir</a:t>
            </a:r>
          </a:p>
          <a:p>
            <a:r>
              <a:rPr lang="tr-TR" dirty="0" smtClean="0"/>
              <a:t>En ufak bir hareket alanda 1.2cm sapmalara neden olur</a:t>
            </a:r>
          </a:p>
          <a:p>
            <a:r>
              <a:rPr lang="tr-TR" dirty="0" smtClean="0"/>
              <a:t>Özellikle </a:t>
            </a:r>
            <a:r>
              <a:rPr lang="tr-TR" dirty="0" smtClean="0"/>
              <a:t>IMRT </a:t>
            </a:r>
            <a:r>
              <a:rPr lang="tr-TR" dirty="0" smtClean="0"/>
              <a:t>planlamada </a:t>
            </a:r>
            <a:r>
              <a:rPr lang="tr-TR" dirty="0" err="1" smtClean="0"/>
              <a:t>birkaçmm</a:t>
            </a:r>
            <a:r>
              <a:rPr lang="tr-TR" dirty="0" smtClean="0"/>
              <a:t> hata bile </a:t>
            </a:r>
            <a:r>
              <a:rPr lang="tr-TR" dirty="0" err="1" smtClean="0"/>
              <a:t>alalnın</a:t>
            </a:r>
            <a:r>
              <a:rPr lang="tr-TR" dirty="0" smtClean="0"/>
              <a:t> tümör dışına geçmesine, çevre dokuların yüksek doz almasına sebep olur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845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İdeal yatış pozisyonu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Sırt üstü (</a:t>
            </a:r>
            <a:r>
              <a:rPr lang="tr-TR" dirty="0" err="1" smtClean="0"/>
              <a:t>Supine</a:t>
            </a:r>
            <a:r>
              <a:rPr lang="tr-TR" dirty="0" smtClean="0"/>
              <a:t>) pozisyondur</a:t>
            </a:r>
          </a:p>
          <a:p>
            <a:r>
              <a:rPr lang="tr-TR" dirty="0" smtClean="0"/>
              <a:t>Yan yatış tercih edilmez, omuzlar hem yüksek doz alır, hem de tümöre etkili doz ulaşamaz, homojen bir doz dağılımı elde edilemez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523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Tanjansiyel</a:t>
            </a:r>
            <a:r>
              <a:rPr lang="en-US" dirty="0" smtClean="0"/>
              <a:t> meme </a:t>
            </a:r>
            <a:r>
              <a:rPr lang="en-US" dirty="0" err="1" smtClean="0"/>
              <a:t>alanı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2407"/>
          <a:stretch>
            <a:fillRect/>
          </a:stretch>
        </p:blipFill>
        <p:spPr bwMode="auto">
          <a:xfrm>
            <a:off x="1232836" y="1600200"/>
            <a:ext cx="6699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Sternumun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tarafı</a:t>
            </a:r>
            <a:r>
              <a:rPr lang="en-US" dirty="0" smtClean="0"/>
              <a:t> </a:t>
            </a:r>
            <a:r>
              <a:rPr lang="en-US" dirty="0" err="1" smtClean="0"/>
              <a:t>tanjansiyel</a:t>
            </a:r>
            <a:r>
              <a:rPr lang="en-US" dirty="0" smtClean="0"/>
              <a:t> meme </a:t>
            </a:r>
            <a:r>
              <a:rPr lang="en-US" dirty="0" err="1" smtClean="0"/>
              <a:t>alanının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sınırını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endParaRPr lang="en-US" dirty="0" smtClean="0"/>
          </a:p>
          <a:p>
            <a:r>
              <a:rPr lang="en-US" dirty="0" smtClean="0"/>
              <a:t>Meme </a:t>
            </a:r>
            <a:r>
              <a:rPr lang="en-US" dirty="0" err="1" smtClean="0"/>
              <a:t>dokusunun</a:t>
            </a:r>
            <a:r>
              <a:rPr lang="en-US" dirty="0" smtClean="0"/>
              <a:t> </a:t>
            </a:r>
            <a:r>
              <a:rPr lang="en-US" dirty="0" err="1" smtClean="0"/>
              <a:t>bittiği</a:t>
            </a:r>
            <a:r>
              <a:rPr lang="en-US" dirty="0" smtClean="0"/>
              <a:t> </a:t>
            </a:r>
            <a:r>
              <a:rPr lang="en-US" dirty="0" err="1" smtClean="0"/>
              <a:t>yerden</a:t>
            </a:r>
            <a:r>
              <a:rPr lang="en-US" dirty="0" smtClean="0"/>
              <a:t> 2cm </a:t>
            </a:r>
            <a:r>
              <a:rPr lang="en-US" dirty="0" err="1" smtClean="0"/>
              <a:t>aşağısı</a:t>
            </a:r>
            <a:r>
              <a:rPr lang="en-US" dirty="0" smtClean="0"/>
              <a:t> da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hattını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endParaRPr lang="en-US" dirty="0" smtClean="0"/>
          </a:p>
          <a:p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 smtClean="0"/>
              <a:t>duvarı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toksisiteyi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meme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hatları</a:t>
            </a:r>
            <a:r>
              <a:rPr lang="en-US" dirty="0" smtClean="0"/>
              <a:t> </a:t>
            </a:r>
            <a:r>
              <a:rPr lang="en-US" dirty="0" err="1" smtClean="0"/>
              <a:t>kontürlenebilir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3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Words>488</Words>
  <Application>Microsoft Macintosh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Radyoterapi Klinik Uygulamalar ders notları</vt:lpstr>
      <vt:lpstr>PowerPoint Presentation</vt:lpstr>
      <vt:lpstr>PowerPoint Presentation</vt:lpstr>
      <vt:lpstr>Beyin normal dokular (OAR)</vt:lpstr>
      <vt:lpstr>İzodoz dağılımı</vt:lpstr>
      <vt:lpstr>PowerPoint Presentation</vt:lpstr>
      <vt:lpstr>İdeal yatış pozisyonu</vt:lpstr>
      <vt:lpstr>Tanjansiyel meme alanı</vt:lpstr>
      <vt:lpstr>PowerPoint Presentation</vt:lpstr>
      <vt:lpstr>PowerPoint Presentation</vt:lpstr>
      <vt:lpstr>PowerPoint Presentation</vt:lpstr>
      <vt:lpstr>Meme  lenfatikleri</vt:lpstr>
      <vt:lpstr>Meme radyoterapisi</vt:lpstr>
      <vt:lpstr>Meme alanı</vt:lpstr>
      <vt:lpstr>Alan çakışmaları</vt:lpstr>
      <vt:lpstr>Meme tanjansiyel alanı</vt:lpstr>
      <vt:lpstr>Kalp ve akciğer koruma</vt:lpstr>
      <vt:lpstr>Sindirim sistemi anatomisi</vt:lpstr>
      <vt:lpstr>PowerPoint Presentation</vt:lpstr>
      <vt:lpstr>PowerPoint Presentation</vt:lpstr>
      <vt:lpstr>PowerPoint Presentation</vt:lpstr>
      <vt:lpstr>Kalın barsak (Kolon) rektum</vt:lpstr>
      <vt:lpstr>PowerPoint Presentation</vt:lpstr>
      <vt:lpstr>Pelvis (Leğen kemiği)</vt:lpstr>
      <vt:lpstr>Mesane ve prostat komşuluğu</vt:lpstr>
      <vt:lpstr>Prostat radyoterapisi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 Klinik uygulamalar ders notları</dc:title>
  <dc:creator>Huriye Kiziltan</dc:creator>
  <cp:lastModifiedBy>Huriye Kiziltan</cp:lastModifiedBy>
  <cp:revision>12</cp:revision>
  <dcterms:created xsi:type="dcterms:W3CDTF">2018-12-30T06:14:51Z</dcterms:created>
  <dcterms:modified xsi:type="dcterms:W3CDTF">2019-01-05T03:42:47Z</dcterms:modified>
</cp:coreProperties>
</file>