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73" r:id="rId5"/>
    <p:sldId id="274" r:id="rId6"/>
    <p:sldId id="279" r:id="rId7"/>
    <p:sldId id="280" r:id="rId8"/>
    <p:sldId id="281" r:id="rId9"/>
    <p:sldId id="267" r:id="rId10"/>
    <p:sldId id="268" r:id="rId11"/>
    <p:sldId id="269" r:id="rId12"/>
    <p:sldId id="270" r:id="rId13"/>
    <p:sldId id="278" r:id="rId14"/>
    <p:sldId id="271" r:id="rId15"/>
    <p:sldId id="259" r:id="rId16"/>
    <p:sldId id="275" r:id="rId17"/>
    <p:sldId id="276" r:id="rId18"/>
    <p:sldId id="263" r:id="rId19"/>
    <p:sldId id="264" r:id="rId20"/>
    <p:sldId id="282" r:id="rId21"/>
    <p:sldId id="283" r:id="rId22"/>
    <p:sldId id="284" r:id="rId23"/>
    <p:sldId id="26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60"/>
  </p:normalViewPr>
  <p:slideViewPr>
    <p:cSldViewPr>
      <p:cViewPr varScale="1">
        <p:scale>
          <a:sx n="65" d="100"/>
          <a:sy n="65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0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3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0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49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57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0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17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58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68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94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C89B-CBB9-4421-BD27-590FF9D61266}" type="datetimeFigureOut">
              <a:rPr lang="tr-TR" smtClean="0"/>
              <a:t>15.05.2020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F618-43C7-49D0-AB69-641F79972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REKTUM VE ANAL KANSERDE RADYOTERAPİ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Doç.Dr.Hüriye</a:t>
            </a:r>
            <a:r>
              <a:rPr lang="tr-TR" dirty="0" smtClean="0"/>
              <a:t> </a:t>
            </a:r>
            <a:r>
              <a:rPr lang="tr-TR" dirty="0" smtClean="0"/>
              <a:t>Şenay Kızıltan</a:t>
            </a:r>
          </a:p>
          <a:p>
            <a:r>
              <a:rPr lang="tr-TR" dirty="0" err="1" smtClean="0"/>
              <a:t>Bezmialem</a:t>
            </a:r>
            <a:r>
              <a:rPr lang="tr-TR" dirty="0" smtClean="0"/>
              <a:t> </a:t>
            </a:r>
            <a:r>
              <a:rPr lang="tr-TR" dirty="0" smtClean="0"/>
              <a:t>Vakıf Üniversitesi </a:t>
            </a:r>
            <a:r>
              <a:rPr lang="tr-TR" dirty="0" smtClean="0"/>
              <a:t>Radyasyon </a:t>
            </a:r>
            <a:r>
              <a:rPr lang="tr-TR" dirty="0" smtClean="0"/>
              <a:t>Onkolojisi </a:t>
            </a:r>
            <a:r>
              <a:rPr lang="tr-TR" smtClean="0"/>
              <a:t>Anabilimdalı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33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Anorektal</a:t>
            </a:r>
            <a:r>
              <a:rPr lang="tr-TR" dirty="0"/>
              <a:t> kanserlerde en </a:t>
            </a:r>
            <a:r>
              <a:rPr lang="tr-TR" dirty="0" err="1"/>
              <a:t>önemli</a:t>
            </a:r>
            <a:r>
              <a:rPr lang="tr-TR" dirty="0"/>
              <a:t> </a:t>
            </a:r>
            <a:r>
              <a:rPr lang="tr-TR" dirty="0" smtClean="0"/>
              <a:t>şikayet dışkıda temiz kan görülmesi ve </a:t>
            </a:r>
            <a:r>
              <a:rPr lang="tr-TR" dirty="0" err="1" smtClean="0"/>
              <a:t>tenezm</a:t>
            </a:r>
            <a:r>
              <a:rPr lang="tr-TR" dirty="0" smtClean="0"/>
              <a:t> dediğimiz yalancı dışkılama hissi ile beraber duyulan acı, sık sık tuvalete gitme ihtiyacı ile beraber tuvaletini yapamamadır.</a:t>
            </a:r>
          </a:p>
          <a:p>
            <a:r>
              <a:rPr lang="tr-TR" dirty="0" smtClean="0"/>
              <a:t>Genellikle kabızlıkla ortaya çıkar. Daha önceleri dışkılama alışkanlığı düzenli olan bir insanda kabızlık başlamışsa rektum kanseri konusunda dikkatli olunmalıdır</a:t>
            </a:r>
          </a:p>
          <a:p>
            <a:r>
              <a:rPr lang="tr-TR" dirty="0" smtClean="0"/>
              <a:t>Bazen yıllarca bu şikayetler devam eder. Klinik seyir genellikle yavaştır. Hızlı ilerleyen </a:t>
            </a:r>
            <a:r>
              <a:rPr lang="tr-TR" dirty="0" err="1" smtClean="0"/>
              <a:t>vakalrda</a:t>
            </a:r>
            <a:r>
              <a:rPr lang="tr-TR" dirty="0" smtClean="0"/>
              <a:t> olabilir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Teşhiste</a:t>
            </a:r>
            <a:r>
              <a:rPr lang="en-US" dirty="0" smtClean="0"/>
              <a:t> </a:t>
            </a:r>
            <a:r>
              <a:rPr lang="en-US" dirty="0" err="1" smtClean="0"/>
              <a:t>rektoskopi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sigmoidoskopi</a:t>
            </a:r>
            <a:r>
              <a:rPr lang="en-US" dirty="0" smtClean="0"/>
              <a:t> </a:t>
            </a:r>
            <a:r>
              <a:rPr lang="en-US" dirty="0" err="1" smtClean="0"/>
              <a:t>dediğimiz</a:t>
            </a:r>
            <a:r>
              <a:rPr lang="en-US" dirty="0" smtClean="0"/>
              <a:t> </a:t>
            </a:r>
            <a:r>
              <a:rPr lang="en-US" dirty="0" err="1" smtClean="0"/>
              <a:t>rektum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sigmoid </a:t>
            </a:r>
            <a:r>
              <a:rPr lang="en-US" dirty="0" err="1" smtClean="0"/>
              <a:t>kolonu</a:t>
            </a:r>
            <a:r>
              <a:rPr lang="en-US" dirty="0" smtClean="0"/>
              <a:t> video </a:t>
            </a:r>
            <a:r>
              <a:rPr lang="en-US" dirty="0" err="1" smtClean="0"/>
              <a:t>şeklinde</a:t>
            </a:r>
            <a:r>
              <a:rPr lang="en-US" dirty="0" smtClean="0"/>
              <a:t> </a:t>
            </a:r>
            <a:r>
              <a:rPr lang="en-US" dirty="0" err="1" smtClean="0"/>
              <a:t>görüntüleyen</a:t>
            </a:r>
            <a:r>
              <a:rPr lang="en-US" dirty="0" smtClean="0"/>
              <a:t> </a:t>
            </a:r>
            <a:r>
              <a:rPr lang="en-US" dirty="0" err="1" smtClean="0"/>
              <a:t>endoskopi</a:t>
            </a:r>
            <a:r>
              <a:rPr lang="en-US" dirty="0" smtClean="0"/>
              <a:t> </a:t>
            </a:r>
            <a:r>
              <a:rPr lang="en-US" dirty="0" err="1" smtClean="0"/>
              <a:t>yöntemleri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Bilgisayarlı</a:t>
            </a:r>
            <a:r>
              <a:rPr lang="en-US" dirty="0" smtClean="0"/>
              <a:t> </a:t>
            </a:r>
            <a:r>
              <a:rPr lang="en-US" dirty="0" err="1" smtClean="0"/>
              <a:t>tomografi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MR </a:t>
            </a:r>
            <a:r>
              <a:rPr lang="en-US" dirty="0" err="1" smtClean="0"/>
              <a:t>tetkiki</a:t>
            </a:r>
            <a:r>
              <a:rPr lang="en-US" dirty="0" smtClean="0"/>
              <a:t>, </a:t>
            </a: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marker </a:t>
            </a:r>
            <a:r>
              <a:rPr lang="en-US" dirty="0" err="1" smtClean="0"/>
              <a:t>tetkikleri</a:t>
            </a:r>
            <a:r>
              <a:rPr lang="en-US" dirty="0" smtClean="0"/>
              <a:t>  de </a:t>
            </a:r>
            <a:r>
              <a:rPr lang="en-US" dirty="0" err="1" smtClean="0"/>
              <a:t>önemlidir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7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Erken evrede cerrahi </a:t>
            </a:r>
            <a:r>
              <a:rPr lang="tr-TR" dirty="0"/>
              <a:t>tercih edilen </a:t>
            </a:r>
            <a:r>
              <a:rPr lang="tr-TR" dirty="0" err="1"/>
              <a:t>primer</a:t>
            </a:r>
            <a:r>
              <a:rPr lang="tr-TR" dirty="0"/>
              <a:t> tedavi </a:t>
            </a:r>
            <a:r>
              <a:rPr lang="tr-TR" dirty="0" err="1"/>
              <a:t>şeklidir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Lokal </a:t>
            </a:r>
            <a:r>
              <a:rPr lang="tr-TR" dirty="0"/>
              <a:t>ileri </a:t>
            </a:r>
            <a:r>
              <a:rPr lang="tr-TR" dirty="0" smtClean="0"/>
              <a:t>evre </a:t>
            </a:r>
            <a:r>
              <a:rPr lang="tr-TR" dirty="0" err="1" smtClean="0"/>
              <a:t>anorektal</a:t>
            </a:r>
            <a:r>
              <a:rPr lang="tr-TR" dirty="0" smtClean="0"/>
              <a:t> kanserde cerrahi öncesi veya sonrasında uygulanan  </a:t>
            </a:r>
            <a:r>
              <a:rPr lang="tr-TR" dirty="0" err="1"/>
              <a:t>adjuvant</a:t>
            </a:r>
            <a:r>
              <a:rPr lang="tr-TR" dirty="0"/>
              <a:t> radyoterapi ile yerel </a:t>
            </a:r>
            <a:r>
              <a:rPr lang="tr-TR" dirty="0" err="1"/>
              <a:t>bölgesel</a:t>
            </a:r>
            <a:r>
              <a:rPr lang="tr-TR" dirty="0"/>
              <a:t> hastalık </a:t>
            </a:r>
            <a:r>
              <a:rPr lang="tr-TR" dirty="0" err="1"/>
              <a:t>kontrolünu</a:t>
            </a:r>
            <a:r>
              <a:rPr lang="tr-TR" dirty="0"/>
              <a:t>̈ arttırmak </a:t>
            </a:r>
            <a:r>
              <a:rPr lang="tr-TR" dirty="0" smtClean="0"/>
              <a:t>hedeflenir. </a:t>
            </a:r>
          </a:p>
          <a:p>
            <a:r>
              <a:rPr lang="tr-TR" dirty="0" smtClean="0"/>
              <a:t>Genellikle hastalığın evresine ve lenf </a:t>
            </a:r>
            <a:r>
              <a:rPr lang="tr-TR" dirty="0" err="1" smtClean="0"/>
              <a:t>nodu</a:t>
            </a:r>
            <a:r>
              <a:rPr lang="tr-TR" dirty="0" smtClean="0"/>
              <a:t> tutulumlarına göre kemoterapi de radyoterapi beraberinde veya </a:t>
            </a:r>
            <a:r>
              <a:rPr lang="tr-TR" dirty="0" err="1" smtClean="0"/>
              <a:t>peşpeşe</a:t>
            </a:r>
            <a:r>
              <a:rPr lang="tr-TR" dirty="0" smtClean="0"/>
              <a:t> verilir.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2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Rektum kanserinde radyoterapi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Genellikle </a:t>
            </a:r>
            <a:r>
              <a:rPr lang="tr-TR" dirty="0" err="1" smtClean="0"/>
              <a:t>postoperatif</a:t>
            </a:r>
            <a:r>
              <a:rPr lang="tr-TR" dirty="0" smtClean="0"/>
              <a:t> amaçlı</a:t>
            </a:r>
          </a:p>
          <a:p>
            <a:r>
              <a:rPr lang="tr-TR" dirty="0" smtClean="0"/>
              <a:t>Operasyon öncesi </a:t>
            </a:r>
            <a:r>
              <a:rPr lang="tr-TR" dirty="0" err="1" smtClean="0"/>
              <a:t>neoadjuvant</a:t>
            </a:r>
            <a:r>
              <a:rPr lang="tr-TR" dirty="0" smtClean="0"/>
              <a:t> amaçlı</a:t>
            </a:r>
          </a:p>
          <a:p>
            <a:r>
              <a:rPr lang="tr-TR" dirty="0" smtClean="0"/>
              <a:t>Medikal </a:t>
            </a:r>
            <a:r>
              <a:rPr lang="tr-TR" dirty="0" err="1" smtClean="0"/>
              <a:t>inop</a:t>
            </a:r>
            <a:r>
              <a:rPr lang="tr-TR" dirty="0" smtClean="0"/>
              <a:t> hastada radikal amaçlı</a:t>
            </a:r>
          </a:p>
          <a:p>
            <a:r>
              <a:rPr lang="tr-TR" dirty="0" err="1" smtClean="0"/>
              <a:t>Metastatik</a:t>
            </a:r>
            <a:r>
              <a:rPr lang="tr-TR" dirty="0" smtClean="0"/>
              <a:t> veya lokal ileri evre hastalıkta palyatif amaçlı 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522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Radyoterapi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Anal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ucunda</a:t>
            </a:r>
            <a:r>
              <a:rPr lang="en-US" dirty="0" smtClean="0"/>
              <a:t> </a:t>
            </a:r>
            <a:r>
              <a:rPr lang="en-US" dirty="0" err="1" smtClean="0"/>
              <a:t>kuvvetli</a:t>
            </a:r>
            <a:r>
              <a:rPr lang="en-US" dirty="0" smtClean="0"/>
              <a:t> </a:t>
            </a:r>
            <a:r>
              <a:rPr lang="en-US" dirty="0" err="1" smtClean="0"/>
              <a:t>kasların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aldığı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dışkılamayı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 smtClean="0"/>
              <a:t>çıkarmayı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etmeye</a:t>
            </a:r>
            <a:r>
              <a:rPr lang="en-US" dirty="0" smtClean="0"/>
              <a:t> </a:t>
            </a:r>
            <a:r>
              <a:rPr lang="en-US" dirty="0" err="1" smtClean="0"/>
              <a:t>yarayan</a:t>
            </a:r>
            <a:r>
              <a:rPr lang="en-US" dirty="0" smtClean="0"/>
              <a:t> </a:t>
            </a:r>
            <a:r>
              <a:rPr lang="en-US" dirty="0" err="1" smtClean="0"/>
              <a:t>sfinkter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 smtClean="0"/>
              <a:t>. Bu </a:t>
            </a:r>
            <a:r>
              <a:rPr lang="en-US" dirty="0" err="1" smtClean="0"/>
              <a:t>kaslar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zarar</a:t>
            </a:r>
            <a:r>
              <a:rPr lang="en-US" dirty="0" smtClean="0"/>
              <a:t> </a:t>
            </a:r>
            <a:r>
              <a:rPr lang="en-US" dirty="0" err="1" smtClean="0"/>
              <a:t>görürse</a:t>
            </a:r>
            <a:r>
              <a:rPr lang="en-US" dirty="0" smtClean="0"/>
              <a:t> </a:t>
            </a:r>
            <a:r>
              <a:rPr lang="en-US" dirty="0" err="1" smtClean="0"/>
              <a:t>dışkı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 smtClean="0"/>
              <a:t>kaçırma</a:t>
            </a:r>
            <a:r>
              <a:rPr lang="en-US" dirty="0" smtClean="0"/>
              <a:t> </a:t>
            </a:r>
            <a:r>
              <a:rPr lang="en-US" dirty="0" err="1" smtClean="0"/>
              <a:t>şikayeti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problem </a:t>
            </a:r>
            <a:r>
              <a:rPr lang="en-US" dirty="0" err="1" smtClean="0"/>
              <a:t>olur</a:t>
            </a:r>
            <a:endParaRPr lang="en-US" dirty="0" smtClean="0"/>
          </a:p>
          <a:p>
            <a:r>
              <a:rPr lang="en-US" dirty="0" smtClean="0"/>
              <a:t>Anal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tümörlerinde</a:t>
            </a:r>
            <a:r>
              <a:rPr lang="en-US" dirty="0" smtClean="0"/>
              <a:t> </a:t>
            </a:r>
            <a:r>
              <a:rPr lang="en-US" dirty="0" err="1" smtClean="0"/>
              <a:t>sfinktera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sfinkter</a:t>
            </a:r>
            <a:r>
              <a:rPr lang="en-US" dirty="0" smtClean="0"/>
              <a:t> </a:t>
            </a:r>
            <a:r>
              <a:rPr lang="en-US" dirty="0" err="1" smtClean="0"/>
              <a:t>korumak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olmaz</a:t>
            </a:r>
            <a:r>
              <a:rPr lang="en-US" dirty="0" smtClean="0"/>
              <a:t>. Bu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sfinkteri</a:t>
            </a:r>
            <a:r>
              <a:rPr lang="en-US" dirty="0" smtClean="0"/>
              <a:t> </a:t>
            </a:r>
            <a:r>
              <a:rPr lang="en-US" dirty="0" err="1" smtClean="0"/>
              <a:t>korumak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öncesinde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kemoterapi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küçülünce</a:t>
            </a:r>
            <a:r>
              <a:rPr lang="en-US" dirty="0" smtClean="0"/>
              <a:t> </a:t>
            </a:r>
            <a:r>
              <a:rPr lang="en-US" dirty="0" err="1" smtClean="0"/>
              <a:t>operasyon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küçüldüğünden</a:t>
            </a:r>
            <a:r>
              <a:rPr lang="en-US" dirty="0" smtClean="0"/>
              <a:t> </a:t>
            </a:r>
            <a:r>
              <a:rPr lang="en-US" dirty="0" err="1" smtClean="0"/>
              <a:t>sfinkteri</a:t>
            </a:r>
            <a:r>
              <a:rPr lang="en-US" dirty="0" smtClean="0"/>
              <a:t> </a:t>
            </a:r>
            <a:r>
              <a:rPr lang="en-US" dirty="0" err="1" smtClean="0"/>
              <a:t>korumak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amaçla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5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25-28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yapılabilir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6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/>
              <a:t>Tedavi pozisyonu</a:t>
            </a:r>
            <a:br>
              <a:rPr lang="tr-TR" b="1" dirty="0"/>
            </a:br>
            <a:endParaRPr lang="tr-TR" b="1" dirty="0" smtClean="0"/>
          </a:p>
          <a:p>
            <a:r>
              <a:rPr lang="tr-TR" dirty="0" smtClean="0"/>
              <a:t>İnce </a:t>
            </a:r>
            <a:r>
              <a:rPr lang="tr-TR" dirty="0" err="1" smtClean="0"/>
              <a:t>barsakları</a:t>
            </a:r>
            <a:r>
              <a:rPr lang="tr-TR" dirty="0" smtClean="0"/>
              <a:t> korumak için tedavi pozisyonu ayarlanır</a:t>
            </a:r>
          </a:p>
          <a:p>
            <a:r>
              <a:rPr lang="tr-TR" dirty="0" err="1"/>
              <a:t>P</a:t>
            </a:r>
            <a:r>
              <a:rPr lang="tr-TR" dirty="0" err="1" smtClean="0"/>
              <a:t>reoperatif</a:t>
            </a:r>
            <a:r>
              <a:rPr lang="tr-TR" dirty="0" smtClean="0"/>
              <a:t> </a:t>
            </a:r>
            <a:r>
              <a:rPr lang="tr-TR" dirty="0" err="1"/>
              <a:t>ışınlamalarda</a:t>
            </a:r>
            <a:r>
              <a:rPr lang="tr-TR" dirty="0"/>
              <a:t> </a:t>
            </a:r>
            <a:r>
              <a:rPr lang="tr-TR" dirty="0" smtClean="0"/>
              <a:t>o bölge anatomisi değişmediğinden </a:t>
            </a:r>
            <a:r>
              <a:rPr lang="tr-TR" dirty="0" err="1" smtClean="0"/>
              <a:t>barsaklar</a:t>
            </a:r>
            <a:r>
              <a:rPr lang="tr-TR" dirty="0" smtClean="0"/>
              <a:t> normal yerindedir. </a:t>
            </a:r>
            <a:r>
              <a:rPr lang="tr-TR" dirty="0" err="1" smtClean="0"/>
              <a:t>Kolostomi</a:t>
            </a:r>
            <a:r>
              <a:rPr lang="tr-TR" dirty="0" smtClean="0"/>
              <a:t> torbası olmadığından hasta </a:t>
            </a:r>
            <a:r>
              <a:rPr lang="tr-TR" dirty="0" err="1" smtClean="0"/>
              <a:t>yüzüstu</a:t>
            </a:r>
            <a:r>
              <a:rPr lang="tr-TR" dirty="0" smtClean="0"/>
              <a:t>̈ yatırılır</a:t>
            </a:r>
          </a:p>
          <a:p>
            <a:r>
              <a:rPr lang="tr-TR" dirty="0" err="1"/>
              <a:t>P</a:t>
            </a:r>
            <a:r>
              <a:rPr lang="tr-TR" dirty="0" err="1" smtClean="0"/>
              <a:t>ostoperatif</a:t>
            </a:r>
            <a:r>
              <a:rPr lang="tr-TR" dirty="0" smtClean="0"/>
              <a:t> </a:t>
            </a:r>
            <a:r>
              <a:rPr lang="tr-TR" dirty="0" err="1" smtClean="0"/>
              <a:t>ışınlamalarda</a:t>
            </a:r>
            <a:r>
              <a:rPr lang="tr-TR" dirty="0"/>
              <a:t> </a:t>
            </a:r>
            <a:r>
              <a:rPr lang="tr-TR" dirty="0" err="1" smtClean="0"/>
              <a:t>kolostomi</a:t>
            </a:r>
            <a:r>
              <a:rPr lang="tr-TR" dirty="0" smtClean="0"/>
              <a:t> torbası</a:t>
            </a:r>
            <a:r>
              <a:rPr lang="tr-TR" dirty="0"/>
              <a:t> </a:t>
            </a:r>
            <a:r>
              <a:rPr lang="tr-TR" dirty="0" err="1" smtClean="0"/>
              <a:t>varlığında</a:t>
            </a:r>
            <a:r>
              <a:rPr lang="tr-TR" dirty="0" smtClean="0"/>
              <a:t> </a:t>
            </a:r>
            <a:r>
              <a:rPr lang="tr-TR" dirty="0" err="1"/>
              <a:t>sırtüstu</a:t>
            </a:r>
            <a:r>
              <a:rPr lang="tr-TR" dirty="0"/>
              <a:t>̈ pozisyon </a:t>
            </a:r>
            <a:r>
              <a:rPr lang="tr-TR" dirty="0" smtClean="0"/>
              <a:t>veya </a:t>
            </a:r>
            <a:r>
              <a:rPr lang="tr-TR" dirty="0" err="1" smtClean="0"/>
              <a:t>kolostomi</a:t>
            </a:r>
            <a:r>
              <a:rPr lang="tr-TR" dirty="0" smtClean="0"/>
              <a:t> torbası korunarak yüzüstü pozisyonda tercih </a:t>
            </a:r>
            <a:r>
              <a:rPr lang="tr-TR" dirty="0" err="1" smtClean="0"/>
              <a:t>edillebiliri</a:t>
            </a:r>
            <a:r>
              <a:rPr lang="tr-TR" dirty="0" smtClean="0"/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548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Riskli organlar (OAR) </a:t>
            </a:r>
            <a:endParaRPr lang="tr-TR" dirty="0"/>
          </a:p>
          <a:p>
            <a:r>
              <a:rPr lang="tr-TR" dirty="0" err="1"/>
              <a:t>İnce</a:t>
            </a:r>
            <a:r>
              <a:rPr lang="tr-TR" dirty="0"/>
              <a:t> </a:t>
            </a:r>
            <a:r>
              <a:rPr lang="tr-TR" dirty="0" err="1"/>
              <a:t>bağırsaklar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sağlıklı</a:t>
            </a:r>
            <a:r>
              <a:rPr lang="tr-TR" dirty="0" smtClean="0"/>
              <a:t> </a:t>
            </a:r>
            <a:r>
              <a:rPr lang="tr-TR" dirty="0"/>
              <a:t>kolon</a:t>
            </a:r>
            <a:r>
              <a:rPr lang="tr-TR" dirty="0" smtClean="0"/>
              <a:t>,</a:t>
            </a:r>
          </a:p>
          <a:p>
            <a:r>
              <a:rPr lang="tr-TR" dirty="0" smtClean="0"/>
              <a:t>mesane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anüs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kadında </a:t>
            </a:r>
            <a:r>
              <a:rPr lang="tr-TR" dirty="0" err="1"/>
              <a:t>vajen</a:t>
            </a:r>
            <a:r>
              <a:rPr lang="tr-TR" dirty="0"/>
              <a:t>, </a:t>
            </a:r>
            <a:r>
              <a:rPr lang="tr-TR" dirty="0" err="1"/>
              <a:t>overler</a:t>
            </a:r>
            <a:r>
              <a:rPr lang="tr-TR" dirty="0"/>
              <a:t> ve </a:t>
            </a:r>
            <a:r>
              <a:rPr lang="tr-TR" dirty="0" err="1"/>
              <a:t>uterus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erkekte </a:t>
            </a:r>
            <a:r>
              <a:rPr lang="tr-TR" dirty="0"/>
              <a:t>testislerdir.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6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Tedavi </a:t>
            </a:r>
            <a:r>
              <a:rPr lang="tr-TR" b="1" dirty="0" err="1"/>
              <a:t>tekniği</a:t>
            </a:r>
            <a:r>
              <a:rPr lang="tr-TR" b="1" dirty="0"/>
              <a:t> </a:t>
            </a:r>
            <a:endParaRPr lang="tr-TR" dirty="0"/>
          </a:p>
          <a:p>
            <a:r>
              <a:rPr lang="tr-TR" dirty="0"/>
              <a:t>Klinik ve radyolojik olarak saptanan </a:t>
            </a:r>
            <a:r>
              <a:rPr lang="tr-TR" dirty="0" err="1"/>
              <a:t>tümör</a:t>
            </a:r>
            <a:r>
              <a:rPr lang="tr-TR" dirty="0"/>
              <a:t> </a:t>
            </a:r>
            <a:r>
              <a:rPr lang="tr-TR" dirty="0" err="1"/>
              <a:t>yerleşimine</a:t>
            </a:r>
            <a:r>
              <a:rPr lang="tr-TR" dirty="0"/>
              <a:t> </a:t>
            </a:r>
            <a:r>
              <a:rPr lang="tr-TR" dirty="0" err="1"/>
              <a:t>göre</a:t>
            </a:r>
            <a:r>
              <a:rPr lang="tr-TR" dirty="0"/>
              <a:t> 3 veya 4 alanla </a:t>
            </a:r>
            <a:r>
              <a:rPr lang="tr-TR" dirty="0" err="1"/>
              <a:t>izosentrik</a:t>
            </a:r>
            <a:r>
              <a:rPr lang="tr-TR" dirty="0"/>
              <a:t> olarak </a:t>
            </a:r>
            <a:endParaRPr lang="tr-TR" dirty="0" smtClean="0"/>
          </a:p>
          <a:p>
            <a:r>
              <a:rPr lang="tr-TR" dirty="0"/>
              <a:t>Tedavi dozu </a:t>
            </a:r>
            <a:r>
              <a:rPr lang="tr-TR" dirty="0" err="1"/>
              <a:t>preoperatif</a:t>
            </a:r>
            <a:r>
              <a:rPr lang="tr-TR" dirty="0"/>
              <a:t> </a:t>
            </a:r>
            <a:r>
              <a:rPr lang="tr-TR" dirty="0" smtClean="0"/>
              <a:t>tedavilerde kısa dönem 5 günlük tedavide 500cGy fraksiyonla total 2500cGy’dir. </a:t>
            </a:r>
          </a:p>
          <a:p>
            <a:r>
              <a:rPr lang="tr-TR" dirty="0" smtClean="0"/>
              <a:t>Uzun dönem </a:t>
            </a:r>
            <a:r>
              <a:rPr lang="tr-TR" dirty="0" err="1" smtClean="0"/>
              <a:t>preoperatif</a:t>
            </a:r>
            <a:r>
              <a:rPr lang="tr-TR" dirty="0" smtClean="0"/>
              <a:t> tedavide 180cgY fraksiyonla 25-28 günde 4500-5040cGy’dir.</a:t>
            </a:r>
          </a:p>
          <a:p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 err="1"/>
              <a:t>ışınlamada</a:t>
            </a:r>
            <a:r>
              <a:rPr lang="tr-TR" dirty="0"/>
              <a:t> </a:t>
            </a:r>
            <a:r>
              <a:rPr lang="tr-TR" dirty="0" smtClean="0"/>
              <a:t>4500-5400 </a:t>
            </a:r>
            <a:r>
              <a:rPr lang="tr-TR" dirty="0" err="1" smtClean="0"/>
              <a:t>cGy</a:t>
            </a:r>
            <a:r>
              <a:rPr lang="tr-TR" dirty="0"/>
              <a:t>, </a:t>
            </a:r>
            <a:r>
              <a:rPr lang="tr-TR" dirty="0" smtClean="0"/>
              <a:t>180 </a:t>
            </a:r>
            <a:r>
              <a:rPr lang="tr-TR" dirty="0" err="1" smtClean="0"/>
              <a:t>Gy</a:t>
            </a:r>
            <a:r>
              <a:rPr lang="tr-TR" dirty="0"/>
              <a:t> </a:t>
            </a:r>
            <a:r>
              <a:rPr lang="tr-TR" dirty="0" smtClean="0"/>
              <a:t>fraksiyonla ve 5 </a:t>
            </a:r>
            <a:r>
              <a:rPr lang="tr-TR" dirty="0"/>
              <a:t>haftada </a:t>
            </a:r>
            <a:r>
              <a:rPr lang="tr-TR" dirty="0" smtClean="0"/>
              <a:t>yapılan radyoterapi sıklıkla </a:t>
            </a:r>
            <a:r>
              <a:rPr lang="tr-TR" dirty="0"/>
              <a:t>uygulanan </a:t>
            </a:r>
            <a:r>
              <a:rPr lang="tr-TR" dirty="0" err="1"/>
              <a:t>protokoldür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Hasta </a:t>
            </a:r>
            <a:r>
              <a:rPr lang="tr-TR" dirty="0" err="1" smtClean="0"/>
              <a:t>prone</a:t>
            </a:r>
            <a:r>
              <a:rPr lang="tr-TR" dirty="0" smtClean="0"/>
              <a:t> (yüzüstü) pozisyonunda yatırılır</a:t>
            </a:r>
          </a:p>
          <a:p>
            <a:r>
              <a:rPr lang="tr-TR" dirty="0" smtClean="0"/>
              <a:t>Avantajı </a:t>
            </a:r>
            <a:r>
              <a:rPr lang="tr-TR" dirty="0" err="1" smtClean="0"/>
              <a:t>barsakların</a:t>
            </a:r>
            <a:r>
              <a:rPr lang="tr-TR" dirty="0" smtClean="0"/>
              <a:t> radyoterapi alanının dışına taşmasıdır</a:t>
            </a:r>
          </a:p>
          <a:p>
            <a:r>
              <a:rPr lang="tr-TR" dirty="0" smtClean="0"/>
              <a:t>Çünkü </a:t>
            </a:r>
            <a:r>
              <a:rPr lang="tr-TR" dirty="0" err="1" smtClean="0"/>
              <a:t>barsaklar</a:t>
            </a:r>
            <a:r>
              <a:rPr lang="tr-TR" dirty="0" smtClean="0"/>
              <a:t> radyoterapiden en çok zarar gören organlardandır (Barsak kanamaları, yapışıklıklar olabilir, hatta barsak delinmesine kadar gidebilir)</a:t>
            </a:r>
          </a:p>
          <a:p>
            <a:r>
              <a:rPr lang="tr-TR" dirty="0" smtClean="0"/>
              <a:t>Dezavantajı bu pozisyonda alanı sabitlemenin zorluğudur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455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Radyoterapi </a:t>
            </a:r>
            <a:r>
              <a:rPr lang="tr-TR" dirty="0" err="1" smtClean="0"/>
              <a:t>setup</a:t>
            </a:r>
            <a:r>
              <a:rPr lang="tr-TR" dirty="0" smtClean="0"/>
              <a:t> hatalarını önlemek için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Yüzüstü </a:t>
            </a:r>
            <a:r>
              <a:rPr lang="tr-TR" dirty="0" err="1" smtClean="0"/>
              <a:t>prone</a:t>
            </a:r>
            <a:r>
              <a:rPr lang="tr-TR" dirty="0" smtClean="0"/>
              <a:t> aparatı </a:t>
            </a:r>
          </a:p>
          <a:p>
            <a:r>
              <a:rPr lang="tr-TR" dirty="0" smtClean="0"/>
              <a:t>Yüzüstü </a:t>
            </a:r>
            <a:r>
              <a:rPr lang="tr-TR" dirty="0" err="1" smtClean="0"/>
              <a:t>prone</a:t>
            </a:r>
            <a:r>
              <a:rPr lang="tr-TR" dirty="0" smtClean="0"/>
              <a:t> yastığı kullanılır</a:t>
            </a:r>
          </a:p>
          <a:p>
            <a:r>
              <a:rPr lang="tr-TR" dirty="0" smtClean="0"/>
              <a:t>Rektum boş, mesane bazı özel durumlar haricinde dolu olarak tedaviye alınır, </a:t>
            </a:r>
            <a:r>
              <a:rPr lang="tr-TR" dirty="0" err="1" smtClean="0"/>
              <a:t>hergün</a:t>
            </a:r>
            <a:r>
              <a:rPr lang="tr-TR" dirty="0" smtClean="0"/>
              <a:t> bu temin edilir</a:t>
            </a:r>
          </a:p>
          <a:p>
            <a:r>
              <a:rPr lang="tr-TR" dirty="0" smtClean="0"/>
              <a:t>Port filmlerle </a:t>
            </a:r>
            <a:r>
              <a:rPr lang="tr-TR" dirty="0" err="1" smtClean="0"/>
              <a:t>setup</a:t>
            </a:r>
            <a:r>
              <a:rPr lang="tr-TR" dirty="0" smtClean="0"/>
              <a:t> hataları sık sık kontrol edilir</a:t>
            </a:r>
          </a:p>
          <a:p>
            <a:r>
              <a:rPr lang="tr-TR" dirty="0" smtClean="0"/>
              <a:t>İdeali </a:t>
            </a:r>
            <a:r>
              <a:rPr lang="tr-TR" dirty="0" err="1" smtClean="0"/>
              <a:t>hergün</a:t>
            </a:r>
            <a:r>
              <a:rPr lang="tr-TR" dirty="0" smtClean="0"/>
              <a:t> port film çekilmesidir (IGRT)</a:t>
            </a:r>
          </a:p>
          <a:p>
            <a:r>
              <a:rPr lang="tr-TR" dirty="0" smtClean="0"/>
              <a:t>Gelişmiş cihazlarda anlık port filmleri çekilir, hatalar neredeyse 0’ a düşer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474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Kolon ve rektum kanserleri, </a:t>
            </a:r>
            <a:r>
              <a:rPr lang="tr-TR" dirty="0" smtClean="0"/>
              <a:t>sindirim sisteminin </a:t>
            </a:r>
            <a:r>
              <a:rPr lang="tr-TR" dirty="0"/>
              <a:t>en sık </a:t>
            </a:r>
            <a:r>
              <a:rPr lang="tr-TR" dirty="0" err="1"/>
              <a:t>görülen</a:t>
            </a:r>
            <a:r>
              <a:rPr lang="tr-TR" dirty="0"/>
              <a:t> kanserleridir.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olon </a:t>
            </a:r>
            <a:r>
              <a:rPr lang="tr-TR" dirty="0"/>
              <a:t>ve rektum kanseri sıklık </a:t>
            </a:r>
            <a:r>
              <a:rPr lang="tr-TR" dirty="0" err="1"/>
              <a:t>açısından</a:t>
            </a:r>
            <a:r>
              <a:rPr lang="tr-TR" dirty="0"/>
              <a:t> </a:t>
            </a:r>
            <a:r>
              <a:rPr lang="tr-TR" dirty="0" err="1"/>
              <a:t>dördüncu</a:t>
            </a:r>
            <a:r>
              <a:rPr lang="tr-TR" dirty="0"/>
              <a:t>̈, kansere </a:t>
            </a:r>
            <a:r>
              <a:rPr lang="tr-TR" dirty="0" err="1"/>
              <a:t>bağlı</a:t>
            </a:r>
            <a:r>
              <a:rPr lang="tr-TR" dirty="0"/>
              <a:t> </a:t>
            </a:r>
            <a:r>
              <a:rPr lang="tr-TR" dirty="0" err="1"/>
              <a:t>ölüm</a:t>
            </a:r>
            <a:r>
              <a:rPr lang="tr-TR" dirty="0"/>
              <a:t> nedenleri arasında da ikinci sırada yer </a:t>
            </a:r>
            <a:r>
              <a:rPr lang="tr-TR" dirty="0" smtClean="0"/>
              <a:t>almaktadır.</a:t>
            </a:r>
          </a:p>
          <a:p>
            <a:r>
              <a:rPr lang="tr-TR" dirty="0" smtClean="0"/>
              <a:t>Erkeklerde akciğer kanserinden sonra en sık rektum kanseri görülür</a:t>
            </a:r>
          </a:p>
          <a:p>
            <a:r>
              <a:rPr lang="tr-TR" dirty="0" smtClean="0"/>
              <a:t>Kadınlarda </a:t>
            </a:r>
            <a:r>
              <a:rPr lang="tr-TR" dirty="0"/>
              <a:t>meme ve </a:t>
            </a:r>
            <a:r>
              <a:rPr lang="tr-TR" dirty="0" smtClean="0"/>
              <a:t>yumurtalık yani </a:t>
            </a:r>
            <a:r>
              <a:rPr lang="tr-TR" dirty="0" err="1" smtClean="0"/>
              <a:t>over</a:t>
            </a:r>
            <a:r>
              <a:rPr lang="tr-TR" dirty="0" smtClean="0"/>
              <a:t> kanserinden sonra </a:t>
            </a:r>
            <a:r>
              <a:rPr lang="tr-TR" dirty="0"/>
              <a:t>en sık </a:t>
            </a:r>
            <a:r>
              <a:rPr lang="tr-TR" dirty="0" err="1"/>
              <a:t>görülen</a:t>
            </a:r>
            <a:r>
              <a:rPr lang="tr-TR" dirty="0"/>
              <a:t> kanserler, </a:t>
            </a:r>
            <a:r>
              <a:rPr lang="tr-TR" dirty="0" err="1"/>
              <a:t>kolorektal</a:t>
            </a:r>
            <a:r>
              <a:rPr lang="tr-TR" dirty="0"/>
              <a:t> kanserlerdir.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İdrar</a:t>
            </a:r>
            <a:r>
              <a:rPr lang="en-US" dirty="0" smtClean="0"/>
              <a:t> </a:t>
            </a:r>
            <a:r>
              <a:rPr lang="en-US" dirty="0" err="1" smtClean="0"/>
              <a:t>kesesi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dolu</a:t>
            </a:r>
            <a:r>
              <a:rPr lang="en-US" dirty="0" smtClean="0"/>
              <a:t> </a:t>
            </a:r>
            <a:r>
              <a:rPr lang="en-US" dirty="0" err="1" smtClean="0"/>
              <a:t>olursa</a:t>
            </a:r>
            <a:r>
              <a:rPr lang="en-US" dirty="0" smtClean="0"/>
              <a:t> </a:t>
            </a:r>
            <a:r>
              <a:rPr lang="en-US" dirty="0" err="1" smtClean="0"/>
              <a:t>barsaklar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alanından</a:t>
            </a:r>
            <a:r>
              <a:rPr lang="en-US" dirty="0" smtClean="0"/>
              <a:t> o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uzaklaşmış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İdrar</a:t>
            </a:r>
            <a:r>
              <a:rPr lang="en-US" dirty="0" smtClean="0"/>
              <a:t> </a:t>
            </a:r>
            <a:r>
              <a:rPr lang="en-US" dirty="0" err="1" smtClean="0"/>
              <a:t>kesesi</a:t>
            </a:r>
            <a:r>
              <a:rPr lang="en-US" dirty="0" smtClean="0"/>
              <a:t> </a:t>
            </a:r>
            <a:r>
              <a:rPr lang="en-US" dirty="0" err="1" smtClean="0"/>
              <a:t>dolu</a:t>
            </a:r>
            <a:r>
              <a:rPr lang="en-US" dirty="0" smtClean="0"/>
              <a:t> </a:t>
            </a:r>
            <a:r>
              <a:rPr lang="en-US" dirty="0" err="1" smtClean="0"/>
              <a:t>olunca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volümü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kalacağından</a:t>
            </a:r>
            <a:r>
              <a:rPr lang="en-US" dirty="0" smtClean="0"/>
              <a:t> </a:t>
            </a:r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toksisitesi</a:t>
            </a:r>
            <a:r>
              <a:rPr lang="en-US" dirty="0" smtClean="0"/>
              <a:t> de </a:t>
            </a:r>
            <a:r>
              <a:rPr lang="en-US" dirty="0" err="1" smtClean="0"/>
              <a:t>düşer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hergün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dışkılama</a:t>
            </a:r>
            <a:r>
              <a:rPr lang="en-US" dirty="0" smtClean="0"/>
              <a:t> </a:t>
            </a:r>
            <a:r>
              <a:rPr lang="en-US" dirty="0" err="1" smtClean="0"/>
              <a:t>yapması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dışkının</a:t>
            </a:r>
            <a:r>
              <a:rPr lang="en-US" dirty="0" smtClean="0"/>
              <a:t> </a:t>
            </a:r>
            <a:r>
              <a:rPr lang="en-US" dirty="0" err="1" smtClean="0"/>
              <a:t>yumuşak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sağlanmalıdır</a:t>
            </a:r>
            <a:endParaRPr lang="en-US" dirty="0" smtClean="0"/>
          </a:p>
          <a:p>
            <a:r>
              <a:rPr lang="en-US" dirty="0" err="1" smtClean="0"/>
              <a:t>Gerekirse</a:t>
            </a:r>
            <a:r>
              <a:rPr lang="en-US" dirty="0" smtClean="0"/>
              <a:t> </a:t>
            </a:r>
            <a:r>
              <a:rPr lang="en-US" dirty="0" err="1" smtClean="0"/>
              <a:t>hastaya</a:t>
            </a:r>
            <a:r>
              <a:rPr lang="en-US" dirty="0" smtClean="0"/>
              <a:t> </a:t>
            </a:r>
            <a:r>
              <a:rPr lang="en-US" dirty="0" err="1" smtClean="0"/>
              <a:t>laksatif</a:t>
            </a:r>
            <a:r>
              <a:rPr lang="en-US" dirty="0" smtClean="0"/>
              <a:t>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kabızlığı</a:t>
            </a:r>
            <a:r>
              <a:rPr lang="en-US" dirty="0" smtClean="0"/>
              <a:t> </a:t>
            </a:r>
            <a:r>
              <a:rPr lang="en-US" dirty="0" err="1" smtClean="0"/>
              <a:t>önleyici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verilmelidir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99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375" b="4375"/>
          <a:stretch>
            <a:fillRect/>
          </a:stretch>
        </p:blipFill>
        <p:spPr>
          <a:xfrm>
            <a:off x="1691680" y="1340768"/>
            <a:ext cx="6059488" cy="4525963"/>
          </a:xfrm>
        </p:spPr>
      </p:pic>
    </p:spTree>
    <p:extLst>
      <p:ext uri="{BB962C8B-B14F-4D97-AF65-F5344CB8AC3E}">
        <p14:creationId xmlns:p14="http://schemas.microsoft.com/office/powerpoint/2010/main" val="8672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24" b="1424"/>
          <a:stretch>
            <a:fillRect/>
          </a:stretch>
        </p:blipFill>
        <p:spPr>
          <a:xfrm>
            <a:off x="457200" y="1600200"/>
            <a:ext cx="8002588" cy="4525963"/>
          </a:xfrm>
        </p:spPr>
      </p:pic>
    </p:spTree>
    <p:extLst>
      <p:ext uri="{BB962C8B-B14F-4D97-AF65-F5344CB8AC3E}">
        <p14:creationId xmlns:p14="http://schemas.microsoft.com/office/powerpoint/2010/main" val="282802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85113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9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524" r="5524"/>
          <a:stretch>
            <a:fillRect/>
          </a:stretch>
        </p:blipFill>
        <p:spPr>
          <a:xfrm>
            <a:off x="467544" y="1484784"/>
            <a:ext cx="8218488" cy="3849688"/>
          </a:xfrm>
        </p:spPr>
      </p:pic>
    </p:spTree>
    <p:extLst>
      <p:ext uri="{BB962C8B-B14F-4D97-AF65-F5344CB8AC3E}">
        <p14:creationId xmlns:p14="http://schemas.microsoft.com/office/powerpoint/2010/main" val="66337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Rektum</a:t>
            </a:r>
            <a:r>
              <a:rPr lang="en-US" dirty="0" smtClean="0"/>
              <a:t> RT </a:t>
            </a:r>
            <a:r>
              <a:rPr lang="en-US" dirty="0" err="1" smtClean="0"/>
              <a:t>izodoz</a:t>
            </a:r>
            <a:r>
              <a:rPr lang="en-US" dirty="0" smtClean="0"/>
              <a:t> </a:t>
            </a:r>
            <a:r>
              <a:rPr lang="en-US" dirty="0" err="1" smtClean="0"/>
              <a:t>dağılımı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5" b="1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00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Rektum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smtClean="0"/>
              <a:t> IMRT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473" b="1473"/>
          <a:stretch>
            <a:fillRect/>
          </a:stretch>
        </p:blipFill>
        <p:spPr>
          <a:xfrm>
            <a:off x="467544" y="1268760"/>
            <a:ext cx="8229600" cy="5256212"/>
          </a:xfrm>
        </p:spPr>
      </p:pic>
    </p:spTree>
    <p:extLst>
      <p:ext uri="{BB962C8B-B14F-4D97-AF65-F5344CB8AC3E}">
        <p14:creationId xmlns:p14="http://schemas.microsoft.com/office/powerpoint/2010/main" val="352135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687" r="1687"/>
          <a:stretch>
            <a:fillRect/>
          </a:stretch>
        </p:blipFill>
        <p:spPr>
          <a:xfrm>
            <a:off x="1535113" y="1600200"/>
            <a:ext cx="63881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5762687" y="2066405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ınguınal </a:t>
            </a:r>
            <a:r>
              <a:rPr lang="en-US" dirty="0" err="1" smtClean="0">
                <a:solidFill>
                  <a:schemeClr val="bg1"/>
                </a:solidFill>
              </a:rPr>
              <a:t>lenf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bezleri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175" y="3564812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Femur </a:t>
            </a:r>
            <a:r>
              <a:rPr lang="en-US" dirty="0" err="1" smtClean="0">
                <a:solidFill>
                  <a:schemeClr val="bg1"/>
                </a:solidFill>
              </a:rPr>
              <a:t>boynu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4824" y="4540795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 </a:t>
            </a:r>
            <a:r>
              <a:rPr lang="en-US" dirty="0" err="1" smtClean="0">
                <a:solidFill>
                  <a:schemeClr val="bg1"/>
                </a:solidFill>
              </a:rPr>
              <a:t>bölge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makat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161" y="2958161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Mesanei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74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59" b="2859"/>
          <a:stretch>
            <a:fillRect/>
          </a:stretch>
        </p:blipFill>
        <p:spPr>
          <a:xfrm>
            <a:off x="457200" y="909638"/>
            <a:ext cx="8229600" cy="5216525"/>
          </a:xfrm>
        </p:spPr>
      </p:pic>
      <p:sp>
        <p:nvSpPr>
          <p:cNvPr id="6" name="TextBox 5"/>
          <p:cNvSpPr txBox="1"/>
          <p:nvPr/>
        </p:nvSpPr>
        <p:spPr>
          <a:xfrm>
            <a:off x="6983474" y="2678706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Femur </a:t>
            </a:r>
            <a:r>
              <a:rPr lang="en-US" dirty="0" err="1" smtClean="0">
                <a:solidFill>
                  <a:schemeClr val="bg1"/>
                </a:solidFill>
              </a:rPr>
              <a:t>başı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46440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Femur </a:t>
            </a:r>
            <a:r>
              <a:rPr lang="en-US" dirty="0" err="1" smtClean="0">
                <a:solidFill>
                  <a:schemeClr val="bg1"/>
                </a:solidFill>
              </a:rPr>
              <a:t>başı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5466" y="4594186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Asetabulum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161" y="2958161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Mesanei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49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232" b="6232"/>
          <a:stretch>
            <a:fillRect/>
          </a:stretch>
        </p:blipFill>
        <p:spPr>
          <a:xfrm>
            <a:off x="457200" y="1174750"/>
            <a:ext cx="7561263" cy="4951413"/>
          </a:xfrm>
        </p:spPr>
      </p:pic>
      <p:sp>
        <p:nvSpPr>
          <p:cNvPr id="5" name="TextBox 4"/>
          <p:cNvSpPr txBox="1"/>
          <p:nvPr/>
        </p:nvSpPr>
        <p:spPr>
          <a:xfrm>
            <a:off x="3602161" y="2958161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Mesanei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765" y="4684062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Tümör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0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976"/>
          <a:stretch>
            <a:fillRect/>
          </a:stretch>
        </p:blipFill>
        <p:spPr bwMode="auto">
          <a:xfrm>
            <a:off x="2267744" y="404664"/>
            <a:ext cx="45466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2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21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18" b="4118"/>
          <a:stretch>
            <a:fillRect/>
          </a:stretch>
        </p:blipFill>
        <p:spPr>
          <a:xfrm>
            <a:off x="1270858" y="1600200"/>
            <a:ext cx="6600825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72533" y="3327493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İlyak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lenf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bezleri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403" y="2588829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Barsaklar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8511" y="5479832"/>
            <a:ext cx="216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Koksiks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kuyruk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sokumu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5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26" b="1926"/>
          <a:stretch>
            <a:fillRect/>
          </a:stretch>
        </p:blipFill>
        <p:spPr>
          <a:xfrm>
            <a:off x="1472437" y="1600200"/>
            <a:ext cx="603885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72533" y="3327493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İlyak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lenf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bezleri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810" y="2628765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İlyak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6817" y="2444099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İlyak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8511" y="5479832"/>
            <a:ext cx="216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Koksiks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kuyruk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sokumu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57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60" b="2460"/>
          <a:stretch>
            <a:fillRect/>
          </a:stretch>
        </p:blipFill>
        <p:spPr>
          <a:xfrm>
            <a:off x="2093913" y="1600200"/>
            <a:ext cx="659288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23836" y="3327493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İlyak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lenf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bezleri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810" y="2628765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İlyak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093" y="5118793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Sakrum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2403" y="2588829"/>
            <a:ext cx="21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Barsaklar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Rektumda</a:t>
            </a:r>
            <a:r>
              <a:rPr lang="en-US" dirty="0" smtClean="0"/>
              <a:t> inguinal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bezleri</a:t>
            </a:r>
            <a:r>
              <a:rPr lang="en-US" dirty="0" smtClean="0"/>
              <a:t> </a:t>
            </a:r>
            <a:r>
              <a:rPr lang="en-US" dirty="0" err="1" smtClean="0"/>
              <a:t>alınmaz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İlyak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bezleri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alınır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234" r="4234"/>
          <a:stretch>
            <a:fillRect/>
          </a:stretch>
        </p:blipFill>
        <p:spPr>
          <a:xfrm>
            <a:off x="2147888" y="1600200"/>
            <a:ext cx="6538912" cy="4525963"/>
          </a:xfrm>
        </p:spPr>
      </p:pic>
    </p:spTree>
    <p:extLst>
      <p:ext uri="{BB962C8B-B14F-4D97-AF65-F5344CB8AC3E}">
        <p14:creationId xmlns:p14="http://schemas.microsoft.com/office/powerpoint/2010/main" val="401468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4502" b="4502"/>
          <a:stretch>
            <a:fillRect/>
          </a:stretch>
        </p:blipFill>
        <p:spPr>
          <a:xfrm>
            <a:off x="2699792" y="1268760"/>
            <a:ext cx="3827463" cy="4525963"/>
          </a:xfrm>
        </p:spPr>
      </p:pic>
    </p:spTree>
    <p:extLst>
      <p:ext uri="{BB962C8B-B14F-4D97-AF65-F5344CB8AC3E}">
        <p14:creationId xmlns:p14="http://schemas.microsoft.com/office/powerpoint/2010/main" val="103844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498" r="7498"/>
          <a:stretch>
            <a:fillRect/>
          </a:stretch>
        </p:blipFill>
        <p:spPr>
          <a:xfrm>
            <a:off x="1835696" y="-243408"/>
            <a:ext cx="5112568" cy="6984776"/>
          </a:xfrm>
        </p:spPr>
      </p:pic>
    </p:spTree>
    <p:extLst>
      <p:ext uri="{BB962C8B-B14F-4D97-AF65-F5344CB8AC3E}">
        <p14:creationId xmlns:p14="http://schemas.microsoft.com/office/powerpoint/2010/main" val="195813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8090"/>
          <a:stretch>
            <a:fillRect/>
          </a:stretch>
        </p:blipFill>
        <p:spPr bwMode="auto">
          <a:xfrm>
            <a:off x="2339752" y="1268760"/>
            <a:ext cx="39703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1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32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7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Sigmoid kolon ve rektum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03225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4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Anorektal</a:t>
            </a:r>
            <a:r>
              <a:rPr lang="tr-TR" dirty="0" smtClean="0"/>
              <a:t> </a:t>
            </a:r>
            <a:r>
              <a:rPr lang="tr-TR" dirty="0" err="1"/>
              <a:t>tümörlerin</a:t>
            </a:r>
            <a:r>
              <a:rPr lang="tr-TR" dirty="0"/>
              <a:t> % 96'sı rektum </a:t>
            </a:r>
            <a:r>
              <a:rPr lang="tr-TR" dirty="0" smtClean="0"/>
              <a:t>kanseridir. Rektumun bittiği yerde anal kanal başlar. Makat bölgesine kadar devam eder.</a:t>
            </a:r>
          </a:p>
          <a:p>
            <a:r>
              <a:rPr lang="tr-TR" dirty="0" smtClean="0"/>
              <a:t>Bu bölgenin kanserlerinin % </a:t>
            </a:r>
            <a:r>
              <a:rPr lang="tr-TR" dirty="0"/>
              <a:t>4'ü anal kanal </a:t>
            </a:r>
            <a:r>
              <a:rPr lang="tr-TR" dirty="0" err="1"/>
              <a:t>epitelvomasıdır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Rektum </a:t>
            </a:r>
            <a:r>
              <a:rPr lang="tr-TR" dirty="0"/>
              <a:t>kanserinde erkek-kadın oranı </a:t>
            </a:r>
            <a:r>
              <a:rPr lang="tr-TR" dirty="0" err="1" smtClean="0"/>
              <a:t>eşittir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nal </a:t>
            </a:r>
            <a:r>
              <a:rPr lang="tr-TR" dirty="0"/>
              <a:t>kanal kanseri </a:t>
            </a:r>
            <a:r>
              <a:rPr lang="tr-TR" dirty="0" err="1" smtClean="0"/>
              <a:t>etyolojisinde</a:t>
            </a:r>
            <a:r>
              <a:rPr lang="tr-TR" dirty="0" smtClean="0"/>
              <a:t> virüslerle enfeksiyon önemli bir yer tutar. </a:t>
            </a:r>
            <a:endParaRPr lang="tr-TR" dirty="0"/>
          </a:p>
          <a:p>
            <a:r>
              <a:rPr lang="tr-TR" dirty="0"/>
              <a:t>K</a:t>
            </a:r>
            <a:r>
              <a:rPr lang="tr-TR" dirty="0" smtClean="0"/>
              <a:t>adında </a:t>
            </a:r>
            <a:r>
              <a:rPr lang="tr-TR" dirty="0" err="1"/>
              <a:t>erkeğe</a:t>
            </a:r>
            <a:r>
              <a:rPr lang="tr-TR" dirty="0"/>
              <a:t> </a:t>
            </a:r>
            <a:r>
              <a:rPr lang="tr-TR" dirty="0" err="1"/>
              <a:t>göre</a:t>
            </a:r>
            <a:r>
              <a:rPr lang="tr-TR" dirty="0"/>
              <a:t> 3-4 kez daha fazla </a:t>
            </a:r>
            <a:r>
              <a:rPr lang="tr-TR" dirty="0" err="1"/>
              <a:t>görülür</a:t>
            </a:r>
            <a:r>
              <a:rPr lang="tr-TR" dirty="0"/>
              <a:t>. Rektum kanserinin ortaya </a:t>
            </a:r>
            <a:r>
              <a:rPr lang="tr-TR" dirty="0" err="1"/>
              <a:t>çıkma</a:t>
            </a:r>
            <a:r>
              <a:rPr lang="tr-TR" dirty="0"/>
              <a:t> </a:t>
            </a:r>
            <a:r>
              <a:rPr lang="tr-TR" dirty="0" err="1"/>
              <a:t>yaşı</a:t>
            </a:r>
            <a:r>
              <a:rPr lang="tr-TR" dirty="0"/>
              <a:t> 45- </a:t>
            </a:r>
            <a:r>
              <a:rPr lang="tr-TR" dirty="0" smtClean="0"/>
              <a:t>50’dir  </a:t>
            </a:r>
          </a:p>
          <a:p>
            <a:r>
              <a:rPr lang="tr-TR" dirty="0" smtClean="0"/>
              <a:t>Anal </a:t>
            </a:r>
            <a:r>
              <a:rPr lang="tr-TR" dirty="0"/>
              <a:t>kanal kanserinde </a:t>
            </a:r>
            <a:r>
              <a:rPr lang="tr-TR" dirty="0" smtClean="0"/>
              <a:t>ortalama </a:t>
            </a:r>
            <a:r>
              <a:rPr lang="tr-TR" dirty="0"/>
              <a:t>yaş 60-70'tir.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710</Words>
  <Application>Microsoft Macintosh PowerPoint</Application>
  <PresentationFormat>On-screen Show (4:3)</PresentationFormat>
  <Paragraphs>87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Ofis Teması</vt:lpstr>
      <vt:lpstr>REKTUM VE ANAL KANSERDE RADYOTERAPİ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Sigmoid kolon ve rektum</vt:lpstr>
      <vt:lpstr>PowerPoint Presentation</vt:lpstr>
      <vt:lpstr>PowerPoint Presentation</vt:lpstr>
      <vt:lpstr>PowerPoint Presentation</vt:lpstr>
      <vt:lpstr>PowerPoint Presentation</vt:lpstr>
      <vt:lpstr>Rektum kanserinde radyoterapi</vt:lpstr>
      <vt:lpstr>Radyoterapi</vt:lpstr>
      <vt:lpstr>PowerPoint Presentation</vt:lpstr>
      <vt:lpstr>PowerPoint Presentation</vt:lpstr>
      <vt:lpstr>PowerPoint Presentation</vt:lpstr>
      <vt:lpstr>Radyoterapi</vt:lpstr>
      <vt:lpstr>Radyoterapi setup hatalarını önlemek için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Rektum RT izodoz dağılımı</vt:lpstr>
      <vt:lpstr>Rektum kanserinde IMRT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Rektumda inguinal lenf bezleri alınmaz İlyak lenf bezleri küçük alınır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Rektum kanserinde radyoterapi</dc:title>
  <dc:creator>M-S-K-H-S-K</dc:creator>
  <cp:lastModifiedBy>Huriye Kiziltan</cp:lastModifiedBy>
  <cp:revision>43</cp:revision>
  <dcterms:created xsi:type="dcterms:W3CDTF">2014-01-16T03:34:34Z</dcterms:created>
  <dcterms:modified xsi:type="dcterms:W3CDTF">2020-05-14T21:37:21Z</dcterms:modified>
</cp:coreProperties>
</file>