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6" r:id="rId3"/>
    <p:sldId id="258" r:id="rId4"/>
    <p:sldId id="272" r:id="rId5"/>
    <p:sldId id="259" r:id="rId6"/>
    <p:sldId id="260" r:id="rId7"/>
    <p:sldId id="278" r:id="rId8"/>
    <p:sldId id="273" r:id="rId9"/>
    <p:sldId id="274" r:id="rId10"/>
    <p:sldId id="275" r:id="rId11"/>
    <p:sldId id="276" r:id="rId12"/>
    <p:sldId id="279" r:id="rId13"/>
    <p:sldId id="277" r:id="rId14"/>
    <p:sldId id="261" r:id="rId15"/>
    <p:sldId id="315" r:id="rId16"/>
    <p:sldId id="280" r:id="rId17"/>
    <p:sldId id="281" r:id="rId18"/>
    <p:sldId id="282" r:id="rId19"/>
    <p:sldId id="284" r:id="rId20"/>
    <p:sldId id="286" r:id="rId21"/>
    <p:sldId id="287" r:id="rId22"/>
    <p:sldId id="285" r:id="rId23"/>
    <p:sldId id="283" r:id="rId24"/>
    <p:sldId id="263" r:id="rId25"/>
    <p:sldId id="264" r:id="rId26"/>
    <p:sldId id="265" r:id="rId27"/>
    <p:sldId id="288" r:id="rId28"/>
    <p:sldId id="289" r:id="rId29"/>
    <p:sldId id="290" r:id="rId30"/>
    <p:sldId id="295" r:id="rId31"/>
    <p:sldId id="291" r:id="rId32"/>
    <p:sldId id="292" r:id="rId33"/>
    <p:sldId id="296" r:id="rId34"/>
    <p:sldId id="297" r:id="rId35"/>
    <p:sldId id="314" r:id="rId36"/>
    <p:sldId id="299" r:id="rId37"/>
    <p:sldId id="300" r:id="rId38"/>
    <p:sldId id="301" r:id="rId39"/>
    <p:sldId id="302" r:id="rId40"/>
    <p:sldId id="303" r:id="rId41"/>
    <p:sldId id="313" r:id="rId42"/>
    <p:sldId id="304" r:id="rId43"/>
    <p:sldId id="306" r:id="rId44"/>
    <p:sldId id="305" r:id="rId45"/>
    <p:sldId id="307" r:id="rId46"/>
    <p:sldId id="308" r:id="rId47"/>
    <p:sldId id="309" r:id="rId48"/>
    <p:sldId id="310" r:id="rId49"/>
    <p:sldId id="311" r:id="rId50"/>
    <p:sldId id="31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29" autoAdjust="0"/>
  </p:normalViewPr>
  <p:slideViewPr>
    <p:cSldViewPr snapToGrid="0" snapToObjects="1">
      <p:cViewPr>
        <p:scale>
          <a:sx n="72" d="100"/>
          <a:sy n="72" d="100"/>
        </p:scale>
        <p:origin x="-13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2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9A83-F3F2-7B48-B9CB-6AF7874818D5}" type="datetimeFigureOut">
              <a:rPr lang="en-US" smtClean="0"/>
              <a:t>25.10.2022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EB02-C582-9E45-A8D7-74F6ED57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92-022-01102-y%23auth-Xu-Liu" TargetMode="External"/><Relationship Id="rId4" Type="http://schemas.openxmlformats.org/officeDocument/2006/relationships/hyperlink" Target="https://www.nature.com/sigtra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ature.com/articles/s41392-022-01102-y%23auth-Zengfu-Zha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s://pubmed.ncbi.nlm.nih.gov/?term=Welsh+JW&amp;cauthor_id=32525003" TargetMode="External"/><Relationship Id="rId12" Type="http://schemas.openxmlformats.org/officeDocument/2006/relationships/hyperlink" Target="https://pubmed.ncbi.nlm.nih.gov/32525003/%23affiliation-4" TargetMode="External"/><Relationship Id="rId13" Type="http://schemas.openxmlformats.org/officeDocument/2006/relationships/hyperlink" Target="https://doi.org/10.1016/j.radonc.2020.05.05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ubmed.ncbi.nlm.nih.gov/?term=Chen+D&amp;cauthor_id=32525003" TargetMode="External"/><Relationship Id="rId3" Type="http://schemas.openxmlformats.org/officeDocument/2006/relationships/hyperlink" Target="https://pubmed.ncbi.nlm.nih.gov/32525003/%23affiliation-1" TargetMode="External"/><Relationship Id="rId4" Type="http://schemas.openxmlformats.org/officeDocument/2006/relationships/hyperlink" Target="https://pubmed.ncbi.nlm.nih.gov/?term=Patel+RR&amp;cauthor_id=32525003" TargetMode="External"/><Relationship Id="rId5" Type="http://schemas.openxmlformats.org/officeDocument/2006/relationships/hyperlink" Target="https://pubmed.ncbi.nlm.nih.gov/32525003/%23affiliation-2" TargetMode="External"/><Relationship Id="rId6" Type="http://schemas.openxmlformats.org/officeDocument/2006/relationships/hyperlink" Target="https://pubmed.ncbi.nlm.nih.gov/?term=Verma+V&amp;cauthor_id=32525003" TargetMode="External"/><Relationship Id="rId7" Type="http://schemas.openxmlformats.org/officeDocument/2006/relationships/hyperlink" Target="https://pubmed.ncbi.nlm.nih.gov/32525003/%23affiliation-3" TargetMode="External"/><Relationship Id="rId8" Type="http://schemas.openxmlformats.org/officeDocument/2006/relationships/hyperlink" Target="https://pubmed.ncbi.nlm.nih.gov/?term=Ramapriyan+R&amp;cauthor_id=32525003" TargetMode="External"/><Relationship Id="rId9" Type="http://schemas.openxmlformats.org/officeDocument/2006/relationships/hyperlink" Target="https://pubmed.ncbi.nlm.nih.gov/?term=Barsoumian+HB&amp;cauthor_id=32525003" TargetMode="External"/><Relationship Id="rId10" Type="http://schemas.openxmlformats.org/officeDocument/2006/relationships/hyperlink" Target="https://pubmed.ncbi.nlm.nih.gov/?term=Cortez+MA&amp;cauthor_id=3252500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051340/%23equal-contrib-explanation" TargetMode="External"/><Relationship Id="rId4" Type="http://schemas.openxmlformats.org/officeDocument/2006/relationships/hyperlink" Target="https://pubmed.ncbi.nlm.nih.gov/33051340/%23affiliation-1" TargetMode="External"/><Relationship Id="rId5" Type="http://schemas.openxmlformats.org/officeDocument/2006/relationships/hyperlink" Target="https://pubmed.ncbi.nlm.nih.gov/?term=Menon+H&amp;cauthor_id=33051340" TargetMode="External"/><Relationship Id="rId6" Type="http://schemas.openxmlformats.org/officeDocument/2006/relationships/hyperlink" Target="https://pubmed.ncbi.nlm.nih.gov/33051340/%23affiliation-2" TargetMode="External"/><Relationship Id="rId7" Type="http://schemas.openxmlformats.org/officeDocument/2006/relationships/hyperlink" Target="https://pubmed.ncbi.nlm.nih.gov/?term=Chen+D&amp;cauthor_id=3305134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ubmed.ncbi.nlm.nih.gov/?term=Welsh+J&amp;cauthor_id=3305134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015311/%23affiliation-1" TargetMode="External"/><Relationship Id="rId4" Type="http://schemas.openxmlformats.org/officeDocument/2006/relationships/hyperlink" Target="https://pubmed.ncbi.nlm.nih.gov/?term=McGraw+TE&amp;cauthor_id=34015311" TargetMode="External"/><Relationship Id="rId5" Type="http://schemas.openxmlformats.org/officeDocument/2006/relationships/hyperlink" Target="https://pubmed.ncbi.nlm.nih.gov/34015311/%23affiliation-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ubmed.ncbi.nlm.nih.gov/?term=Altorki+NK&amp;cauthor_id=3401531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AKCİĞER KANSERİNDE SBRT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Doç.Dr.Hüriye</a:t>
            </a:r>
            <a:r>
              <a:rPr lang="en-US" dirty="0" smtClean="0"/>
              <a:t> </a:t>
            </a:r>
            <a:r>
              <a:rPr lang="en-US" dirty="0" err="1" smtClean="0"/>
              <a:t>Şenay</a:t>
            </a:r>
            <a:r>
              <a:rPr lang="en-US" dirty="0" smtClean="0"/>
              <a:t> Kızıltan </a:t>
            </a:r>
            <a:r>
              <a:rPr lang="en-US" dirty="0" err="1" smtClean="0"/>
              <a:t>Yücesan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SBÜ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Başakşehir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Çam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Sakura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Şehir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Hastanesi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Radyasyon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nkolojisi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9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NSCLC'de</a:t>
            </a:r>
            <a:r>
              <a:rPr lang="en-US" dirty="0"/>
              <a:t> </a:t>
            </a:r>
            <a:r>
              <a:rPr lang="en-US" dirty="0" err="1"/>
              <a:t>immünoterapinin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tarihli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incelemesi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meta-</a:t>
            </a:r>
            <a:r>
              <a:rPr lang="en-US" dirty="0" err="1"/>
              <a:t>analizinde</a:t>
            </a:r>
            <a:r>
              <a:rPr lang="en-US" dirty="0"/>
              <a:t>, anti-CTLA-4 </a:t>
            </a:r>
            <a:r>
              <a:rPr lang="en-US" dirty="0" err="1"/>
              <a:t>inhibitörleri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sağkalımda</a:t>
            </a:r>
            <a:r>
              <a:rPr lang="en-US" dirty="0"/>
              <a:t> </a:t>
            </a:r>
            <a:r>
              <a:rPr lang="en-US" dirty="0" err="1"/>
              <a:t>istatistiksel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anlamlı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iyileşme</a:t>
            </a:r>
            <a:r>
              <a:rPr lang="en-US" dirty="0"/>
              <a:t> </a:t>
            </a:r>
            <a:r>
              <a:rPr lang="en-US" dirty="0" err="1" smtClean="0"/>
              <a:t>bulunmamış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NSCLC'de</a:t>
            </a:r>
            <a:r>
              <a:rPr lang="en-US" dirty="0" smtClean="0"/>
              <a:t> </a:t>
            </a:r>
            <a:r>
              <a:rPr lang="en-US" dirty="0" err="1" smtClean="0"/>
              <a:t>immünoterapiye</a:t>
            </a:r>
            <a:r>
              <a:rPr lang="en-US" dirty="0" smtClean="0"/>
              <a:t> </a:t>
            </a:r>
            <a:r>
              <a:rPr lang="en-US" dirty="0" err="1"/>
              <a:t>cevabın</a:t>
            </a:r>
            <a:r>
              <a:rPr lang="en-US" dirty="0"/>
              <a:t> </a:t>
            </a:r>
            <a:r>
              <a:rPr lang="en-US" dirty="0" err="1"/>
              <a:t>belirteci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/>
              <a:t>edilen</a:t>
            </a:r>
            <a:r>
              <a:rPr lang="en-US" dirty="0"/>
              <a:t> PD-L1 </a:t>
            </a:r>
            <a:r>
              <a:rPr lang="en-US" dirty="0" err="1"/>
              <a:t>ekspresyonu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CD8+ T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infiltrasyon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bilinenin</a:t>
            </a:r>
            <a:r>
              <a:rPr lang="en-US" dirty="0" smtClean="0"/>
              <a:t> </a:t>
            </a:r>
            <a:r>
              <a:rPr lang="en-US" dirty="0" err="1" smtClean="0"/>
              <a:t>aksine</a:t>
            </a:r>
            <a:r>
              <a:rPr lang="en-US" dirty="0" smtClean="0"/>
              <a:t>,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/>
              <a:t>cevabı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ilişki</a:t>
            </a:r>
            <a:r>
              <a:rPr lang="en-US" dirty="0"/>
              <a:t> </a:t>
            </a:r>
            <a:r>
              <a:rPr lang="en-US" dirty="0" err="1"/>
              <a:t>görülmemiş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Buna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 smtClean="0"/>
              <a:t>adyolojik</a:t>
            </a:r>
            <a:r>
              <a:rPr lang="en-US" dirty="0" smtClean="0"/>
              <a:t> </a:t>
            </a:r>
            <a:r>
              <a:rPr lang="en-US" dirty="0" err="1"/>
              <a:t>cevabı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, IFN-β'de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tesbit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8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Radyasyonla indüklenen hücre </a:t>
            </a:r>
            <a:r>
              <a:rPr lang="tr-TR" dirty="0" err="1"/>
              <a:t>lizizi</a:t>
            </a:r>
            <a:r>
              <a:rPr lang="tr-TR" dirty="0"/>
              <a:t>, mevcut hücre içi </a:t>
            </a:r>
            <a:r>
              <a:rPr lang="tr-TR" dirty="0" err="1"/>
              <a:t>neo</a:t>
            </a:r>
            <a:r>
              <a:rPr lang="tr-TR" dirty="0"/>
              <a:t>-antijenleri serbest bırakabilir ve radyasyon, DNA'ya doğrudan zarar vererek yeni mutasyonları indükleyebilir.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çalışma, radyasyonun </a:t>
            </a:r>
            <a:r>
              <a:rPr lang="tr-TR" dirty="0" err="1"/>
              <a:t>immünojenik</a:t>
            </a:r>
            <a:r>
              <a:rPr lang="tr-TR" dirty="0"/>
              <a:t> olabileceği üçüncü bir farklı mekanizmayı, yani önceden var olan </a:t>
            </a:r>
            <a:r>
              <a:rPr lang="tr-TR" dirty="0" err="1"/>
              <a:t>neo</a:t>
            </a:r>
            <a:r>
              <a:rPr lang="tr-TR" dirty="0"/>
              <a:t>-antijenlerin radyasyona bağlı yukarı regülasyonunu gösterir </a:t>
            </a:r>
            <a:endParaRPr lang="tr-TR" dirty="0" smtClean="0"/>
          </a:p>
          <a:p>
            <a:r>
              <a:rPr lang="tr-TR" dirty="0"/>
              <a:t>Bu çalışma </a:t>
            </a:r>
            <a:r>
              <a:rPr lang="tr-TR" dirty="0" err="1"/>
              <a:t>metastatik</a:t>
            </a:r>
            <a:r>
              <a:rPr lang="tr-TR" dirty="0"/>
              <a:t> akciğer kanserinin </a:t>
            </a:r>
            <a:r>
              <a:rPr lang="tr-TR" dirty="0" smtClean="0"/>
              <a:t>belirgin </a:t>
            </a:r>
            <a:r>
              <a:rPr lang="tr-TR" dirty="0" err="1" smtClean="0"/>
              <a:t>intratümöral</a:t>
            </a:r>
            <a:r>
              <a:rPr lang="tr-TR" dirty="0" smtClean="0"/>
              <a:t> </a:t>
            </a:r>
            <a:r>
              <a:rPr lang="tr-TR" dirty="0" err="1"/>
              <a:t>heterojenliğine</a:t>
            </a:r>
            <a:r>
              <a:rPr lang="tr-TR" dirty="0"/>
              <a:t> rağmen </a:t>
            </a:r>
            <a:r>
              <a:rPr lang="tr-TR" dirty="0" err="1"/>
              <a:t>ipilimumab</a:t>
            </a:r>
            <a:r>
              <a:rPr lang="tr-TR" dirty="0"/>
              <a:t> ve radyoterapi ile anlamlı </a:t>
            </a:r>
            <a:r>
              <a:rPr lang="tr-TR" dirty="0" err="1"/>
              <a:t>abskopal</a:t>
            </a:r>
            <a:r>
              <a:rPr lang="tr-TR" dirty="0"/>
              <a:t> </a:t>
            </a:r>
            <a:r>
              <a:rPr lang="tr-TR" dirty="0" smtClean="0"/>
              <a:t>cevap </a:t>
            </a:r>
            <a:r>
              <a:rPr lang="tr-TR" dirty="0"/>
              <a:t>potansiyeline işaret etmektedir.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SBRT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olşan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(</a:t>
            </a:r>
            <a:r>
              <a:rPr lang="en-US" dirty="0" err="1" smtClean="0"/>
              <a:t>ab-scopal</a:t>
            </a:r>
            <a:r>
              <a:rPr lang="en-US" dirty="0" smtClean="0"/>
              <a:t>)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 (</a:t>
            </a:r>
            <a:r>
              <a:rPr lang="en-US" dirty="0" err="1" smtClean="0"/>
              <a:t>Sadece</a:t>
            </a:r>
            <a:r>
              <a:rPr lang="en-US" dirty="0" smtClean="0"/>
              <a:t> %3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belirsizlikler</a:t>
            </a:r>
            <a:r>
              <a:rPr lang="en-US" dirty="0" smtClean="0"/>
              <a:t> </a:t>
            </a:r>
            <a:r>
              <a:rPr lang="en-US" dirty="0" err="1" smtClean="0"/>
              <a:t>içerir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SBRT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damarlarının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ablasyonudur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ab-skopal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durulmuştur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RT’nin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etkisinden</a:t>
            </a:r>
            <a:r>
              <a:rPr lang="en-US" dirty="0" smtClean="0"/>
              <a:t> </a:t>
            </a:r>
            <a:r>
              <a:rPr lang="en-US" dirty="0" err="1" smtClean="0"/>
              <a:t>bağımsız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etkisine</a:t>
            </a:r>
            <a:r>
              <a:rPr lang="en-US" dirty="0" smtClean="0"/>
              <a:t> de </a:t>
            </a:r>
            <a:r>
              <a:rPr lang="en-US" dirty="0" err="1" smtClean="0"/>
              <a:t>işaret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</a:t>
            </a:r>
            <a:r>
              <a:rPr lang="en-US" dirty="0" err="1" smtClean="0"/>
              <a:t>bulgular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etkinin</a:t>
            </a:r>
            <a:r>
              <a:rPr lang="en-US" dirty="0" smtClean="0"/>
              <a:t> </a:t>
            </a:r>
            <a:r>
              <a:rPr lang="en-US" dirty="0" err="1" smtClean="0"/>
              <a:t>tahmin</a:t>
            </a:r>
            <a:r>
              <a:rPr lang="en-US" dirty="0" smtClean="0"/>
              <a:t> </a:t>
            </a:r>
            <a:r>
              <a:rPr lang="en-US" dirty="0" err="1" smtClean="0"/>
              <a:t>edildiğinden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düşündürmektedir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6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Biraz zor bir fenomen olmaya devam eden </a:t>
            </a:r>
            <a:r>
              <a:rPr lang="tr-TR" dirty="0" err="1"/>
              <a:t>abskopal</a:t>
            </a:r>
            <a:r>
              <a:rPr lang="tr-TR" dirty="0"/>
              <a:t> etki hakkında cevaplanmamış birçok soru vardır. </a:t>
            </a:r>
            <a:endParaRPr lang="tr-TR" dirty="0" smtClean="0"/>
          </a:p>
          <a:p>
            <a:r>
              <a:rPr lang="tr-TR" dirty="0" smtClean="0"/>
              <a:t>Örneğin</a:t>
            </a:r>
            <a:r>
              <a:rPr lang="tr-TR" dirty="0"/>
              <a:t>, </a:t>
            </a:r>
            <a:r>
              <a:rPr lang="tr-TR" dirty="0" err="1"/>
              <a:t>metastatik</a:t>
            </a:r>
            <a:r>
              <a:rPr lang="tr-TR" dirty="0"/>
              <a:t> bölgelerle birlikte </a:t>
            </a:r>
            <a:r>
              <a:rPr lang="tr-TR" dirty="0" err="1"/>
              <a:t>primer</a:t>
            </a:r>
            <a:r>
              <a:rPr lang="tr-TR" dirty="0"/>
              <a:t> tümörün ışınlanması gerekli midir? </a:t>
            </a:r>
            <a:endParaRPr lang="tr-TR" dirty="0" smtClean="0"/>
          </a:p>
          <a:p>
            <a:r>
              <a:rPr lang="tr-TR" dirty="0" smtClean="0"/>
              <a:t>RT </a:t>
            </a:r>
            <a:r>
              <a:rPr lang="tr-TR" dirty="0"/>
              <a:t>çok büyük lezyonlara da uygulanmalı mıdır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tümörün drene olduğu lenf </a:t>
            </a:r>
            <a:r>
              <a:rPr lang="tr-TR" dirty="0" err="1"/>
              <a:t>nodları</a:t>
            </a:r>
            <a:r>
              <a:rPr lang="tr-TR" dirty="0"/>
              <a:t> radyasyon alanına dahil edilmeli mi yoksa hariç mi tutulmalı?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dizi </a:t>
            </a:r>
            <a:r>
              <a:rPr lang="tr-TR" dirty="0" err="1"/>
              <a:t>randomize</a:t>
            </a:r>
            <a:r>
              <a:rPr lang="tr-TR" dirty="0"/>
              <a:t> klinik çalışma şu anda bu soruları ele almaya çalışmaktadır.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RT’ye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dokularda</a:t>
            </a:r>
            <a:r>
              <a:rPr lang="en-US" dirty="0" smtClean="0"/>
              <a:t> </a:t>
            </a:r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de </a:t>
            </a:r>
            <a:r>
              <a:rPr lang="en-US" dirty="0" err="1" smtClean="0"/>
              <a:t>lenfositlerde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check point </a:t>
            </a:r>
            <a:r>
              <a:rPr lang="en-US" dirty="0" err="1" smtClean="0"/>
              <a:t>salınımındaki</a:t>
            </a:r>
            <a:r>
              <a:rPr lang="en-US" dirty="0" smtClean="0"/>
              <a:t> </a:t>
            </a:r>
            <a:r>
              <a:rPr lang="en-US" dirty="0" err="1" smtClean="0"/>
              <a:t>artışlara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spinal </a:t>
            </a:r>
            <a:r>
              <a:rPr lang="en-US" dirty="0" err="1" smtClean="0"/>
              <a:t>metastazlarda</a:t>
            </a:r>
            <a:r>
              <a:rPr lang="en-US" dirty="0" smtClean="0"/>
              <a:t> SBRT </a:t>
            </a:r>
            <a:r>
              <a:rPr lang="en-US" dirty="0" err="1" smtClean="0"/>
              <a:t>yapıldığında</a:t>
            </a:r>
            <a:r>
              <a:rPr lang="en-US" dirty="0" smtClean="0"/>
              <a:t> </a:t>
            </a:r>
            <a:r>
              <a:rPr lang="en-US" dirty="0" err="1" smtClean="0"/>
              <a:t>kortikosteroid</a:t>
            </a:r>
            <a:r>
              <a:rPr lang="en-US" dirty="0" smtClean="0"/>
              <a:t> </a:t>
            </a:r>
            <a:r>
              <a:rPr lang="en-US" dirty="0" err="1" smtClean="0"/>
              <a:t>premedikasyonu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Yani</a:t>
            </a:r>
            <a:r>
              <a:rPr lang="en-US" dirty="0" smtClean="0"/>
              <a:t> biz </a:t>
            </a:r>
            <a:r>
              <a:rPr lang="en-US" dirty="0" err="1" smtClean="0"/>
              <a:t>etkinliğimizin</a:t>
            </a:r>
            <a:r>
              <a:rPr lang="en-US" dirty="0" smtClean="0"/>
              <a:t> </a:t>
            </a:r>
            <a:r>
              <a:rPr lang="en-US" dirty="0" err="1" smtClean="0"/>
              <a:t>artmasını</a:t>
            </a:r>
            <a:r>
              <a:rPr lang="en-US" dirty="0" smtClean="0"/>
              <a:t> </a:t>
            </a:r>
            <a:r>
              <a:rPr lang="en-US" dirty="0" err="1" smtClean="0"/>
              <a:t>isterken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taraftan</a:t>
            </a:r>
            <a:r>
              <a:rPr lang="en-US" dirty="0" smtClean="0"/>
              <a:t> da </a:t>
            </a: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artışları</a:t>
            </a:r>
            <a:r>
              <a:rPr lang="en-US" dirty="0" smtClean="0"/>
              <a:t> da </a:t>
            </a:r>
            <a:r>
              <a:rPr lang="en-US" dirty="0" err="1" smtClean="0"/>
              <a:t>önlemek</a:t>
            </a:r>
            <a:r>
              <a:rPr lang="en-US" dirty="0" smtClean="0"/>
              <a:t> </a:t>
            </a:r>
            <a:r>
              <a:rPr lang="en-US" dirty="0" err="1" smtClean="0"/>
              <a:t>istiyoruz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8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10" b="12910"/>
          <a:stretch>
            <a:fillRect/>
          </a:stretch>
        </p:blipFill>
        <p:spPr>
          <a:xfrm>
            <a:off x="457200" y="119445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5138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immunoterapi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Radiotherapy combined with immunotherapy: the dawn of cancer treatment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Zengfu Zhang</a:t>
            </a:r>
            <a:r>
              <a:rPr lang="en-US" dirty="0"/>
              <a:t>, </a:t>
            </a:r>
            <a:r>
              <a:rPr lang="en-US" dirty="0" smtClean="0">
                <a:hlinkClick r:id="rId3"/>
              </a:rPr>
              <a:t>Xu </a:t>
            </a:r>
            <a:r>
              <a:rPr lang="en-US" dirty="0">
                <a:hlinkClick r:id="rId3"/>
              </a:rPr>
              <a:t>Liu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i="1" dirty="0" smtClean="0">
                <a:hlinkClick r:id="rId4"/>
              </a:rPr>
              <a:t>Signal </a:t>
            </a:r>
            <a:r>
              <a:rPr lang="en-US" i="1" dirty="0">
                <a:hlinkClick r:id="rId4"/>
              </a:rPr>
              <a:t>Transduction and Targeted Therapy</a:t>
            </a:r>
            <a:r>
              <a:rPr lang="en-US" dirty="0"/>
              <a:t> </a:t>
            </a:r>
            <a:r>
              <a:rPr lang="en-US" b="1" dirty="0"/>
              <a:t>volume 7</a:t>
            </a:r>
            <a:r>
              <a:rPr lang="en-US" dirty="0"/>
              <a:t>, Article number: 258 (2022)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çalışmada</a:t>
            </a:r>
            <a:r>
              <a:rPr lang="en-US" dirty="0" smtClean="0"/>
              <a:t>,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etkinin</a:t>
            </a:r>
            <a:r>
              <a:rPr lang="en-US" dirty="0" smtClean="0"/>
              <a:t> nadir </a:t>
            </a:r>
            <a:r>
              <a:rPr lang="en-US" dirty="0" err="1" smtClean="0"/>
              <a:t>görünmesine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RT </a:t>
            </a:r>
            <a:r>
              <a:rPr lang="en-US" dirty="0" err="1" smtClean="0"/>
              <a:t>teknikleri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mikroçevresinin</a:t>
            </a:r>
            <a:r>
              <a:rPr lang="en-US" dirty="0" smtClean="0"/>
              <a:t> </a:t>
            </a:r>
            <a:r>
              <a:rPr lang="en-US" dirty="0" err="1" smtClean="0"/>
              <a:t>yeniden</a:t>
            </a:r>
            <a:r>
              <a:rPr lang="en-US" dirty="0" smtClean="0"/>
              <a:t> </a:t>
            </a:r>
            <a:r>
              <a:rPr lang="en-US" dirty="0" err="1" smtClean="0"/>
              <a:t>yapılandırılması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%100’lere </a:t>
            </a:r>
            <a:r>
              <a:rPr lang="en-US" dirty="0" err="1" smtClean="0"/>
              <a:t>çıkarılabileceği</a:t>
            </a:r>
            <a:r>
              <a:rPr lang="en-US" dirty="0" smtClean="0"/>
              <a:t> </a:t>
            </a:r>
            <a:r>
              <a:rPr lang="en-US" dirty="0" err="1" smtClean="0"/>
              <a:t>savunulmuş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5222"/>
            <a:ext cx="8051800" cy="216094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 </a:t>
            </a:r>
            <a:r>
              <a:rPr lang="en-US" dirty="0" err="1" smtClean="0"/>
              <a:t>direnci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Cancer associated fibroblasts (CAF)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kanserle</a:t>
            </a:r>
            <a:r>
              <a:rPr lang="en-US" dirty="0" smtClean="0"/>
              <a:t> </a:t>
            </a:r>
            <a:r>
              <a:rPr lang="en-US" dirty="0" err="1" smtClean="0"/>
              <a:t>ilişkili</a:t>
            </a:r>
            <a:r>
              <a:rPr lang="en-US" dirty="0" smtClean="0"/>
              <a:t> </a:t>
            </a:r>
            <a:r>
              <a:rPr lang="en-US" dirty="0" err="1" smtClean="0"/>
              <a:t>fibroblastlar</a:t>
            </a:r>
            <a:r>
              <a:rPr lang="en-US" dirty="0" smtClean="0"/>
              <a:t> </a:t>
            </a:r>
            <a:r>
              <a:rPr lang="en-US" dirty="0" err="1" smtClean="0"/>
              <a:t>kanserli</a:t>
            </a:r>
            <a:r>
              <a:rPr lang="en-US" dirty="0" smtClean="0"/>
              <a:t> </a:t>
            </a:r>
            <a:r>
              <a:rPr lang="en-US" dirty="0" err="1" smtClean="0"/>
              <a:t>stromada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RT’ye</a:t>
            </a:r>
            <a:r>
              <a:rPr lang="en-US" dirty="0" smtClean="0"/>
              <a:t> en </a:t>
            </a:r>
            <a:r>
              <a:rPr lang="en-US" dirty="0" err="1" smtClean="0"/>
              <a:t>dirençli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populasyonunu</a:t>
            </a:r>
            <a:r>
              <a:rPr lang="en-US" dirty="0" smtClean="0"/>
              <a:t> </a:t>
            </a:r>
            <a:r>
              <a:rPr lang="en-US" dirty="0" err="1" smtClean="0"/>
              <a:t>oluştururlar</a:t>
            </a:r>
            <a:r>
              <a:rPr lang="en-US" dirty="0" smtClean="0"/>
              <a:t>. 18 </a:t>
            </a:r>
            <a:r>
              <a:rPr lang="en-US" dirty="0" err="1" smtClean="0"/>
              <a:t>Gy</a:t>
            </a:r>
            <a:r>
              <a:rPr lang="en-US" dirty="0" smtClean="0"/>
              <a:t> SBRT </a:t>
            </a:r>
            <a:r>
              <a:rPr lang="en-US" dirty="0" err="1" smtClean="0"/>
              <a:t>ile</a:t>
            </a:r>
            <a:r>
              <a:rPr lang="en-US" dirty="0" smtClean="0"/>
              <a:t> bile RT </a:t>
            </a:r>
            <a:r>
              <a:rPr lang="en-US" dirty="0" err="1" smtClean="0"/>
              <a:t>direnci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edebilr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RT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CAF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antianjiojenik</a:t>
            </a:r>
            <a:r>
              <a:rPr lang="en-US" dirty="0" smtClean="0"/>
              <a:t> </a:t>
            </a:r>
            <a:r>
              <a:rPr lang="en-US" dirty="0" err="1" smtClean="0"/>
              <a:t>ajanların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  <a:r>
              <a:rPr lang="en-US" dirty="0" err="1" smtClean="0"/>
              <a:t>tümörü</a:t>
            </a:r>
            <a:r>
              <a:rPr lang="en-US" dirty="0" smtClean="0"/>
              <a:t> </a:t>
            </a:r>
            <a:r>
              <a:rPr lang="en-US" dirty="0" err="1" smtClean="0"/>
              <a:t>radyoduyarlı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hale de </a:t>
            </a:r>
            <a:r>
              <a:rPr lang="en-US" dirty="0" err="1" smtClean="0"/>
              <a:t>getirebilir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İT (İmmunotherapy) SBRT </a:t>
            </a:r>
            <a:r>
              <a:rPr lang="en-US" dirty="0" err="1" smtClean="0"/>
              <a:t>ile</a:t>
            </a:r>
            <a:r>
              <a:rPr lang="en-US" dirty="0" smtClean="0"/>
              <a:t> LDRT (Low dose 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araştırmalar</a:t>
            </a:r>
            <a:r>
              <a:rPr lang="en-US" dirty="0" smtClean="0"/>
              <a:t> </a:t>
            </a:r>
            <a:r>
              <a:rPr lang="en-US" dirty="0" err="1" smtClean="0"/>
              <a:t>neticesinde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SBRT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periferde</a:t>
            </a:r>
            <a:r>
              <a:rPr lang="en-US" dirty="0" smtClean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smtClean="0"/>
              <a:t>RT </a:t>
            </a:r>
            <a:r>
              <a:rPr lang="en-US" dirty="0" err="1" smtClean="0"/>
              <a:t>alanlarının</a:t>
            </a:r>
            <a:r>
              <a:rPr lang="en-US" dirty="0" smtClean="0"/>
              <a:t> da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özellikle</a:t>
            </a:r>
            <a:r>
              <a:rPr lang="en-US" dirty="0"/>
              <a:t> de </a:t>
            </a:r>
            <a:r>
              <a:rPr lang="en-US" dirty="0" err="1"/>
              <a:t>metastatik</a:t>
            </a:r>
            <a:r>
              <a:rPr lang="en-US" dirty="0"/>
              <a:t> </a:t>
            </a:r>
            <a:r>
              <a:rPr lang="en-US" dirty="0" err="1" smtClean="0"/>
              <a:t>hastalıkta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etkinin</a:t>
            </a:r>
            <a:r>
              <a:rPr lang="en-US" dirty="0" smtClean="0"/>
              <a:t> </a:t>
            </a:r>
            <a:r>
              <a:rPr lang="en-US" dirty="0" err="1" smtClean="0"/>
              <a:t>artdığı</a:t>
            </a:r>
            <a:r>
              <a:rPr lang="en-US" dirty="0" smtClean="0"/>
              <a:t> belirtilmiştir.1 </a:t>
            </a:r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zamanlarda</a:t>
            </a:r>
            <a:r>
              <a:rPr lang="en-US" dirty="0" smtClean="0"/>
              <a:t>, </a:t>
            </a:r>
            <a:r>
              <a:rPr lang="en-US" dirty="0" err="1" smtClean="0"/>
              <a:t>Dovedi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ark.2, PD-1 </a:t>
            </a:r>
            <a:r>
              <a:rPr lang="en-US" dirty="0" err="1" smtClean="0"/>
              <a:t>blokajı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dozlu</a:t>
            </a:r>
            <a:r>
              <a:rPr lang="en-US" dirty="0" smtClean="0"/>
              <a:t> </a:t>
            </a:r>
            <a:r>
              <a:rPr lang="en-US" dirty="0" err="1" smtClean="0"/>
              <a:t>RT'nin</a:t>
            </a:r>
            <a:r>
              <a:rPr lang="en-US" dirty="0" smtClean="0"/>
              <a:t>, T </a:t>
            </a:r>
            <a:r>
              <a:rPr lang="en-US" dirty="0" err="1" smtClean="0"/>
              <a:t>hücrelerinin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sitokinlerin</a:t>
            </a:r>
            <a:r>
              <a:rPr lang="en-US" dirty="0" smtClean="0"/>
              <a:t> </a:t>
            </a:r>
            <a:r>
              <a:rPr lang="en-US" dirty="0" err="1" smtClean="0"/>
              <a:t>birincil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bölgelere</a:t>
            </a:r>
            <a:r>
              <a:rPr lang="en-US" dirty="0" smtClean="0"/>
              <a:t> </a:t>
            </a:r>
            <a:r>
              <a:rPr lang="en-US" dirty="0" err="1" smtClean="0"/>
              <a:t>göçünü</a:t>
            </a:r>
            <a:r>
              <a:rPr lang="en-US" dirty="0" smtClean="0"/>
              <a:t> </a:t>
            </a:r>
            <a:r>
              <a:rPr lang="en-US" dirty="0" err="1" smtClean="0"/>
              <a:t>artırarak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regresyonu</a:t>
            </a:r>
            <a:r>
              <a:rPr lang="en-US" dirty="0" smtClean="0"/>
              <a:t> </a:t>
            </a:r>
            <a:r>
              <a:rPr lang="en-US" dirty="0" err="1" smtClean="0"/>
              <a:t>sağlayabileceğini</a:t>
            </a:r>
            <a:r>
              <a:rPr lang="en-US" dirty="0" smtClean="0"/>
              <a:t> </a:t>
            </a:r>
            <a:r>
              <a:rPr lang="en-US" dirty="0" err="1" smtClean="0"/>
              <a:t>buldu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1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3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Immunomodulatory</a:t>
            </a:r>
            <a:r>
              <a:rPr lang="en-US" dirty="0"/>
              <a:t> effect of low-dose </a:t>
            </a:r>
            <a:r>
              <a:rPr lang="en-US" dirty="0">
                <a:solidFill>
                  <a:srgbClr val="FF0000"/>
                </a:solidFill>
              </a:rPr>
              <a:t>radiation and </a:t>
            </a:r>
            <a:r>
              <a:rPr lang="en-US" dirty="0" err="1">
                <a:solidFill>
                  <a:srgbClr val="FF0000"/>
                </a:solidFill>
              </a:rPr>
              <a:t>radscopal</a:t>
            </a:r>
            <a:r>
              <a:rPr lang="en-US" dirty="0">
                <a:solidFill>
                  <a:srgbClr val="FF0000"/>
                </a:solidFill>
              </a:rPr>
              <a:t> effect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Yüksek doz </a:t>
            </a:r>
            <a:r>
              <a:rPr lang="tr-TR" dirty="0" err="1"/>
              <a:t>stereotaktik</a:t>
            </a:r>
            <a:r>
              <a:rPr lang="tr-TR" dirty="0"/>
              <a:t> RT ve düşük doz </a:t>
            </a:r>
            <a:r>
              <a:rPr lang="tr-TR" dirty="0" smtClean="0"/>
              <a:t>RT kombine uygulanan bu </a:t>
            </a:r>
            <a:r>
              <a:rPr lang="tr-TR" dirty="0"/>
              <a:t>radyasyon stratejisi James </a:t>
            </a:r>
            <a:r>
              <a:rPr lang="tr-TR" dirty="0" err="1"/>
              <a:t>Welsh</a:t>
            </a:r>
            <a:r>
              <a:rPr lang="tr-TR" dirty="0"/>
              <a:t> tarafından </a:t>
            </a:r>
            <a:r>
              <a:rPr lang="tr-TR" dirty="0" smtClean="0"/>
              <a:t>tanımlandı ve </a:t>
            </a:r>
            <a:r>
              <a:rPr lang="tr-TR" dirty="0"/>
              <a:t>bu stratejiye “</a:t>
            </a:r>
            <a:r>
              <a:rPr lang="tr-TR" dirty="0" err="1">
                <a:solidFill>
                  <a:srgbClr val="FF0000"/>
                </a:solidFill>
              </a:rPr>
              <a:t>RadScopal</a:t>
            </a:r>
            <a:r>
              <a:rPr lang="tr-TR" dirty="0">
                <a:solidFill>
                  <a:srgbClr val="FF0000"/>
                </a:solidFill>
              </a:rPr>
              <a:t>” </a:t>
            </a:r>
            <a:r>
              <a:rPr lang="tr-TR" dirty="0"/>
              <a:t>tekniği adı verildi.342 </a:t>
            </a:r>
          </a:p>
          <a:p>
            <a:r>
              <a:rPr lang="tr-TR" dirty="0" smtClean="0"/>
              <a:t>Düşük </a:t>
            </a:r>
            <a:r>
              <a:rPr lang="tr-TR" dirty="0"/>
              <a:t>doz RT, </a:t>
            </a:r>
            <a:r>
              <a:rPr lang="tr-TR" dirty="0" smtClean="0"/>
              <a:t>SBRT ve/veya IT </a:t>
            </a:r>
            <a:r>
              <a:rPr lang="tr-TR" dirty="0"/>
              <a:t>ile birlikte </a:t>
            </a:r>
            <a:r>
              <a:rPr lang="tr-TR" dirty="0" err="1"/>
              <a:t>antitümör</a:t>
            </a:r>
            <a:r>
              <a:rPr lang="tr-TR" dirty="0"/>
              <a:t> </a:t>
            </a:r>
            <a:r>
              <a:rPr lang="tr-TR" dirty="0" err="1"/>
              <a:t>immün</a:t>
            </a:r>
            <a:r>
              <a:rPr lang="tr-TR" dirty="0"/>
              <a:t> yanıtında belirgin bir rol oynayabilir. Birçok çalışma, </a:t>
            </a:r>
            <a:r>
              <a:rPr lang="tr-TR" dirty="0" smtClean="0"/>
              <a:t>“</a:t>
            </a:r>
            <a:r>
              <a:rPr lang="tr-TR" dirty="0" err="1"/>
              <a:t>radskopal</a:t>
            </a:r>
            <a:r>
              <a:rPr lang="tr-TR" dirty="0"/>
              <a:t> etki” olarak adlandırılan, </a:t>
            </a:r>
            <a:r>
              <a:rPr lang="tr-TR" dirty="0" smtClean="0"/>
              <a:t>(3-6) düşük </a:t>
            </a:r>
            <a:r>
              <a:rPr lang="tr-TR" dirty="0"/>
              <a:t>dozlu </a:t>
            </a:r>
            <a:r>
              <a:rPr lang="tr-TR" dirty="0" err="1"/>
              <a:t>RT'nin</a:t>
            </a:r>
            <a:r>
              <a:rPr lang="tr-TR" dirty="0"/>
              <a:t> </a:t>
            </a:r>
            <a:r>
              <a:rPr lang="tr-TR" dirty="0" err="1"/>
              <a:t>immünomodülatör</a:t>
            </a:r>
            <a:r>
              <a:rPr lang="tr-TR" dirty="0"/>
              <a:t> etkisini doğrulamıştır. 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Akciğer</a:t>
            </a:r>
            <a:r>
              <a:rPr lang="en-US" dirty="0"/>
              <a:t> </a:t>
            </a:r>
            <a:r>
              <a:rPr lang="en-US" dirty="0" err="1"/>
              <a:t>kanserinde</a:t>
            </a:r>
            <a:r>
              <a:rPr lang="en-US" dirty="0"/>
              <a:t> SBRT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primer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endParaRPr lang="en-US" dirty="0" smtClean="0"/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immunoterapi</a:t>
            </a:r>
            <a:r>
              <a:rPr lang="en-US" dirty="0" smtClean="0"/>
              <a:t> (İT)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endParaRPr lang="en-US" dirty="0" smtClean="0"/>
          </a:p>
          <a:p>
            <a:r>
              <a:rPr lang="en-US" dirty="0" err="1" smtClean="0"/>
              <a:t>İlerlemiş</a:t>
            </a:r>
            <a:r>
              <a:rPr lang="en-US" dirty="0" smtClean="0"/>
              <a:t> </a:t>
            </a:r>
            <a:r>
              <a:rPr lang="en-US" dirty="0" err="1" smtClean="0"/>
              <a:t>hastalıkta</a:t>
            </a:r>
            <a:r>
              <a:rPr lang="en-US" dirty="0" smtClean="0"/>
              <a:t> KT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IT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endParaRPr lang="en-US" dirty="0" smtClean="0"/>
          </a:p>
          <a:p>
            <a:r>
              <a:rPr lang="en-US" dirty="0" err="1" smtClean="0"/>
              <a:t>Metasttaik</a:t>
            </a:r>
            <a:r>
              <a:rPr lang="en-US" dirty="0" smtClean="0"/>
              <a:t> </a:t>
            </a:r>
            <a:r>
              <a:rPr lang="en-US" dirty="0" err="1" smtClean="0"/>
              <a:t>hastalıkta</a:t>
            </a:r>
            <a:r>
              <a:rPr lang="en-US" dirty="0" smtClean="0"/>
              <a:t> </a:t>
            </a:r>
            <a:r>
              <a:rPr lang="en-US" dirty="0" err="1" smtClean="0"/>
              <a:t>metastatik</a:t>
            </a:r>
            <a:r>
              <a:rPr lang="en-US" dirty="0" smtClean="0"/>
              <a:t> </a:t>
            </a:r>
            <a:r>
              <a:rPr lang="en-US" dirty="0" err="1" smtClean="0"/>
              <a:t>lezyonlara</a:t>
            </a:r>
            <a:r>
              <a:rPr lang="en-US" dirty="0" smtClean="0"/>
              <a:t> </a:t>
            </a:r>
            <a:r>
              <a:rPr lang="en-US" dirty="0" err="1" smtClean="0"/>
              <a:t>yapılabilir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6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Sitotoksik</a:t>
            </a:r>
            <a:r>
              <a:rPr lang="tr-TR" dirty="0" smtClean="0"/>
              <a:t> etkili yüksek doz </a:t>
            </a:r>
            <a:r>
              <a:rPr lang="tr-TR" dirty="0" err="1"/>
              <a:t>RT'den</a:t>
            </a:r>
            <a:r>
              <a:rPr lang="tr-TR" dirty="0"/>
              <a:t> farklı olarak düşük doz RT, </a:t>
            </a:r>
            <a:r>
              <a:rPr lang="tr-TR" dirty="0" smtClean="0"/>
              <a:t>doğuştan gelen </a:t>
            </a:r>
            <a:r>
              <a:rPr lang="tr-TR" dirty="0" err="1" smtClean="0"/>
              <a:t>abskopal</a:t>
            </a:r>
            <a:r>
              <a:rPr lang="tr-TR" dirty="0" smtClean="0"/>
              <a:t> etkiyi tümör </a:t>
            </a:r>
            <a:r>
              <a:rPr lang="tr-TR" dirty="0" err="1"/>
              <a:t>mikroçevresini</a:t>
            </a:r>
            <a:r>
              <a:rPr lang="tr-TR" dirty="0"/>
              <a:t> yeniden </a:t>
            </a:r>
            <a:r>
              <a:rPr lang="tr-TR" dirty="0" smtClean="0"/>
              <a:t>programlayarak etkinleştirebilir</a:t>
            </a:r>
            <a:r>
              <a:rPr lang="tr-TR" dirty="0"/>
              <a:t>. </a:t>
            </a:r>
            <a:r>
              <a:rPr lang="tr-TR" dirty="0" err="1" smtClean="0"/>
              <a:t>Mikroçevre</a:t>
            </a:r>
            <a:r>
              <a:rPr lang="tr-TR" dirty="0"/>
              <a:t>, böylece hastaların </a:t>
            </a:r>
            <a:r>
              <a:rPr lang="tr-TR" dirty="0" smtClean="0"/>
              <a:t>IT’ye </a:t>
            </a:r>
            <a:r>
              <a:rPr lang="tr-TR" dirty="0"/>
              <a:t>direncini tersine çevirir. </a:t>
            </a:r>
            <a:r>
              <a:rPr lang="tr-TR" dirty="0" err="1"/>
              <a:t>Herrera</a:t>
            </a:r>
            <a:r>
              <a:rPr lang="tr-TR" dirty="0"/>
              <a:t> et al.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kadar düşük dozlardan sonra DNA hasarı, hücre ölümünü indüklemek için yeterince şiddetli değildir, ancak tehlike sinyalini başlatabilir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Ek </a:t>
            </a:r>
            <a:r>
              <a:rPr lang="tr-TR" dirty="0"/>
              <a:t>olarak, bu hasarlı hücrelerden salınan </a:t>
            </a:r>
            <a:r>
              <a:rPr lang="tr-TR" dirty="0" err="1"/>
              <a:t>DAMP'ler</a:t>
            </a:r>
            <a:r>
              <a:rPr lang="tr-TR" dirty="0"/>
              <a:t>, bağışıklık tepkilerini daha da aktive edebilir.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8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Yu</a:t>
            </a:r>
            <a:r>
              <a:rPr lang="tr-TR" dirty="0"/>
              <a:t> </a:t>
            </a:r>
            <a:r>
              <a:rPr lang="tr-TR" dirty="0" smtClean="0"/>
              <a:t>ve grubu, </a:t>
            </a:r>
            <a:r>
              <a:rPr lang="tr-TR" dirty="0" err="1" smtClean="0"/>
              <a:t>DC'lerde</a:t>
            </a:r>
            <a:r>
              <a:rPr lang="tr-TR" dirty="0" smtClean="0"/>
              <a:t> (</a:t>
            </a:r>
            <a:r>
              <a:rPr lang="tr-TR" dirty="0" err="1" smtClean="0"/>
              <a:t>Dendritik</a:t>
            </a:r>
            <a:r>
              <a:rPr lang="tr-TR" dirty="0" smtClean="0"/>
              <a:t> hücreler) </a:t>
            </a:r>
            <a:r>
              <a:rPr lang="tr-TR" dirty="0"/>
              <a:t>0.2 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 smtClean="0"/>
              <a:t>radyasyon ile </a:t>
            </a:r>
            <a:r>
              <a:rPr lang="tr-TR" dirty="0" err="1" smtClean="0"/>
              <a:t>immunomodulatör</a:t>
            </a:r>
            <a:r>
              <a:rPr lang="tr-TR" dirty="0" smtClean="0"/>
              <a:t> etki oluşturulduğunu bildirdiler. </a:t>
            </a:r>
          </a:p>
          <a:p>
            <a:r>
              <a:rPr lang="tr-TR" dirty="0" smtClean="0"/>
              <a:t>SBRT </a:t>
            </a:r>
            <a:r>
              <a:rPr lang="tr-TR" dirty="0"/>
              <a:t>ve </a:t>
            </a:r>
            <a:r>
              <a:rPr lang="tr-TR" dirty="0" err="1"/>
              <a:t>ipilimumab'ın</a:t>
            </a:r>
            <a:r>
              <a:rPr lang="tr-TR" dirty="0"/>
              <a:t> bir faz II çalışmasında, araştırmacılar düşük doz radyasyon alan lezyonların kombine tedaviye </a:t>
            </a:r>
            <a:r>
              <a:rPr lang="tr-TR" dirty="0" smtClean="0"/>
              <a:t>cevabının daha yüksek olduğunu bildirmiştir.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9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Menon</a:t>
            </a:r>
            <a:r>
              <a:rPr lang="en-US" dirty="0"/>
              <a:t>, H. et al. Influence of low-dose radiation on </a:t>
            </a:r>
            <a:r>
              <a:rPr lang="en-US" dirty="0" err="1"/>
              <a:t>abscopal</a:t>
            </a:r>
            <a:r>
              <a:rPr lang="en-US" dirty="0"/>
              <a:t> responses in patients receiving high-dose radiation and immunotherapy. </a:t>
            </a:r>
            <a:r>
              <a:rPr lang="en-US" i="1" dirty="0"/>
              <a:t>J. </a:t>
            </a:r>
            <a:r>
              <a:rPr lang="en-US" i="1" dirty="0" err="1"/>
              <a:t>Immunother</a:t>
            </a:r>
            <a:r>
              <a:rPr lang="en-US" i="1" dirty="0"/>
              <a:t>. Cancer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237 (2019)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Dovedi</a:t>
            </a:r>
            <a:r>
              <a:rPr lang="en-US" dirty="0"/>
              <a:t>, S. J. et al. Fractionated radiation therapy stimulates antitumor immunity mediated by both resident and infiltrating polyclonal T-cell populations when combined with PD-1 blockade. </a:t>
            </a:r>
            <a:r>
              <a:rPr lang="en-US" i="1" dirty="0" err="1"/>
              <a:t>Clin</a:t>
            </a:r>
            <a:r>
              <a:rPr lang="en-US" i="1" dirty="0"/>
              <a:t>. Cancer Res.</a:t>
            </a:r>
            <a:r>
              <a:rPr lang="en-US" dirty="0"/>
              <a:t> </a:t>
            </a:r>
            <a:r>
              <a:rPr lang="en-US" b="1" dirty="0"/>
              <a:t>23</a:t>
            </a:r>
            <a:r>
              <a:rPr lang="en-US" dirty="0"/>
              <a:t>, 5514–5526 (2017)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3. Yüksek </a:t>
            </a:r>
            <a:r>
              <a:rPr lang="tr-TR" dirty="0"/>
              <a:t>doz </a:t>
            </a:r>
            <a:r>
              <a:rPr lang="tr-TR" dirty="0" err="1"/>
              <a:t>stereotaktik</a:t>
            </a:r>
            <a:r>
              <a:rPr lang="tr-TR" dirty="0"/>
              <a:t> RT ve düşük doz RT içeren bu radyasyon stratejisi James </a:t>
            </a:r>
            <a:r>
              <a:rPr lang="tr-TR" dirty="0" err="1"/>
              <a:t>Welsh</a:t>
            </a:r>
            <a:r>
              <a:rPr lang="tr-TR" dirty="0"/>
              <a:t> tarafından önerildi ve bu stratejiye “</a:t>
            </a:r>
            <a:r>
              <a:rPr lang="tr-TR" dirty="0" err="1"/>
              <a:t>RadScopal</a:t>
            </a:r>
            <a:r>
              <a:rPr lang="tr-TR" dirty="0"/>
              <a:t>” tekniği adı verildi.342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4. </a:t>
            </a:r>
            <a:r>
              <a:rPr lang="tr-TR" dirty="0" err="1" smtClean="0"/>
              <a:t>Herrera</a:t>
            </a:r>
            <a:r>
              <a:rPr lang="tr-TR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1975’de </a:t>
            </a:r>
            <a:r>
              <a:rPr lang="en-US" dirty="0" err="1" smtClean="0"/>
              <a:t>Milans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RT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Corynobacterium</a:t>
            </a:r>
            <a:r>
              <a:rPr lang="en-US" dirty="0" smtClean="0"/>
              <a:t> </a:t>
            </a:r>
            <a:r>
              <a:rPr lang="en-US" dirty="0" err="1" smtClean="0"/>
              <a:t>granulosum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parvumu</a:t>
            </a:r>
            <a:r>
              <a:rPr lang="en-US" dirty="0" smtClean="0"/>
              <a:t> </a:t>
            </a:r>
            <a:r>
              <a:rPr lang="en-US" dirty="0" err="1" smtClean="0"/>
              <a:t>fibrosarcomlu</a:t>
            </a:r>
            <a:r>
              <a:rPr lang="en-US" dirty="0" smtClean="0"/>
              <a:t> </a:t>
            </a:r>
            <a:r>
              <a:rPr lang="en-US" dirty="0" err="1" smtClean="0"/>
              <a:t>farelerde</a:t>
            </a:r>
            <a:r>
              <a:rPr lang="en-US" dirty="0" smtClean="0"/>
              <a:t> </a:t>
            </a:r>
            <a:r>
              <a:rPr lang="en-US" dirty="0" err="1" smtClean="0"/>
              <a:t>uygulamış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bildirmiş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2012 de </a:t>
            </a:r>
            <a:r>
              <a:rPr lang="en-US" dirty="0" err="1" smtClean="0"/>
              <a:t>immunoRT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ipilimumab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RT </a:t>
            </a:r>
            <a:r>
              <a:rPr lang="en-US" dirty="0" err="1" smtClean="0"/>
              <a:t>ile</a:t>
            </a:r>
            <a:r>
              <a:rPr lang="en-US" dirty="0" smtClean="0"/>
              <a:t> m </a:t>
            </a:r>
            <a:r>
              <a:rPr lang="en-US" dirty="0" err="1" smtClean="0"/>
              <a:t>melanomda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etkide</a:t>
            </a:r>
            <a:r>
              <a:rPr lang="en-US" dirty="0" smtClean="0"/>
              <a:t> </a:t>
            </a:r>
            <a:r>
              <a:rPr lang="en-US" dirty="0" err="1" smtClean="0"/>
              <a:t>artışla</a:t>
            </a:r>
            <a:r>
              <a:rPr lang="en-US" dirty="0" smtClean="0"/>
              <a:t> </a:t>
            </a:r>
            <a:r>
              <a:rPr lang="en-US" dirty="0" err="1" smtClean="0"/>
              <a:t>etkinin</a:t>
            </a:r>
            <a:r>
              <a:rPr lang="en-US" dirty="0" smtClean="0"/>
              <a:t> </a:t>
            </a:r>
            <a:r>
              <a:rPr lang="en-US" dirty="0" err="1" smtClean="0"/>
              <a:t>arttığını</a:t>
            </a:r>
            <a:r>
              <a:rPr lang="en-US" dirty="0" smtClean="0"/>
              <a:t> </a:t>
            </a:r>
            <a:r>
              <a:rPr lang="en-US" dirty="0" err="1" smtClean="0"/>
              <a:t>bildirmiş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Radiother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</a:t>
            </a:r>
            <a:r>
              <a:rPr lang="en-US" dirty="0" smtClean="0"/>
              <a:t>2020 </a:t>
            </a:r>
            <a:r>
              <a:rPr lang="en-US" dirty="0"/>
              <a:t>Sep;150:114-120. </a:t>
            </a:r>
          </a:p>
          <a:p>
            <a:pPr marL="0" indent="0">
              <a:buNone/>
            </a:pPr>
            <a:r>
              <a:rPr lang="en-US" dirty="0" err="1"/>
              <a:t>doi</a:t>
            </a:r>
            <a:r>
              <a:rPr lang="en-US" dirty="0"/>
              <a:t>: 10.1016/j.radonc.2020.05.051. </a:t>
            </a:r>
            <a:r>
              <a:rPr lang="en-US" dirty="0" err="1"/>
              <a:t>Epub</a:t>
            </a:r>
            <a:r>
              <a:rPr lang="en-US" dirty="0"/>
              <a:t> 2020 Jun 7. </a:t>
            </a:r>
          </a:p>
          <a:p>
            <a:pPr marL="0" indent="0">
              <a:buNone/>
            </a:pPr>
            <a:r>
              <a:rPr lang="en-US" b="1" dirty="0"/>
              <a:t>Interaction between </a:t>
            </a:r>
            <a:r>
              <a:rPr lang="en-US" b="1" dirty="0" err="1"/>
              <a:t>lymphopenia</a:t>
            </a:r>
            <a:r>
              <a:rPr lang="en-US" b="1" dirty="0"/>
              <a:t>, radiotherapy technique, </a:t>
            </a:r>
            <a:r>
              <a:rPr lang="en-US" b="1" dirty="0" err="1"/>
              <a:t>dosimetry</a:t>
            </a:r>
            <a:r>
              <a:rPr lang="en-US" b="1" dirty="0"/>
              <a:t>, and survival outcomes in lung cancer patients receiving combined immunotherapy and radiotherapy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Dawei Chen</a:t>
            </a:r>
            <a:r>
              <a:rPr lang="en-US" baseline="30000" dirty="0"/>
              <a:t> </a:t>
            </a:r>
            <a:r>
              <a:rPr lang="en-US" baseline="30000" dirty="0">
                <a:hlinkClick r:id="rId3" tooltip="Department of Radiation Oncology, The University of Texas M.D. Anderson Cancer Center, Houston, USA; Department of Radiation Oncology, Shandong Cancer Hospital Affiliated to Shandong First Medical University, Shandong Academy of Medical Sciences, Jinan, China."/>
              </a:rPr>
              <a:t> 1 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Roshal R Patel</a:t>
            </a:r>
            <a:r>
              <a:rPr lang="en-US" baseline="30000" dirty="0"/>
              <a:t> </a:t>
            </a:r>
            <a:r>
              <a:rPr lang="en-US" baseline="30000" dirty="0">
                <a:hlinkClick r:id="rId5" tooltip="Department of Radiation Oncology, The University of Texas M.D. Anderson Cancer Center, Houston, USA; Albany Medical College, Albany, USA."/>
              </a:rPr>
              <a:t> 2 </a:t>
            </a:r>
            <a:r>
              <a:rPr lang="en-US" dirty="0"/>
              <a:t>, </a:t>
            </a:r>
            <a:r>
              <a:rPr lang="en-US" dirty="0">
                <a:hlinkClick r:id="rId6"/>
              </a:rPr>
              <a:t>Vivek Verma</a:t>
            </a:r>
            <a:r>
              <a:rPr lang="en-US" baseline="30000" dirty="0"/>
              <a:t> </a:t>
            </a:r>
            <a:r>
              <a:rPr lang="en-US" baseline="30000" dirty="0">
                <a:hlinkClick r:id="rId7" tooltip="Department of Radiation Oncology, The University of Texas M.D. Anderson Cancer Center, Houston, USA."/>
              </a:rPr>
              <a:t> 3 </a:t>
            </a:r>
            <a:r>
              <a:rPr lang="en-US" dirty="0"/>
              <a:t>, </a:t>
            </a:r>
            <a:r>
              <a:rPr lang="en-US" dirty="0">
                <a:hlinkClick r:id="rId8"/>
              </a:rPr>
              <a:t>Rishab Ramapriyan</a:t>
            </a:r>
            <a:r>
              <a:rPr lang="en-US" baseline="30000" dirty="0"/>
              <a:t> </a:t>
            </a:r>
            <a:r>
              <a:rPr lang="en-US" baseline="30000" dirty="0">
                <a:hlinkClick r:id="rId7" tooltip="Department of Radiation Oncology, The University of Texas M.D. Anderson Cancer Center, Houston, USA."/>
              </a:rPr>
              <a:t> 3 </a:t>
            </a:r>
            <a:r>
              <a:rPr lang="en-US" dirty="0"/>
              <a:t>, </a:t>
            </a:r>
            <a:r>
              <a:rPr lang="en-US" dirty="0">
                <a:hlinkClick r:id="rId9"/>
              </a:rPr>
              <a:t>Hampartsoum B Barsoumian</a:t>
            </a:r>
            <a:r>
              <a:rPr lang="en-US" baseline="30000" dirty="0"/>
              <a:t> </a:t>
            </a:r>
            <a:r>
              <a:rPr lang="en-US" baseline="30000" dirty="0">
                <a:hlinkClick r:id="rId7" tooltip="Department of Radiation Oncology, The University of Texas M.D. Anderson Cancer Center, Houston, USA."/>
              </a:rPr>
              <a:t> 3 </a:t>
            </a:r>
            <a:r>
              <a:rPr lang="en-US" dirty="0"/>
              <a:t>, </a:t>
            </a:r>
            <a:r>
              <a:rPr lang="en-US" dirty="0">
                <a:hlinkClick r:id="rId10"/>
              </a:rPr>
              <a:t>Maria Angelica Cortez</a:t>
            </a:r>
            <a:r>
              <a:rPr lang="en-US" baseline="30000" dirty="0"/>
              <a:t> </a:t>
            </a:r>
            <a:r>
              <a:rPr lang="en-US" baseline="30000" dirty="0">
                <a:hlinkClick r:id="rId7" tooltip="Department of Radiation Oncology, The University of Texas M.D. Anderson Cancer Center, Houston, USA."/>
              </a:rPr>
              <a:t> 3 </a:t>
            </a:r>
            <a:r>
              <a:rPr lang="en-US" dirty="0"/>
              <a:t>, </a:t>
            </a:r>
            <a:r>
              <a:rPr lang="en-US" dirty="0">
                <a:hlinkClick r:id="rId11"/>
              </a:rPr>
              <a:t>James W Welsh</a:t>
            </a:r>
            <a:r>
              <a:rPr lang="en-US" baseline="30000" dirty="0"/>
              <a:t> </a:t>
            </a:r>
            <a:r>
              <a:rPr lang="en-US" baseline="30000" dirty="0">
                <a:hlinkClick r:id="rId12" tooltip="Department of Radiation Oncology, The University of Texas M.D. Anderson Cancer Center, Houston, USA. Electronic address: jwelsh@mdanderson.org."/>
              </a:rPr>
              <a:t> 4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PMID</a:t>
            </a:r>
            <a:r>
              <a:rPr lang="en-US" dirty="0"/>
              <a:t>: </a:t>
            </a:r>
            <a:r>
              <a:rPr lang="en-US" b="1" dirty="0"/>
              <a:t>32525003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DOI: </a:t>
            </a:r>
            <a:r>
              <a:rPr lang="en-US" dirty="0">
                <a:hlinkClick r:id="rId13"/>
              </a:rPr>
              <a:t>10.1016/j.radonc.2020.05.051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Methods: </a:t>
            </a:r>
            <a:r>
              <a:rPr lang="en-US" dirty="0"/>
              <a:t>Patients were collected from three institutional phase I/II trials of combined immunotherapy and lung irradiation. SBRT referred to 50 </a:t>
            </a:r>
            <a:r>
              <a:rPr lang="en-US" dirty="0" err="1"/>
              <a:t>Gy</a:t>
            </a:r>
            <a:r>
              <a:rPr lang="en-US" dirty="0"/>
              <a:t>/4 fractions or 60 </a:t>
            </a:r>
            <a:r>
              <a:rPr lang="en-US" dirty="0" err="1"/>
              <a:t>Gy</a:t>
            </a:r>
            <a:r>
              <a:rPr lang="en-US" dirty="0"/>
              <a:t>/10 fractions, and traditional RT as 45 </a:t>
            </a:r>
            <a:r>
              <a:rPr lang="en-US" dirty="0" err="1"/>
              <a:t>Gy</a:t>
            </a:r>
            <a:r>
              <a:rPr lang="en-US" dirty="0"/>
              <a:t>/15 fractions. Blood collections were standardized on the first and last day of radiotherapy and each cycle of immunotherapy. Statistics included multivariable linear regression to identify variables associated with ALC decline, Kaplan-Meier analysis of overall and progression-free survival (PFS), and Cox multivariate analysis.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46274"/>
            <a:ext cx="8008442" cy="192288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Results: </a:t>
            </a:r>
            <a:r>
              <a:rPr lang="en-US" dirty="0"/>
              <a:t>The median follow-up of the 165 patients was 21 months. The only factor independently predictive of ALC decline was traditional RT (p &lt; 0.001). Therefore, the analysis was repeated for traditional RT and SBRT separately; lung V5 was associated with </a:t>
            </a:r>
            <a:r>
              <a:rPr lang="en-US" dirty="0" err="1"/>
              <a:t>lymphopenia</a:t>
            </a:r>
            <a:r>
              <a:rPr lang="en-US" dirty="0"/>
              <a:t> for traditional RT (p &lt; 0.001) but not SBRT (p = 0.12). Pre-radiotherapy ALC was independently associated with PFS in both cohorts (p &lt; 0.05 for both); post-RT ALC predicted for PFS in the traditional RT (p = 0.048) but not the SBRT (p = 0.90) group. Neither heart nor lung V5 was independently associated with PFS.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0222" y="3193049"/>
            <a:ext cx="7478889" cy="2522685"/>
          </a:xfrm>
          <a:prstGeom prst="rect">
            <a:avLst/>
          </a:prstGeom>
          <a:noFill/>
          <a:ln w="76200" cmpd="sng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anti-PD1 combined with SBRT for metastatic NSCLC was significantly better than anti-CTLA4 combined with SBRT, although there was no statistically significant difference in efficacy</a:t>
            </a:r>
            <a:r>
              <a:rPr lang="en-US" dirty="0" smtClean="0"/>
              <a:t>. </a:t>
            </a:r>
            <a:r>
              <a:rPr lang="en-US" dirty="0"/>
              <a:t>The PFS was 76% for anti-CTLA4 </a:t>
            </a:r>
            <a:r>
              <a:rPr lang="en-US" dirty="0" err="1"/>
              <a:t>vs</a:t>
            </a:r>
            <a:r>
              <a:rPr lang="en-US" dirty="0"/>
              <a:t> 94% anti-PD1 at 3 months, 52% </a:t>
            </a:r>
            <a:r>
              <a:rPr lang="en-US" dirty="0" err="1"/>
              <a:t>vs</a:t>
            </a:r>
            <a:r>
              <a:rPr lang="en-US" dirty="0"/>
              <a:t> 87% at 6 months, 31% </a:t>
            </a:r>
            <a:r>
              <a:rPr lang="en-US" dirty="0" err="1"/>
              <a:t>vs</a:t>
            </a:r>
            <a:r>
              <a:rPr lang="en-US" dirty="0"/>
              <a:t> 80% at 12 months, and 23% </a:t>
            </a:r>
            <a:r>
              <a:rPr lang="en-US" dirty="0" err="1"/>
              <a:t>vs</a:t>
            </a:r>
            <a:r>
              <a:rPr lang="en-US" dirty="0"/>
              <a:t> 63% at 18 months (</a:t>
            </a:r>
            <a:r>
              <a:rPr lang="en-US" i="1" dirty="0"/>
              <a:t>p</a:t>
            </a:r>
            <a:r>
              <a:rPr lang="en-US" dirty="0"/>
              <a:t> = 0.02).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222" y="2169862"/>
            <a:ext cx="7896578" cy="2399197"/>
          </a:xfrm>
          <a:prstGeom prst="rect">
            <a:avLst/>
          </a:prstGeom>
          <a:noFill/>
          <a:ln w="76200" cmpd="sng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İT </a:t>
            </a:r>
            <a:r>
              <a:rPr lang="en-US" dirty="0" err="1" smtClean="0"/>
              <a:t>zamanı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Birkaç</a:t>
            </a:r>
            <a:r>
              <a:rPr lang="en-US" dirty="0" smtClean="0"/>
              <a:t> </a:t>
            </a:r>
            <a:r>
              <a:rPr lang="en-US" dirty="0" err="1" smtClean="0"/>
              <a:t>propsekif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 İT, RT </a:t>
            </a:r>
            <a:r>
              <a:rPr lang="en-US" dirty="0" err="1" smtClean="0"/>
              <a:t>başlangıcından</a:t>
            </a:r>
            <a:r>
              <a:rPr lang="en-US" dirty="0" smtClean="0"/>
              <a:t> </a:t>
            </a:r>
            <a:r>
              <a:rPr lang="en-US" dirty="0" err="1" smtClean="0"/>
              <a:t>itibaren</a:t>
            </a:r>
            <a:r>
              <a:rPr lang="en-US" dirty="0" smtClean="0"/>
              <a:t> ilk 7-14 </a:t>
            </a:r>
            <a:r>
              <a:rPr lang="en-US" dirty="0" err="1" smtClean="0"/>
              <a:t>günde</a:t>
            </a:r>
            <a:r>
              <a:rPr lang="en-US" dirty="0" smtClean="0"/>
              <a:t> </a:t>
            </a:r>
            <a:r>
              <a:rPr lang="en-US" dirty="0" err="1" smtClean="0"/>
              <a:t>yapıldığında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retrospektif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21 </a:t>
            </a:r>
            <a:r>
              <a:rPr lang="en-US" dirty="0" err="1" smtClean="0"/>
              <a:t>günden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başlanılan</a:t>
            </a:r>
            <a:r>
              <a:rPr lang="en-US" dirty="0" smtClean="0"/>
              <a:t> İT </a:t>
            </a:r>
            <a:r>
              <a:rPr lang="en-US" dirty="0" err="1" smtClean="0"/>
              <a:t>sonuçlarının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bildirilmiş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İT’ye</a:t>
            </a:r>
            <a:r>
              <a:rPr lang="en-US" dirty="0" smtClean="0"/>
              <a:t> RT </a:t>
            </a:r>
            <a:r>
              <a:rPr lang="en-US" dirty="0" err="1" smtClean="0"/>
              <a:t>ilavesi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r>
              <a:rPr lang="en-US" dirty="0" smtClean="0"/>
              <a:t> %19.7 den %41.7’ye </a:t>
            </a:r>
            <a:r>
              <a:rPr lang="en-US" dirty="0" err="1" smtClean="0"/>
              <a:t>çıkmıştır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0222" y="4745471"/>
            <a:ext cx="7478889" cy="1129034"/>
          </a:xfrm>
          <a:prstGeom prst="rect">
            <a:avLst/>
          </a:prstGeom>
          <a:noFill/>
          <a:ln w="76200" cmpd="sng">
            <a:solidFill>
              <a:srgbClr val="FF0000">
                <a:alpha val="9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 </a:t>
            </a:r>
            <a:r>
              <a:rPr lang="en-US" dirty="0" err="1"/>
              <a:t>Immunother</a:t>
            </a:r>
            <a:r>
              <a:rPr lang="en-US" dirty="0"/>
              <a:t> Cancer </a:t>
            </a:r>
            <a:r>
              <a:rPr lang="en-US" dirty="0" smtClean="0"/>
              <a:t>. </a:t>
            </a:r>
            <a:r>
              <a:rPr lang="en-US" dirty="0"/>
              <a:t>2020 Oct;8(2):e001001. </a:t>
            </a:r>
          </a:p>
          <a:p>
            <a:pPr marL="0" indent="0">
              <a:buNone/>
            </a:pPr>
            <a:r>
              <a:rPr lang="en-US" dirty="0" err="1"/>
              <a:t>doi</a:t>
            </a:r>
            <a:r>
              <a:rPr lang="en-US" dirty="0"/>
              <a:t>: 10.1136/jitc-2020-001001. </a:t>
            </a:r>
          </a:p>
          <a:p>
            <a:pPr marL="0" indent="0">
              <a:buNone/>
            </a:pPr>
            <a:r>
              <a:rPr lang="en-US" b="1" dirty="0" err="1"/>
              <a:t>Pembrolizumab</a:t>
            </a:r>
            <a:r>
              <a:rPr lang="en-US" b="1" dirty="0"/>
              <a:t> with or without radiation therapy for metastatic non-small cell lung cancer: a randomized phase I/II trial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James Welsh</a:t>
            </a:r>
            <a:r>
              <a:rPr lang="en-US" baseline="30000" dirty="0"/>
              <a:t> </a:t>
            </a:r>
            <a:r>
              <a:rPr lang="en-US" baseline="30000" dirty="0">
                <a:hlinkClick r:id="rId3" tooltip="Contributed equally"/>
              </a:rPr>
              <a:t>#</a:t>
            </a:r>
            <a:r>
              <a:rPr lang="en-US" baseline="30000" dirty="0"/>
              <a:t> </a:t>
            </a:r>
            <a:r>
              <a:rPr lang="en-US" baseline="30000" dirty="0">
                <a:hlinkClick r:id="rId4" tooltip="Radiation Oncology, University of Texas MD Anderson Cancer Center, Houston, Texas, United States JWelsh@mdanderson.org."/>
              </a:rPr>
              <a:t> 1 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Hari Menon</a:t>
            </a:r>
            <a:r>
              <a:rPr lang="en-US" baseline="30000" dirty="0"/>
              <a:t> </a:t>
            </a:r>
            <a:r>
              <a:rPr lang="en-US" baseline="30000" dirty="0">
                <a:hlinkClick r:id="rId3" tooltip="Contributed equally"/>
              </a:rPr>
              <a:t>#</a:t>
            </a:r>
            <a:r>
              <a:rPr lang="en-US" baseline="30000" dirty="0"/>
              <a:t> </a:t>
            </a:r>
            <a:r>
              <a:rPr lang="en-US" baseline="30000" dirty="0">
                <a:hlinkClick r:id="rId6" tooltip="Radiation Oncology, University of Texas MD Anderson Cancer Center, Houston, Texas, United States."/>
              </a:rPr>
              <a:t> 2 </a:t>
            </a:r>
            <a:r>
              <a:rPr lang="en-US" dirty="0"/>
              <a:t>, </a:t>
            </a:r>
            <a:r>
              <a:rPr lang="en-US" dirty="0">
                <a:hlinkClick r:id="rId7"/>
              </a:rPr>
              <a:t>Dawei Chen</a:t>
            </a:r>
            <a:r>
              <a:rPr lang="en-US" baseline="30000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İmmunolojide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MHC-1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hücrelerinin</a:t>
            </a:r>
            <a:r>
              <a:rPr lang="en-US" dirty="0" smtClean="0"/>
              <a:t> </a:t>
            </a:r>
            <a:r>
              <a:rPr lang="en-US" dirty="0" err="1" smtClean="0"/>
              <a:t>tanınırlığını</a:t>
            </a:r>
            <a:r>
              <a:rPr lang="en-US" dirty="0" smtClean="0"/>
              <a:t> </a:t>
            </a:r>
            <a:r>
              <a:rPr lang="en-US" dirty="0" err="1" smtClean="0"/>
              <a:t>sağlayarak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sitotoksisiteyi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r>
              <a:rPr lang="en-US" dirty="0" smtClean="0"/>
              <a:t>. Buna </a:t>
            </a:r>
            <a:r>
              <a:rPr lang="en-US" dirty="0" err="1" smtClean="0"/>
              <a:t>abskopal</a:t>
            </a:r>
            <a:r>
              <a:rPr lang="en-US" dirty="0" smtClean="0"/>
              <a:t> (</a:t>
            </a:r>
            <a:r>
              <a:rPr lang="en-US" dirty="0" err="1" smtClean="0"/>
              <a:t>ab:uzak</a:t>
            </a:r>
            <a:r>
              <a:rPr lang="en-US" dirty="0" smtClean="0"/>
              <a:t> </a:t>
            </a:r>
            <a:r>
              <a:rPr lang="en-US" dirty="0" err="1" smtClean="0"/>
              <a:t>skopal</a:t>
            </a:r>
            <a:r>
              <a:rPr lang="en-US" dirty="0" smtClean="0"/>
              <a:t>: </a:t>
            </a:r>
            <a:r>
              <a:rPr lang="en-US" dirty="0" err="1" smtClean="0"/>
              <a:t>bakış</a:t>
            </a:r>
            <a:r>
              <a:rPr lang="en-US" dirty="0" smtClean="0"/>
              <a:t>)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IFN-</a:t>
            </a:r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MHC-1 </a:t>
            </a:r>
            <a:r>
              <a:rPr lang="en-US" dirty="0" err="1" smtClean="0"/>
              <a:t>oranını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r>
              <a:rPr lang="en-US" dirty="0" smtClean="0"/>
              <a:t>. </a:t>
            </a:r>
            <a:r>
              <a:rPr lang="en-US" dirty="0" err="1" smtClean="0"/>
              <a:t>Dolayısı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de </a:t>
            </a:r>
            <a:r>
              <a:rPr lang="en-US" dirty="0" err="1" smtClean="0"/>
              <a:t>güçlenebilir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1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Pembrolizumab</a:t>
            </a:r>
            <a:r>
              <a:rPr lang="tr-TR" dirty="0"/>
              <a:t>, eşzamanlı RT </a:t>
            </a:r>
            <a:r>
              <a:rPr lang="tr-TR" dirty="0" smtClean="0"/>
              <a:t>ile birlikte veya tek başına verilmiş. </a:t>
            </a:r>
            <a:r>
              <a:rPr lang="tr-TR" dirty="0" err="1" smtClean="0"/>
              <a:t>Metastatik</a:t>
            </a:r>
            <a:r>
              <a:rPr lang="tr-TR" dirty="0" smtClean="0"/>
              <a:t> </a:t>
            </a:r>
            <a:r>
              <a:rPr lang="tr-TR" dirty="0"/>
              <a:t>lezyonlar, </a:t>
            </a:r>
            <a:r>
              <a:rPr lang="tr-TR" dirty="0" smtClean="0"/>
              <a:t>SBRT</a:t>
            </a:r>
            <a:r>
              <a:rPr lang="tr-TR" dirty="0"/>
              <a:t>; 4 fraksiyonda 50 </a:t>
            </a:r>
            <a:r>
              <a:rPr lang="tr-TR" dirty="0" err="1"/>
              <a:t>Gy</a:t>
            </a:r>
            <a:r>
              <a:rPr lang="tr-TR" dirty="0"/>
              <a:t>) </a:t>
            </a:r>
            <a:r>
              <a:rPr lang="tr-TR" dirty="0" smtClean="0"/>
              <a:t>veya konvansiyonel </a:t>
            </a:r>
            <a:r>
              <a:rPr lang="tr-TR" dirty="0" err="1" smtClean="0"/>
              <a:t>fraksiyone</a:t>
            </a:r>
            <a:r>
              <a:rPr lang="tr-TR" dirty="0" smtClean="0"/>
              <a:t> </a:t>
            </a:r>
            <a:r>
              <a:rPr lang="tr-TR" dirty="0"/>
              <a:t>RT (15 fraksiyonda 45 </a:t>
            </a:r>
            <a:r>
              <a:rPr lang="tr-TR" dirty="0" err="1"/>
              <a:t>Gy</a:t>
            </a:r>
            <a:r>
              <a:rPr lang="tr-TR" dirty="0"/>
              <a:t>) ile tedavi </a:t>
            </a:r>
            <a:r>
              <a:rPr lang="tr-TR" dirty="0" smtClean="0"/>
              <a:t>edilmiş.</a:t>
            </a:r>
          </a:p>
          <a:p>
            <a:r>
              <a:rPr lang="tr-TR" dirty="0"/>
              <a:t>T</a:t>
            </a:r>
            <a:r>
              <a:rPr lang="tr-TR" dirty="0" smtClean="0"/>
              <a:t>ek </a:t>
            </a:r>
            <a:r>
              <a:rPr lang="tr-TR" dirty="0"/>
              <a:t>başına </a:t>
            </a:r>
            <a:r>
              <a:rPr lang="tr-TR" dirty="0" err="1"/>
              <a:t>pembrolizumab</a:t>
            </a:r>
            <a:r>
              <a:rPr lang="tr-TR" dirty="0"/>
              <a:t> </a:t>
            </a:r>
            <a:r>
              <a:rPr lang="tr-TR" dirty="0" smtClean="0"/>
              <a:t>yapılanlarda </a:t>
            </a:r>
            <a:r>
              <a:rPr lang="tr-TR" dirty="0"/>
              <a:t>medyan PFS 5.1 ay </a:t>
            </a:r>
            <a:r>
              <a:rPr lang="tr-TR" dirty="0" smtClean="0"/>
              <a:t>ve </a:t>
            </a:r>
            <a:r>
              <a:rPr lang="tr-TR" dirty="0" err="1"/>
              <a:t>pembrolizumab</a:t>
            </a:r>
            <a:r>
              <a:rPr lang="tr-TR" dirty="0"/>
              <a:t>/RT </a:t>
            </a:r>
            <a:r>
              <a:rPr lang="tr-TR" dirty="0" smtClean="0"/>
              <a:t>yapılanlarda (</a:t>
            </a:r>
            <a:r>
              <a:rPr lang="tr-TR" dirty="0"/>
              <a:t>şemadan bağımsız olarak) 9.1 aydı</a:t>
            </a:r>
            <a:r>
              <a:rPr lang="tr-TR" dirty="0" smtClean="0"/>
              <a:t>.</a:t>
            </a:r>
          </a:p>
          <a:p>
            <a:r>
              <a:rPr lang="tr-TR" dirty="0" err="1"/>
              <a:t>ORRs</a:t>
            </a:r>
            <a:r>
              <a:rPr lang="tr-TR" dirty="0"/>
              <a:t> </a:t>
            </a:r>
            <a:r>
              <a:rPr lang="tr-TR" dirty="0" smtClean="0"/>
              <a:t>38</a:t>
            </a:r>
            <a:r>
              <a:rPr lang="tr-TR" dirty="0"/>
              <a:t>% (</a:t>
            </a:r>
            <a:r>
              <a:rPr lang="tr-TR" dirty="0" err="1" smtClean="0"/>
              <a:t>pembrolizumab</a:t>
            </a:r>
            <a:r>
              <a:rPr lang="tr-TR" dirty="0" err="1"/>
              <a:t>+SBRT</a:t>
            </a:r>
            <a:r>
              <a:rPr lang="tr-TR" dirty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)  10</a:t>
            </a:r>
            <a:r>
              <a:rPr lang="tr-TR" dirty="0"/>
              <a:t>% </a:t>
            </a:r>
            <a:r>
              <a:rPr lang="tr-TR" dirty="0" err="1" smtClean="0"/>
              <a:t>pembrolizumab+konvanstonal</a:t>
            </a:r>
            <a:r>
              <a:rPr lang="tr-TR" dirty="0" smtClean="0"/>
              <a:t> </a:t>
            </a:r>
            <a:r>
              <a:rPr lang="tr-TR" dirty="0"/>
              <a:t>RT </a:t>
            </a:r>
            <a:r>
              <a:rPr lang="tr-TR" dirty="0" err="1"/>
              <a:t>group</a:t>
            </a:r>
            <a:r>
              <a:rPr lang="tr-TR" dirty="0"/>
              <a:t>.</a:t>
            </a:r>
            <a:endParaRPr lang="tr-TR" dirty="0" smtClean="0"/>
          </a:p>
          <a:p>
            <a:r>
              <a:rPr lang="tr-TR" dirty="0" err="1" smtClean="0"/>
              <a:t>Pembro</a:t>
            </a:r>
            <a:r>
              <a:rPr lang="tr-TR" dirty="0" smtClean="0"/>
              <a:t> ve SBRT kolunda %30 </a:t>
            </a:r>
            <a:r>
              <a:rPr lang="tr-TR" dirty="0" err="1" smtClean="0"/>
              <a:t>grad</a:t>
            </a:r>
            <a:r>
              <a:rPr lang="tr-TR" dirty="0" smtClean="0"/>
              <a:t> 3 </a:t>
            </a:r>
            <a:r>
              <a:rPr lang="tr-TR" dirty="0" err="1" smtClean="0"/>
              <a:t>toksisite</a:t>
            </a:r>
            <a:r>
              <a:rPr lang="tr-TR" dirty="0" smtClean="0"/>
              <a:t> görülmüş. %3 </a:t>
            </a:r>
            <a:r>
              <a:rPr lang="tr-TR" dirty="0" err="1" smtClean="0"/>
              <a:t>Grad</a:t>
            </a:r>
            <a:r>
              <a:rPr lang="tr-TR" dirty="0" smtClean="0"/>
              <a:t> 4 </a:t>
            </a:r>
            <a:r>
              <a:rPr lang="tr-TR" dirty="0" err="1" smtClean="0"/>
              <a:t>toksisite</a:t>
            </a:r>
            <a:r>
              <a:rPr lang="tr-TR" dirty="0" smtClean="0"/>
              <a:t> görülmüş.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Çalışmanın</a:t>
            </a:r>
            <a:r>
              <a:rPr lang="en-US" dirty="0" smtClean="0"/>
              <a:t> </a:t>
            </a:r>
            <a:r>
              <a:rPr lang="en-US" dirty="0" err="1" smtClean="0"/>
              <a:t>eksik</a:t>
            </a:r>
            <a:r>
              <a:rPr lang="en-US" dirty="0" smtClean="0"/>
              <a:t> </a:t>
            </a:r>
            <a:r>
              <a:rPr lang="en-US" dirty="0" err="1" smtClean="0"/>
              <a:t>yönleri</a:t>
            </a:r>
            <a:endParaRPr lang="en-US" dirty="0" smtClean="0"/>
          </a:p>
          <a:p>
            <a:r>
              <a:rPr lang="en-US" dirty="0" err="1" smtClean="0"/>
              <a:t>Oligometastatik</a:t>
            </a:r>
            <a:r>
              <a:rPr lang="en-US" dirty="0" smtClean="0"/>
              <a:t> </a:t>
            </a:r>
            <a:r>
              <a:rPr lang="en-US" dirty="0" err="1" smtClean="0"/>
              <a:t>olmasına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her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1 </a:t>
            </a:r>
            <a:r>
              <a:rPr lang="en-US" dirty="0" err="1" smtClean="0"/>
              <a:t>bölgeye</a:t>
            </a:r>
            <a:r>
              <a:rPr lang="en-US" dirty="0" smtClean="0"/>
              <a:t> SBRT </a:t>
            </a:r>
            <a:r>
              <a:rPr lang="en-US" dirty="0" err="1" smtClean="0"/>
              <a:t>veya</a:t>
            </a:r>
            <a:r>
              <a:rPr lang="en-US" dirty="0" smtClean="0"/>
              <a:t> CRT </a:t>
            </a:r>
            <a:r>
              <a:rPr lang="en-US" dirty="0" err="1" smtClean="0"/>
              <a:t>yapılmış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Hasta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endParaRPr lang="en-US" dirty="0" smtClean="0"/>
          </a:p>
          <a:p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SBRT </a:t>
            </a:r>
            <a:r>
              <a:rPr lang="en-US" dirty="0" err="1" smtClean="0"/>
              <a:t>etkinliği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endParaRPr lang="en-US" dirty="0" smtClean="0"/>
          </a:p>
          <a:p>
            <a:r>
              <a:rPr lang="en-US" dirty="0" smtClean="0"/>
              <a:t>300 </a:t>
            </a:r>
            <a:r>
              <a:rPr lang="en-US" dirty="0" err="1" smtClean="0"/>
              <a:t>cGy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CRT </a:t>
            </a:r>
            <a:r>
              <a:rPr lang="en-US" dirty="0" err="1" smtClean="0"/>
              <a:t>denmiş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5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PEMBRO-RT randomize </a:t>
            </a:r>
            <a:r>
              <a:rPr lang="en-US" dirty="0" err="1" smtClean="0"/>
              <a:t>çalışmada</a:t>
            </a:r>
            <a:r>
              <a:rPr lang="en-US" dirty="0" smtClean="0"/>
              <a:t> SBRT 3X800 </a:t>
            </a:r>
            <a:r>
              <a:rPr lang="en-US" dirty="0" err="1" smtClean="0"/>
              <a:t>cGy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verilmiş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Pembro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%20 ORR, RT </a:t>
            </a:r>
            <a:r>
              <a:rPr lang="en-US" dirty="0" err="1" smtClean="0"/>
              <a:t>ilavesi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%50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alınmış</a:t>
            </a:r>
            <a:r>
              <a:rPr lang="en-US" dirty="0" smtClean="0"/>
              <a:t>. PD-L1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katkı</a:t>
            </a:r>
            <a:r>
              <a:rPr lang="en-US" dirty="0" smtClean="0"/>
              <a:t> </a:t>
            </a:r>
            <a:r>
              <a:rPr lang="en-US" dirty="0" err="1" smtClean="0"/>
              <a:t>sağlamış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çoğu</a:t>
            </a:r>
            <a:r>
              <a:rPr lang="en-US" dirty="0" smtClean="0"/>
              <a:t> </a:t>
            </a:r>
            <a:r>
              <a:rPr lang="en-US" dirty="0" err="1" smtClean="0"/>
              <a:t>polimetastatik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yaşlı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halde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Welsh </a:t>
            </a:r>
            <a:r>
              <a:rPr lang="en-US" dirty="0" err="1" smtClean="0"/>
              <a:t>çalişmasindan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alinmiş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odağın</a:t>
            </a:r>
            <a:r>
              <a:rPr lang="en-US" dirty="0" smtClean="0"/>
              <a:t> </a:t>
            </a:r>
            <a:r>
              <a:rPr lang="en-US" dirty="0" err="1" smtClean="0"/>
              <a:t>ışınlanması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uzak</a:t>
            </a:r>
            <a:r>
              <a:rPr lang="en-US" dirty="0" smtClean="0"/>
              <a:t> </a:t>
            </a:r>
            <a:r>
              <a:rPr lang="en-US" dirty="0" err="1" smtClean="0"/>
              <a:t>metastazlarda</a:t>
            </a:r>
            <a:r>
              <a:rPr lang="en-US" dirty="0" smtClean="0"/>
              <a:t> da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oluşmuş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4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 </a:t>
            </a:r>
            <a:r>
              <a:rPr lang="en-US" dirty="0" err="1" smtClean="0"/>
              <a:t>Pembroluzimab</a:t>
            </a:r>
            <a:r>
              <a:rPr lang="en-US" dirty="0" smtClean="0"/>
              <a:t>, Carboplatin, </a:t>
            </a:r>
            <a:r>
              <a:rPr lang="en-US" dirty="0" err="1" smtClean="0"/>
              <a:t>Pemetrexet</a:t>
            </a:r>
            <a:r>
              <a:rPr lang="en-US" dirty="0" smtClean="0"/>
              <a:t>/Paclitaxel,</a:t>
            </a:r>
          </a:p>
          <a:p>
            <a:r>
              <a:rPr lang="en-US" dirty="0" err="1" smtClean="0"/>
              <a:t>Nivolumab</a:t>
            </a:r>
            <a:r>
              <a:rPr lang="en-US" dirty="0" smtClean="0"/>
              <a:t>, </a:t>
            </a:r>
            <a:r>
              <a:rPr lang="en-US" dirty="0" err="1" smtClean="0"/>
              <a:t>İpilimumab</a:t>
            </a:r>
            <a:r>
              <a:rPr lang="en-US" dirty="0"/>
              <a:t>, Carboplatin, </a:t>
            </a:r>
            <a:r>
              <a:rPr lang="en-US" dirty="0" err="1"/>
              <a:t>Pemetrexet</a:t>
            </a:r>
            <a:r>
              <a:rPr lang="en-US" dirty="0"/>
              <a:t>/</a:t>
            </a:r>
            <a:r>
              <a:rPr lang="en-US" dirty="0" smtClean="0"/>
              <a:t>Paclitaxel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Kolda</a:t>
            </a:r>
            <a:r>
              <a:rPr lang="en-US" dirty="0" smtClean="0"/>
              <a:t> SBRT </a:t>
            </a:r>
            <a:r>
              <a:rPr lang="en-US" dirty="0" err="1" smtClean="0"/>
              <a:t>ablatif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dozda</a:t>
            </a:r>
            <a:r>
              <a:rPr lang="en-US" dirty="0" smtClean="0"/>
              <a:t> </a:t>
            </a:r>
            <a:r>
              <a:rPr lang="en-US" dirty="0" err="1" smtClean="0"/>
              <a:t>verilmiş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olumlu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9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2022 de </a:t>
            </a:r>
            <a:r>
              <a:rPr lang="en-US" dirty="0" err="1" smtClean="0"/>
              <a:t>Evre</a:t>
            </a:r>
            <a:r>
              <a:rPr lang="en-US" dirty="0" smtClean="0"/>
              <a:t> 4 NSCLC de SBRT, </a:t>
            </a:r>
            <a:r>
              <a:rPr lang="en-US" dirty="0" err="1" smtClean="0"/>
              <a:t>ipilimumab</a:t>
            </a:r>
            <a:r>
              <a:rPr lang="en-US" dirty="0" smtClean="0"/>
              <a:t>, </a:t>
            </a:r>
            <a:r>
              <a:rPr lang="en-US" dirty="0" err="1" smtClean="0"/>
              <a:t>Nivolumab</a:t>
            </a:r>
            <a:r>
              <a:rPr lang="en-US" dirty="0" smtClean="0"/>
              <a:t> </a:t>
            </a:r>
            <a:r>
              <a:rPr lang="en-US" dirty="0" err="1" smtClean="0"/>
              <a:t>sekantel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eş</a:t>
            </a:r>
            <a:r>
              <a:rPr lang="en-US" dirty="0" smtClean="0"/>
              <a:t> </a:t>
            </a:r>
            <a:r>
              <a:rPr lang="en-US" dirty="0" err="1" smtClean="0"/>
              <a:t>zamanlı</a:t>
            </a:r>
            <a:r>
              <a:rPr lang="en-US" dirty="0" smtClean="0"/>
              <a:t> </a:t>
            </a:r>
            <a:r>
              <a:rPr lang="en-US" dirty="0" err="1" smtClean="0"/>
              <a:t>verilmiş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, </a:t>
            </a:r>
            <a:r>
              <a:rPr lang="en-US" dirty="0" err="1" smtClean="0"/>
              <a:t>maksimum</a:t>
            </a:r>
            <a:r>
              <a:rPr lang="en-US" dirty="0" smtClean="0"/>
              <a:t> 4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metasttaik</a:t>
            </a:r>
            <a:r>
              <a:rPr lang="en-US" dirty="0" smtClean="0"/>
              <a:t> </a:t>
            </a:r>
            <a:r>
              <a:rPr lang="en-US" dirty="0" err="1" smtClean="0"/>
              <a:t>lezyonlara</a:t>
            </a:r>
            <a:r>
              <a:rPr lang="en-US" dirty="0" smtClean="0"/>
              <a:t> SBRT </a:t>
            </a:r>
            <a:r>
              <a:rPr lang="en-US" dirty="0" err="1" smtClean="0"/>
              <a:t>yapılmış</a:t>
            </a:r>
            <a:r>
              <a:rPr lang="en-US" dirty="0" smtClean="0"/>
              <a:t>. </a:t>
            </a:r>
            <a:r>
              <a:rPr lang="en-US" dirty="0" err="1" smtClean="0"/>
              <a:t>Sekantel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eş</a:t>
            </a:r>
            <a:r>
              <a:rPr lang="en-US" dirty="0" smtClean="0"/>
              <a:t> </a:t>
            </a:r>
            <a:r>
              <a:rPr lang="en-US" dirty="0" err="1" smtClean="0"/>
              <a:t>zamanlı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farkı</a:t>
            </a:r>
            <a:r>
              <a:rPr lang="en-US" dirty="0" smtClean="0"/>
              <a:t> </a:t>
            </a:r>
            <a:r>
              <a:rPr lang="en-US" dirty="0" err="1" smtClean="0"/>
              <a:t>görülmemiş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santral</a:t>
            </a:r>
            <a:r>
              <a:rPr lang="en-US" dirty="0" smtClean="0"/>
              <a:t> </a:t>
            </a:r>
            <a:r>
              <a:rPr lang="en-US" dirty="0" err="1" smtClean="0"/>
              <a:t>lezyonlarda</a:t>
            </a:r>
            <a:r>
              <a:rPr lang="en-US" dirty="0" smtClean="0"/>
              <a:t> SBRT </a:t>
            </a:r>
            <a:r>
              <a:rPr lang="en-US" dirty="0" err="1" smtClean="0"/>
              <a:t>dozunu</a:t>
            </a:r>
            <a:r>
              <a:rPr lang="en-US" dirty="0" smtClean="0"/>
              <a:t> %20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düşürmek</a:t>
            </a:r>
            <a:r>
              <a:rPr lang="en-US" dirty="0" smtClean="0"/>
              <a:t> </a:t>
            </a:r>
            <a:r>
              <a:rPr lang="en-US" dirty="0" err="1" smtClean="0"/>
              <a:t>gerekmiş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Median PFS 5.6 ay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5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6106" b="6106"/>
          <a:stretch>
            <a:fillRect/>
          </a:stretch>
        </p:blipFill>
        <p:spPr>
          <a:xfrm>
            <a:off x="457200" y="793750"/>
            <a:ext cx="8229600" cy="5332413"/>
          </a:xfrm>
        </p:spPr>
      </p:pic>
    </p:spTree>
    <p:extLst>
      <p:ext uri="{BB962C8B-B14F-4D97-AF65-F5344CB8AC3E}">
        <p14:creationId xmlns:p14="http://schemas.microsoft.com/office/powerpoint/2010/main" val="26153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NSCLC de </a:t>
            </a:r>
            <a:r>
              <a:rPr lang="en-US" dirty="0" smtClean="0"/>
              <a:t>SBRT </a:t>
            </a:r>
            <a:r>
              <a:rPr lang="en-US" dirty="0" err="1" smtClean="0"/>
              <a:t>ve</a:t>
            </a:r>
            <a:r>
              <a:rPr lang="en-US" dirty="0" smtClean="0"/>
              <a:t> 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969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Clinical Trial. Lancet </a:t>
            </a:r>
            <a:r>
              <a:rPr lang="en-US" dirty="0" err="1" smtClean="0"/>
              <a:t>Oncol</a:t>
            </a:r>
            <a:r>
              <a:rPr lang="en-US" dirty="0" smtClean="0"/>
              <a:t>. </a:t>
            </a:r>
            <a:r>
              <a:rPr lang="en-US" dirty="0"/>
              <a:t>2021 Jun;22(6</a:t>
            </a:r>
            <a:r>
              <a:rPr lang="en-US" dirty="0" smtClean="0"/>
              <a:t>)824</a:t>
            </a:r>
            <a:r>
              <a:rPr lang="en-US" dirty="0"/>
              <a:t>-835. </a:t>
            </a:r>
            <a:r>
              <a:rPr lang="en-US" dirty="0" err="1" smtClean="0"/>
              <a:t>doi</a:t>
            </a:r>
            <a:r>
              <a:rPr lang="en-US" dirty="0"/>
              <a:t>: 10.1016/S1470-2045(21)00149-2. </a:t>
            </a:r>
            <a:r>
              <a:rPr lang="en-US" dirty="0" err="1"/>
              <a:t>Epub</a:t>
            </a:r>
            <a:r>
              <a:rPr lang="en-US" dirty="0"/>
              <a:t> 2021 May 18. </a:t>
            </a:r>
          </a:p>
          <a:p>
            <a:pPr marL="0" indent="0">
              <a:buNone/>
            </a:pPr>
            <a:r>
              <a:rPr lang="en-US" b="1" dirty="0" err="1"/>
              <a:t>Neoadjuvant</a:t>
            </a:r>
            <a:r>
              <a:rPr lang="en-US" b="1" dirty="0"/>
              <a:t> </a:t>
            </a:r>
            <a:r>
              <a:rPr lang="en-US" b="1" dirty="0" err="1"/>
              <a:t>durvalumab</a:t>
            </a:r>
            <a:r>
              <a:rPr lang="en-US" b="1" dirty="0"/>
              <a:t> with or without stereotactic body radiotherapy in patients with early-stage non-small-cell lung cancer: a single-</a:t>
            </a:r>
            <a:r>
              <a:rPr lang="en-US" b="1" dirty="0" err="1"/>
              <a:t>centre</a:t>
            </a:r>
            <a:r>
              <a:rPr lang="en-US" b="1" dirty="0"/>
              <a:t>, </a:t>
            </a:r>
            <a:r>
              <a:rPr lang="en-US" b="1" dirty="0" err="1"/>
              <a:t>randomised</a:t>
            </a:r>
            <a:r>
              <a:rPr lang="en-US" b="1" dirty="0"/>
              <a:t> phase 2 trial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Nasser K Altorki</a:t>
            </a:r>
            <a:r>
              <a:rPr lang="en-US" baseline="30000" dirty="0"/>
              <a:t> </a:t>
            </a:r>
            <a:r>
              <a:rPr lang="en-US" baseline="30000" dirty="0">
                <a:hlinkClick r:id="rId3" tooltip="Department of Cardiothoracic Surgery, Weill Cornell Medicine-New York Presbyterian Hospital, New York, NY, USA. Electronic address: nkaltork@med.cornell.edu."/>
              </a:rPr>
              <a:t> 1 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Timothy E McGraw</a:t>
            </a:r>
            <a:r>
              <a:rPr lang="en-US" baseline="30000" dirty="0"/>
              <a:t> </a:t>
            </a:r>
            <a:r>
              <a:rPr lang="en-US" baseline="30000" dirty="0">
                <a:hlinkClick r:id="rId5" tooltip="Department of Biochemistry, Weill Cornell Medicine-New York Presbyterian Hospital, New York, NY, USA."/>
              </a:rPr>
              <a:t> 2 </a:t>
            </a:r>
            <a:r>
              <a:rPr lang="en-US" dirty="0"/>
              <a:t>,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1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Background: </a:t>
            </a:r>
            <a:r>
              <a:rPr lang="en-US" dirty="0"/>
              <a:t>Previous phase 2 trials of </a:t>
            </a:r>
            <a:r>
              <a:rPr lang="en-US" dirty="0" err="1"/>
              <a:t>neoadjuvant</a:t>
            </a:r>
            <a:r>
              <a:rPr lang="en-US" dirty="0"/>
              <a:t> anti-PD-1 or anti-PD-L1 </a:t>
            </a:r>
            <a:r>
              <a:rPr lang="en-US" dirty="0" err="1"/>
              <a:t>monotherapy</a:t>
            </a:r>
            <a:r>
              <a:rPr lang="en-US" dirty="0"/>
              <a:t> in patients with early-stage non-small-cell lung cancer have reported major pathological response rates in the range of 15-45%. Evidence suggests that stereotactic body radiotherapy might be a potent </a:t>
            </a:r>
            <a:r>
              <a:rPr lang="en-US" dirty="0" err="1"/>
              <a:t>immunomodulator</a:t>
            </a:r>
            <a:r>
              <a:rPr lang="en-US" dirty="0"/>
              <a:t> in advanced non-small-cell lung cancer (NSCLC). In this trial, we aimed to evaluate the use of stereotactic body radiotherapy in patients with early-stage NSCLC as an </a:t>
            </a:r>
            <a:r>
              <a:rPr lang="en-US" dirty="0" err="1"/>
              <a:t>immunomodulator</a:t>
            </a:r>
            <a:r>
              <a:rPr lang="en-US" dirty="0"/>
              <a:t> to enhance the anti-</a:t>
            </a:r>
            <a:r>
              <a:rPr lang="en-US" dirty="0" err="1"/>
              <a:t>tumour</a:t>
            </a:r>
            <a:r>
              <a:rPr lang="en-US" dirty="0"/>
              <a:t> immune response associated with the anti-PD-L1 antibody </a:t>
            </a:r>
            <a:r>
              <a:rPr lang="en-US" dirty="0" err="1"/>
              <a:t>durvalumab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949" y="2646173"/>
            <a:ext cx="8167199" cy="197580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Methods: </a:t>
            </a:r>
            <a:r>
              <a:rPr lang="en-US" dirty="0"/>
              <a:t>We did a single-</a:t>
            </a:r>
            <a:r>
              <a:rPr lang="en-US" dirty="0" err="1"/>
              <a:t>centre</a:t>
            </a:r>
            <a:r>
              <a:rPr lang="en-US" dirty="0"/>
              <a:t>, open-label, </a:t>
            </a:r>
            <a:r>
              <a:rPr lang="en-US" dirty="0" err="1"/>
              <a:t>randomised</a:t>
            </a:r>
            <a:r>
              <a:rPr lang="en-US" dirty="0"/>
              <a:t>, controlled, phase 2 trial, comparing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durvalumab</a:t>
            </a:r>
            <a:r>
              <a:rPr lang="en-US" dirty="0"/>
              <a:t> alone with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durvalumab</a:t>
            </a:r>
            <a:r>
              <a:rPr lang="en-US" dirty="0"/>
              <a:t> plus stereotactic radiotherapy in patients with early-stage NSCLC</a:t>
            </a:r>
            <a:r>
              <a:rPr lang="en-US" dirty="0" smtClean="0"/>
              <a:t>,</a:t>
            </a:r>
          </a:p>
          <a:p>
            <a:pPr algn="just"/>
            <a:r>
              <a:rPr lang="en-US" dirty="0" smtClean="0"/>
              <a:t>Eligible </a:t>
            </a:r>
            <a:r>
              <a:rPr lang="en-US" dirty="0"/>
              <a:t>patients were randomly assigned (1:1) to either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durvalumab</a:t>
            </a:r>
            <a:r>
              <a:rPr lang="en-US" dirty="0"/>
              <a:t> </a:t>
            </a:r>
            <a:r>
              <a:rPr lang="en-US" dirty="0" err="1"/>
              <a:t>monotherapy</a:t>
            </a:r>
            <a:r>
              <a:rPr lang="en-US" dirty="0"/>
              <a:t> or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durvalumab</a:t>
            </a:r>
            <a:r>
              <a:rPr lang="en-US" dirty="0"/>
              <a:t> plus stereotactic body radiotherapy (8 </a:t>
            </a:r>
            <a:r>
              <a:rPr lang="en-US" dirty="0" err="1"/>
              <a:t>Gy</a:t>
            </a:r>
            <a:r>
              <a:rPr lang="en-US" dirty="0"/>
              <a:t> × 3 fractions) (consecutive daily </a:t>
            </a:r>
            <a:r>
              <a:rPr lang="en-US" dirty="0" smtClean="0"/>
              <a:t>fractions) </a:t>
            </a:r>
          </a:p>
          <a:p>
            <a:pPr algn="just"/>
            <a:r>
              <a:rPr lang="en-US" dirty="0" smtClean="0"/>
              <a:t>Stereotactic </a:t>
            </a:r>
            <a:r>
              <a:rPr lang="en-US" dirty="0"/>
              <a:t>body radiotherapy delivered to the primary </a:t>
            </a:r>
            <a:r>
              <a:rPr lang="en-US" dirty="0" err="1"/>
              <a:t>tumour</a:t>
            </a:r>
            <a:r>
              <a:rPr lang="en-US" dirty="0"/>
              <a:t> immediately before the first cycle of </a:t>
            </a:r>
            <a:r>
              <a:rPr lang="en-US" dirty="0" err="1"/>
              <a:t>durvalumab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556" y="3302000"/>
            <a:ext cx="7981243" cy="1425222"/>
          </a:xfrm>
          <a:prstGeom prst="rect">
            <a:avLst/>
          </a:prstGeom>
          <a:noFill/>
          <a:ln w="76200" cmpd="sng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30 patients in each group had their </a:t>
            </a:r>
            <a:r>
              <a:rPr lang="en-US" dirty="0" err="1"/>
              <a:t>tumours</a:t>
            </a:r>
            <a:r>
              <a:rPr lang="en-US" dirty="0"/>
              <a:t> surgically resected. Major pathological response was observed in </a:t>
            </a:r>
            <a:r>
              <a:rPr lang="en-US" dirty="0">
                <a:solidFill>
                  <a:srgbClr val="FF0000"/>
                </a:solidFill>
              </a:rPr>
              <a:t>two (6·7</a:t>
            </a:r>
            <a:r>
              <a:rPr lang="en-US" dirty="0" smtClean="0">
                <a:solidFill>
                  <a:srgbClr val="FF0000"/>
                </a:solidFill>
              </a:rPr>
              <a:t>%) </a:t>
            </a:r>
            <a:r>
              <a:rPr lang="en-US" dirty="0">
                <a:solidFill>
                  <a:srgbClr val="000000"/>
                </a:solidFill>
              </a:rPr>
              <a:t>of 30 patients in the </a:t>
            </a:r>
            <a:r>
              <a:rPr lang="en-US" dirty="0" err="1">
                <a:solidFill>
                  <a:srgbClr val="FF0000"/>
                </a:solidFill>
              </a:rPr>
              <a:t>durvalumab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monotherapy</a:t>
            </a:r>
            <a:r>
              <a:rPr lang="en-US" dirty="0">
                <a:solidFill>
                  <a:srgbClr val="FF0000"/>
                </a:solidFill>
              </a:rPr>
              <a:t> group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16 (53·3</a:t>
            </a:r>
            <a:r>
              <a:rPr lang="en-US" dirty="0" smtClean="0"/>
              <a:t>% and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 smtClean="0">
                <a:solidFill>
                  <a:srgbClr val="FF0000"/>
                </a:solidFill>
              </a:rPr>
              <a:t>% </a:t>
            </a:r>
            <a:r>
              <a:rPr lang="en-US" dirty="0">
                <a:solidFill>
                  <a:srgbClr val="FF0000"/>
                </a:solidFill>
              </a:rPr>
              <a:t>had a complete pathological response ) </a:t>
            </a:r>
            <a:r>
              <a:rPr lang="en-US" dirty="0"/>
              <a:t>of 30 patients in the </a:t>
            </a:r>
            <a:r>
              <a:rPr lang="en-US" dirty="0" err="1">
                <a:solidFill>
                  <a:srgbClr val="FF0000"/>
                </a:solidFill>
              </a:rPr>
              <a:t>durvalumab</a:t>
            </a:r>
            <a:r>
              <a:rPr lang="en-US" dirty="0">
                <a:solidFill>
                  <a:srgbClr val="FF0000"/>
                </a:solidFill>
              </a:rPr>
              <a:t> plus radiotherapy group (p&lt;0·</a:t>
            </a:r>
            <a:r>
              <a:rPr lang="en-US" dirty="0" smtClean="0">
                <a:solidFill>
                  <a:srgbClr val="FF0000"/>
                </a:solidFill>
              </a:rPr>
              <a:t>0001).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556" y="2222786"/>
            <a:ext cx="7981243" cy="2504436"/>
          </a:xfrm>
          <a:prstGeom prst="rect">
            <a:avLst/>
          </a:prstGeom>
          <a:noFill/>
          <a:ln w="76200" cmpd="sng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1953’de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ilk </a:t>
            </a:r>
            <a:r>
              <a:rPr lang="en-US" dirty="0" err="1" smtClean="0"/>
              <a:t>olarak</a:t>
            </a:r>
            <a:r>
              <a:rPr lang="en-US" dirty="0" smtClean="0"/>
              <a:t>, </a:t>
            </a:r>
            <a:r>
              <a:rPr lang="en-US" dirty="0" err="1" smtClean="0"/>
              <a:t>RT’ye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nadir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tanımlanmıştır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2015’te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 </a:t>
            </a:r>
            <a:r>
              <a:rPr lang="en-US" dirty="0" err="1" smtClean="0"/>
              <a:t>metastatik</a:t>
            </a:r>
            <a:r>
              <a:rPr lang="en-US" dirty="0" smtClean="0"/>
              <a:t> solid </a:t>
            </a:r>
            <a:r>
              <a:rPr lang="en-US" dirty="0" err="1" smtClean="0"/>
              <a:t>tümörlerde</a:t>
            </a:r>
            <a:r>
              <a:rPr lang="en-US" dirty="0" smtClean="0"/>
              <a:t> 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GM-CSF </a:t>
            </a:r>
            <a:r>
              <a:rPr lang="en-US" dirty="0" err="1" smtClean="0"/>
              <a:t>tedavisi</a:t>
            </a:r>
            <a:r>
              <a:rPr lang="en-US" dirty="0" smtClean="0"/>
              <a:t> ilk </a:t>
            </a:r>
            <a:r>
              <a:rPr lang="en-US" dirty="0" err="1" smtClean="0"/>
              <a:t>immuno</a:t>
            </a:r>
            <a:r>
              <a:rPr lang="en-US" dirty="0" smtClean="0"/>
              <a:t> RT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delillendirilmiştir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2017’de PASIFIC </a:t>
            </a:r>
            <a:r>
              <a:rPr lang="en-US" dirty="0" err="1" smtClean="0"/>
              <a:t>çalişmasinda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3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KRT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durvalumab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çarpıcı</a:t>
            </a:r>
            <a:r>
              <a:rPr lang="en-US" dirty="0" smtClean="0"/>
              <a:t> </a:t>
            </a:r>
            <a:r>
              <a:rPr lang="en-US" dirty="0" err="1" smtClean="0"/>
              <a:t>olumlu</a:t>
            </a:r>
            <a:r>
              <a:rPr lang="en-US" dirty="0" smtClean="0"/>
              <a:t> </a:t>
            </a:r>
            <a:r>
              <a:rPr lang="en-US" dirty="0" err="1" smtClean="0"/>
              <a:t>neticeler</a:t>
            </a:r>
            <a:r>
              <a:rPr lang="en-US" dirty="0" smtClean="0"/>
              <a:t> </a:t>
            </a:r>
            <a:r>
              <a:rPr lang="en-US" dirty="0" err="1" smtClean="0"/>
              <a:t>alınmıştır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9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</a:t>
            </a:r>
            <a:r>
              <a:rPr lang="en-US" dirty="0" smtClean="0"/>
              <a:t> NSCLC de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yapılmış</a:t>
            </a:r>
            <a:r>
              <a:rPr lang="en-US" dirty="0" smtClean="0"/>
              <a:t> ASTEROID </a:t>
            </a:r>
            <a:r>
              <a:rPr lang="en-US" dirty="0" err="1" smtClean="0"/>
              <a:t>çalışmasında</a:t>
            </a:r>
            <a:r>
              <a:rPr lang="en-US" dirty="0" smtClean="0"/>
              <a:t>, </a:t>
            </a:r>
            <a:r>
              <a:rPr lang="en-US" dirty="0" err="1" smtClean="0"/>
              <a:t>Durvalumab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SBRT </a:t>
            </a:r>
            <a:r>
              <a:rPr lang="en-US" dirty="0" err="1" smtClean="0"/>
              <a:t>uygulanmış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SBRT </a:t>
            </a:r>
            <a:r>
              <a:rPr lang="en-US" dirty="0" err="1" smtClean="0"/>
              <a:t>ablatif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3x800 </a:t>
            </a:r>
            <a:r>
              <a:rPr lang="en-US" dirty="0" err="1" smtClean="0"/>
              <a:t>cGy</a:t>
            </a:r>
            <a:r>
              <a:rPr lang="en-US" dirty="0" smtClean="0"/>
              <a:t> (BED10 43 </a:t>
            </a:r>
            <a:r>
              <a:rPr lang="en-US" dirty="0" err="1" smtClean="0"/>
              <a:t>Gy</a:t>
            </a:r>
            <a:r>
              <a:rPr lang="en-US" dirty="0" smtClean="0"/>
              <a:t>) </a:t>
            </a:r>
            <a:r>
              <a:rPr lang="en-US" dirty="0" err="1" smtClean="0"/>
              <a:t>verilmiş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BED10 100Gy </a:t>
            </a:r>
            <a:r>
              <a:rPr lang="en-US" dirty="0" err="1" smtClean="0"/>
              <a:t>verilenlerden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alınmış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7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9" b="8869"/>
          <a:stretch>
            <a:fillRect/>
          </a:stretch>
        </p:blipFill>
        <p:spPr>
          <a:xfrm>
            <a:off x="457200" y="1417638"/>
            <a:ext cx="8284398" cy="4556100"/>
          </a:xfrm>
        </p:spPr>
      </p:pic>
    </p:spTree>
    <p:extLst>
      <p:ext uri="{BB962C8B-B14F-4D97-AF65-F5344CB8AC3E}">
        <p14:creationId xmlns:p14="http://schemas.microsoft.com/office/powerpoint/2010/main" val="427758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evrede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SBRT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STARS, ROSEL, ACOSOG </a:t>
            </a:r>
            <a:r>
              <a:rPr lang="en-US" dirty="0" err="1" smtClean="0"/>
              <a:t>çalışmalarında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SBRT </a:t>
            </a:r>
            <a:r>
              <a:rPr lang="en-US" dirty="0" err="1" smtClean="0"/>
              <a:t>karşilaştirilmiş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Evre</a:t>
            </a:r>
            <a:r>
              <a:rPr lang="en-US" dirty="0" smtClean="0"/>
              <a:t> 1 de T1 de 5 </a:t>
            </a:r>
            <a:r>
              <a:rPr lang="en-US" dirty="0" err="1" smtClean="0"/>
              <a:t>yy</a:t>
            </a:r>
            <a:r>
              <a:rPr lang="en-US" dirty="0" smtClean="0"/>
              <a:t> %72, </a:t>
            </a:r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hepsinin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öncesi</a:t>
            </a:r>
            <a:r>
              <a:rPr lang="en-US" dirty="0" smtClean="0"/>
              <a:t> </a:t>
            </a:r>
            <a:r>
              <a:rPr lang="en-US" dirty="0" err="1" smtClean="0"/>
              <a:t>performansı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endParaRPr lang="en-US" dirty="0" smtClean="0"/>
          </a:p>
          <a:p>
            <a:r>
              <a:rPr lang="en-US" dirty="0" smtClean="0"/>
              <a:t>SBRT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performansı</a:t>
            </a:r>
            <a:r>
              <a:rPr lang="en-US" dirty="0" smtClean="0"/>
              <a:t> </a:t>
            </a:r>
            <a:r>
              <a:rPr lang="en-US" dirty="0" err="1" smtClean="0"/>
              <a:t>bozuk</a:t>
            </a:r>
            <a:r>
              <a:rPr lang="en-US" dirty="0" smtClean="0"/>
              <a:t>, </a:t>
            </a:r>
            <a:r>
              <a:rPr lang="en-US" dirty="0" err="1" smtClean="0"/>
              <a:t>yaşlı</a:t>
            </a:r>
            <a:r>
              <a:rPr lang="en-US" dirty="0" smtClean="0"/>
              <a:t>,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inop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sınırda</a:t>
            </a:r>
            <a:r>
              <a:rPr lang="en-US" dirty="0" smtClean="0"/>
              <a:t> </a:t>
            </a:r>
            <a:r>
              <a:rPr lang="en-US" dirty="0" err="1" smtClean="0"/>
              <a:t>operabl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gruplarında</a:t>
            </a:r>
            <a:r>
              <a:rPr lang="en-US" dirty="0" smtClean="0"/>
              <a:t> hasta </a:t>
            </a:r>
            <a:r>
              <a:rPr lang="en-US" dirty="0" err="1" smtClean="0"/>
              <a:t>sayıları</a:t>
            </a:r>
            <a:r>
              <a:rPr lang="en-US" dirty="0" smtClean="0"/>
              <a:t> RT </a:t>
            </a:r>
            <a:r>
              <a:rPr lang="en-US" dirty="0" err="1" smtClean="0"/>
              <a:t>gruplarına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orantısız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endParaRPr lang="en-US" dirty="0" smtClean="0"/>
          </a:p>
          <a:p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esnasında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ilk 1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mortalite</a:t>
            </a:r>
            <a:r>
              <a:rPr lang="en-US" dirty="0" smtClean="0"/>
              <a:t> </a:t>
            </a:r>
            <a:r>
              <a:rPr lang="en-US" dirty="0" smtClean="0"/>
              <a:t>(%</a:t>
            </a:r>
            <a:r>
              <a:rPr lang="en-US" dirty="0" smtClean="0"/>
              <a:t>4-23)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(RT </a:t>
            </a:r>
            <a:r>
              <a:rPr lang="en-US" dirty="0" err="1" smtClean="0"/>
              <a:t>ile</a:t>
            </a:r>
            <a:r>
              <a:rPr lang="en-US" dirty="0" smtClean="0"/>
              <a:t> %0-3)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3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SBRT </a:t>
            </a:r>
            <a:r>
              <a:rPr lang="en-US" dirty="0" err="1" smtClean="0"/>
              <a:t>daha</a:t>
            </a:r>
            <a:r>
              <a:rPr lang="en-US" dirty="0" smtClean="0"/>
              <a:t> ideal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cm den </a:t>
            </a:r>
            <a:r>
              <a:rPr lang="en-US" dirty="0" err="1" smtClean="0"/>
              <a:t>küçük</a:t>
            </a:r>
            <a:endParaRPr lang="en-US" dirty="0" smtClean="0"/>
          </a:p>
          <a:p>
            <a:r>
              <a:rPr lang="en-US" dirty="0" err="1" smtClean="0"/>
              <a:t>Santral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Non SCC</a:t>
            </a:r>
          </a:p>
          <a:p>
            <a:r>
              <a:rPr lang="en-US" dirty="0" smtClean="0"/>
              <a:t>PET de SUV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(2.5-6)</a:t>
            </a:r>
          </a:p>
          <a:p>
            <a:r>
              <a:rPr lang="en-US" dirty="0" err="1" smtClean="0"/>
              <a:t>Kollajen</a:t>
            </a:r>
            <a:r>
              <a:rPr lang="en-US" dirty="0" smtClean="0"/>
              <a:t> </a:t>
            </a:r>
            <a:r>
              <a:rPr lang="en-US" dirty="0" err="1" smtClean="0"/>
              <a:t>doku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olmayanlar</a:t>
            </a:r>
            <a:endParaRPr lang="en-US" dirty="0" smtClean="0"/>
          </a:p>
          <a:p>
            <a:r>
              <a:rPr lang="en-US" dirty="0" err="1" smtClean="0"/>
              <a:t>Üst</a:t>
            </a:r>
            <a:r>
              <a:rPr lang="en-US" dirty="0" smtClean="0"/>
              <a:t> lob </a:t>
            </a:r>
            <a:r>
              <a:rPr lang="en-US" dirty="0" err="1" smtClean="0"/>
              <a:t>tümörler</a:t>
            </a:r>
            <a:endParaRPr lang="en-US" dirty="0" smtClean="0"/>
          </a:p>
          <a:p>
            <a:r>
              <a:rPr lang="en-US" dirty="0" err="1" smtClean="0"/>
              <a:t>Biopsi</a:t>
            </a:r>
            <a:r>
              <a:rPr lang="en-US" dirty="0" smtClean="0"/>
              <a:t> </a:t>
            </a:r>
            <a:r>
              <a:rPr lang="en-US" dirty="0" err="1" smtClean="0"/>
              <a:t>alınamamış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1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SBRT </a:t>
            </a:r>
            <a:r>
              <a:rPr lang="en-US" dirty="0" err="1" smtClean="0"/>
              <a:t>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Değişik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protokollerle</a:t>
            </a:r>
            <a:r>
              <a:rPr lang="en-US" dirty="0" smtClean="0"/>
              <a:t> 3 </a:t>
            </a:r>
            <a:r>
              <a:rPr lang="en-US" dirty="0" err="1" smtClean="0"/>
              <a:t>yy</a:t>
            </a:r>
            <a:r>
              <a:rPr lang="en-US" dirty="0" smtClean="0"/>
              <a:t> %52-83 </a:t>
            </a:r>
            <a:r>
              <a:rPr lang="en-US" dirty="0" err="1" smtClean="0"/>
              <a:t>lerdedir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BED10 </a:t>
            </a:r>
            <a:r>
              <a:rPr lang="en-US" dirty="0"/>
              <a:t>100 </a:t>
            </a:r>
            <a:r>
              <a:rPr lang="en-US" dirty="0" err="1"/>
              <a:t>Gy</a:t>
            </a:r>
            <a:r>
              <a:rPr lang="en-US" dirty="0"/>
              <a:t> (4x12 </a:t>
            </a:r>
            <a:r>
              <a:rPr lang="en-US" dirty="0" err="1"/>
              <a:t>Gy</a:t>
            </a:r>
            <a:r>
              <a:rPr lang="en-US" dirty="0"/>
              <a:t>) </a:t>
            </a:r>
            <a:r>
              <a:rPr lang="en-US" dirty="0" err="1"/>
              <a:t>genelde</a:t>
            </a:r>
            <a:r>
              <a:rPr lang="en-US" dirty="0"/>
              <a:t> en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görmüş</a:t>
            </a:r>
            <a:r>
              <a:rPr lang="en-US" dirty="0"/>
              <a:t> </a:t>
            </a:r>
            <a:r>
              <a:rPr lang="en-US" dirty="0" err="1" smtClean="0"/>
              <a:t>olandır</a:t>
            </a:r>
            <a:r>
              <a:rPr lang="en-US" dirty="0" smtClean="0"/>
              <a:t> (3 </a:t>
            </a:r>
            <a:r>
              <a:rPr lang="en-US" dirty="0" err="1" smtClean="0"/>
              <a:t>yy</a:t>
            </a:r>
            <a:r>
              <a:rPr lang="en-US" dirty="0" smtClean="0"/>
              <a:t> %83)</a:t>
            </a:r>
          </a:p>
          <a:p>
            <a:r>
              <a:rPr lang="en-US" dirty="0" smtClean="0"/>
              <a:t>BED10 211 </a:t>
            </a:r>
            <a:r>
              <a:rPr lang="en-US" dirty="0" err="1" smtClean="0"/>
              <a:t>Gy</a:t>
            </a:r>
            <a:r>
              <a:rPr lang="en-US" dirty="0" smtClean="0"/>
              <a:t>, 3X22 </a:t>
            </a:r>
            <a:r>
              <a:rPr lang="en-US" dirty="0" err="1" smtClean="0"/>
              <a:t>ile</a:t>
            </a:r>
            <a:r>
              <a:rPr lang="en-US" dirty="0" smtClean="0"/>
              <a:t> 3 </a:t>
            </a:r>
            <a:r>
              <a:rPr lang="en-US" dirty="0" err="1" smtClean="0"/>
              <a:t>yy</a:t>
            </a:r>
            <a:r>
              <a:rPr lang="en-US" dirty="0" smtClean="0"/>
              <a:t> %60</a:t>
            </a:r>
          </a:p>
          <a:p>
            <a:r>
              <a:rPr lang="en-US" dirty="0" smtClean="0"/>
              <a:t>BED10 84 </a:t>
            </a:r>
            <a:r>
              <a:rPr lang="en-US" dirty="0" err="1" smtClean="0"/>
              <a:t>Gy</a:t>
            </a:r>
            <a:r>
              <a:rPr lang="en-US" dirty="0" smtClean="0"/>
              <a:t> (1x34 </a:t>
            </a:r>
            <a:r>
              <a:rPr lang="en-US" dirty="0" err="1" smtClean="0"/>
              <a:t>Gy</a:t>
            </a:r>
            <a:r>
              <a:rPr lang="en-US" dirty="0" smtClean="0"/>
              <a:t>) 2 </a:t>
            </a:r>
            <a:r>
              <a:rPr lang="en-US" dirty="0" err="1" smtClean="0"/>
              <a:t>yy</a:t>
            </a:r>
            <a:r>
              <a:rPr lang="en-US" dirty="0" smtClean="0"/>
              <a:t> %77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Konvansiyonel</a:t>
            </a:r>
            <a:r>
              <a:rPr lang="en-US" dirty="0" smtClean="0"/>
              <a:t> (CRT) /SBRT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 err="1" smtClean="0"/>
              <a:t>çalışmasında</a:t>
            </a:r>
            <a:r>
              <a:rPr lang="en-US" dirty="0" smtClean="0"/>
              <a:t> CRT 3 </a:t>
            </a:r>
            <a:r>
              <a:rPr lang="en-US" dirty="0" err="1" smtClean="0"/>
              <a:t>boyutlu</a:t>
            </a:r>
            <a:r>
              <a:rPr lang="en-US" dirty="0" smtClean="0"/>
              <a:t> 35x200 </a:t>
            </a:r>
            <a:r>
              <a:rPr lang="en-US" dirty="0" err="1" smtClean="0"/>
              <a:t>cGy</a:t>
            </a:r>
            <a:r>
              <a:rPr lang="en-US" dirty="0" smtClean="0"/>
              <a:t> </a:t>
            </a:r>
            <a:r>
              <a:rPr lang="en-US" dirty="0" err="1" smtClean="0"/>
              <a:t>yapılmış</a:t>
            </a:r>
            <a:r>
              <a:rPr lang="en-US" dirty="0" smtClean="0"/>
              <a:t> (BED10 70 </a:t>
            </a:r>
            <a:r>
              <a:rPr lang="en-US" dirty="0" err="1" smtClean="0"/>
              <a:t>Gy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3x22 </a:t>
            </a:r>
            <a:r>
              <a:rPr lang="en-US" dirty="0" err="1" smtClean="0"/>
              <a:t>Gy</a:t>
            </a:r>
            <a:r>
              <a:rPr lang="en-US" dirty="0" smtClean="0"/>
              <a:t> SBRT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karşılaştırılmış</a:t>
            </a:r>
            <a:r>
              <a:rPr lang="en-US" dirty="0" smtClean="0"/>
              <a:t> (BED10 210 </a:t>
            </a:r>
            <a:r>
              <a:rPr lang="en-US" dirty="0" err="1" smtClean="0"/>
              <a:t>Gy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Eşit</a:t>
            </a:r>
            <a:r>
              <a:rPr lang="en-US" dirty="0" smtClean="0"/>
              <a:t> LK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endParaRPr lang="en-US" dirty="0" smtClean="0"/>
          </a:p>
          <a:p>
            <a:r>
              <a:rPr lang="en-US" dirty="0" smtClean="0"/>
              <a:t>3BCRT </a:t>
            </a:r>
            <a:r>
              <a:rPr lang="en-US" dirty="0" err="1" smtClean="0"/>
              <a:t>kolunda</a:t>
            </a:r>
            <a:r>
              <a:rPr lang="en-US" dirty="0" smtClean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(</a:t>
            </a:r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, </a:t>
            </a:r>
            <a:r>
              <a:rPr lang="en-US" dirty="0" err="1" smtClean="0"/>
              <a:t>dispne</a:t>
            </a:r>
            <a:r>
              <a:rPr lang="en-US" dirty="0" smtClean="0"/>
              <a:t>, </a:t>
            </a:r>
            <a:r>
              <a:rPr lang="en-US" dirty="0" err="1" smtClean="0"/>
              <a:t>öksürük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5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RTOG 0236 </a:t>
            </a:r>
            <a:r>
              <a:rPr lang="en-US" dirty="0" err="1" smtClean="0"/>
              <a:t>Çalışmasında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54 </a:t>
            </a:r>
            <a:r>
              <a:rPr lang="en-US" dirty="0" err="1" smtClean="0"/>
              <a:t>Gy</a:t>
            </a:r>
            <a:r>
              <a:rPr lang="en-US" dirty="0" smtClean="0"/>
              <a:t> / 3 </a:t>
            </a:r>
            <a:r>
              <a:rPr lang="en-US" dirty="0" err="1" smtClean="0"/>
              <a:t>fr</a:t>
            </a:r>
            <a:r>
              <a:rPr lang="en-US" dirty="0" smtClean="0"/>
              <a:t> da 1-2 </a:t>
            </a:r>
            <a:r>
              <a:rPr lang="en-US" dirty="0" err="1" smtClean="0"/>
              <a:t>haftada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sağkalım</a:t>
            </a:r>
            <a:r>
              <a:rPr lang="en-US" dirty="0" smtClean="0"/>
              <a:t> %55 </a:t>
            </a:r>
          </a:p>
          <a:p>
            <a:r>
              <a:rPr lang="en-US" dirty="0" smtClean="0"/>
              <a:t>4yy %40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 %97</a:t>
            </a:r>
          </a:p>
          <a:p>
            <a:r>
              <a:rPr lang="en-US" dirty="0" smtClean="0"/>
              <a:t>Grad 3 </a:t>
            </a:r>
            <a:r>
              <a:rPr lang="en-US" dirty="0" err="1" smtClean="0"/>
              <a:t>toksisite</a:t>
            </a:r>
            <a:r>
              <a:rPr lang="en-US" dirty="0" smtClean="0"/>
              <a:t> %13</a:t>
            </a:r>
          </a:p>
          <a:p>
            <a:r>
              <a:rPr lang="en-US" dirty="0" smtClean="0"/>
              <a:t>Grad 4 %4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RTOG 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endParaRPr lang="en-US" dirty="0" smtClean="0"/>
          </a:p>
          <a:p>
            <a:r>
              <a:rPr lang="en-US" dirty="0" smtClean="0"/>
              <a:t>34 </a:t>
            </a:r>
            <a:r>
              <a:rPr lang="en-US" dirty="0" err="1" smtClean="0"/>
              <a:t>Gy</a:t>
            </a:r>
            <a:r>
              <a:rPr lang="en-US" dirty="0" smtClean="0"/>
              <a:t>/1 </a:t>
            </a:r>
            <a:r>
              <a:rPr lang="en-US" dirty="0" err="1" smtClean="0"/>
              <a:t>fr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48 </a:t>
            </a:r>
            <a:r>
              <a:rPr lang="en-US" dirty="0" err="1" smtClean="0"/>
              <a:t>Gy</a:t>
            </a:r>
            <a:r>
              <a:rPr lang="en-US" dirty="0" smtClean="0"/>
              <a:t> /4 </a:t>
            </a:r>
            <a:r>
              <a:rPr lang="en-US" dirty="0" err="1" smtClean="0"/>
              <a:t>fr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 %89 </a:t>
            </a:r>
            <a:r>
              <a:rPr lang="en-US" dirty="0" err="1" smtClean="0"/>
              <a:t>ve</a:t>
            </a:r>
            <a:r>
              <a:rPr lang="en-US" dirty="0" smtClean="0"/>
              <a:t> %93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yy</a:t>
            </a:r>
            <a:r>
              <a:rPr lang="en-US" dirty="0" smtClean="0"/>
              <a:t> %29 </a:t>
            </a:r>
            <a:r>
              <a:rPr lang="en-US" dirty="0" err="1" smtClean="0"/>
              <a:t>ve</a:t>
            </a:r>
            <a:r>
              <a:rPr lang="en-US" dirty="0" smtClean="0"/>
              <a:t> %41</a:t>
            </a:r>
          </a:p>
          <a:p>
            <a:r>
              <a:rPr lang="en-US" dirty="0" err="1" smtClean="0"/>
              <a:t>Toksisite</a:t>
            </a:r>
            <a:r>
              <a:rPr lang="en-US" dirty="0" smtClean="0"/>
              <a:t> grad 3 </a:t>
            </a:r>
            <a:r>
              <a:rPr lang="en-US" dirty="0" err="1" smtClean="0"/>
              <a:t>üzeri</a:t>
            </a:r>
            <a:r>
              <a:rPr lang="en-US" dirty="0" smtClean="0"/>
              <a:t> % 2.6 </a:t>
            </a:r>
            <a:r>
              <a:rPr lang="en-US" dirty="0" err="1" smtClean="0"/>
              <a:t>ve</a:t>
            </a:r>
            <a:r>
              <a:rPr lang="en-US" dirty="0" smtClean="0"/>
              <a:t> %12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0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Santral</a:t>
            </a:r>
            <a:r>
              <a:rPr lang="en-US" dirty="0" smtClean="0"/>
              <a:t> </a:t>
            </a:r>
            <a:r>
              <a:rPr lang="en-US" dirty="0" err="1" smtClean="0"/>
              <a:t>ultrasantral</a:t>
            </a:r>
            <a:r>
              <a:rPr lang="en-US" dirty="0" smtClean="0"/>
              <a:t> </a:t>
            </a:r>
            <a:r>
              <a:rPr lang="en-US" dirty="0" err="1" smtClean="0"/>
              <a:t>tümörler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Daha</a:t>
            </a:r>
            <a:r>
              <a:rPr lang="en-US" dirty="0" smtClean="0"/>
              <a:t> nadir</a:t>
            </a:r>
          </a:p>
          <a:p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nodu</a:t>
            </a:r>
            <a:r>
              <a:rPr lang="en-US" dirty="0" smtClean="0"/>
              <a:t> </a:t>
            </a:r>
            <a:r>
              <a:rPr lang="en-US" dirty="0" err="1" smtClean="0"/>
              <a:t>metastazı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endParaRPr lang="en-US" dirty="0" smtClean="0"/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agressif</a:t>
            </a:r>
            <a:endParaRPr lang="en-US" dirty="0" smtClean="0"/>
          </a:p>
          <a:p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organlara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endParaRPr lang="en-US" dirty="0" smtClean="0"/>
          </a:p>
          <a:p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fraksiyon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 750 </a:t>
            </a:r>
            <a:r>
              <a:rPr lang="en-US" dirty="0" err="1" smtClean="0"/>
              <a:t>cGy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4-5 </a:t>
            </a:r>
            <a:r>
              <a:rPr lang="en-US" dirty="0" err="1" smtClean="0"/>
              <a:t>fraksiyonu</a:t>
            </a:r>
            <a:r>
              <a:rPr lang="en-US" dirty="0" smtClean="0"/>
              <a:t> </a:t>
            </a:r>
            <a:r>
              <a:rPr lang="en-US" dirty="0" err="1" smtClean="0"/>
              <a:t>geçmemelidir</a:t>
            </a:r>
            <a:r>
              <a:rPr lang="en-US" dirty="0" smtClean="0"/>
              <a:t> dense de son </a:t>
            </a:r>
            <a:r>
              <a:rPr lang="en-US" dirty="0" err="1" smtClean="0"/>
              <a:t>yıllarda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dozlu</a:t>
            </a:r>
            <a:r>
              <a:rPr lang="en-US" dirty="0" smtClean="0"/>
              <a:t> SBRT </a:t>
            </a:r>
            <a:r>
              <a:rPr lang="en-US" dirty="0" err="1" smtClean="0"/>
              <a:t>denenmiştir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2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SBRT  </a:t>
            </a:r>
            <a:r>
              <a:rPr lang="en-US" dirty="0" err="1" smtClean="0"/>
              <a:t>ile</a:t>
            </a:r>
            <a:r>
              <a:rPr lang="en-US" dirty="0" smtClean="0"/>
              <a:t> en </a:t>
            </a:r>
            <a:r>
              <a:rPr lang="en-US" dirty="0" err="1" smtClean="0"/>
              <a:t>sik</a:t>
            </a:r>
            <a:r>
              <a:rPr lang="en-US" dirty="0" smtClean="0"/>
              <a:t> </a:t>
            </a:r>
            <a:r>
              <a:rPr lang="en-US" dirty="0" err="1" smtClean="0"/>
              <a:t>karşilaşilan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kırığı</a:t>
            </a:r>
            <a:r>
              <a:rPr lang="en-US" dirty="0" smtClean="0"/>
              <a:t>,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rastlanılan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toksisitesi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radiation</a:t>
            </a:r>
            <a:r>
              <a:rPr lang="en-US" dirty="0">
                <a:solidFill>
                  <a:srgbClr val="FF0000"/>
                </a:solidFill>
              </a:rPr>
              <a:t>-induced lung injury (RILI).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RILI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tür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hasarı</a:t>
            </a:r>
            <a:r>
              <a:rPr lang="en-US" dirty="0" smtClean="0"/>
              <a:t> </a:t>
            </a:r>
            <a:r>
              <a:rPr lang="en-US" dirty="0" err="1" smtClean="0"/>
              <a:t>yapar</a:t>
            </a:r>
            <a:r>
              <a:rPr lang="en-US" dirty="0" smtClean="0"/>
              <a:t>.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pnömonisi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fibrozisidir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pnömonisi</a:t>
            </a:r>
            <a:r>
              <a:rPr lang="en-US" dirty="0" smtClean="0"/>
              <a:t> RT </a:t>
            </a:r>
            <a:r>
              <a:rPr lang="en-US" dirty="0" err="1" smtClean="0"/>
              <a:t>sonrası</a:t>
            </a:r>
            <a:r>
              <a:rPr lang="en-US" dirty="0" smtClean="0"/>
              <a:t> 6 </a:t>
            </a:r>
            <a:r>
              <a:rPr lang="en-US" dirty="0" err="1" smtClean="0"/>
              <a:t>içinde</a:t>
            </a:r>
            <a:r>
              <a:rPr lang="en-US" dirty="0" smtClean="0"/>
              <a:t> /En </a:t>
            </a:r>
            <a:r>
              <a:rPr lang="en-US" dirty="0" err="1" smtClean="0"/>
              <a:t>çok</a:t>
            </a:r>
            <a:r>
              <a:rPr lang="en-US" dirty="0" smtClean="0"/>
              <a:t> 2-4 ay) </a:t>
            </a:r>
            <a:r>
              <a:rPr lang="en-US" dirty="0" err="1" smtClean="0"/>
              <a:t>radyayson</a:t>
            </a:r>
            <a:r>
              <a:rPr lang="en-US" dirty="0" smtClean="0"/>
              <a:t> </a:t>
            </a:r>
            <a:r>
              <a:rPr lang="en-US" dirty="0" err="1" smtClean="0"/>
              <a:t>fibrozisi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1 </a:t>
            </a:r>
            <a:r>
              <a:rPr lang="en-US" dirty="0" err="1" smtClean="0"/>
              <a:t>yıldan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.</a:t>
            </a:r>
          </a:p>
          <a:p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radyasypna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komplikasyon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radiation-induced heart disease (RIHD)</a:t>
            </a:r>
            <a:r>
              <a:rPr lang="en-US" dirty="0"/>
              <a:t>. </a:t>
            </a:r>
          </a:p>
          <a:p>
            <a:r>
              <a:rPr lang="en-US" dirty="0" err="1"/>
              <a:t>Kardiomyopati</a:t>
            </a:r>
            <a:r>
              <a:rPr lang="en-US" dirty="0"/>
              <a:t>, </a:t>
            </a:r>
            <a:r>
              <a:rPr lang="en-US" dirty="0" err="1"/>
              <a:t>koroner</a:t>
            </a:r>
            <a:r>
              <a:rPr lang="en-US" dirty="0"/>
              <a:t> </a:t>
            </a:r>
            <a:r>
              <a:rPr lang="en-US" dirty="0" err="1"/>
              <a:t>arter</a:t>
            </a:r>
            <a:r>
              <a:rPr lang="en-US" dirty="0"/>
              <a:t> </a:t>
            </a:r>
            <a:r>
              <a:rPr lang="en-US" dirty="0" err="1"/>
              <a:t>hastalığını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4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İmmun</a:t>
            </a:r>
            <a:r>
              <a:rPr lang="en-US" dirty="0" smtClean="0"/>
              <a:t> check point </a:t>
            </a:r>
            <a:r>
              <a:rPr lang="en-US" dirty="0" err="1" smtClean="0"/>
              <a:t>inhibisyonu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PD-1 </a:t>
            </a:r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dokularda</a:t>
            </a:r>
            <a:r>
              <a:rPr lang="en-US" dirty="0" smtClean="0"/>
              <a:t>,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mikroçevresinde</a:t>
            </a:r>
            <a:r>
              <a:rPr lang="en-US" dirty="0" smtClean="0"/>
              <a:t>, T </a:t>
            </a:r>
            <a:r>
              <a:rPr lang="en-US" dirty="0" err="1" smtClean="0"/>
              <a:t>hücrelerinde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hücrelerini</a:t>
            </a:r>
            <a:r>
              <a:rPr lang="en-US" dirty="0" smtClean="0"/>
              <a:t> </a:t>
            </a:r>
            <a:r>
              <a:rPr lang="en-US" dirty="0" err="1" smtClean="0"/>
              <a:t>bağışıklık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gözetiminden</a:t>
            </a:r>
            <a:r>
              <a:rPr lang="en-US" dirty="0" smtClean="0"/>
              <a:t> </a:t>
            </a:r>
            <a:r>
              <a:rPr lang="en-US" dirty="0" err="1" smtClean="0"/>
              <a:t>uzak</a:t>
            </a:r>
            <a:r>
              <a:rPr lang="en-US" dirty="0" smtClean="0"/>
              <a:t> </a:t>
            </a:r>
            <a:r>
              <a:rPr lang="en-US" dirty="0" err="1" smtClean="0"/>
              <a:t>tutar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PD-L1 </a:t>
            </a:r>
            <a:r>
              <a:rPr lang="en-US" b="1" dirty="0" err="1" smtClean="0"/>
              <a:t>ve</a:t>
            </a:r>
            <a:r>
              <a:rPr lang="en-US" b="1" dirty="0" smtClean="0"/>
              <a:t> PD-L2: </a:t>
            </a:r>
            <a:r>
              <a:rPr lang="en-US" dirty="0" err="1"/>
              <a:t>T</a:t>
            </a:r>
            <a:r>
              <a:rPr lang="en-US" dirty="0" err="1" smtClean="0"/>
              <a:t>ümör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mikroçevresinde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transmembran</a:t>
            </a:r>
            <a:r>
              <a:rPr lang="en-US" dirty="0" smtClean="0"/>
              <a:t> </a:t>
            </a:r>
            <a:r>
              <a:rPr lang="en-US" dirty="0" err="1" smtClean="0"/>
              <a:t>proteinidir</a:t>
            </a:r>
            <a:r>
              <a:rPr lang="en-US" dirty="0" smtClean="0"/>
              <a:t>. IFN-</a:t>
            </a:r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indüklenir</a:t>
            </a:r>
            <a:r>
              <a:rPr lang="en-US" dirty="0" smtClean="0"/>
              <a:t>. PD-1’in T </a:t>
            </a:r>
            <a:r>
              <a:rPr lang="en-US" dirty="0" err="1" smtClean="0"/>
              <a:t>lenfosit</a:t>
            </a:r>
            <a:r>
              <a:rPr lang="en-US" dirty="0" smtClean="0"/>
              <a:t> </a:t>
            </a:r>
            <a:r>
              <a:rPr lang="en-US" dirty="0" err="1" smtClean="0"/>
              <a:t>inhibisyonu</a:t>
            </a:r>
            <a:r>
              <a:rPr lang="en-US" dirty="0" smtClean="0"/>
              <a:t> </a:t>
            </a:r>
            <a:r>
              <a:rPr lang="en-US" dirty="0" err="1" smtClean="0"/>
              <a:t>yapabilmesi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PD-L1 </a:t>
            </a:r>
            <a:r>
              <a:rPr lang="en-US" dirty="0" err="1" smtClean="0"/>
              <a:t>ve</a:t>
            </a:r>
            <a:r>
              <a:rPr lang="en-US" dirty="0" smtClean="0"/>
              <a:t> PD-L2 </a:t>
            </a:r>
            <a:r>
              <a:rPr lang="en-US" dirty="0" err="1" smtClean="0"/>
              <a:t>bağlarıyla</a:t>
            </a:r>
            <a:r>
              <a:rPr lang="en-US" dirty="0" smtClean="0"/>
              <a:t> </a:t>
            </a:r>
            <a:r>
              <a:rPr lang="en-US" dirty="0" err="1" smtClean="0"/>
              <a:t>birleşmesi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doza</a:t>
            </a:r>
            <a:r>
              <a:rPr lang="en-US" dirty="0" smtClean="0"/>
              <a:t> </a:t>
            </a:r>
            <a:r>
              <a:rPr lang="en-US" dirty="0" err="1" smtClean="0"/>
              <a:t>bağımlı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yolakları</a:t>
            </a:r>
            <a:r>
              <a:rPr lang="en-US" dirty="0" smtClean="0"/>
              <a:t> </a:t>
            </a:r>
            <a:r>
              <a:rPr lang="en-US" dirty="0" err="1" smtClean="0"/>
              <a:t>uyarılarak</a:t>
            </a:r>
            <a:r>
              <a:rPr lang="en-US" dirty="0" smtClean="0"/>
              <a:t>  PD-1 </a:t>
            </a:r>
            <a:r>
              <a:rPr lang="en-US" dirty="0" err="1" smtClean="0"/>
              <a:t>aktivitesi</a:t>
            </a:r>
            <a:r>
              <a:rPr lang="en-US" dirty="0" smtClean="0"/>
              <a:t> </a:t>
            </a:r>
            <a:r>
              <a:rPr lang="en-US" dirty="0" err="1" smtClean="0"/>
              <a:t>artıp</a:t>
            </a:r>
            <a:r>
              <a:rPr lang="en-US" dirty="0" smtClean="0"/>
              <a:t> </a:t>
            </a:r>
            <a:r>
              <a:rPr lang="en-US" dirty="0" err="1" smtClean="0"/>
              <a:t>azalabilir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1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97" b="2697"/>
          <a:stretch>
            <a:fillRect/>
          </a:stretch>
        </p:blipFill>
        <p:spPr>
          <a:xfrm>
            <a:off x="-873506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27553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Hastaya</a:t>
            </a:r>
            <a:r>
              <a:rPr lang="en-US" dirty="0" smtClean="0"/>
              <a:t>, </a:t>
            </a:r>
            <a:r>
              <a:rPr lang="en-US" dirty="0" err="1" smtClean="0"/>
              <a:t>tümöre</a:t>
            </a:r>
            <a:r>
              <a:rPr lang="en-US" dirty="0" smtClean="0"/>
              <a:t>,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mikroçevresine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PD-1 </a:t>
            </a:r>
            <a:r>
              <a:rPr lang="en-US" dirty="0" err="1" smtClean="0"/>
              <a:t>salinimi</a:t>
            </a:r>
            <a:r>
              <a:rPr lang="en-US" dirty="0" smtClean="0"/>
              <a:t> </a:t>
            </a:r>
            <a:r>
              <a:rPr lang="en-US" dirty="0" err="1" smtClean="0"/>
              <a:t>azalip</a:t>
            </a:r>
            <a:r>
              <a:rPr lang="en-US" dirty="0" smtClean="0"/>
              <a:t> </a:t>
            </a:r>
            <a:r>
              <a:rPr lang="en-US" dirty="0" err="1" smtClean="0"/>
              <a:t>artabilir</a:t>
            </a:r>
            <a:endParaRPr lang="en-US" dirty="0" smtClean="0"/>
          </a:p>
          <a:p>
            <a:r>
              <a:rPr lang="en-US" dirty="0" smtClean="0"/>
              <a:t>RT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fraksiyon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, </a:t>
            </a:r>
            <a:r>
              <a:rPr lang="en-US" dirty="0" err="1" smtClean="0"/>
              <a:t>uygulandığı</a:t>
            </a:r>
            <a:r>
              <a:rPr lang="en-US" dirty="0" smtClean="0"/>
              <a:t>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da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salınımı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Uygun</a:t>
            </a:r>
            <a:r>
              <a:rPr lang="en-US" dirty="0" smtClean="0"/>
              <a:t> SBRT </a:t>
            </a:r>
            <a:r>
              <a:rPr lang="en-US" dirty="0" err="1" smtClean="0"/>
              <a:t>dozunda</a:t>
            </a:r>
            <a:r>
              <a:rPr lang="en-US" dirty="0" smtClean="0"/>
              <a:t> (En </a:t>
            </a:r>
            <a:r>
              <a:rPr lang="en-US" dirty="0" err="1" smtClean="0"/>
              <a:t>az</a:t>
            </a:r>
            <a:r>
              <a:rPr lang="en-US" dirty="0" smtClean="0"/>
              <a:t> 500-600 </a:t>
            </a:r>
            <a:r>
              <a:rPr lang="en-US" dirty="0" err="1" smtClean="0"/>
              <a:t>cGy</a:t>
            </a:r>
            <a:r>
              <a:rPr lang="en-US" dirty="0" smtClean="0"/>
              <a:t> SBRT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salınım</a:t>
            </a:r>
            <a:r>
              <a:rPr lang="en-US" dirty="0" smtClean="0"/>
              <a:t> </a:t>
            </a:r>
            <a:r>
              <a:rPr lang="en-US" dirty="0" err="1" smtClean="0"/>
              <a:t>artarken</a:t>
            </a:r>
            <a:r>
              <a:rPr lang="en-US" dirty="0" smtClean="0"/>
              <a:t>,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tersine</a:t>
            </a:r>
            <a:r>
              <a:rPr lang="en-US" dirty="0" smtClean="0"/>
              <a:t> </a:t>
            </a:r>
            <a:r>
              <a:rPr lang="en-US" dirty="0" err="1" smtClean="0"/>
              <a:t>azalabilir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Biz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salınımın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eksiliş</a:t>
            </a:r>
            <a:r>
              <a:rPr lang="en-US" dirty="0" smtClean="0"/>
              <a:t> </a:t>
            </a:r>
            <a:r>
              <a:rPr lang="en-US" dirty="0" err="1" smtClean="0"/>
              <a:t>miktarını</a:t>
            </a:r>
            <a:r>
              <a:rPr lang="en-US" dirty="0" smtClean="0"/>
              <a:t> </a:t>
            </a:r>
            <a:r>
              <a:rPr lang="en-US" dirty="0" err="1" smtClean="0"/>
              <a:t>pratik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belirleyebiliriz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lenfosit</a:t>
            </a:r>
            <a:r>
              <a:rPr lang="en-US" dirty="0" smtClean="0"/>
              <a:t> </a:t>
            </a:r>
            <a:r>
              <a:rPr lang="en-US" dirty="0" err="1" smtClean="0"/>
              <a:t>miktarında</a:t>
            </a:r>
            <a:r>
              <a:rPr lang="en-US" dirty="0" smtClean="0"/>
              <a:t>, </a:t>
            </a:r>
            <a:r>
              <a:rPr lang="en-US" dirty="0" err="1"/>
              <a:t>a</a:t>
            </a:r>
            <a:r>
              <a:rPr lang="en-US" dirty="0" err="1" smtClean="0"/>
              <a:t>kut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reaktanlarında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sitokinlerde</a:t>
            </a:r>
            <a:r>
              <a:rPr lang="en-US" dirty="0" smtClean="0"/>
              <a:t> 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oluyorsa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PD-1 </a:t>
            </a:r>
            <a:r>
              <a:rPr lang="en-US" dirty="0" err="1" smtClean="0"/>
              <a:t>saliniminin</a:t>
            </a:r>
            <a:r>
              <a:rPr lang="en-US" dirty="0" smtClean="0"/>
              <a:t> da </a:t>
            </a:r>
            <a:r>
              <a:rPr lang="en-US" dirty="0" err="1" smtClean="0"/>
              <a:t>arttiğini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Anti-PD-1 VE PD-L1 </a:t>
            </a:r>
            <a:r>
              <a:rPr lang="en-US" dirty="0" err="1" smtClean="0"/>
              <a:t>kullanımının</a:t>
            </a:r>
            <a:r>
              <a:rPr lang="en-US" dirty="0" smtClean="0"/>
              <a:t> en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da </a:t>
            </a:r>
            <a:r>
              <a:rPr lang="en-US" dirty="0" err="1" smtClean="0"/>
              <a:t>işte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zamanıdır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9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Calretülin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hücrelerinin</a:t>
            </a:r>
            <a:r>
              <a:rPr lang="en-US" dirty="0" smtClean="0"/>
              <a:t> T </a:t>
            </a:r>
            <a:r>
              <a:rPr lang="en-US" dirty="0" err="1" smtClean="0"/>
              <a:t>lenfositlerine</a:t>
            </a:r>
            <a:r>
              <a:rPr lang="en-US" dirty="0" smtClean="0"/>
              <a:t> </a:t>
            </a:r>
            <a:r>
              <a:rPr lang="en-US" dirty="0" err="1" smtClean="0"/>
              <a:t>ilgisini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r>
              <a:rPr lang="en-US" dirty="0" smtClean="0"/>
              <a:t>. Bu </a:t>
            </a:r>
            <a:r>
              <a:rPr lang="en-US" dirty="0" err="1" smtClean="0"/>
              <a:t>duyarlık</a:t>
            </a:r>
            <a:r>
              <a:rPr lang="en-US" dirty="0" smtClean="0"/>
              <a:t> </a:t>
            </a:r>
            <a:r>
              <a:rPr lang="en-US" dirty="0" err="1" smtClean="0"/>
              <a:t>SBRT’nin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etkinliğinin</a:t>
            </a:r>
            <a:r>
              <a:rPr lang="en-US" dirty="0" smtClean="0"/>
              <a:t> </a:t>
            </a:r>
            <a:r>
              <a:rPr lang="en-US" dirty="0" err="1" smtClean="0"/>
              <a:t>artışının</a:t>
            </a:r>
            <a:r>
              <a:rPr lang="en-US" dirty="0" smtClean="0"/>
              <a:t> </a:t>
            </a:r>
            <a:r>
              <a:rPr lang="en-US" dirty="0" err="1" smtClean="0"/>
              <a:t>temelini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Absolute </a:t>
            </a:r>
            <a:r>
              <a:rPr lang="en-US" dirty="0" err="1" smtClean="0"/>
              <a:t>lenfosit</a:t>
            </a:r>
            <a:r>
              <a:rPr lang="en-US" dirty="0" smtClean="0"/>
              <a:t> </a:t>
            </a:r>
            <a:r>
              <a:rPr lang="en-US" dirty="0" err="1" smtClean="0"/>
              <a:t>sayısında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(ALC) </a:t>
            </a:r>
            <a:r>
              <a:rPr lang="en-US" dirty="0" err="1" smtClean="0"/>
              <a:t>immun</a:t>
            </a:r>
            <a:r>
              <a:rPr lang="en-US" dirty="0" smtClean="0"/>
              <a:t> </a:t>
            </a:r>
            <a:r>
              <a:rPr lang="en-US" dirty="0" err="1" smtClean="0"/>
              <a:t>cevabı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RT </a:t>
            </a:r>
            <a:r>
              <a:rPr lang="en-US" dirty="0" err="1" smtClean="0"/>
              <a:t>öncesi</a:t>
            </a:r>
            <a:r>
              <a:rPr lang="en-US" dirty="0" smtClean="0"/>
              <a:t> </a:t>
            </a:r>
            <a:r>
              <a:rPr lang="en-US" dirty="0" err="1" smtClean="0"/>
              <a:t>lenfosit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hastalıksız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paralellik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RT </a:t>
            </a:r>
            <a:r>
              <a:rPr lang="en-US" dirty="0" err="1"/>
              <a:t>c</a:t>
            </a:r>
            <a:r>
              <a:rPr lang="en-US" dirty="0" err="1" smtClean="0"/>
              <a:t>onrası</a:t>
            </a:r>
            <a:r>
              <a:rPr lang="en-US" dirty="0" smtClean="0"/>
              <a:t> </a:t>
            </a:r>
            <a:r>
              <a:rPr lang="en-US" dirty="0" err="1" smtClean="0"/>
              <a:t>lenfosit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median </a:t>
            </a:r>
            <a:r>
              <a:rPr lang="en-US" dirty="0" err="1" smtClean="0"/>
              <a:t>değerin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olasılığı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, Post</a:t>
            </a:r>
            <a:r>
              <a:rPr lang="en-US" dirty="0"/>
              <a:t>-RT ALC, </a:t>
            </a:r>
            <a:r>
              <a:rPr lang="en-US" dirty="0" smtClean="0"/>
              <a:t>median </a:t>
            </a:r>
            <a:r>
              <a:rPr lang="en-US" dirty="0" err="1" smtClean="0"/>
              <a:t>değerin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abskopal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34.2</a:t>
            </a:r>
            <a:r>
              <a:rPr lang="en-US" dirty="0"/>
              <a:t>% 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3.9%olarak </a:t>
            </a:r>
            <a:r>
              <a:rPr lang="en-US" dirty="0" err="1" smtClean="0"/>
              <a:t>bildirilmiş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3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Radyasyonun</a:t>
            </a:r>
            <a:r>
              <a:rPr lang="en-US" dirty="0"/>
              <a:t> ICI (</a:t>
            </a:r>
            <a:r>
              <a:rPr lang="en-US" dirty="0" err="1"/>
              <a:t>İmmun</a:t>
            </a:r>
            <a:r>
              <a:rPr lang="en-US" dirty="0"/>
              <a:t> check point </a:t>
            </a:r>
            <a:r>
              <a:rPr lang="en-US" dirty="0" err="1"/>
              <a:t>inhibitörleri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birleştirilmesiyle</a:t>
            </a:r>
            <a:r>
              <a:rPr lang="en-US" dirty="0"/>
              <a:t> </a:t>
            </a:r>
            <a:r>
              <a:rPr lang="en-US" dirty="0" err="1"/>
              <a:t>abskopal</a:t>
            </a:r>
            <a:r>
              <a:rPr lang="en-US" dirty="0"/>
              <a:t> </a:t>
            </a:r>
            <a:r>
              <a:rPr lang="en-US" dirty="0" err="1"/>
              <a:t>cevabın</a:t>
            </a:r>
            <a:r>
              <a:rPr lang="en-US" dirty="0"/>
              <a:t> </a:t>
            </a:r>
            <a:r>
              <a:rPr lang="en-US" dirty="0" err="1"/>
              <a:t>kuvvetlenebileceği</a:t>
            </a:r>
            <a:r>
              <a:rPr lang="en-US" dirty="0"/>
              <a:t> </a:t>
            </a:r>
            <a:r>
              <a:rPr lang="en-US" dirty="0" err="1" smtClean="0"/>
              <a:t>öngörüldü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Formenti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grubunun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hücreli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akciğer</a:t>
            </a:r>
            <a:r>
              <a:rPr lang="en-US" dirty="0"/>
              <a:t> </a:t>
            </a:r>
            <a:r>
              <a:rPr lang="en-US" dirty="0" err="1"/>
              <a:t>kanserli</a:t>
            </a:r>
            <a:r>
              <a:rPr lang="en-US" dirty="0"/>
              <a:t> (NSCLC) </a:t>
            </a:r>
            <a:r>
              <a:rPr lang="en-US" dirty="0" err="1"/>
              <a:t>hastalarda</a:t>
            </a:r>
            <a:r>
              <a:rPr lang="en-US" dirty="0"/>
              <a:t> anti-CTLA-4 </a:t>
            </a:r>
            <a:r>
              <a:rPr lang="en-US" dirty="0" err="1"/>
              <a:t>immünoterapi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palyatif</a:t>
            </a:r>
            <a:r>
              <a:rPr lang="en-US" dirty="0"/>
              <a:t> </a:t>
            </a:r>
            <a:r>
              <a:rPr lang="en-US" dirty="0" err="1"/>
              <a:t>radyasyon</a:t>
            </a:r>
            <a:r>
              <a:rPr lang="en-US" dirty="0"/>
              <a:t> </a:t>
            </a:r>
            <a:r>
              <a:rPr lang="en-US" dirty="0" err="1"/>
              <a:t>uygulayarak</a:t>
            </a:r>
            <a:r>
              <a:rPr lang="en-US" dirty="0"/>
              <a:t> </a:t>
            </a:r>
            <a:r>
              <a:rPr lang="en-US" dirty="0" err="1"/>
              <a:t>yaptıkları</a:t>
            </a:r>
            <a:r>
              <a:rPr lang="en-US" dirty="0"/>
              <a:t> </a:t>
            </a:r>
            <a:r>
              <a:rPr lang="en-US" dirty="0" err="1"/>
              <a:t>çalışmada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/>
              <a:t>once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KT </a:t>
            </a:r>
            <a:r>
              <a:rPr lang="en-US" dirty="0" err="1"/>
              <a:t>almış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metastatik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yüküne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%41'inde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metastazı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immuno</a:t>
            </a:r>
            <a:r>
              <a:rPr lang="en-US" dirty="0" smtClean="0"/>
              <a:t> RT </a:t>
            </a:r>
            <a:r>
              <a:rPr lang="en-US" dirty="0" err="1" smtClean="0"/>
              <a:t>uygulanmış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6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 × 9.5 </a:t>
            </a:r>
            <a:r>
              <a:rPr lang="en-US" dirty="0" err="1"/>
              <a:t>Gy'lik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5 × 6 </a:t>
            </a:r>
            <a:r>
              <a:rPr lang="en-US" dirty="0" err="1"/>
              <a:t>Gy'lik</a:t>
            </a:r>
            <a:r>
              <a:rPr lang="en-US" dirty="0"/>
              <a:t> </a:t>
            </a:r>
            <a:r>
              <a:rPr lang="en-US" dirty="0" err="1"/>
              <a:t>beş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 RT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ipilimumab</a:t>
            </a:r>
            <a:r>
              <a:rPr lang="en-US" dirty="0"/>
              <a:t> </a:t>
            </a:r>
            <a:r>
              <a:rPr lang="en-US" dirty="0" err="1"/>
              <a:t>uygulamışlar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88</a:t>
            </a:r>
            <a:r>
              <a:rPr lang="en-US" dirty="0"/>
              <a:t>. </a:t>
            </a:r>
            <a:r>
              <a:rPr lang="en-US" dirty="0" err="1"/>
              <a:t>günde</a:t>
            </a:r>
            <a:r>
              <a:rPr lang="en-US" dirty="0"/>
              <a:t> RECIST </a:t>
            </a:r>
            <a:r>
              <a:rPr lang="en-US" dirty="0" err="1"/>
              <a:t>kriterlerine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değerlendirilmiş</a:t>
            </a:r>
            <a:r>
              <a:rPr lang="en-US" dirty="0"/>
              <a:t>. %33 </a:t>
            </a:r>
            <a:r>
              <a:rPr lang="en-US" dirty="0" err="1"/>
              <a:t>radyolojik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%31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medyan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20,4 ay,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/>
              <a:t>sağlanamayan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3,5 ay (P &lt;&lt;0,001)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/>
              <a:t>ilavesi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/>
              <a:t>bildirilmemiş</a:t>
            </a:r>
            <a:r>
              <a:rPr lang="en-US" dirty="0"/>
              <a:t>.</a:t>
            </a:r>
            <a:r>
              <a:rPr 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0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96380</TotalTime>
  <Words>2801</Words>
  <Application>Microsoft Macintosh PowerPoint</Application>
  <PresentationFormat>On-screen Show (4:3)</PresentationFormat>
  <Paragraphs>180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AKCİĞER KANSERİNDE SBRT</vt:lpstr>
      <vt:lpstr>Akciğer kanserinde SBRT </vt:lpstr>
      <vt:lpstr>İmmunolojide abskopal etki</vt:lpstr>
      <vt:lpstr>PowerPoint Presentation</vt:lpstr>
      <vt:lpstr>RT ile İmmun check point inhibisyonu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RT ve immunoterapi</vt:lpstr>
      <vt:lpstr>RT direnci ve Cancer associated fibroblasts (CAF)</vt:lpstr>
      <vt:lpstr>İT (İmmunotherapy) SBRT ile LDRT (Low dose RT)</vt:lpstr>
      <vt:lpstr>Immunomodulatory effect of low-dose radiation and radscopal effect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İT zamanı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Erken evre NSCLC de SBRT ve 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Erken evrede sadece SBRT </vt:lpstr>
      <vt:lpstr>SBRT daha ideal</vt:lpstr>
      <vt:lpstr>SBRT ile</vt:lpstr>
      <vt:lpstr>Konvansiyonel (CRT) /SBRT</vt:lpstr>
      <vt:lpstr>RTOG 0236 Çalışmasında</vt:lpstr>
      <vt:lpstr>RTOG 0915</vt:lpstr>
      <vt:lpstr>Santral ultrasantral tümörler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AKCİĞER KANSERİNDE SBRT</dc:title>
  <dc:creator>Huriye Kiziltan</dc:creator>
  <cp:lastModifiedBy>Huriye Kiziltan</cp:lastModifiedBy>
  <cp:revision>81</cp:revision>
  <cp:lastPrinted>2022-10-22T18:52:53Z</cp:lastPrinted>
  <dcterms:created xsi:type="dcterms:W3CDTF">2022-08-19T21:03:36Z</dcterms:created>
  <dcterms:modified xsi:type="dcterms:W3CDTF">2022-10-26T04:29:56Z</dcterms:modified>
</cp:coreProperties>
</file>