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381" r:id="rId4"/>
    <p:sldId id="366" r:id="rId5"/>
    <p:sldId id="373" r:id="rId6"/>
    <p:sldId id="376" r:id="rId7"/>
    <p:sldId id="367" r:id="rId8"/>
    <p:sldId id="377" r:id="rId9"/>
    <p:sldId id="428" r:id="rId10"/>
    <p:sldId id="429" r:id="rId11"/>
    <p:sldId id="430" r:id="rId12"/>
    <p:sldId id="378" r:id="rId13"/>
    <p:sldId id="379" r:id="rId14"/>
    <p:sldId id="380" r:id="rId15"/>
    <p:sldId id="368" r:id="rId16"/>
    <p:sldId id="370" r:id="rId17"/>
    <p:sldId id="371" r:id="rId18"/>
    <p:sldId id="390" r:id="rId19"/>
    <p:sldId id="391" r:id="rId20"/>
    <p:sldId id="284" r:id="rId21"/>
    <p:sldId id="306" r:id="rId22"/>
    <p:sldId id="442" r:id="rId23"/>
    <p:sldId id="308" r:id="rId24"/>
    <p:sldId id="310" r:id="rId25"/>
    <p:sldId id="388" r:id="rId26"/>
    <p:sldId id="312" r:id="rId27"/>
    <p:sldId id="435" r:id="rId28"/>
    <p:sldId id="436" r:id="rId29"/>
    <p:sldId id="437" r:id="rId30"/>
    <p:sldId id="445" r:id="rId31"/>
    <p:sldId id="440" r:id="rId32"/>
    <p:sldId id="392" r:id="rId33"/>
    <p:sldId id="394" r:id="rId34"/>
    <p:sldId id="418" r:id="rId35"/>
    <p:sldId id="419" r:id="rId36"/>
    <p:sldId id="431" r:id="rId37"/>
    <p:sldId id="443" r:id="rId38"/>
    <p:sldId id="432" r:id="rId39"/>
    <p:sldId id="278" r:id="rId40"/>
    <p:sldId id="279" r:id="rId41"/>
    <p:sldId id="382" r:id="rId42"/>
    <p:sldId id="433" r:id="rId43"/>
    <p:sldId id="434" r:id="rId44"/>
    <p:sldId id="403" r:id="rId45"/>
    <p:sldId id="404" r:id="rId46"/>
    <p:sldId id="405" r:id="rId47"/>
    <p:sldId id="406" r:id="rId48"/>
    <p:sldId id="407" r:id="rId49"/>
    <p:sldId id="447" r:id="rId50"/>
    <p:sldId id="448" r:id="rId51"/>
    <p:sldId id="408" r:id="rId52"/>
    <p:sldId id="446" r:id="rId53"/>
    <p:sldId id="412" r:id="rId54"/>
    <p:sldId id="354" r:id="rId55"/>
    <p:sldId id="355" r:id="rId56"/>
    <p:sldId id="356" r:id="rId57"/>
    <p:sldId id="358" r:id="rId58"/>
    <p:sldId id="359" r:id="rId59"/>
    <p:sldId id="347" r:id="rId60"/>
    <p:sldId id="348" r:id="rId61"/>
    <p:sldId id="349" r:id="rId62"/>
    <p:sldId id="295" r:id="rId63"/>
    <p:sldId id="320" r:id="rId64"/>
    <p:sldId id="422" r:id="rId65"/>
    <p:sldId id="423" r:id="rId66"/>
    <p:sldId id="424" r:id="rId67"/>
    <p:sldId id="425" r:id="rId68"/>
    <p:sldId id="426" r:id="rId69"/>
    <p:sldId id="427" r:id="rId70"/>
    <p:sldId id="441" r:id="rId71"/>
    <p:sldId id="421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FF"/>
    <a:srgbClr val="E9E0FF"/>
    <a:srgbClr val="74FF6F"/>
    <a:srgbClr val="C8F4E4"/>
    <a:srgbClr val="B8F4DC"/>
    <a:srgbClr val="D3F8FF"/>
    <a:srgbClr val="FCD8FE"/>
    <a:srgbClr val="FAE1FF"/>
    <a:srgbClr val="F1FFF6"/>
    <a:srgbClr val="1D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2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7B7AE-F4B6-1B40-A935-154F117F3D26}" type="datetimeFigureOut">
              <a:rPr lang="en-US" smtClean="0"/>
              <a:t>5.12.2021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2269-5AAF-0C4D-9CAE-9C1D9A14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6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9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5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401B-361C-654C-8AA7-C16DD4B0B5DC}" type="datetimeFigureOut">
              <a:rPr lang="en-US" smtClean="0"/>
              <a:t>20.11.2021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1CEA-6301-EC43-AB7D-2A6C55E3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ubmed/?term=Zelefsky%20MJ%5BAuthor%5D&amp;cauthor=true&amp;cauthor_uid=30611838" TargetMode="External"/><Relationship Id="rId3" Type="http://schemas.openxmlformats.org/officeDocument/2006/relationships/hyperlink" Target="https://www.ncbi.nlm.nih.gov/entrez/eutils/elink.fcgi?dbfrom=pubmed&amp;retmode=ref&amp;cmd=prlinks&amp;id=30611838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url=https://www.thegreenjournal.com/article/S0167-8140(20)30113-4/fulltext&amp;psig=AOvVaw27JVsAEv_6nvbH7nFGcJ6u&amp;ust=1638685741770000&amp;source=images&amp;cd=vfe&amp;ved=0CAwQjhxqFwoTCKCV-aLCyfQCFQAAAAAdAAAAABAc" TargetMode="External"/><Relationship Id="rId3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PROSTAT KANSERİNDE YÜKSEK DOZ RADYOTERAPİ VE YAN ETKİLERİ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Doç.Dr.Hüriye</a:t>
            </a:r>
            <a:r>
              <a:rPr lang="en-US" dirty="0" smtClean="0"/>
              <a:t> </a:t>
            </a:r>
            <a:r>
              <a:rPr lang="en-US" dirty="0" err="1" smtClean="0"/>
              <a:t>Şenay</a:t>
            </a:r>
            <a:r>
              <a:rPr lang="en-US" dirty="0" smtClean="0"/>
              <a:t> Kızıltan</a:t>
            </a:r>
          </a:p>
          <a:p>
            <a:r>
              <a:rPr lang="en-US" dirty="0" err="1" smtClean="0"/>
              <a:t>Başakşehir</a:t>
            </a:r>
            <a:r>
              <a:rPr lang="en-US" dirty="0" smtClean="0"/>
              <a:t> </a:t>
            </a:r>
            <a:r>
              <a:rPr lang="en-US" dirty="0" err="1" smtClean="0"/>
              <a:t>Çam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Sakura </a:t>
            </a:r>
            <a:r>
              <a:rPr lang="en-US" dirty="0" err="1" smtClean="0"/>
              <a:t>Şehir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astanesi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5958063"/>
            <a:ext cx="8229600" cy="45719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2, 3,ve 4 </a:t>
            </a:r>
            <a:r>
              <a:rPr lang="en-US" sz="3600" dirty="0" err="1" smtClean="0"/>
              <a:t>alan</a:t>
            </a:r>
            <a:r>
              <a:rPr lang="en-US" sz="3600" dirty="0" smtClean="0"/>
              <a:t> </a:t>
            </a:r>
            <a:r>
              <a:rPr lang="en-US" sz="3600" dirty="0" err="1" smtClean="0"/>
              <a:t>veya</a:t>
            </a:r>
            <a:r>
              <a:rPr lang="en-US" sz="3600" dirty="0" smtClean="0"/>
              <a:t> </a:t>
            </a:r>
            <a:r>
              <a:rPr lang="en-US" sz="3600" dirty="0" err="1" smtClean="0"/>
              <a:t>çoklu</a:t>
            </a:r>
            <a:r>
              <a:rPr lang="en-US" sz="3600" dirty="0" smtClean="0"/>
              <a:t> </a:t>
            </a:r>
            <a:r>
              <a:rPr lang="en-US" sz="3600" dirty="0" err="1" smtClean="0"/>
              <a:t>alan</a:t>
            </a:r>
            <a:r>
              <a:rPr lang="en-US" sz="3600" dirty="0" smtClean="0"/>
              <a:t> RT </a:t>
            </a:r>
            <a:r>
              <a:rPr lang="en-US" sz="3600" dirty="0" err="1" smtClean="0"/>
              <a:t>tekniği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84" b="1684"/>
          <a:stretch>
            <a:fillRect/>
          </a:stretch>
        </p:blipFill>
        <p:spPr>
          <a:xfrm>
            <a:off x="457200" y="161514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511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73142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5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 smtClean="0"/>
              <a:t>Radyoterapiye hazırlık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89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Mesane ile rektum arasında yer </a:t>
            </a:r>
            <a:r>
              <a:rPr lang="tr-TR" dirty="0" smtClean="0"/>
              <a:t>aldığından</a:t>
            </a:r>
            <a:r>
              <a:rPr lang="tr-TR" dirty="0"/>
              <a:t> </a:t>
            </a:r>
            <a:r>
              <a:rPr lang="tr-TR" dirty="0" smtClean="0"/>
              <a:t>m</a:t>
            </a:r>
            <a:r>
              <a:rPr lang="tr-TR" dirty="0" smtClean="0"/>
              <a:t>esane </a:t>
            </a:r>
            <a:r>
              <a:rPr lang="tr-TR" dirty="0" smtClean="0"/>
              <a:t>ve rektum doluluğu veya boşluğu prostatın yerini değiştirir</a:t>
            </a:r>
          </a:p>
          <a:p>
            <a:pPr marL="0" indent="0">
              <a:buNone/>
            </a:pPr>
            <a:r>
              <a:rPr lang="tr-TR" dirty="0" smtClean="0"/>
              <a:t>Mesane ve rektum doluluğu sabit tutulmalı</a:t>
            </a:r>
          </a:p>
          <a:p>
            <a:pPr marL="0" indent="0">
              <a:buNone/>
            </a:pPr>
            <a:r>
              <a:rPr lang="tr-TR" dirty="0" smtClean="0"/>
              <a:t>Rektum boş mesane dolu olarak tedaviye alınır</a:t>
            </a:r>
          </a:p>
          <a:p>
            <a:pPr marL="0" indent="0">
              <a:buNone/>
            </a:pPr>
            <a:r>
              <a:rPr lang="tr-TR" dirty="0" smtClean="0"/>
              <a:t>Hastaya </a:t>
            </a:r>
            <a:r>
              <a:rPr lang="tr-TR" dirty="0" err="1" smtClean="0"/>
              <a:t>simulasyona</a:t>
            </a:r>
            <a:r>
              <a:rPr lang="tr-TR" dirty="0" smtClean="0"/>
              <a:t> gelmeden önce rektumu boşaltmak için </a:t>
            </a:r>
            <a:r>
              <a:rPr lang="tr-TR" dirty="0" err="1" smtClean="0"/>
              <a:t>laksatif</a:t>
            </a:r>
            <a:r>
              <a:rPr lang="tr-TR" dirty="0" smtClean="0"/>
              <a:t> verilir, gerekirse lavman yapılır</a:t>
            </a:r>
            <a:endParaRPr lang="tr-TR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 smtClean="0"/>
              <a:t>Dikkat edilmesi gereken noktalar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805345"/>
            <a:ext cx="8229600" cy="4525963"/>
          </a:xfrm>
        </p:spPr>
        <p:txBody>
          <a:bodyPr/>
          <a:lstStyle/>
          <a:p>
            <a:endParaRPr lang="tr-T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82331"/>
              </p:ext>
            </p:extLst>
          </p:nvPr>
        </p:nvGraphicFramePr>
        <p:xfrm>
          <a:off x="440994" y="2331982"/>
          <a:ext cx="8273038" cy="250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038"/>
              </a:tblGrid>
              <a:tr h="10904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dirty="0" smtClean="0">
                          <a:solidFill>
                            <a:schemeClr val="tx1"/>
                          </a:solidFill>
                        </a:rPr>
                        <a:t>Aşırı rektum boşaltımından kaçınılır, </a:t>
                      </a:r>
                      <a:r>
                        <a:rPr lang="tr-TR" sz="2800" b="0" dirty="0" err="1" smtClean="0">
                          <a:solidFill>
                            <a:schemeClr val="tx1"/>
                          </a:solidFill>
                        </a:rPr>
                        <a:t>hergün</a:t>
                      </a:r>
                      <a:r>
                        <a:rPr lang="tr-TR" sz="2800" b="0" dirty="0" smtClean="0">
                          <a:solidFill>
                            <a:schemeClr val="tx1"/>
                          </a:solidFill>
                        </a:rPr>
                        <a:t> bunu sağlamak hastanın barsak sistemini bozar</a:t>
                      </a:r>
                    </a:p>
                  </a:txBody>
                  <a:tcPr>
                    <a:solidFill>
                      <a:srgbClr val="C8F4E4"/>
                    </a:solidFill>
                  </a:tcPr>
                </a:tc>
              </a:tr>
              <a:tr h="6747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Oral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laksatifler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bu yüzden daha çok tercih edilir</a:t>
                      </a:r>
                    </a:p>
                  </a:txBody>
                  <a:tcPr>
                    <a:solidFill>
                      <a:srgbClr val="FAE1FF"/>
                    </a:solidFill>
                  </a:tcPr>
                </a:tc>
              </a:tr>
              <a:tr h="7387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Mesane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hergün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aynı miktar su içirilerek doldurulmalıdır</a:t>
                      </a:r>
                    </a:p>
                  </a:txBody>
                  <a:tcPr>
                    <a:solidFill>
                      <a:srgbClr val="D3F8FF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1417638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Uygun</a:t>
            </a:r>
            <a:r>
              <a:rPr lang="en-US" sz="3600" dirty="0" smtClean="0"/>
              <a:t> </a:t>
            </a:r>
            <a:r>
              <a:rPr lang="en-US" sz="3600" dirty="0" err="1" smtClean="0"/>
              <a:t>metod</a:t>
            </a:r>
            <a:r>
              <a:rPr lang="en-US" sz="3600" dirty="0" smtClean="0"/>
              <a:t> </a:t>
            </a:r>
            <a:r>
              <a:rPr lang="en-US" sz="3600" dirty="0" err="1" smtClean="0"/>
              <a:t>seçilir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3588"/>
            <a:ext cx="8229600" cy="38509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 err="1" smtClean="0"/>
              <a:t>Prostat</a:t>
            </a:r>
            <a:r>
              <a:rPr lang="en-US" sz="2800" dirty="0" smtClean="0"/>
              <a:t> </a:t>
            </a:r>
            <a:r>
              <a:rPr lang="en-US" sz="2800" dirty="0" err="1" smtClean="0"/>
              <a:t>yeri</a:t>
            </a:r>
            <a:r>
              <a:rPr lang="en-US" sz="2800" dirty="0" smtClean="0"/>
              <a:t> ne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dikkat</a:t>
            </a:r>
            <a:r>
              <a:rPr lang="en-US" sz="2800" dirty="0" smtClean="0"/>
              <a:t> </a:t>
            </a:r>
            <a:r>
              <a:rPr lang="en-US" sz="2800" dirty="0" err="1" smtClean="0"/>
              <a:t>edilse</a:t>
            </a:r>
            <a:r>
              <a:rPr lang="en-US" sz="2800" dirty="0" smtClean="0"/>
              <a:t> de </a:t>
            </a:r>
            <a:r>
              <a:rPr lang="en-US" sz="2800" dirty="0" err="1" smtClean="0"/>
              <a:t>hergün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değişir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Bu </a:t>
            </a:r>
            <a:r>
              <a:rPr lang="en-US" sz="2800" dirty="0" err="1" smtClean="0"/>
              <a:t>nedenle</a:t>
            </a:r>
            <a:r>
              <a:rPr lang="en-US" sz="2800" dirty="0" smtClean="0"/>
              <a:t> </a:t>
            </a:r>
            <a:r>
              <a:rPr lang="en-US" sz="2800" dirty="0" err="1" smtClean="0"/>
              <a:t>h</a:t>
            </a:r>
            <a:r>
              <a:rPr lang="en-US" sz="2800" dirty="0" err="1" smtClean="0"/>
              <a:t>ergün</a:t>
            </a:r>
            <a:r>
              <a:rPr lang="en-US" sz="2800" dirty="0" smtClean="0"/>
              <a:t> </a:t>
            </a:r>
            <a:r>
              <a:rPr lang="en-US" sz="2800" dirty="0"/>
              <a:t>port film </a:t>
            </a:r>
            <a:r>
              <a:rPr lang="en-US" sz="2800" dirty="0" err="1"/>
              <a:t>çekilmelidir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IMRT</a:t>
            </a:r>
            <a:r>
              <a:rPr lang="en-US" sz="2800" dirty="0" smtClean="0"/>
              <a:t>, </a:t>
            </a:r>
            <a:r>
              <a:rPr lang="en-US" sz="2800" dirty="0" smtClean="0"/>
              <a:t>IGRT, VMAT 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smtClean="0"/>
              <a:t>proton, carbon </a:t>
            </a:r>
            <a:r>
              <a:rPr lang="en-US" sz="2800" dirty="0" err="1" smtClean="0"/>
              <a:t>iyon</a:t>
            </a:r>
            <a:r>
              <a:rPr lang="en-US" sz="2800" dirty="0" smtClean="0"/>
              <a:t> </a:t>
            </a:r>
            <a:r>
              <a:rPr lang="en-US" sz="2800" dirty="0" err="1" smtClean="0"/>
              <a:t>tedavisi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</a:t>
            </a:r>
            <a:r>
              <a:rPr lang="en-US" sz="2800" dirty="0" err="1" smtClean="0"/>
              <a:t>uygundur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Eğer</a:t>
            </a:r>
            <a:r>
              <a:rPr lang="en-US" sz="2800" dirty="0" smtClean="0"/>
              <a:t> CT </a:t>
            </a:r>
            <a:r>
              <a:rPr lang="en-US" sz="2800" dirty="0" err="1" smtClean="0"/>
              <a:t>veya</a:t>
            </a:r>
            <a:r>
              <a:rPr lang="en-US" sz="2800" dirty="0" smtClean="0"/>
              <a:t> MR IGRT </a:t>
            </a:r>
            <a:r>
              <a:rPr lang="en-US" sz="2800" dirty="0" err="1" smtClean="0"/>
              <a:t>yapılmıyorsa</a:t>
            </a:r>
            <a:r>
              <a:rPr lang="en-US" sz="2800" dirty="0" smtClean="0"/>
              <a:t> </a:t>
            </a:r>
            <a:r>
              <a:rPr lang="en-US" sz="2800" dirty="0" err="1" smtClean="0"/>
              <a:t>sadece</a:t>
            </a:r>
            <a:r>
              <a:rPr lang="en-US" sz="2800" dirty="0" smtClean="0"/>
              <a:t> </a:t>
            </a:r>
            <a:r>
              <a:rPr lang="en-US" sz="2800" dirty="0" err="1" smtClean="0"/>
              <a:t>kv</a:t>
            </a:r>
            <a:r>
              <a:rPr lang="en-US" sz="2800" dirty="0" smtClean="0"/>
              <a:t> </a:t>
            </a:r>
            <a:r>
              <a:rPr lang="en-US" sz="2800" dirty="0" err="1" smtClean="0"/>
              <a:t>görüntüleme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IMRT </a:t>
            </a:r>
            <a:r>
              <a:rPr lang="en-US" sz="2800" dirty="0" err="1" smtClean="0"/>
              <a:t>yapılabilecekse</a:t>
            </a:r>
            <a:r>
              <a:rPr lang="en-US" sz="2800" dirty="0" smtClean="0"/>
              <a:t>, </a:t>
            </a:r>
            <a:r>
              <a:rPr lang="en-US" sz="2800" dirty="0" err="1" smtClean="0"/>
              <a:t>RT’den</a:t>
            </a:r>
            <a:r>
              <a:rPr lang="en-US" sz="2800" dirty="0" smtClean="0"/>
              <a:t> 7 </a:t>
            </a:r>
            <a:r>
              <a:rPr lang="en-US" sz="2800" dirty="0" err="1" smtClean="0"/>
              <a:t>gün</a:t>
            </a:r>
            <a:r>
              <a:rPr lang="en-US" sz="2800" dirty="0" smtClean="0"/>
              <a:t> </a:t>
            </a:r>
            <a:r>
              <a:rPr lang="en-US" sz="2800" dirty="0" err="1" smtClean="0"/>
              <a:t>ila</a:t>
            </a:r>
            <a:r>
              <a:rPr lang="en-US" sz="2800" dirty="0" smtClean="0"/>
              <a:t> 1 </a:t>
            </a:r>
            <a:r>
              <a:rPr lang="en-US" sz="2800" dirty="0" smtClean="0"/>
              <a:t>ay </a:t>
            </a:r>
            <a:r>
              <a:rPr lang="en-US" sz="2800" dirty="0" err="1" smtClean="0"/>
              <a:t>öncesinden</a:t>
            </a:r>
            <a:r>
              <a:rPr lang="en-US" sz="2800" dirty="0" smtClean="0"/>
              <a:t> </a:t>
            </a:r>
            <a:r>
              <a:rPr lang="en-US" sz="2800" dirty="0" err="1" smtClean="0"/>
              <a:t>hastada</a:t>
            </a:r>
            <a:r>
              <a:rPr lang="en-US" sz="2800" dirty="0" smtClean="0"/>
              <a:t> </a:t>
            </a:r>
            <a:r>
              <a:rPr lang="en-US" sz="2800" dirty="0" err="1" smtClean="0"/>
              <a:t>önemli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hastalık</a:t>
            </a:r>
            <a:r>
              <a:rPr lang="en-US" sz="2800" dirty="0" smtClean="0"/>
              <a:t> </a:t>
            </a:r>
            <a:r>
              <a:rPr lang="en-US" sz="2800" dirty="0" err="1" smtClean="0"/>
              <a:t>yoksa</a:t>
            </a:r>
            <a:r>
              <a:rPr lang="en-US" sz="2800" dirty="0" smtClean="0"/>
              <a:t> </a:t>
            </a:r>
            <a:r>
              <a:rPr lang="en-US" sz="2800" dirty="0" err="1" smtClean="0"/>
              <a:t>fidusiel</a:t>
            </a:r>
            <a:r>
              <a:rPr lang="en-US" sz="2800" dirty="0" smtClean="0"/>
              <a:t> </a:t>
            </a:r>
            <a:r>
              <a:rPr lang="en-US" sz="2800" dirty="0" err="1" smtClean="0"/>
              <a:t>altın</a:t>
            </a:r>
            <a:r>
              <a:rPr lang="en-US" sz="2800" dirty="0" smtClean="0"/>
              <a:t> </a:t>
            </a:r>
            <a:r>
              <a:rPr lang="en-US" sz="2800" dirty="0" err="1" smtClean="0"/>
              <a:t>markerlar</a:t>
            </a:r>
            <a:r>
              <a:rPr lang="en-US" sz="2800" dirty="0" smtClean="0"/>
              <a:t> </a:t>
            </a:r>
            <a:r>
              <a:rPr lang="en-US" sz="2800" dirty="0" err="1" smtClean="0"/>
              <a:t>endoürolojide</a:t>
            </a:r>
            <a:r>
              <a:rPr lang="en-US" sz="2800" dirty="0" smtClean="0"/>
              <a:t> </a:t>
            </a:r>
            <a:r>
              <a:rPr lang="en-US" sz="2800" dirty="0" err="1" smtClean="0"/>
              <a:t>yerleştirilir</a:t>
            </a:r>
            <a:r>
              <a:rPr lang="en-US" sz="2800" dirty="0" smtClean="0"/>
              <a:t>. </a:t>
            </a:r>
            <a:r>
              <a:rPr lang="en-US" sz="2800" dirty="0" err="1" smtClean="0"/>
              <a:t>Koruyucu</a:t>
            </a:r>
            <a:r>
              <a:rPr lang="en-US" sz="2800" dirty="0" smtClean="0"/>
              <a:t> </a:t>
            </a:r>
            <a:r>
              <a:rPr lang="en-US" sz="2800" dirty="0" err="1" smtClean="0"/>
              <a:t>antibiyotik</a:t>
            </a:r>
            <a:r>
              <a:rPr lang="en-US" sz="2800" dirty="0" smtClean="0"/>
              <a:t> </a:t>
            </a:r>
            <a:r>
              <a:rPr lang="en-US" sz="2800" dirty="0" err="1" smtClean="0"/>
              <a:t>verilir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417638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4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 smtClean="0"/>
              <a:t>Altın </a:t>
            </a:r>
            <a:r>
              <a:rPr lang="tr-TR" sz="3600" dirty="0" err="1" smtClean="0"/>
              <a:t>fidusiyeller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" y="1364960"/>
            <a:ext cx="908593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0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 smtClean="0"/>
              <a:t>Prostat RT </a:t>
            </a:r>
            <a:r>
              <a:rPr lang="tr-TR" sz="3600" dirty="0" smtClean="0"/>
              <a:t>doz </a:t>
            </a:r>
            <a:r>
              <a:rPr lang="tr-TR" sz="3600" dirty="0" smtClean="0"/>
              <a:t>dağılımı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13394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8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 smtClean="0"/>
              <a:t>Prostat </a:t>
            </a:r>
            <a:r>
              <a:rPr lang="tr-TR" sz="3600" dirty="0" smtClean="0"/>
              <a:t>IM</a:t>
            </a:r>
            <a:r>
              <a:rPr lang="tr-TR" sz="3600" dirty="0" smtClean="0"/>
              <a:t>RT doz </a:t>
            </a:r>
            <a:r>
              <a:rPr lang="tr-TR" sz="3600" dirty="0" smtClean="0"/>
              <a:t>dağılımı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1" y="2300539"/>
            <a:ext cx="8515337" cy="269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99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6" y="306515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5 </a:t>
            </a:r>
            <a:r>
              <a:rPr lang="en-US" sz="3600" dirty="0" err="1" smtClean="0"/>
              <a:t>alanlı</a:t>
            </a:r>
            <a:r>
              <a:rPr lang="en-US" sz="3600" dirty="0" smtClean="0"/>
              <a:t> </a:t>
            </a:r>
            <a:r>
              <a:rPr lang="en-US" sz="3600" dirty="0"/>
              <a:t>IMRT </a:t>
            </a:r>
            <a:r>
              <a:rPr lang="en-US" sz="3600" dirty="0" err="1"/>
              <a:t>planında</a:t>
            </a:r>
            <a:r>
              <a:rPr lang="en-US" sz="3600" dirty="0"/>
              <a:t> </a:t>
            </a:r>
            <a:r>
              <a:rPr lang="en-US" sz="3600" dirty="0" err="1"/>
              <a:t>doz</a:t>
            </a:r>
            <a:r>
              <a:rPr lang="en-US" sz="3600" dirty="0"/>
              <a:t> </a:t>
            </a:r>
            <a:r>
              <a:rPr lang="en-US" sz="3600" dirty="0" err="1" smtClean="0"/>
              <a:t>dağılımı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051" r="1051"/>
          <a:stretch>
            <a:fillRect/>
          </a:stretch>
        </p:blipFill>
        <p:spPr>
          <a:xfrm>
            <a:off x="1295400" y="1449388"/>
            <a:ext cx="6813550" cy="4708525"/>
          </a:xfrm>
        </p:spPr>
      </p:pic>
    </p:spTree>
    <p:extLst>
      <p:ext uri="{BB962C8B-B14F-4D97-AF65-F5344CB8AC3E}">
        <p14:creationId xmlns:p14="http://schemas.microsoft.com/office/powerpoint/2010/main" val="224983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VMAT (</a:t>
            </a:r>
            <a:r>
              <a:rPr lang="en-US" sz="3600" dirty="0" err="1"/>
              <a:t>volümetrik</a:t>
            </a:r>
            <a:r>
              <a:rPr lang="en-US" sz="3600" dirty="0"/>
              <a:t> </a:t>
            </a:r>
            <a:r>
              <a:rPr lang="en-US" sz="3600" dirty="0" err="1"/>
              <a:t>modüle</a:t>
            </a:r>
            <a:r>
              <a:rPr lang="en-US" sz="3600" dirty="0"/>
              <a:t> ark </a:t>
            </a:r>
            <a:r>
              <a:rPr lang="en-US" sz="3600" dirty="0" err="1"/>
              <a:t>tedavisi</a:t>
            </a:r>
            <a:r>
              <a:rPr lang="en-US" sz="3600" dirty="0" smtClean="0"/>
              <a:t>) </a:t>
            </a:r>
            <a:r>
              <a:rPr lang="en-US" sz="3600" dirty="0" err="1"/>
              <a:t>doz</a:t>
            </a:r>
            <a:r>
              <a:rPr lang="en-US" sz="3600" dirty="0"/>
              <a:t> </a:t>
            </a:r>
            <a:r>
              <a:rPr lang="en-US" sz="3600" dirty="0" err="1" smtClean="0"/>
              <a:t>dağılımı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386" r="386"/>
          <a:stretch>
            <a:fillRect/>
          </a:stretch>
        </p:blipFill>
        <p:spPr>
          <a:xfrm>
            <a:off x="-280133" y="2078501"/>
            <a:ext cx="9644969" cy="3276387"/>
          </a:xfrm>
        </p:spPr>
      </p:pic>
    </p:spTree>
    <p:extLst>
      <p:ext uri="{BB962C8B-B14F-4D97-AF65-F5344CB8AC3E}">
        <p14:creationId xmlns:p14="http://schemas.microsoft.com/office/powerpoint/2010/main" val="116855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40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Epidemiyoloji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12" y="1806133"/>
            <a:ext cx="83606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Prostat kanseri (PC), yetişkin erkekler için en sık görülen deri dışı kanser ve kanser ölümlerinin ikinci en sık nedenidir. </a:t>
            </a:r>
          </a:p>
          <a:p>
            <a:pPr marL="0" indent="0" algn="just">
              <a:buNone/>
            </a:pPr>
            <a:r>
              <a:rPr lang="tr-TR" dirty="0" smtClean="0"/>
              <a:t>2008'de </a:t>
            </a:r>
            <a:r>
              <a:rPr lang="tr-TR" dirty="0" smtClean="0"/>
              <a:t>dünyada 899.000 </a:t>
            </a:r>
            <a:r>
              <a:rPr lang="tr-TR" dirty="0" smtClean="0"/>
              <a:t>yeni vaka ve 258.000 PC ölümü </a:t>
            </a:r>
            <a:r>
              <a:rPr lang="tr-TR" dirty="0" smtClean="0"/>
              <a:t>gerçekleşti 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1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593"/>
            <a:ext cx="8229600" cy="983336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Doz</a:t>
            </a:r>
            <a:r>
              <a:rPr lang="en-US" sz="3600" dirty="0" smtClean="0"/>
              <a:t> </a:t>
            </a:r>
            <a:r>
              <a:rPr lang="en-US" sz="3600" dirty="0" err="1" smtClean="0"/>
              <a:t>eskalasyon</a:t>
            </a:r>
            <a:r>
              <a:rPr lang="en-US" sz="3600" dirty="0" smtClean="0"/>
              <a:t> </a:t>
            </a:r>
            <a:r>
              <a:rPr lang="en-US" sz="3600" dirty="0" err="1" smtClean="0"/>
              <a:t>çalışmalarının</a:t>
            </a:r>
            <a:r>
              <a:rPr lang="en-US" sz="3600" dirty="0" smtClean="0"/>
              <a:t> </a:t>
            </a:r>
            <a:r>
              <a:rPr lang="en-US" sz="3600" dirty="0" err="1" smtClean="0"/>
              <a:t>başlangıcı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430"/>
            <a:ext cx="82296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Dearnaley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arkadaşlarının</a:t>
            </a:r>
            <a:r>
              <a:rPr lang="en-US" dirty="0" smtClean="0"/>
              <a:t> 1995’te 2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/>
              <a:t>III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 smtClean="0"/>
              <a:t>eskalasyonu</a:t>
            </a:r>
            <a:r>
              <a:rPr lang="en-US" dirty="0" smtClean="0"/>
              <a:t> </a:t>
            </a:r>
            <a:r>
              <a:rPr lang="en-US" dirty="0" err="1" smtClean="0"/>
              <a:t>çalışmasınıda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okal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/>
              <a:t>kanseri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T1-T3b)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neoadjuvant</a:t>
            </a:r>
            <a:r>
              <a:rPr lang="en-US" dirty="0" smtClean="0"/>
              <a:t> 3</a:t>
            </a:r>
            <a:r>
              <a:rPr lang="en-US" dirty="0"/>
              <a:t>-6 </a:t>
            </a:r>
            <a:r>
              <a:rPr lang="en-US" dirty="0" smtClean="0"/>
              <a:t>ay </a:t>
            </a:r>
            <a:r>
              <a:rPr lang="en-US" dirty="0" err="1" smtClean="0"/>
              <a:t>androjen</a:t>
            </a:r>
            <a:r>
              <a:rPr lang="en-US" dirty="0" smtClean="0"/>
              <a:t> </a:t>
            </a:r>
            <a:r>
              <a:rPr lang="en-US" dirty="0" err="1" smtClean="0"/>
              <a:t>supresyonu</a:t>
            </a:r>
            <a:r>
              <a:rPr lang="en-US" dirty="0" smtClean="0"/>
              <a:t> </a:t>
            </a:r>
            <a:r>
              <a:rPr lang="en-US" dirty="0" err="1"/>
              <a:t>tedavisinden</a:t>
            </a:r>
            <a:r>
              <a:rPr lang="en-US" dirty="0"/>
              <a:t> </a:t>
            </a:r>
            <a:r>
              <a:rPr lang="en-US" dirty="0" smtClean="0"/>
              <a:t>(AST)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/>
              <a:t>64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smtClean="0"/>
              <a:t>74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kolları</a:t>
            </a:r>
            <a:r>
              <a:rPr lang="en-US" dirty="0" smtClean="0"/>
              <a:t> randomize </a:t>
            </a:r>
            <a:r>
              <a:rPr lang="en-US" dirty="0" err="1" smtClean="0"/>
              <a:t>edilmişlerdir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64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 smtClean="0"/>
              <a:t>kolunda</a:t>
            </a:r>
            <a:r>
              <a:rPr lang="en-US" dirty="0"/>
              <a:t> </a:t>
            </a:r>
            <a:r>
              <a:rPr lang="en-US" dirty="0" smtClean="0"/>
              <a:t>PSA </a:t>
            </a:r>
            <a:r>
              <a:rPr lang="en-US" dirty="0" err="1" smtClean="0"/>
              <a:t>nüksünün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fakat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oranlarını</a:t>
            </a:r>
            <a:r>
              <a:rPr lang="en-US" dirty="0" smtClean="0"/>
              <a:t> </a:t>
            </a:r>
            <a:r>
              <a:rPr lang="en-US" dirty="0" err="1" smtClean="0"/>
              <a:t>etkilemediği</a:t>
            </a:r>
            <a:r>
              <a:rPr lang="en-US" dirty="0" smtClean="0"/>
              <a:t> </a:t>
            </a:r>
            <a:r>
              <a:rPr lang="en-US" dirty="0" err="1" smtClean="0"/>
              <a:t>görülmüştür</a:t>
            </a:r>
            <a:r>
              <a:rPr lang="en-US" dirty="0"/>
              <a:t> </a:t>
            </a:r>
            <a:r>
              <a:rPr lang="en-US" dirty="0" smtClean="0"/>
              <a:t>(her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grupta</a:t>
            </a:r>
            <a:r>
              <a:rPr lang="en-US" dirty="0" smtClean="0"/>
              <a:t> 5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%15-16).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464929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80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Benzer</a:t>
            </a:r>
            <a:r>
              <a:rPr lang="en-US" sz="3600" dirty="0" smtClean="0"/>
              <a:t> </a:t>
            </a:r>
            <a:r>
              <a:rPr lang="en-US" sz="3600" dirty="0" err="1" smtClean="0"/>
              <a:t>çalışmalar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030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Al</a:t>
            </a:r>
            <a:r>
              <a:rPr lang="en-US" dirty="0"/>
              <a:t>-</a:t>
            </a:r>
            <a:r>
              <a:rPr lang="en-US" dirty="0" err="1"/>
              <a:t>Mamgani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arkadaşları</a:t>
            </a:r>
            <a:r>
              <a:rPr lang="en-US" dirty="0"/>
              <a:t> </a:t>
            </a:r>
            <a:r>
              <a:rPr lang="en-US" dirty="0" smtClean="0"/>
              <a:t>1997 </a:t>
            </a:r>
            <a:r>
              <a:rPr lang="en-US" dirty="0" err="1"/>
              <a:t>ile</a:t>
            </a:r>
            <a:r>
              <a:rPr lang="en-US" dirty="0"/>
              <a:t> 2003 </a:t>
            </a:r>
            <a:r>
              <a:rPr lang="en-US" dirty="0" err="1" smtClean="0"/>
              <a:t>arasında</a:t>
            </a:r>
            <a:r>
              <a:rPr lang="en-US" dirty="0" smtClean="0"/>
              <a:t> RT </a:t>
            </a:r>
            <a:r>
              <a:rPr lang="en-US" dirty="0" err="1" smtClean="0"/>
              <a:t>uygulanmış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kanserlii</a:t>
            </a:r>
            <a:r>
              <a:rPr lang="en-US" dirty="0" smtClean="0"/>
              <a:t> (</a:t>
            </a:r>
            <a:r>
              <a:rPr lang="en-US" dirty="0"/>
              <a:t>T1-</a:t>
            </a:r>
            <a:r>
              <a:rPr lang="en-US" dirty="0" smtClean="0"/>
              <a:t>T4)</a:t>
            </a:r>
            <a:r>
              <a:rPr lang="en-US" dirty="0"/>
              <a:t> </a:t>
            </a:r>
            <a:r>
              <a:rPr lang="en-US" dirty="0" smtClean="0"/>
              <a:t>PSA</a:t>
            </a:r>
            <a:r>
              <a:rPr lang="en-US" dirty="0"/>
              <a:t>&lt;60 </a:t>
            </a:r>
            <a:r>
              <a:rPr lang="en-US" dirty="0" err="1"/>
              <a:t>ng</a:t>
            </a:r>
            <a:r>
              <a:rPr lang="en-US" dirty="0"/>
              <a:t>/mL) </a:t>
            </a:r>
            <a:r>
              <a:rPr lang="en-US" dirty="0" err="1" smtClean="0"/>
              <a:t>hastalarda</a:t>
            </a:r>
            <a:r>
              <a:rPr lang="en-US" dirty="0" smtClean="0"/>
              <a:t>, 68 </a:t>
            </a:r>
            <a:r>
              <a:rPr lang="en-US" dirty="0" err="1" smtClean="0"/>
              <a:t>ve</a:t>
            </a:r>
            <a:r>
              <a:rPr lang="en-US" dirty="0" smtClean="0"/>
              <a:t> 78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smtClean="0"/>
              <a:t>RT </a:t>
            </a:r>
            <a:r>
              <a:rPr lang="en-US" dirty="0" err="1" smtClean="0"/>
              <a:t>kollarını</a:t>
            </a:r>
            <a:r>
              <a:rPr lang="en-US" dirty="0" smtClean="0"/>
              <a:t> </a:t>
            </a:r>
            <a:r>
              <a:rPr lang="en-US" dirty="0" err="1" smtClean="0"/>
              <a:t>analiz</a:t>
            </a:r>
            <a:r>
              <a:rPr lang="en-US" dirty="0" smtClean="0"/>
              <a:t> </a:t>
            </a:r>
            <a:r>
              <a:rPr lang="en-US" dirty="0" err="1" smtClean="0"/>
              <a:t>etmişler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78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/>
              <a:t>kolunda</a:t>
            </a:r>
            <a:r>
              <a:rPr lang="en-US" dirty="0"/>
              <a:t> 68Gy </a:t>
            </a:r>
            <a:r>
              <a:rPr lang="en-US" dirty="0" err="1"/>
              <a:t>koluna</a:t>
            </a:r>
            <a:r>
              <a:rPr lang="en-US" dirty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 </a:t>
            </a: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başarı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</a:t>
            </a:r>
            <a:r>
              <a:rPr lang="en-US" dirty="0" err="1"/>
              <a:t>anlamlı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bulunmuş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Phoenix, Pollack, Kuban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grublarının</a:t>
            </a:r>
            <a:r>
              <a:rPr lang="en-US" dirty="0" smtClean="0"/>
              <a:t> da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çalışmasında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sonuçlar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edilmiştir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738" r="738"/>
          <a:stretch>
            <a:fillRect/>
          </a:stretch>
        </p:blipFill>
        <p:spPr>
          <a:xfrm>
            <a:off x="0" y="1104900"/>
            <a:ext cx="9144000" cy="4287838"/>
          </a:xfrm>
        </p:spPr>
      </p:pic>
    </p:spTree>
    <p:extLst>
      <p:ext uri="{BB962C8B-B14F-4D97-AF65-F5344CB8AC3E}">
        <p14:creationId xmlns:p14="http://schemas.microsoft.com/office/powerpoint/2010/main" val="395474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Hasta </a:t>
            </a:r>
            <a:r>
              <a:rPr lang="en-US" sz="3600" dirty="0" err="1" smtClean="0"/>
              <a:t>grupları</a:t>
            </a:r>
            <a:r>
              <a:rPr lang="en-US" sz="3600" dirty="0" smtClean="0"/>
              <a:t> </a:t>
            </a:r>
            <a:r>
              <a:rPr lang="en-US" sz="3600" dirty="0" err="1" smtClean="0"/>
              <a:t>homojen</a:t>
            </a:r>
            <a:r>
              <a:rPr lang="en-US" sz="3600" dirty="0" smtClean="0"/>
              <a:t> mi?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428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Bu </a:t>
            </a:r>
            <a:r>
              <a:rPr lang="en-US" dirty="0" err="1" smtClean="0"/>
              <a:t>çalışmaların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özelliği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,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analiz</a:t>
            </a:r>
            <a:r>
              <a:rPr lang="en-US" dirty="0" smtClean="0"/>
              <a:t> </a:t>
            </a:r>
            <a:r>
              <a:rPr lang="en-US" dirty="0" err="1" smtClean="0"/>
              <a:t>edilmeleri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kısmında</a:t>
            </a:r>
            <a:r>
              <a:rPr lang="en-US" dirty="0" smtClean="0"/>
              <a:t> HT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RT </a:t>
            </a:r>
            <a:r>
              <a:rPr lang="en-US" dirty="0" err="1" smtClean="0"/>
              <a:t>yapılmış</a:t>
            </a:r>
            <a:r>
              <a:rPr lang="en-US" dirty="0" smtClean="0"/>
              <a:t> </a:t>
            </a:r>
            <a:r>
              <a:rPr lang="en-US" dirty="0" err="1" smtClean="0"/>
              <a:t>olmasıdır</a:t>
            </a:r>
            <a:r>
              <a:rPr lang="en-US" dirty="0" smtClean="0"/>
              <a:t>. </a:t>
            </a:r>
            <a:r>
              <a:rPr lang="en-US" dirty="0" err="1" smtClean="0"/>
              <a:t>Yani</a:t>
            </a:r>
            <a:r>
              <a:rPr lang="en-US" dirty="0" smtClean="0"/>
              <a:t> hasta </a:t>
            </a:r>
            <a:r>
              <a:rPr lang="en-US" dirty="0" err="1" smtClean="0"/>
              <a:t>grupları</a:t>
            </a:r>
            <a:r>
              <a:rPr lang="en-US" dirty="0" smtClean="0"/>
              <a:t> </a:t>
            </a:r>
            <a:r>
              <a:rPr lang="en-US" dirty="0" err="1" smtClean="0"/>
              <a:t>homojen</a:t>
            </a:r>
            <a:r>
              <a:rPr lang="en-US" dirty="0" smtClean="0"/>
              <a:t> </a:t>
            </a:r>
            <a:r>
              <a:rPr lang="en-US" dirty="0" err="1" smtClean="0"/>
              <a:t>değildir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/>
              <a:t>alt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analizinde</a:t>
            </a:r>
            <a:r>
              <a:rPr lang="en-US" dirty="0"/>
              <a:t>, </a:t>
            </a:r>
            <a:r>
              <a:rPr lang="en-US" dirty="0" err="1" smtClean="0"/>
              <a:t>başlangı</a:t>
            </a:r>
            <a:r>
              <a:rPr lang="en-US" dirty="0" err="1"/>
              <a:t>ç</a:t>
            </a:r>
            <a:r>
              <a:rPr lang="en-US" dirty="0" smtClean="0"/>
              <a:t> </a:t>
            </a:r>
            <a:r>
              <a:rPr lang="en-US" dirty="0"/>
              <a:t>PSA </a:t>
            </a:r>
            <a:r>
              <a:rPr lang="en-US" dirty="0" err="1" smtClean="0"/>
              <a:t>düzeyi</a:t>
            </a:r>
            <a:r>
              <a:rPr lang="en-US" dirty="0" smtClean="0"/>
              <a:t> </a:t>
            </a:r>
            <a:r>
              <a:rPr lang="tr-TR" dirty="0" smtClean="0"/>
              <a:t>&gt;</a:t>
            </a:r>
            <a:r>
              <a:rPr lang="tr-TR" dirty="0"/>
              <a:t>10 </a:t>
            </a:r>
            <a:r>
              <a:rPr lang="tr-TR" dirty="0" err="1"/>
              <a:t>ng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 olanlarda </a:t>
            </a:r>
            <a:r>
              <a:rPr lang="tr-TR" dirty="0" smtClean="0"/>
              <a:t>klinik başarı açısından 8 </a:t>
            </a:r>
            <a:r>
              <a:rPr lang="tr-TR" dirty="0"/>
              <a:t>yılda %78’ e </a:t>
            </a:r>
            <a:r>
              <a:rPr lang="tr-TR" dirty="0" smtClean="0"/>
              <a:t>karşılık % </a:t>
            </a:r>
            <a:r>
              <a:rPr lang="tr-TR" dirty="0"/>
              <a:t>39, p=</a:t>
            </a:r>
            <a:r>
              <a:rPr lang="tr-TR" dirty="0" smtClean="0"/>
              <a:t>0,001 olmak üzere </a:t>
            </a:r>
            <a:r>
              <a:rPr lang="tr-TR" dirty="0"/>
              <a:t>daha </a:t>
            </a:r>
            <a:r>
              <a:rPr lang="tr-TR" dirty="0" err="1" smtClean="0"/>
              <a:t>büyük</a:t>
            </a:r>
            <a:r>
              <a:rPr lang="tr-TR" dirty="0" smtClean="0"/>
              <a:t> fayda gözlenmiştir</a:t>
            </a:r>
            <a:r>
              <a:rPr lang="tr-TR" dirty="0"/>
              <a:t>.  </a:t>
            </a:r>
            <a:r>
              <a:rPr lang="tr-TR" dirty="0" smtClean="0"/>
              <a:t>Doz </a:t>
            </a:r>
            <a:r>
              <a:rPr lang="tr-TR" dirty="0" err="1"/>
              <a:t>eskale</a:t>
            </a:r>
            <a:r>
              <a:rPr lang="tr-TR" dirty="0"/>
              <a:t> edilen kolda klinik </a:t>
            </a:r>
            <a:r>
              <a:rPr lang="tr-TR" dirty="0" smtClean="0"/>
              <a:t>başarısızlık oranı </a:t>
            </a:r>
            <a:r>
              <a:rPr lang="tr-TR" dirty="0"/>
              <a:t>anlamlı </a:t>
            </a:r>
            <a:r>
              <a:rPr lang="tr-TR" dirty="0" err="1"/>
              <a:t>düzeyde</a:t>
            </a:r>
            <a:r>
              <a:rPr lang="tr-TR" dirty="0"/>
              <a:t> azalmıştır (%7’ye </a:t>
            </a:r>
            <a:r>
              <a:rPr lang="tr-TR" dirty="0" smtClean="0"/>
              <a:t>karşılık %</a:t>
            </a:r>
            <a:r>
              <a:rPr lang="tr-TR" dirty="0"/>
              <a:t>15, p=0,014)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en-US" sz="3600" dirty="0"/>
              <a:t>PROG95-</a:t>
            </a:r>
            <a:r>
              <a:rPr lang="en-US" sz="3600" dirty="0" smtClean="0"/>
              <a:t>09 </a:t>
            </a:r>
            <a:r>
              <a:rPr lang="en-US" sz="3600" dirty="0" err="1" smtClean="0"/>
              <a:t>güncellemesi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52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Zietman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arkadaşları</a:t>
            </a:r>
            <a:r>
              <a:rPr lang="en-US" dirty="0"/>
              <a:t> </a:t>
            </a:r>
            <a:r>
              <a:rPr lang="en-US" dirty="0" smtClean="0"/>
              <a:t>PROG95</a:t>
            </a:r>
            <a:r>
              <a:rPr lang="en-US" dirty="0"/>
              <a:t>-09 </a:t>
            </a:r>
            <a:r>
              <a:rPr lang="en-US" dirty="0" smtClean="0"/>
              <a:t>randomize </a:t>
            </a:r>
            <a:r>
              <a:rPr lang="en-US" dirty="0" err="1" smtClean="0"/>
              <a:t>çalışması</a:t>
            </a:r>
            <a:r>
              <a:rPr lang="en-US" dirty="0" smtClean="0"/>
              <a:t> </a:t>
            </a:r>
            <a:r>
              <a:rPr lang="en-US" dirty="0" err="1" smtClean="0"/>
              <a:t>güncellemesinde</a:t>
            </a:r>
            <a:r>
              <a:rPr lang="en-US" dirty="0" smtClean="0"/>
              <a:t> 1999-2005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kanseri</a:t>
            </a:r>
            <a:r>
              <a:rPr lang="en-US" dirty="0"/>
              <a:t> (T1-T2b, PSA ≤15 </a:t>
            </a:r>
            <a:r>
              <a:rPr lang="en-US" dirty="0" err="1"/>
              <a:t>ng</a:t>
            </a:r>
            <a:r>
              <a:rPr lang="en-US" dirty="0"/>
              <a:t>/mL) </a:t>
            </a:r>
            <a:r>
              <a:rPr lang="en-US" dirty="0" err="1" smtClean="0"/>
              <a:t>hastalarında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smtClean="0"/>
              <a:t>Proton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foton</a:t>
            </a:r>
            <a:r>
              <a:rPr lang="en-US" dirty="0" smtClean="0"/>
              <a:t> </a:t>
            </a:r>
            <a:r>
              <a:rPr lang="en-US" dirty="0" err="1" smtClean="0"/>
              <a:t>ışınları</a:t>
            </a:r>
            <a:r>
              <a:rPr lang="en-US" dirty="0" smtClean="0"/>
              <a:t> </a:t>
            </a:r>
            <a:r>
              <a:rPr lang="en-US" dirty="0" err="1" smtClean="0"/>
              <a:t>kullanarak</a:t>
            </a:r>
            <a:r>
              <a:rPr lang="en-US" dirty="0" smtClean="0"/>
              <a:t> 70,2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79,2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 smtClean="0"/>
              <a:t>verimiş</a:t>
            </a:r>
            <a:r>
              <a:rPr lang="en-US" dirty="0" smtClean="0"/>
              <a:t> </a:t>
            </a:r>
            <a:r>
              <a:rPr lang="en-US" dirty="0" err="1" smtClean="0"/>
              <a:t>grupları</a:t>
            </a:r>
            <a:r>
              <a:rPr lang="en-US" dirty="0" smtClean="0"/>
              <a:t> </a:t>
            </a:r>
            <a:r>
              <a:rPr lang="en-US" dirty="0" err="1" smtClean="0"/>
              <a:t>karşılaştırılmış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/>
              <a:t>başarısızlık</a:t>
            </a:r>
            <a:r>
              <a:rPr lang="en-US" dirty="0"/>
              <a:t> </a:t>
            </a:r>
            <a:r>
              <a:rPr lang="en-US" dirty="0" err="1" smtClean="0"/>
              <a:t>oranları</a:t>
            </a:r>
            <a:r>
              <a:rPr lang="en-US" dirty="0"/>
              <a:t> </a:t>
            </a:r>
            <a:r>
              <a:rPr lang="en-US" dirty="0" err="1" smtClean="0"/>
              <a:t>konvansiyonel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70.2 </a:t>
            </a:r>
            <a:r>
              <a:rPr lang="en-US" dirty="0" err="1" smtClean="0"/>
              <a:t>Gy</a:t>
            </a:r>
            <a:r>
              <a:rPr lang="en-US" dirty="0" smtClean="0"/>
              <a:t>  </a:t>
            </a:r>
            <a:r>
              <a:rPr lang="en-US" dirty="0" err="1" smtClean="0"/>
              <a:t>ile</a:t>
            </a:r>
            <a:r>
              <a:rPr lang="en-US" dirty="0" smtClean="0"/>
              <a:t> %</a:t>
            </a:r>
            <a:r>
              <a:rPr lang="en-US" dirty="0"/>
              <a:t>32,4 </a:t>
            </a:r>
            <a:r>
              <a:rPr lang="en-US" dirty="0" err="1" smtClean="0"/>
              <a:t>iken</a:t>
            </a:r>
            <a:r>
              <a:rPr lang="en-US" dirty="0" smtClean="0"/>
              <a:t> 79.2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kolunda</a:t>
            </a:r>
            <a:r>
              <a:rPr lang="en-US" dirty="0" smtClean="0"/>
              <a:t> %</a:t>
            </a:r>
            <a:r>
              <a:rPr lang="en-US" dirty="0"/>
              <a:t>16,7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saptanmıştır</a:t>
            </a:r>
            <a:r>
              <a:rPr lang="en-US" dirty="0"/>
              <a:t> (p=0,0001).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</a:t>
            </a:r>
            <a:r>
              <a:rPr lang="en-US" sz="3600" dirty="0" err="1" smtClean="0"/>
              <a:t>iğer</a:t>
            </a:r>
            <a:r>
              <a:rPr lang="en-US" sz="3600" dirty="0" smtClean="0"/>
              <a:t> randomize </a:t>
            </a:r>
            <a:r>
              <a:rPr lang="en-US" sz="3600" dirty="0" err="1" smtClean="0"/>
              <a:t>çalışmalar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43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Birkaç </a:t>
            </a:r>
            <a:r>
              <a:rPr lang="tr-TR" dirty="0" err="1"/>
              <a:t>randomize</a:t>
            </a:r>
            <a:r>
              <a:rPr lang="tr-TR" dirty="0"/>
              <a:t> </a:t>
            </a:r>
            <a:r>
              <a:rPr lang="tr-TR" dirty="0" smtClean="0"/>
              <a:t>çalışmada, </a:t>
            </a:r>
            <a:r>
              <a:rPr lang="tr-TR" dirty="0"/>
              <a:t>geleneksel olarak </a:t>
            </a:r>
            <a:r>
              <a:rPr lang="tr-TR" dirty="0" err="1"/>
              <a:t>fraksiyone</a:t>
            </a:r>
            <a:r>
              <a:rPr lang="tr-TR" dirty="0"/>
              <a:t> </a:t>
            </a:r>
            <a:r>
              <a:rPr lang="tr-TR" dirty="0" err="1" smtClean="0"/>
              <a:t>eksternal</a:t>
            </a:r>
            <a:r>
              <a:rPr lang="tr-TR" dirty="0" smtClean="0"/>
              <a:t> RT (</a:t>
            </a:r>
            <a:r>
              <a:rPr lang="tr-TR" dirty="0"/>
              <a:t>EBRT) kullanıldığında, &gt;78 </a:t>
            </a:r>
            <a:r>
              <a:rPr lang="tr-TR" dirty="0" err="1"/>
              <a:t>Gy'lik</a:t>
            </a:r>
            <a:r>
              <a:rPr lang="tr-TR" dirty="0"/>
              <a:t> </a:t>
            </a:r>
            <a:r>
              <a:rPr lang="tr-TR" dirty="0" smtClean="0"/>
              <a:t>yüksek </a:t>
            </a:r>
            <a:r>
              <a:rPr lang="tr-TR" dirty="0"/>
              <a:t>doz seviyelerinin, daha düşük doz seviyelerine kıyasla daha iyi bir biyokimyasal tümör kontrol </a:t>
            </a:r>
            <a:r>
              <a:rPr lang="tr-TR" dirty="0" smtClean="0"/>
              <a:t>ile </a:t>
            </a:r>
            <a:r>
              <a:rPr lang="tr-TR" dirty="0"/>
              <a:t>ilişkili olduğunu </a:t>
            </a:r>
            <a:r>
              <a:rPr lang="tr-TR" dirty="0" smtClean="0"/>
              <a:t>ortaya koymuştur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Özet</a:t>
            </a:r>
            <a:r>
              <a:rPr lang="en-US" sz="3600" dirty="0" smtClean="0"/>
              <a:t> </a:t>
            </a:r>
            <a:r>
              <a:rPr lang="en-US" sz="3600" dirty="0" err="1" smtClean="0"/>
              <a:t>olarak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93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,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 smtClean="0"/>
              <a:t>eskalasyonu</a:t>
            </a:r>
            <a:r>
              <a:rPr lang="en-US" dirty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, HT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RT </a:t>
            </a:r>
            <a:r>
              <a:rPr lang="en-US" dirty="0" err="1" smtClean="0"/>
              <a:t>yapıldığında</a:t>
            </a:r>
            <a:r>
              <a:rPr lang="en-US" dirty="0" smtClean="0"/>
              <a:t>, </a:t>
            </a: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başarısızlıktan</a:t>
            </a:r>
            <a:r>
              <a:rPr lang="en-US" dirty="0" smtClean="0"/>
              <a:t> </a:t>
            </a:r>
            <a:r>
              <a:rPr lang="en-US" dirty="0" err="1" smtClean="0"/>
              <a:t>bağımsız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iyileşme</a:t>
            </a:r>
            <a:r>
              <a:rPr lang="en-US" dirty="0" smtClean="0"/>
              <a:t> </a:t>
            </a:r>
            <a:r>
              <a:rPr lang="en-US" dirty="0" err="1" smtClean="0"/>
              <a:t>sağlandığı</a:t>
            </a:r>
            <a:r>
              <a:rPr lang="en-US" dirty="0" smtClean="0"/>
              <a:t> </a:t>
            </a:r>
            <a:r>
              <a:rPr lang="en-US" dirty="0" err="1" smtClean="0"/>
              <a:t>bildirilmiştir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Alt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 smtClean="0"/>
              <a:t>analizleri</a:t>
            </a:r>
            <a:r>
              <a:rPr lang="en-US" dirty="0" smtClean="0"/>
              <a:t> </a:t>
            </a:r>
            <a:r>
              <a:rPr lang="en-US" dirty="0" err="1" smtClean="0"/>
              <a:t>yapıldığında</a:t>
            </a:r>
            <a:r>
              <a:rPr lang="en-US" dirty="0" smtClean="0"/>
              <a:t>,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risk </a:t>
            </a:r>
            <a:r>
              <a:rPr lang="en-US" dirty="0" err="1" smtClean="0"/>
              <a:t>gruplarının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eskalasyonundan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fayda</a:t>
            </a:r>
            <a:r>
              <a:rPr lang="en-US" dirty="0" smtClean="0"/>
              <a:t> </a:t>
            </a:r>
            <a:r>
              <a:rPr lang="en-US" dirty="0" err="1" smtClean="0"/>
              <a:t>gördüğü</a:t>
            </a:r>
            <a:r>
              <a:rPr lang="en-US" dirty="0" smtClean="0"/>
              <a:t> </a:t>
            </a:r>
            <a:r>
              <a:rPr lang="en-US" dirty="0" err="1" smtClean="0"/>
              <a:t>bildirilmişse</a:t>
            </a:r>
            <a:r>
              <a:rPr lang="en-US" dirty="0" smtClean="0"/>
              <a:t> de, </a:t>
            </a:r>
            <a:r>
              <a:rPr lang="en-US" dirty="0" err="1" smtClean="0"/>
              <a:t>aslında</a:t>
            </a:r>
            <a:r>
              <a:rPr lang="en-US" dirty="0" smtClean="0"/>
              <a:t> </a:t>
            </a:r>
            <a:r>
              <a:rPr lang="en-US" dirty="0" err="1" smtClean="0"/>
              <a:t>bütün</a:t>
            </a:r>
            <a:r>
              <a:rPr lang="en-US" dirty="0" smtClean="0"/>
              <a:t> risk </a:t>
            </a:r>
            <a:r>
              <a:rPr lang="en-US" dirty="0" err="1" smtClean="0"/>
              <a:t>gruplarının</a:t>
            </a:r>
            <a:r>
              <a:rPr lang="en-US" dirty="0" smtClean="0"/>
              <a:t> da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fayda</a:t>
            </a:r>
            <a:r>
              <a:rPr lang="en-US" dirty="0" smtClean="0"/>
              <a:t> </a:t>
            </a:r>
            <a:r>
              <a:rPr lang="en-US" dirty="0" err="1" smtClean="0"/>
              <a:t>gördüğü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konmuştur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Hipofraksiyone</a:t>
            </a:r>
            <a:r>
              <a:rPr lang="en-US" sz="3600" dirty="0" smtClean="0"/>
              <a:t> 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r>
              <a:rPr lang="en-US" sz="2000" dirty="0" smtClean="0"/>
              <a:t>Fowler JF, Ritter MA, Chappell RJ, Brenner DJ. What </a:t>
            </a:r>
            <a:r>
              <a:rPr lang="en-US" sz="2000" dirty="0" err="1" smtClean="0"/>
              <a:t>hypofractionated</a:t>
            </a:r>
            <a:r>
              <a:rPr lang="en-US" sz="2000" dirty="0" smtClean="0"/>
              <a:t> protocols should be tested for prostate cancer? </a:t>
            </a:r>
            <a:r>
              <a:rPr lang="en-US" sz="2000" dirty="0" err="1" smtClean="0"/>
              <a:t>Int</a:t>
            </a:r>
            <a:r>
              <a:rPr lang="en-US" sz="2000" dirty="0" smtClean="0"/>
              <a:t> J </a:t>
            </a:r>
            <a:r>
              <a:rPr lang="en-US" sz="2000" dirty="0" err="1" smtClean="0"/>
              <a:t>Radiat</a:t>
            </a:r>
            <a:r>
              <a:rPr lang="en-US" sz="2000" dirty="0" smtClean="0"/>
              <a:t> </a:t>
            </a:r>
            <a:r>
              <a:rPr lang="en-US" sz="2000" dirty="0" err="1" smtClean="0"/>
              <a:t>Oncol</a:t>
            </a:r>
            <a:r>
              <a:rPr lang="en-US" sz="2000" dirty="0" smtClean="0"/>
              <a:t> </a:t>
            </a:r>
            <a:r>
              <a:rPr lang="en-US" sz="2000" dirty="0" err="1" smtClean="0"/>
              <a:t>Biol</a:t>
            </a:r>
            <a:r>
              <a:rPr lang="en-US" sz="2000" dirty="0" smtClean="0"/>
              <a:t> Phys. 2003;56:1093–104.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94508"/>
              </p:ext>
            </p:extLst>
          </p:nvPr>
        </p:nvGraphicFramePr>
        <p:xfrm>
          <a:off x="685069" y="1767840"/>
          <a:ext cx="7836521" cy="316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6521"/>
              </a:tblGrid>
              <a:tr h="18251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Prostat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kanserinin</a:t>
                      </a:r>
                      <a:r>
                        <a:rPr lang="en-US" sz="2400" dirty="0" smtClean="0"/>
                        <a:t> α/β </a:t>
                      </a:r>
                      <a:r>
                        <a:rPr lang="en-US" sz="2400" dirty="0" err="1" smtClean="0"/>
                        <a:t>oranının</a:t>
                      </a:r>
                      <a:r>
                        <a:rPr lang="en-US" sz="2400" dirty="0" smtClean="0"/>
                        <a:t> (0.8–1.5) </a:t>
                      </a:r>
                      <a:r>
                        <a:rPr lang="en-US" sz="2400" dirty="0" err="1" smtClean="0"/>
                        <a:t>prostat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çevresindeki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riskli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organlardan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daha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düşük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olması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hipofraksiyone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rejimlerin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giderek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daha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çok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tercih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edilmesine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sebep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olmuştur</a:t>
                      </a:r>
                      <a:r>
                        <a:rPr lang="en-US" sz="2400" dirty="0" smtClean="0"/>
                        <a:t>.</a:t>
                      </a:r>
                    </a:p>
                  </a:txBody>
                  <a:tcPr/>
                </a:tc>
              </a:tr>
              <a:tr h="13369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Hipofraksiyonasyon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ile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fraksiyon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dozu</a:t>
                      </a:r>
                      <a:r>
                        <a:rPr lang="en-US" sz="2400" dirty="0" smtClean="0"/>
                        <a:t> 2,4-4 </a:t>
                      </a:r>
                      <a:r>
                        <a:rPr lang="en-US" sz="2400" dirty="0" err="1" smtClean="0"/>
                        <a:t>Gy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toplam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tedavi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suresi</a:t>
                      </a:r>
                      <a:r>
                        <a:rPr lang="en-US" sz="2400" dirty="0" smtClean="0"/>
                        <a:t> 4-6 </a:t>
                      </a:r>
                      <a:r>
                        <a:rPr lang="en-US" sz="2400" dirty="0" err="1" smtClean="0"/>
                        <a:t>hafta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olup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prostata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izoefektif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dozlar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uygulanarak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etkilerde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artış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olmaksızın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terapotik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kazanç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elde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edilebilir</a:t>
                      </a:r>
                      <a:r>
                        <a:rPr lang="en-US" sz="2400" dirty="0" smtClean="0"/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7200" y="1243341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Hipofraksiyone</a:t>
            </a:r>
            <a:r>
              <a:rPr lang="en-US" sz="3600" dirty="0" smtClean="0"/>
              <a:t> RT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doz</a:t>
            </a:r>
            <a:r>
              <a:rPr lang="en-US" sz="3600" dirty="0" smtClean="0"/>
              <a:t> </a:t>
            </a:r>
            <a:r>
              <a:rPr lang="en-US" sz="3600" dirty="0" err="1" smtClean="0"/>
              <a:t>eskalasyonu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58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kanserinde</a:t>
            </a:r>
            <a:r>
              <a:rPr lang="en-US" dirty="0"/>
              <a:t> HFRT </a:t>
            </a:r>
            <a:r>
              <a:rPr lang="en-US" dirty="0" err="1"/>
              <a:t>radyobiyolojik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terapötik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avantaj</a:t>
            </a:r>
            <a:r>
              <a:rPr lang="en-US" dirty="0"/>
              <a:t> </a:t>
            </a:r>
            <a:r>
              <a:rPr lang="en-US" dirty="0" err="1"/>
              <a:t>sunabilir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2 </a:t>
            </a:r>
            <a:r>
              <a:rPr lang="en-US" dirty="0" err="1"/>
              <a:t>Gy'yi</a:t>
            </a:r>
            <a:r>
              <a:rPr lang="en-US" dirty="0"/>
              <a:t> </a:t>
            </a:r>
            <a:r>
              <a:rPr lang="en-US" dirty="0" err="1"/>
              <a:t>aşan</a:t>
            </a:r>
            <a:r>
              <a:rPr lang="en-US" dirty="0"/>
              <a:t> </a:t>
            </a:r>
            <a:r>
              <a:rPr lang="en-US" dirty="0" err="1"/>
              <a:t>fraksiyonların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toksisiteyi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müteakip</a:t>
            </a:r>
            <a:r>
              <a:rPr lang="en-US" dirty="0"/>
              <a:t>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kalıcı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etkileri</a:t>
            </a:r>
            <a:r>
              <a:rPr lang="en-US" dirty="0"/>
              <a:t> </a:t>
            </a:r>
            <a:r>
              <a:rPr lang="en-US" dirty="0" err="1"/>
              <a:t>hızlandırabileceğine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endişeler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2.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GI </a:t>
            </a:r>
            <a:r>
              <a:rPr lang="en-US" dirty="0" err="1"/>
              <a:t>toksisitesinin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2.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toksisiteye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gösterilmiştir</a:t>
            </a:r>
            <a:r>
              <a:rPr lang="en-US" dirty="0"/>
              <a:t> (Lock </a:t>
            </a:r>
            <a:r>
              <a:rPr lang="en-US" dirty="0" err="1"/>
              <a:t>ve</a:t>
            </a:r>
            <a:r>
              <a:rPr lang="en-US" dirty="0"/>
              <a:t> ark). </a:t>
            </a:r>
            <a:r>
              <a:rPr lang="en-US" dirty="0" err="1"/>
              <a:t>Başlangıçta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smtClean="0"/>
              <a:t>PSA </a:t>
            </a:r>
            <a:r>
              <a:rPr lang="en-US" dirty="0" err="1" smtClean="0"/>
              <a:t>değerine</a:t>
            </a:r>
            <a:r>
              <a:rPr lang="en-US" dirty="0" smtClean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HFRT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üriner</a:t>
            </a:r>
            <a:r>
              <a:rPr lang="en-US" dirty="0"/>
              <a:t> </a:t>
            </a:r>
            <a:r>
              <a:rPr lang="en-US" dirty="0" err="1"/>
              <a:t>toksisiteye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bildirilmiş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167872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0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Hipofraksiyonasyon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toksisite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738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/>
              <a:t>Grad 2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üzeri</a:t>
            </a:r>
            <a:r>
              <a:rPr lang="en-US" sz="2800" dirty="0"/>
              <a:t> GI </a:t>
            </a:r>
            <a:r>
              <a:rPr lang="en-US" sz="2800" dirty="0" err="1"/>
              <a:t>toksisitesi</a:t>
            </a:r>
            <a:r>
              <a:rPr lang="en-US" sz="2800" dirty="0"/>
              <a:t> %12,9, GU </a:t>
            </a:r>
            <a:r>
              <a:rPr lang="en-US" sz="2800" dirty="0" err="1"/>
              <a:t>toksisite</a:t>
            </a:r>
            <a:r>
              <a:rPr lang="en-US" sz="2800" dirty="0"/>
              <a:t> %16,6,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belirlenmiş</a:t>
            </a:r>
            <a:r>
              <a:rPr lang="en-US" sz="2800" dirty="0"/>
              <a:t>. </a:t>
            </a:r>
            <a:r>
              <a:rPr lang="en-US" sz="2800" dirty="0" err="1" smtClean="0"/>
              <a:t>İdrar</a:t>
            </a:r>
            <a:r>
              <a:rPr lang="en-US" sz="2800" dirty="0" smtClean="0"/>
              <a:t> </a:t>
            </a:r>
            <a:r>
              <a:rPr lang="en-US" sz="2800" dirty="0" err="1"/>
              <a:t>sıklığı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ishal</a:t>
            </a:r>
            <a:r>
              <a:rPr lang="en-US" sz="2800" dirty="0"/>
              <a:t> en </a:t>
            </a:r>
            <a:r>
              <a:rPr lang="en-US" sz="2800" dirty="0" err="1"/>
              <a:t>sık</a:t>
            </a:r>
            <a:r>
              <a:rPr lang="en-US" sz="2800" dirty="0"/>
              <a:t> </a:t>
            </a:r>
            <a:r>
              <a:rPr lang="en-US" sz="2800" dirty="0" err="1"/>
              <a:t>görülen</a:t>
            </a:r>
            <a:r>
              <a:rPr lang="en-US" sz="2800" dirty="0"/>
              <a:t> </a:t>
            </a:r>
            <a:r>
              <a:rPr lang="en-US" sz="2800" dirty="0" err="1"/>
              <a:t>semptomlardı</a:t>
            </a:r>
            <a:r>
              <a:rPr lang="en-US" sz="2800" dirty="0"/>
              <a:t>. GI </a:t>
            </a:r>
            <a:r>
              <a:rPr lang="en-US" sz="2800" dirty="0" err="1"/>
              <a:t>toksisitelerin</a:t>
            </a:r>
            <a:r>
              <a:rPr lang="en-US" sz="2800" dirty="0"/>
              <a:t> </a:t>
            </a:r>
            <a:r>
              <a:rPr lang="en-US" sz="2800" dirty="0" err="1"/>
              <a:t>çoğu</a:t>
            </a:r>
            <a:r>
              <a:rPr lang="en-US" sz="2800" dirty="0"/>
              <a:t> 3. </a:t>
            </a:r>
            <a:r>
              <a:rPr lang="en-US" sz="2800" dirty="0" err="1"/>
              <a:t>Hafta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5. </a:t>
            </a:r>
            <a:r>
              <a:rPr lang="en-US" sz="2800" dirty="0" err="1" smtClean="0"/>
              <a:t>hafta</a:t>
            </a:r>
            <a:r>
              <a:rPr lang="en-US" sz="2800" dirty="0" smtClean="0"/>
              <a:t> </a:t>
            </a:r>
            <a:r>
              <a:rPr lang="en-US" sz="2800" dirty="0" err="1"/>
              <a:t>arasında</a:t>
            </a:r>
            <a:r>
              <a:rPr lang="en-US" sz="2800" dirty="0"/>
              <a:t> </a:t>
            </a:r>
            <a:r>
              <a:rPr lang="en-US" sz="2800" dirty="0" err="1"/>
              <a:t>görülmüş</a:t>
            </a:r>
            <a:r>
              <a:rPr lang="en-US" sz="2800" dirty="0"/>
              <a:t>. 4. </a:t>
            </a:r>
            <a:r>
              <a:rPr lang="en-US" sz="2800" dirty="0" err="1"/>
              <a:t>haftada</a:t>
            </a:r>
            <a:r>
              <a:rPr lang="en-US" sz="2800" dirty="0"/>
              <a:t> </a:t>
            </a:r>
            <a:r>
              <a:rPr lang="en-US" sz="2800" dirty="0" err="1"/>
              <a:t>pik</a:t>
            </a:r>
            <a:r>
              <a:rPr lang="en-US" sz="2800" dirty="0"/>
              <a:t> </a:t>
            </a:r>
            <a:r>
              <a:rPr lang="en-US" sz="2800" dirty="0" err="1"/>
              <a:t>yapmıştır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r>
              <a:rPr lang="en-US" sz="2800" dirty="0"/>
              <a:t>Kaplan </a:t>
            </a:r>
            <a:r>
              <a:rPr lang="en-US" sz="2800" dirty="0" err="1"/>
              <a:t>ve</a:t>
            </a:r>
            <a:r>
              <a:rPr lang="en-US" sz="2800" dirty="0"/>
              <a:t> ark</a:t>
            </a:r>
            <a:r>
              <a:rPr lang="en-US" sz="2800" dirty="0" smtClean="0"/>
              <a:t>., </a:t>
            </a:r>
            <a:r>
              <a:rPr lang="en-US" sz="2800" dirty="0" err="1"/>
              <a:t>rektum</a:t>
            </a:r>
            <a:r>
              <a:rPr lang="en-US" sz="2800" dirty="0"/>
              <a:t> V70 </a:t>
            </a:r>
            <a:r>
              <a:rPr lang="en-US" sz="2800" dirty="0" err="1"/>
              <a:t>hacminin</a:t>
            </a:r>
            <a:r>
              <a:rPr lang="en-US" sz="2800" dirty="0"/>
              <a:t> 10 cm3'ten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düşük</a:t>
            </a:r>
            <a:r>
              <a:rPr lang="en-US" sz="2800" dirty="0"/>
              <a:t> </a:t>
            </a:r>
            <a:r>
              <a:rPr lang="en-US" sz="2800" dirty="0" err="1"/>
              <a:t>olmasının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düşük</a:t>
            </a:r>
            <a:r>
              <a:rPr lang="en-US" sz="2800" dirty="0"/>
              <a:t> </a:t>
            </a:r>
            <a:r>
              <a:rPr lang="en-US" sz="2800" dirty="0" err="1"/>
              <a:t>rektal</a:t>
            </a:r>
            <a:r>
              <a:rPr lang="en-US" sz="2800" dirty="0"/>
              <a:t> </a:t>
            </a:r>
            <a:r>
              <a:rPr lang="en-US" sz="2800" dirty="0" err="1"/>
              <a:t>toksisite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ilişkili</a:t>
            </a:r>
            <a:r>
              <a:rPr lang="en-US" sz="2800" dirty="0"/>
              <a:t> </a:t>
            </a:r>
            <a:r>
              <a:rPr lang="en-US" sz="2800" dirty="0" err="1"/>
              <a:t>olduğunu</a:t>
            </a:r>
            <a:r>
              <a:rPr lang="en-US" sz="2800" dirty="0"/>
              <a:t> </a:t>
            </a:r>
            <a:r>
              <a:rPr lang="en-US" sz="2800" dirty="0" err="1"/>
              <a:t>göstermiştir</a:t>
            </a:r>
            <a:r>
              <a:rPr lang="en-US" sz="2800" dirty="0"/>
              <a:t>. </a:t>
            </a:r>
            <a:endParaRPr lang="tr-TR" sz="2800" dirty="0"/>
          </a:p>
          <a:p>
            <a:pPr marL="0" indent="0" algn="just">
              <a:buNone/>
            </a:pPr>
            <a:r>
              <a:rPr lang="en-US" sz="2800" dirty="0" err="1"/>
              <a:t>Akut</a:t>
            </a:r>
            <a:r>
              <a:rPr lang="en-US" sz="2800" dirty="0"/>
              <a:t> </a:t>
            </a:r>
            <a:r>
              <a:rPr lang="en-US" sz="2800" dirty="0" smtClean="0"/>
              <a:t>GU </a:t>
            </a:r>
            <a:r>
              <a:rPr lang="en-US" sz="2800" dirty="0" err="1"/>
              <a:t>toksisitesi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(</a:t>
            </a:r>
            <a:r>
              <a:rPr lang="en-US" sz="2800" dirty="0" err="1"/>
              <a:t>özellikle</a:t>
            </a:r>
            <a:r>
              <a:rPr lang="en-US" sz="2800" dirty="0"/>
              <a:t> </a:t>
            </a:r>
            <a:r>
              <a:rPr lang="en-US" sz="2800" dirty="0" err="1"/>
              <a:t>mesane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), V65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smtClean="0"/>
              <a:t>V50’ </a:t>
            </a:r>
            <a:r>
              <a:rPr lang="en-US" sz="2800" dirty="0" err="1" smtClean="0"/>
              <a:t>hacimlerinin</a:t>
            </a:r>
            <a:r>
              <a:rPr lang="en-US" sz="2800" dirty="0" smtClean="0"/>
              <a:t> </a:t>
            </a:r>
            <a:r>
              <a:rPr lang="en-US" sz="2800" dirty="0" err="1"/>
              <a:t>istatistiksel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anlamlı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rapor</a:t>
            </a:r>
            <a:r>
              <a:rPr lang="en-US" sz="2800" dirty="0"/>
              <a:t> </a:t>
            </a:r>
            <a:r>
              <a:rPr lang="en-US" sz="2800" dirty="0" err="1"/>
              <a:t>edilmiştir</a:t>
            </a:r>
            <a:r>
              <a:rPr lang="en-US" sz="2800" dirty="0"/>
              <a:t>(p = 0.017). </a:t>
            </a:r>
            <a:endParaRPr lang="tr-TR" sz="2800" dirty="0"/>
          </a:p>
          <a:p>
            <a:pPr algn="just"/>
            <a:endParaRPr lang="en-US" sz="2600" dirty="0" smtClean="0"/>
          </a:p>
          <a:p>
            <a:pPr marL="0" indent="0" algn="just">
              <a:buNone/>
            </a:pPr>
            <a:r>
              <a:rPr lang="en-US" sz="2000" dirty="0" smtClean="0"/>
              <a:t>Pervez </a:t>
            </a:r>
            <a:r>
              <a:rPr lang="en-US" sz="2000" dirty="0"/>
              <a:t>N, et al. Acute toxicity in high-risk prostate cancer patients treated with androgen suppression and </a:t>
            </a:r>
            <a:r>
              <a:rPr lang="en-US" sz="2000" dirty="0" err="1"/>
              <a:t>hypofractionated</a:t>
            </a:r>
            <a:r>
              <a:rPr lang="en-US" sz="2000" dirty="0"/>
              <a:t> intensity-modulated radiotherapy. </a:t>
            </a:r>
            <a:r>
              <a:rPr lang="en-US" sz="2000" dirty="0" err="1"/>
              <a:t>Int</a:t>
            </a:r>
            <a:r>
              <a:rPr lang="en-US" sz="2000" dirty="0"/>
              <a:t> J </a:t>
            </a:r>
            <a:r>
              <a:rPr lang="en-US" sz="2000" dirty="0" err="1"/>
              <a:t>Radiat</a:t>
            </a:r>
            <a:r>
              <a:rPr lang="en-US" sz="2000" dirty="0"/>
              <a:t> </a:t>
            </a:r>
            <a:r>
              <a:rPr lang="en-US" sz="2000" dirty="0" err="1"/>
              <a:t>Oncol</a:t>
            </a:r>
            <a:r>
              <a:rPr lang="en-US" sz="2000" dirty="0"/>
              <a:t> </a:t>
            </a:r>
            <a:r>
              <a:rPr lang="en-US" sz="2000" dirty="0" err="1"/>
              <a:t>Biol</a:t>
            </a:r>
            <a:r>
              <a:rPr lang="en-US" sz="2000" dirty="0"/>
              <a:t> Phys. 2010;76:57–64. 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26629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8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 smtClean="0"/>
              <a:t>Mesane ve prostat komşuluğu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84404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4208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Mesane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0770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Prostat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4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Yan </a:t>
            </a:r>
            <a:r>
              <a:rPr lang="en-US" sz="3600" dirty="0" err="1" smtClean="0"/>
              <a:t>etkiler</a:t>
            </a:r>
            <a:r>
              <a:rPr lang="en-US" sz="3600" dirty="0" smtClean="0"/>
              <a:t> </a:t>
            </a:r>
            <a:r>
              <a:rPr lang="en-US" sz="3600" dirty="0" err="1" smtClean="0"/>
              <a:t>için</a:t>
            </a:r>
            <a:r>
              <a:rPr lang="en-US" sz="3600" dirty="0" smtClean="0"/>
              <a:t> </a:t>
            </a:r>
            <a:r>
              <a:rPr lang="en-US" sz="3600" dirty="0" err="1" smtClean="0"/>
              <a:t>kritik</a:t>
            </a:r>
            <a:r>
              <a:rPr lang="en-US" sz="3600" dirty="0" smtClean="0"/>
              <a:t> </a:t>
            </a:r>
            <a:r>
              <a:rPr lang="en-US" sz="3600" dirty="0" err="1" smtClean="0"/>
              <a:t>dozlar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Mesane: V80 &lt;%15, V75 &lt;%25, V70 &lt;%35, V65 &lt;%25–50, V55 &lt;%50, V40 &lt;%50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Rektum</a:t>
            </a:r>
            <a:r>
              <a:rPr lang="tr-TR" dirty="0"/>
              <a:t>: V75 &lt;%15, V70 &lt;%20–25, V65 &lt;%17–35, V60 &lt;%40–50, V50 &lt;%50, V40 &lt;35–%40 </a:t>
            </a:r>
            <a:r>
              <a:rPr lang="tr-TR" dirty="0" err="1"/>
              <a:t>Femur</a:t>
            </a:r>
            <a:r>
              <a:rPr lang="tr-TR" dirty="0"/>
              <a:t> başları: V50 &lt;%5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İnce </a:t>
            </a:r>
            <a:r>
              <a:rPr lang="tr-TR" dirty="0"/>
              <a:t>bağırsak: V52 %0, &lt;150 cc &gt;45 </a:t>
            </a:r>
            <a:r>
              <a:rPr lang="tr-TR" dirty="0" err="1"/>
              <a:t>Gy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Penil</a:t>
            </a:r>
            <a:r>
              <a:rPr lang="tr-TR" dirty="0" smtClean="0"/>
              <a:t> </a:t>
            </a:r>
            <a:r>
              <a:rPr lang="tr-TR" dirty="0" err="1" smtClean="0"/>
              <a:t>bulb</a:t>
            </a:r>
            <a:r>
              <a:rPr lang="tr-TR" dirty="0" smtClean="0"/>
              <a:t>: </a:t>
            </a:r>
            <a:r>
              <a:rPr lang="tr-TR" dirty="0"/>
              <a:t>ortalama doz &lt;52,5 </a:t>
            </a:r>
            <a:r>
              <a:rPr lang="tr-TR" dirty="0" err="1"/>
              <a:t>Gy</a:t>
            </a:r>
            <a:r>
              <a:rPr lang="tr-TR" dirty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327536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Hipofraksiyonasyon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toksisite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56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HYPRO </a:t>
            </a:r>
            <a:r>
              <a:rPr lang="en-US" dirty="0" err="1"/>
              <a:t>çalışmasında</a:t>
            </a:r>
            <a:r>
              <a:rPr lang="en-US" dirty="0"/>
              <a:t> </a:t>
            </a:r>
            <a:r>
              <a:rPr lang="en-US" dirty="0" err="1"/>
              <a:t>hastalara</a:t>
            </a:r>
            <a:r>
              <a:rPr lang="en-US" dirty="0"/>
              <a:t> 8 </a:t>
            </a:r>
            <a:r>
              <a:rPr lang="en-US" dirty="0" err="1"/>
              <a:t>haftada</a:t>
            </a:r>
            <a:r>
              <a:rPr lang="en-US" dirty="0"/>
              <a:t> 39 </a:t>
            </a:r>
            <a:r>
              <a:rPr lang="en-US" dirty="0" err="1"/>
              <a:t>fraksiyon</a:t>
            </a:r>
            <a:r>
              <a:rPr lang="en-US" dirty="0"/>
              <a:t> 2Gy (</a:t>
            </a:r>
            <a:r>
              <a:rPr lang="en-US" dirty="0" err="1"/>
              <a:t>haftada</a:t>
            </a:r>
            <a:r>
              <a:rPr lang="en-US" dirty="0"/>
              <a:t> </a:t>
            </a:r>
            <a:r>
              <a:rPr lang="en-US" dirty="0" err="1"/>
              <a:t>beş</a:t>
            </a:r>
            <a:r>
              <a:rPr lang="en-US" dirty="0"/>
              <a:t> </a:t>
            </a:r>
            <a:r>
              <a:rPr lang="en-US" dirty="0" err="1"/>
              <a:t>fraksiyon</a:t>
            </a:r>
            <a:r>
              <a:rPr lang="en-US" dirty="0"/>
              <a:t>)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smtClean="0"/>
              <a:t>78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en-US" dirty="0" err="1"/>
              <a:t>fraksiyonasyon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6.5 </a:t>
            </a:r>
            <a:r>
              <a:rPr lang="en-US" dirty="0" err="1"/>
              <a:t>haftada</a:t>
            </a:r>
            <a:r>
              <a:rPr lang="en-US" dirty="0"/>
              <a:t> 19 </a:t>
            </a:r>
            <a:r>
              <a:rPr lang="en-US" dirty="0" err="1"/>
              <a:t>fraksiyon</a:t>
            </a:r>
            <a:r>
              <a:rPr lang="en-US" dirty="0"/>
              <a:t> 3.4 </a:t>
            </a:r>
            <a:r>
              <a:rPr lang="en-US" dirty="0" err="1" smtClean="0"/>
              <a:t>Gy</a:t>
            </a:r>
            <a:r>
              <a:rPr lang="en-US" dirty="0" smtClean="0"/>
              <a:t> (64.6 </a:t>
            </a:r>
            <a:r>
              <a:rPr lang="en-US" dirty="0" err="1" smtClean="0"/>
              <a:t>Gy</a:t>
            </a:r>
            <a:r>
              <a:rPr lang="en-US" dirty="0" smtClean="0"/>
              <a:t>) </a:t>
            </a:r>
            <a:r>
              <a:rPr lang="en-US" dirty="0"/>
              <a:t>(</a:t>
            </a:r>
            <a:r>
              <a:rPr lang="en-US" dirty="0" err="1"/>
              <a:t>haftada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fraksiyon</a:t>
            </a:r>
            <a:r>
              <a:rPr lang="en-US" dirty="0"/>
              <a:t>) </a:t>
            </a:r>
            <a:r>
              <a:rPr lang="en-US" dirty="0" err="1"/>
              <a:t>alacak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randomize </a:t>
            </a:r>
            <a:r>
              <a:rPr lang="en-US" dirty="0" err="1"/>
              <a:t>edilmiş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Hipofraksiyonasyon</a:t>
            </a:r>
            <a:r>
              <a:rPr lang="en-US" dirty="0" smtClean="0"/>
              <a:t> </a:t>
            </a:r>
            <a:r>
              <a:rPr lang="en-US" dirty="0" err="1"/>
              <a:t>kolunda</a:t>
            </a:r>
            <a:r>
              <a:rPr lang="en-US" dirty="0"/>
              <a:t> grad 2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üzeri</a:t>
            </a:r>
            <a:r>
              <a:rPr lang="en-US" dirty="0"/>
              <a:t> GU </a:t>
            </a:r>
            <a:r>
              <a:rPr lang="en-US" dirty="0" err="1" smtClean="0"/>
              <a:t>toksisite</a:t>
            </a:r>
            <a:r>
              <a:rPr lang="en-US" dirty="0" smtClean="0"/>
              <a:t> %41 </a:t>
            </a:r>
            <a:r>
              <a:rPr lang="en-US" dirty="0" err="1" smtClean="0"/>
              <a:t>ve</a:t>
            </a:r>
            <a:r>
              <a:rPr lang="en-US" dirty="0" smtClean="0"/>
              <a:t> gr 3 </a:t>
            </a:r>
            <a:r>
              <a:rPr lang="en-US" dirty="0" err="1" smtClean="0"/>
              <a:t>üzeri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%1</a:t>
            </a:r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err="1"/>
              <a:t>imiş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CRT </a:t>
            </a:r>
            <a:r>
              <a:rPr lang="en-US" dirty="0" err="1" smtClean="0"/>
              <a:t>kolunda</a:t>
            </a:r>
            <a:r>
              <a:rPr lang="en-US" dirty="0" smtClean="0"/>
              <a:t> </a:t>
            </a:r>
            <a:r>
              <a:rPr lang="en-US" dirty="0"/>
              <a:t>grad 2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üzeri</a:t>
            </a:r>
            <a:r>
              <a:rPr lang="en-US" dirty="0"/>
              <a:t> GU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smtClean="0"/>
              <a:t>%39 </a:t>
            </a:r>
            <a:r>
              <a:rPr lang="en-US" dirty="0" err="1"/>
              <a:t>ve</a:t>
            </a:r>
            <a:r>
              <a:rPr lang="en-US" dirty="0"/>
              <a:t> gr 3 </a:t>
            </a:r>
            <a:r>
              <a:rPr lang="en-US" dirty="0" err="1"/>
              <a:t>üzeri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%</a:t>
            </a:r>
            <a:r>
              <a:rPr lang="en-US" dirty="0" smtClean="0"/>
              <a:t>13 </a:t>
            </a:r>
            <a:r>
              <a:rPr lang="en-US" dirty="0" err="1"/>
              <a:t>imiş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RT </a:t>
            </a:r>
            <a:r>
              <a:rPr lang="en-US" dirty="0" err="1" smtClean="0"/>
              <a:t>kolunda</a:t>
            </a:r>
            <a:r>
              <a:rPr lang="en-US" dirty="0" smtClean="0"/>
              <a:t> GI </a:t>
            </a:r>
            <a:r>
              <a:rPr lang="en-US" dirty="0" err="1" smtClean="0"/>
              <a:t>toksisite</a:t>
            </a:r>
            <a:r>
              <a:rPr lang="en-US" dirty="0" smtClean="0"/>
              <a:t>  </a:t>
            </a:r>
            <a:r>
              <a:rPr lang="en-US" dirty="0" err="1" smtClean="0"/>
              <a:t>ise</a:t>
            </a:r>
            <a:r>
              <a:rPr lang="en-US" dirty="0" smtClean="0"/>
              <a:t> %22 </a:t>
            </a:r>
            <a:r>
              <a:rPr lang="en-US" dirty="0" err="1" smtClean="0"/>
              <a:t>ve</a:t>
            </a:r>
            <a:r>
              <a:rPr lang="en-US" dirty="0" smtClean="0"/>
              <a:t> grad 3 </a:t>
            </a:r>
            <a:r>
              <a:rPr lang="en-US" dirty="0" err="1" smtClean="0"/>
              <a:t>üzeri</a:t>
            </a:r>
            <a:r>
              <a:rPr lang="en-US" dirty="0" smtClean="0"/>
              <a:t> %</a:t>
            </a:r>
            <a:r>
              <a:rPr lang="en-US" dirty="0"/>
              <a:t>3</a:t>
            </a:r>
            <a:r>
              <a:rPr lang="en-US" dirty="0" smtClean="0"/>
              <a:t> CRT </a:t>
            </a:r>
            <a:r>
              <a:rPr lang="en-US" dirty="0" err="1"/>
              <a:t>kolunda</a:t>
            </a:r>
            <a:r>
              <a:rPr lang="en-US" dirty="0"/>
              <a:t> GI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smtClean="0"/>
              <a:t>%18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smtClean="0"/>
              <a:t>%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grubu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bulunmuş</a:t>
            </a:r>
            <a:r>
              <a:rPr lang="en-US" dirty="0"/>
              <a:t>.</a:t>
            </a:r>
            <a:r>
              <a:rPr lang="tr-TR" dirty="0"/>
              <a:t>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327536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3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SBRT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33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/>
              <a:t>Düşük ve orta riskli prostat </a:t>
            </a:r>
            <a:r>
              <a:rPr lang="tr-TR" dirty="0" smtClean="0"/>
              <a:t>kanseri </a:t>
            </a:r>
            <a:r>
              <a:rPr lang="tr-TR" dirty="0" err="1" smtClean="0"/>
              <a:t>RT’sinde</a:t>
            </a:r>
            <a:r>
              <a:rPr lang="tr-TR" dirty="0" smtClean="0"/>
              <a:t>  </a:t>
            </a:r>
            <a:r>
              <a:rPr lang="tr-TR" dirty="0" err="1"/>
              <a:t>stereotaktik</a:t>
            </a:r>
            <a:r>
              <a:rPr lang="tr-TR" dirty="0"/>
              <a:t> vücut radyasyon tedavisinin (SBRT) </a:t>
            </a:r>
            <a:r>
              <a:rPr lang="tr-TR" dirty="0" smtClean="0"/>
              <a:t>kullanımı giderek artmaktadır. </a:t>
            </a:r>
          </a:p>
          <a:p>
            <a:pPr marL="0" indent="0" algn="just">
              <a:buNone/>
            </a:pPr>
            <a:r>
              <a:rPr lang="tr-TR" dirty="0" smtClean="0"/>
              <a:t>Yapılan </a:t>
            </a:r>
            <a:r>
              <a:rPr lang="tr-TR" dirty="0" err="1" smtClean="0"/>
              <a:t>çalımalarda</a:t>
            </a:r>
            <a:r>
              <a:rPr lang="tr-TR" dirty="0" smtClean="0"/>
              <a:t>, 2 </a:t>
            </a:r>
            <a:r>
              <a:rPr lang="tr-TR" dirty="0"/>
              <a:t>ila 7 yıl arasında değişen takip süreleri olan birkaç </a:t>
            </a:r>
            <a:r>
              <a:rPr lang="tr-TR" dirty="0" smtClean="0"/>
              <a:t>seride, </a:t>
            </a:r>
            <a:r>
              <a:rPr lang="tr-TR" dirty="0"/>
              <a:t>prostat spesifik antijen (PSA) kontrol </a:t>
            </a:r>
            <a:r>
              <a:rPr lang="tr-TR" dirty="0" smtClean="0"/>
              <a:t>sonuçları analiz edildiğinde,  düşük </a:t>
            </a:r>
            <a:r>
              <a:rPr lang="tr-TR" dirty="0"/>
              <a:t>riskli hastalık için yaklaşık %95 ve orta riskli hastalık için %80 ila %90'lık </a:t>
            </a:r>
            <a:r>
              <a:rPr lang="tr-TR" dirty="0" smtClean="0"/>
              <a:t>başarılı neticeler göstermiştir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7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5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Düşük</a:t>
            </a:r>
            <a:r>
              <a:rPr lang="en-US" sz="3600" dirty="0" smtClean="0"/>
              <a:t> </a:t>
            </a:r>
            <a:r>
              <a:rPr lang="en-US" sz="3600" dirty="0" err="1" smtClean="0"/>
              <a:t>riskli</a:t>
            </a:r>
            <a:r>
              <a:rPr lang="en-US" sz="3600" dirty="0" smtClean="0"/>
              <a:t> </a:t>
            </a:r>
            <a:r>
              <a:rPr lang="en-US" sz="3600" dirty="0" err="1" smtClean="0"/>
              <a:t>düşük</a:t>
            </a:r>
            <a:r>
              <a:rPr lang="en-US" sz="3600" dirty="0" smtClean="0"/>
              <a:t> </a:t>
            </a:r>
            <a:r>
              <a:rPr lang="en-US" sz="3600" dirty="0" err="1" smtClean="0"/>
              <a:t>hacimli</a:t>
            </a:r>
            <a:r>
              <a:rPr lang="en-US" sz="3600" dirty="0" smtClean="0"/>
              <a:t> </a:t>
            </a:r>
            <a:r>
              <a:rPr lang="en-US" sz="3600" dirty="0" err="1" smtClean="0"/>
              <a:t>hastalıkta</a:t>
            </a:r>
            <a:r>
              <a:rPr lang="en-US" sz="3600" dirty="0" smtClean="0"/>
              <a:t> SBRT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1217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err="1"/>
              <a:t>Loblaw</a:t>
            </a:r>
            <a:r>
              <a:rPr lang="tr-TR" dirty="0"/>
              <a:t> ve arkadaşları, SBRT tekniği ile tedavi edilen düşük hacimli, düşük riskli hastalığa sahip </a:t>
            </a:r>
            <a:r>
              <a:rPr lang="tr-TR" dirty="0" smtClean="0"/>
              <a:t>71 </a:t>
            </a:r>
            <a:r>
              <a:rPr lang="tr-TR" dirty="0"/>
              <a:t>hastada 5 </a:t>
            </a:r>
            <a:r>
              <a:rPr lang="tr-TR" dirty="0" smtClean="0"/>
              <a:t>adet haftalık </a:t>
            </a:r>
            <a:r>
              <a:rPr lang="tr-TR" dirty="0"/>
              <a:t>fraksiyonlarda verilen 35 </a:t>
            </a:r>
            <a:r>
              <a:rPr lang="tr-TR" dirty="0" err="1" smtClean="0"/>
              <a:t>Gy</a:t>
            </a:r>
            <a:r>
              <a:rPr lang="tr-TR" dirty="0" smtClean="0"/>
              <a:t> RT tamamlandıktan sonra  sadece %</a:t>
            </a:r>
            <a:r>
              <a:rPr lang="tr-TR" dirty="0"/>
              <a:t>4 </a:t>
            </a:r>
            <a:r>
              <a:rPr lang="tr-TR" dirty="0" smtClean="0"/>
              <a:t>pozitif biyopsi bildirmişler.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633853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Rutin</a:t>
            </a:r>
            <a:r>
              <a:rPr lang="en-US" sz="3600" dirty="0" smtClean="0"/>
              <a:t> </a:t>
            </a:r>
            <a:r>
              <a:rPr lang="en-US" sz="3600" dirty="0" err="1" smtClean="0"/>
              <a:t>biopsi</a:t>
            </a:r>
            <a:r>
              <a:rPr lang="en-US" sz="3600" dirty="0" smtClean="0"/>
              <a:t> </a:t>
            </a:r>
            <a:r>
              <a:rPr lang="en-US" sz="3600" dirty="0" err="1" smtClean="0"/>
              <a:t>yapılmış</a:t>
            </a:r>
            <a:r>
              <a:rPr lang="en-US" sz="3600" dirty="0" smtClean="0"/>
              <a:t> </a:t>
            </a:r>
            <a:r>
              <a:rPr lang="en-US" sz="3600" dirty="0" err="1" smtClean="0"/>
              <a:t>mı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1278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/>
              <a:t>SBRT ile tedavi edilen </a:t>
            </a:r>
            <a:r>
              <a:rPr lang="tr-TR" dirty="0" smtClean="0"/>
              <a:t>hastalarla yapılmış çalışmaların birçoğunda, </a:t>
            </a:r>
            <a:r>
              <a:rPr lang="tr-TR" dirty="0"/>
              <a:t>tümör kontrol sonuçları, 5 yıllık PSA </a:t>
            </a:r>
            <a:r>
              <a:rPr lang="tr-TR" dirty="0" err="1"/>
              <a:t>relapssız</a:t>
            </a:r>
            <a:r>
              <a:rPr lang="tr-TR" dirty="0"/>
              <a:t> </a:t>
            </a:r>
            <a:r>
              <a:rPr lang="tr-TR" dirty="0" err="1"/>
              <a:t>sağkalım</a:t>
            </a:r>
            <a:r>
              <a:rPr lang="tr-TR" dirty="0"/>
              <a:t> sonuçları </a:t>
            </a:r>
            <a:r>
              <a:rPr lang="tr-TR" dirty="0" smtClean="0"/>
              <a:t>ile yalnızca </a:t>
            </a:r>
            <a:r>
              <a:rPr lang="tr-TR" dirty="0"/>
              <a:t>dolaylı olarak değerlendirilmiştir. Tedavi sonrası </a:t>
            </a:r>
            <a:r>
              <a:rPr lang="tr-TR" dirty="0" smtClean="0"/>
              <a:t>rutin biyopsi yapılmamıştır. Oysa </a:t>
            </a:r>
            <a:r>
              <a:rPr lang="tr-TR" dirty="0" err="1" smtClean="0"/>
              <a:t>biopsi</a:t>
            </a:r>
            <a:r>
              <a:rPr lang="tr-TR" dirty="0" smtClean="0"/>
              <a:t> yapılsa idi </a:t>
            </a:r>
            <a:r>
              <a:rPr lang="tr-TR" dirty="0" err="1"/>
              <a:t>SBRT'nin</a:t>
            </a:r>
            <a:r>
              <a:rPr lang="tr-TR" dirty="0"/>
              <a:t> lokal </a:t>
            </a:r>
            <a:r>
              <a:rPr lang="tr-TR" dirty="0" err="1"/>
              <a:t>intraprostatik</a:t>
            </a:r>
            <a:r>
              <a:rPr lang="tr-TR" dirty="0"/>
              <a:t> hastalığı </a:t>
            </a:r>
            <a:r>
              <a:rPr lang="tr-TR" dirty="0" err="1"/>
              <a:t>eradike</a:t>
            </a:r>
            <a:r>
              <a:rPr lang="tr-TR" dirty="0"/>
              <a:t> etme yeteneği hakkında </a:t>
            </a:r>
            <a:r>
              <a:rPr lang="tr-TR" dirty="0" smtClean="0"/>
              <a:t>net bilgilere ulaşılabilirdi. Zira PSA </a:t>
            </a:r>
            <a:r>
              <a:rPr lang="tr-TR" dirty="0" err="1" smtClean="0"/>
              <a:t>nüksü</a:t>
            </a:r>
            <a:r>
              <a:rPr lang="tr-TR" dirty="0" smtClean="0"/>
              <a:t> olmayan hastalarda dahi bazen klinik ve radyolojik </a:t>
            </a:r>
            <a:r>
              <a:rPr lang="tr-TR" dirty="0" err="1" smtClean="0"/>
              <a:t>nükslerin</a:t>
            </a:r>
            <a:r>
              <a:rPr lang="tr-TR" dirty="0" smtClean="0"/>
              <a:t> ortaya çıkabildiği bilinmektedir.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280872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8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Erken</a:t>
            </a:r>
            <a:r>
              <a:rPr lang="en-US" sz="3600" dirty="0" smtClean="0"/>
              <a:t> </a:t>
            </a:r>
            <a:r>
              <a:rPr lang="en-US" sz="3600" dirty="0" err="1" smtClean="0"/>
              <a:t>nüksleri</a:t>
            </a:r>
            <a:r>
              <a:rPr lang="en-US" sz="3600" dirty="0" smtClean="0"/>
              <a:t> </a:t>
            </a:r>
            <a:r>
              <a:rPr lang="en-US" sz="3600" dirty="0" err="1" smtClean="0"/>
              <a:t>belirlemek</a:t>
            </a:r>
            <a:r>
              <a:rPr lang="en-US" sz="3600" dirty="0" smtClean="0"/>
              <a:t> </a:t>
            </a:r>
            <a:r>
              <a:rPr lang="en-US" sz="3600" dirty="0" err="1" smtClean="0"/>
              <a:t>için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332544"/>
              </p:ext>
            </p:extLst>
          </p:nvPr>
        </p:nvGraphicFramePr>
        <p:xfrm>
          <a:off x="457200" y="1989973"/>
          <a:ext cx="8229600" cy="456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234213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dirty="0" smtClean="0">
                          <a:solidFill>
                            <a:schemeClr val="bg1"/>
                          </a:solidFill>
                        </a:rPr>
                        <a:t>35-Gy ve 32.5-Gy doz seviyelerinde, PSA </a:t>
                      </a:r>
                      <a:r>
                        <a:rPr lang="tr-TR" sz="2800" b="0" dirty="0" err="1" smtClean="0">
                          <a:solidFill>
                            <a:schemeClr val="bg1"/>
                          </a:solidFill>
                        </a:rPr>
                        <a:t>relaps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</a:rPr>
                        <a:t> oranları %10 ila %15 altında iken, aynı çalışmalarda pozitif biyopsi bulgularının oranları yaklaşık %20 ila %25 idi. Yani PSA </a:t>
                      </a:r>
                      <a:r>
                        <a:rPr lang="tr-TR" sz="2800" b="0" dirty="0" err="1" smtClean="0">
                          <a:solidFill>
                            <a:schemeClr val="bg1"/>
                          </a:solidFill>
                        </a:rPr>
                        <a:t>nüksünden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</a:rPr>
                        <a:t> en az  %10 daha fazla gerçek </a:t>
                      </a:r>
                      <a:r>
                        <a:rPr lang="tr-TR" sz="2800" b="0" dirty="0" err="1" smtClean="0">
                          <a:solidFill>
                            <a:schemeClr val="bg1"/>
                          </a:solidFill>
                        </a:rPr>
                        <a:t>nüks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</a:rPr>
                        <a:t> mevcuttur.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dirty="0" smtClean="0">
                          <a:solidFill>
                            <a:schemeClr val="tx1"/>
                          </a:solidFill>
                        </a:rPr>
                        <a:t>Lokal kontrol durumunu bildirmek için PSA </a:t>
                      </a:r>
                      <a:r>
                        <a:rPr lang="tr-TR" sz="2800" b="0" dirty="0" err="1" smtClean="0">
                          <a:solidFill>
                            <a:schemeClr val="tx1"/>
                          </a:solidFill>
                        </a:rPr>
                        <a:t>relapsına</a:t>
                      </a:r>
                      <a:r>
                        <a:rPr lang="tr-TR" sz="2800" b="0" dirty="0" smtClean="0">
                          <a:solidFill>
                            <a:schemeClr val="tx1"/>
                          </a:solidFill>
                        </a:rPr>
                        <a:t> güvenmek yeterli olmayabilir ve tedavi sonrası biyopsiye ek olarak moleküler görüntüleme ve </a:t>
                      </a:r>
                      <a:r>
                        <a:rPr lang="tr-TR" sz="2800" b="0" dirty="0" err="1" smtClean="0">
                          <a:solidFill>
                            <a:schemeClr val="tx1"/>
                          </a:solidFill>
                        </a:rPr>
                        <a:t>biyobelirteçler</a:t>
                      </a:r>
                      <a:r>
                        <a:rPr lang="tr-TR" sz="2800" b="0" dirty="0" smtClean="0">
                          <a:solidFill>
                            <a:schemeClr val="tx1"/>
                          </a:solidFill>
                        </a:rPr>
                        <a:t> erken </a:t>
                      </a:r>
                      <a:r>
                        <a:rPr lang="tr-TR" sz="2800" b="0" dirty="0" err="1" smtClean="0">
                          <a:solidFill>
                            <a:schemeClr val="tx1"/>
                          </a:solidFill>
                        </a:rPr>
                        <a:t>intraprostatik</a:t>
                      </a:r>
                      <a:r>
                        <a:rPr lang="tr-TR" sz="2800" b="0" dirty="0" smtClean="0">
                          <a:solidFill>
                            <a:schemeClr val="tx1"/>
                          </a:solidFill>
                        </a:rPr>
                        <a:t> tümör </a:t>
                      </a:r>
                      <a:r>
                        <a:rPr lang="tr-TR" sz="2800" b="0" dirty="0" err="1" smtClean="0">
                          <a:solidFill>
                            <a:schemeClr val="tx1"/>
                          </a:solidFill>
                        </a:rPr>
                        <a:t>nükslerin</a:t>
                      </a:r>
                      <a:r>
                        <a:rPr lang="tr-TR" sz="2800" b="0" dirty="0" smtClean="0">
                          <a:solidFill>
                            <a:schemeClr val="tx1"/>
                          </a:solidFill>
                        </a:rPr>
                        <a:t> saptanmasında umut verici olabilir. 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1487200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4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SBRT </a:t>
            </a:r>
            <a:r>
              <a:rPr lang="en-US" sz="3600" dirty="0" err="1" smtClean="0"/>
              <a:t>ile</a:t>
            </a:r>
            <a:r>
              <a:rPr lang="en-US" sz="3600" dirty="0" smtClean="0"/>
              <a:t> ilk </a:t>
            </a:r>
            <a:r>
              <a:rPr lang="en-US" sz="3600" dirty="0" err="1" smtClean="0"/>
              <a:t>doz</a:t>
            </a:r>
            <a:r>
              <a:rPr lang="en-US" sz="3600" dirty="0" smtClean="0"/>
              <a:t> </a:t>
            </a:r>
            <a:r>
              <a:rPr lang="en-US" sz="3600" dirty="0" err="1" smtClean="0"/>
              <a:t>eskalasyon</a:t>
            </a:r>
            <a:r>
              <a:rPr lang="en-US" sz="3600" dirty="0" smtClean="0"/>
              <a:t> </a:t>
            </a:r>
            <a:r>
              <a:rPr lang="en-US" sz="3600" dirty="0" err="1" smtClean="0"/>
              <a:t>çalişmasi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43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Zelefsky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grubunun</a:t>
            </a:r>
            <a:r>
              <a:rPr lang="en-US" dirty="0"/>
              <a:t> </a:t>
            </a:r>
            <a:r>
              <a:rPr lang="en-US" dirty="0" err="1"/>
              <a:t>çalışması</a:t>
            </a:r>
            <a:r>
              <a:rPr lang="en-US" dirty="0"/>
              <a:t> SBRT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ilk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eskalasyon</a:t>
            </a:r>
            <a:r>
              <a:rPr lang="en-US" dirty="0"/>
              <a:t> </a:t>
            </a:r>
            <a:r>
              <a:rPr lang="en-US" dirty="0" err="1"/>
              <a:t>çalışmasıdır</a:t>
            </a:r>
            <a:r>
              <a:rPr lang="en-US" dirty="0"/>
              <a:t>.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risk </a:t>
            </a:r>
            <a:r>
              <a:rPr lang="en-US" dirty="0" err="1" smtClean="0"/>
              <a:t>grubundan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hacmi</a:t>
            </a:r>
            <a:r>
              <a:rPr lang="en-US" dirty="0" smtClean="0"/>
              <a:t> 60cc </a:t>
            </a:r>
            <a:r>
              <a:rPr lang="en-US" dirty="0" err="1" smtClean="0"/>
              <a:t>altında</a:t>
            </a:r>
            <a:r>
              <a:rPr lang="en-US" dirty="0" smtClean="0"/>
              <a:t>, HT </a:t>
            </a:r>
            <a:r>
              <a:rPr lang="en-US" dirty="0" err="1" smtClean="0"/>
              <a:t>almamış</a:t>
            </a:r>
            <a:r>
              <a:rPr lang="en-US" dirty="0" smtClean="0"/>
              <a:t> 136 </a:t>
            </a:r>
            <a:r>
              <a:rPr lang="en-US" dirty="0" err="1" smtClean="0"/>
              <a:t>hastaya</a:t>
            </a:r>
            <a:r>
              <a:rPr lang="en-US" dirty="0" smtClean="0"/>
              <a:t> 5 </a:t>
            </a:r>
            <a:r>
              <a:rPr lang="en-US" dirty="0" err="1" smtClean="0"/>
              <a:t>fraksiyonda</a:t>
            </a:r>
            <a:r>
              <a:rPr lang="en-US" dirty="0" smtClean="0"/>
              <a:t> 32.5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ila</a:t>
            </a:r>
            <a:r>
              <a:rPr lang="en-US" dirty="0"/>
              <a:t> 40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değişen</a:t>
            </a:r>
            <a:r>
              <a:rPr lang="en-US" dirty="0"/>
              <a:t> SBRT </a:t>
            </a:r>
            <a:r>
              <a:rPr lang="en-US" dirty="0" err="1" smtClean="0"/>
              <a:t>yapılmış</a:t>
            </a:r>
            <a:r>
              <a:rPr lang="en-US" dirty="0" smtClean="0"/>
              <a:t>. </a:t>
            </a:r>
            <a:r>
              <a:rPr lang="en-US" dirty="0" err="1"/>
              <a:t>A</a:t>
            </a:r>
            <a:r>
              <a:rPr lang="en-US" dirty="0" err="1" smtClean="0"/>
              <a:t>kut</a:t>
            </a:r>
            <a:r>
              <a:rPr lang="en-US" dirty="0" smtClean="0"/>
              <a:t> grad </a:t>
            </a:r>
            <a:r>
              <a:rPr lang="en-US" dirty="0"/>
              <a:t>2 </a:t>
            </a:r>
            <a:r>
              <a:rPr lang="en-US" dirty="0" err="1" smtClean="0"/>
              <a:t>üriner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32.5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ila</a:t>
            </a:r>
            <a:r>
              <a:rPr lang="en-US" dirty="0"/>
              <a:t> 40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smtClean="0"/>
              <a:t> 16.7%- </a:t>
            </a:r>
            <a:r>
              <a:rPr lang="en-US" dirty="0"/>
              <a:t>22.9</a:t>
            </a:r>
            <a:r>
              <a:rPr lang="en-US" dirty="0" smtClean="0"/>
              <a:t>%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bulunmuş</a:t>
            </a:r>
            <a:r>
              <a:rPr lang="en-US" dirty="0" smtClean="0"/>
              <a:t>.  40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kolunda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1 </a:t>
            </a:r>
            <a:r>
              <a:rPr lang="en-US" dirty="0" err="1"/>
              <a:t>hastada</a:t>
            </a:r>
            <a:r>
              <a:rPr lang="en-US" dirty="0"/>
              <a:t>  grad 3 </a:t>
            </a:r>
            <a:r>
              <a:rPr lang="en-US" dirty="0" err="1"/>
              <a:t>üriner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/>
              <a:t>görülmüş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Michael J. Zelefsky</a:t>
            </a:r>
            <a:r>
              <a:rPr lang="en-US" sz="2400" dirty="0"/>
              <a:t>,. Five-Year Outcomes of a Phase 1 Dose-Escalation Study Using Stereotactic Body Radiosurgery for Patients With Low-Risk and Intermediate-Risk Prostate Cancer. </a:t>
            </a:r>
            <a:r>
              <a:rPr lang="en-US" sz="2400" dirty="0">
                <a:hlinkClick r:id="rId3"/>
              </a:rPr>
              <a:t>Int J Radiat Oncol Biol Phys. 2019 May 1; 104(1): 42–49. </a:t>
            </a:r>
            <a:endParaRPr lang="tr-TR" sz="2400" dirty="0"/>
          </a:p>
          <a:p>
            <a:pPr marL="0" indent="0">
              <a:buNone/>
            </a:pPr>
            <a:endParaRPr lang="tr-TR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327536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Multiparametrik</a:t>
            </a:r>
            <a:r>
              <a:rPr lang="en-US" sz="2000" dirty="0"/>
              <a:t> </a:t>
            </a:r>
            <a:r>
              <a:rPr lang="en-US" sz="2000" dirty="0" err="1"/>
              <a:t>prostat</a:t>
            </a:r>
            <a:r>
              <a:rPr lang="en-US" sz="2000" dirty="0"/>
              <a:t> MR </a:t>
            </a:r>
            <a:r>
              <a:rPr lang="en-US" sz="2000" dirty="0" err="1"/>
              <a:t>ve</a:t>
            </a:r>
            <a:r>
              <a:rPr lang="en-US" sz="2000" dirty="0"/>
              <a:t> PSMA PET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planlama</a:t>
            </a:r>
            <a:r>
              <a:rPr lang="en-US" sz="2000" dirty="0"/>
              <a:t> </a:t>
            </a:r>
            <a:r>
              <a:rPr lang="en-US" sz="2000" dirty="0" err="1"/>
              <a:t>yaparak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 RT </a:t>
            </a:r>
            <a:r>
              <a:rPr lang="en-US" sz="2000" dirty="0" err="1"/>
              <a:t>sonrası</a:t>
            </a:r>
            <a:r>
              <a:rPr lang="en-US" sz="2000" dirty="0"/>
              <a:t> </a:t>
            </a:r>
            <a:r>
              <a:rPr lang="en-US" sz="2000" dirty="0" err="1"/>
              <a:t>sadece</a:t>
            </a:r>
            <a:r>
              <a:rPr lang="en-US" sz="2000" dirty="0"/>
              <a:t> </a:t>
            </a:r>
            <a:r>
              <a:rPr lang="en-US" sz="2000" dirty="0" err="1"/>
              <a:t>nodüle</a:t>
            </a:r>
            <a:r>
              <a:rPr lang="en-US" sz="2000" dirty="0"/>
              <a:t> boost </a:t>
            </a:r>
            <a:r>
              <a:rPr lang="en-US" sz="2000" dirty="0" err="1"/>
              <a:t>yapılan</a:t>
            </a:r>
            <a:r>
              <a:rPr lang="en-US" sz="2000" dirty="0"/>
              <a:t> </a:t>
            </a:r>
            <a:r>
              <a:rPr lang="en-US" sz="2000" dirty="0" err="1"/>
              <a:t>çalışmalar</a:t>
            </a:r>
            <a:r>
              <a:rPr lang="en-US" sz="2000" dirty="0"/>
              <a:t> da </a:t>
            </a:r>
            <a:r>
              <a:rPr lang="en-US" sz="2000" dirty="0" err="1"/>
              <a:t>ugulanmaya</a:t>
            </a:r>
            <a:r>
              <a:rPr lang="en-US" sz="2000" dirty="0"/>
              <a:t> </a:t>
            </a:r>
            <a:r>
              <a:rPr lang="en-US" sz="2000" dirty="0" err="1"/>
              <a:t>başlanmıştır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smtClean="0"/>
              <a:t>(95 </a:t>
            </a:r>
            <a:r>
              <a:rPr lang="en-US" sz="2000" dirty="0" err="1" smtClean="0"/>
              <a:t>Gy</a:t>
            </a:r>
            <a:r>
              <a:rPr lang="en-US" sz="2000" dirty="0" smtClean="0"/>
              <a:t> boost)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528" b="528"/>
          <a:stretch>
            <a:fillRect/>
          </a:stretch>
        </p:blipFill>
        <p:spPr>
          <a:xfrm>
            <a:off x="225425" y="1474435"/>
            <a:ext cx="8734425" cy="3938588"/>
          </a:xfrm>
        </p:spPr>
      </p:pic>
    </p:spTree>
    <p:extLst>
      <p:ext uri="{BB962C8B-B14F-4D97-AF65-F5344CB8AC3E}">
        <p14:creationId xmlns:p14="http://schemas.microsoft.com/office/powerpoint/2010/main" val="313060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Brakiterapi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37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/>
              <a:t>Lineer </a:t>
            </a:r>
            <a:r>
              <a:rPr lang="tr-TR" dirty="0" err="1"/>
              <a:t>kuadratik</a:t>
            </a:r>
            <a:r>
              <a:rPr lang="tr-TR" dirty="0"/>
              <a:t> modele göre, Pd-103’ün BED değeri,  I-125’e göre daha düşüktür. Bu nedenle I-125  (%6 komplikasyon) ile komplikasyon oranları Pd-103’e (%0) göre biraz daha fazladır. Pd-103’ün yarı ömrü (17 gün) de daha düşük olduğundan hızlı </a:t>
            </a:r>
            <a:r>
              <a:rPr lang="tr-TR" dirty="0" err="1"/>
              <a:t>prolifere</a:t>
            </a:r>
            <a:r>
              <a:rPr lang="tr-TR" dirty="0"/>
              <a:t> olan dokularda etkinliği daha fazladır. Bu nedenle </a:t>
            </a:r>
            <a:r>
              <a:rPr lang="tr-TR" dirty="0" smtClean="0"/>
              <a:t>yavaş </a:t>
            </a:r>
            <a:r>
              <a:rPr lang="tr-TR" dirty="0" err="1" smtClean="0"/>
              <a:t>prolifere</a:t>
            </a:r>
            <a:r>
              <a:rPr lang="tr-TR" dirty="0" smtClean="0"/>
              <a:t> olan doku özelliği olan prostat </a:t>
            </a:r>
            <a:r>
              <a:rPr lang="tr-TR" dirty="0"/>
              <a:t>kanserinde etkinliği artırmak için daha uzun süreli etkisi olan I-125 (59 gün) daha çok tercih edilir</a:t>
            </a:r>
            <a:r>
              <a:rPr lang="tr-TR" dirty="0" smtClean="0"/>
              <a:t>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305" r="305"/>
          <a:stretch>
            <a:fillRect/>
          </a:stretch>
        </p:blipFill>
        <p:spPr>
          <a:xfrm>
            <a:off x="457200" y="1063625"/>
            <a:ext cx="8229600" cy="5062538"/>
          </a:xfrm>
        </p:spPr>
      </p:pic>
    </p:spTree>
    <p:extLst>
      <p:ext uri="{BB962C8B-B14F-4D97-AF65-F5344CB8AC3E}">
        <p14:creationId xmlns:p14="http://schemas.microsoft.com/office/powerpoint/2010/main" val="427610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 smtClean="0"/>
              <a:t>Prostat kanseri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5021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76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EBRT </a:t>
            </a:r>
            <a:r>
              <a:rPr lang="en-US" sz="3600" dirty="0" err="1" smtClean="0"/>
              <a:t>ve</a:t>
            </a:r>
            <a:r>
              <a:rPr lang="en-US" sz="3600" dirty="0" smtClean="0"/>
              <a:t> I-125 seed </a:t>
            </a:r>
            <a:r>
              <a:rPr lang="en-US" sz="3600" dirty="0" err="1" smtClean="0"/>
              <a:t>karşılaştırma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913965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477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hastasına</a:t>
            </a:r>
            <a:r>
              <a:rPr lang="en-US" dirty="0" smtClean="0"/>
              <a:t> 2000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smtClean="0"/>
              <a:t>2019 </a:t>
            </a:r>
            <a:r>
              <a:rPr lang="en-US" dirty="0" err="1" smtClean="0"/>
              <a:t>arasında</a:t>
            </a:r>
            <a:r>
              <a:rPr lang="en-US" dirty="0" smtClean="0"/>
              <a:t> 74-78 </a:t>
            </a:r>
            <a:r>
              <a:rPr lang="en-US" dirty="0" err="1" smtClean="0"/>
              <a:t>Gy</a:t>
            </a:r>
            <a:r>
              <a:rPr lang="en-US" dirty="0" smtClean="0"/>
              <a:t> EBRT </a:t>
            </a:r>
            <a:r>
              <a:rPr lang="en-US" dirty="0" err="1" smtClean="0"/>
              <a:t>ve</a:t>
            </a:r>
            <a:r>
              <a:rPr lang="en-US" dirty="0" smtClean="0"/>
              <a:t> I-125 </a:t>
            </a:r>
            <a:r>
              <a:rPr lang="en-US" dirty="0" err="1" smtClean="0"/>
              <a:t>seed’leri</a:t>
            </a:r>
            <a:r>
              <a:rPr lang="en-US" dirty="0" smtClean="0"/>
              <a:t> </a:t>
            </a:r>
            <a:r>
              <a:rPr lang="en-US" dirty="0" err="1" smtClean="0"/>
              <a:t>uygulanmış</a:t>
            </a:r>
            <a:r>
              <a:rPr lang="en-US" dirty="0" smtClean="0"/>
              <a:t>. 5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sonunda</a:t>
            </a:r>
            <a:r>
              <a:rPr lang="en-US" dirty="0" smtClean="0"/>
              <a:t> her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grupta</a:t>
            </a:r>
            <a:r>
              <a:rPr lang="en-US" dirty="0" smtClean="0"/>
              <a:t> da %95 </a:t>
            </a:r>
            <a:r>
              <a:rPr lang="en-US" dirty="0" err="1" smtClean="0"/>
              <a:t>hastalıksız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edilmiş</a:t>
            </a:r>
            <a:r>
              <a:rPr lang="en-US" dirty="0" smtClean="0"/>
              <a:t>. 10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hastalıksız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EBRT </a:t>
            </a:r>
            <a:r>
              <a:rPr lang="en-US" dirty="0" err="1" smtClean="0"/>
              <a:t>ile</a:t>
            </a:r>
            <a:r>
              <a:rPr lang="en-US" dirty="0" smtClean="0"/>
              <a:t> %87, I-125 </a:t>
            </a:r>
            <a:r>
              <a:rPr lang="en-US" dirty="0" err="1" smtClean="0"/>
              <a:t>ile</a:t>
            </a:r>
            <a:r>
              <a:rPr lang="en-US" dirty="0" smtClean="0"/>
              <a:t> %94 </a:t>
            </a:r>
            <a:r>
              <a:rPr lang="en-US" dirty="0" err="1" smtClean="0"/>
              <a:t>bulunmuş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EBRT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smtClean="0"/>
              <a:t>grad 2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üzeri</a:t>
            </a:r>
            <a:r>
              <a:rPr lang="en-US" dirty="0" smtClean="0"/>
              <a:t> </a:t>
            </a:r>
            <a:r>
              <a:rPr lang="en-US" dirty="0" err="1" smtClean="0"/>
              <a:t>rektal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I-125 </a:t>
            </a:r>
            <a:r>
              <a:rPr lang="en-US" dirty="0" err="1" smtClean="0"/>
              <a:t>seed’e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bulunmuş</a:t>
            </a:r>
            <a:r>
              <a:rPr lang="en-US" dirty="0" smtClean="0"/>
              <a:t> (%15). Grad 2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üzeri</a:t>
            </a:r>
            <a:r>
              <a:rPr lang="en-US" dirty="0" smtClean="0"/>
              <a:t> </a:t>
            </a:r>
            <a:r>
              <a:rPr lang="en-US" dirty="0" err="1"/>
              <a:t>ü</a:t>
            </a:r>
            <a:r>
              <a:rPr lang="en-US" dirty="0" err="1" smtClean="0"/>
              <a:t>riner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I-125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imiş</a:t>
            </a:r>
            <a:r>
              <a:rPr lang="en-US" dirty="0" smtClean="0"/>
              <a:t> (%40).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r>
              <a:rPr lang="en-US" dirty="0" smtClean="0"/>
              <a:t> </a:t>
            </a:r>
            <a:r>
              <a:rPr lang="en-US" dirty="0" err="1" smtClean="0"/>
              <a:t>zamanla</a:t>
            </a:r>
            <a:r>
              <a:rPr lang="en-US" dirty="0" smtClean="0"/>
              <a:t> </a:t>
            </a:r>
            <a:r>
              <a:rPr lang="en-US" dirty="0" err="1" smtClean="0"/>
              <a:t>belirgin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düzelmiş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2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Prostat </a:t>
            </a:r>
            <a:r>
              <a:rPr lang="tr-TR" dirty="0" err="1" smtClean="0"/>
              <a:t>brakiterapisi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89090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50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Partikül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45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Proton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iyon</a:t>
            </a:r>
            <a:r>
              <a:rPr lang="en-US" dirty="0" smtClean="0"/>
              <a:t> (C) </a:t>
            </a:r>
            <a:r>
              <a:rPr lang="en-US" dirty="0" err="1" smtClean="0"/>
              <a:t>tedavileri</a:t>
            </a:r>
            <a:r>
              <a:rPr lang="en-US" dirty="0" smtClean="0"/>
              <a:t> normal </a:t>
            </a:r>
            <a:r>
              <a:rPr lang="en-US" dirty="0" err="1" smtClean="0"/>
              <a:t>dokuları</a:t>
            </a:r>
            <a:r>
              <a:rPr lang="en-US" dirty="0" smtClean="0"/>
              <a:t> </a:t>
            </a:r>
            <a:r>
              <a:rPr lang="en-US" dirty="0" err="1" smtClean="0"/>
              <a:t>korumak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radyasyona</a:t>
            </a:r>
            <a:r>
              <a:rPr lang="en-US" dirty="0" smtClean="0"/>
              <a:t> </a:t>
            </a:r>
            <a:r>
              <a:rPr lang="en-US" dirty="0" err="1" smtClean="0"/>
              <a:t>dirençli</a:t>
            </a:r>
            <a:r>
              <a:rPr lang="en-US" dirty="0" smtClean="0"/>
              <a:t> </a:t>
            </a:r>
            <a:r>
              <a:rPr lang="en-US" dirty="0" err="1" smtClean="0"/>
              <a:t>dokulara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</a:t>
            </a:r>
            <a:r>
              <a:rPr lang="en-US" dirty="0" err="1" smtClean="0"/>
              <a:t>etkinlik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avantajlıdırlar</a:t>
            </a:r>
            <a:r>
              <a:rPr lang="en-US" dirty="0" smtClean="0"/>
              <a:t>. C </a:t>
            </a:r>
            <a:r>
              <a:rPr lang="en-US" dirty="0" err="1" smtClean="0"/>
              <a:t>iyon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r>
              <a:rPr lang="en-US" dirty="0" smtClean="0"/>
              <a:t> G0 </a:t>
            </a:r>
            <a:r>
              <a:rPr lang="en-US" dirty="0" err="1" smtClean="0"/>
              <a:t>ve</a:t>
            </a:r>
            <a:r>
              <a:rPr lang="en-US" dirty="0" smtClean="0"/>
              <a:t> S </a:t>
            </a:r>
            <a:r>
              <a:rPr lang="en-US" dirty="0" err="1" smtClean="0"/>
              <a:t>fazında</a:t>
            </a:r>
            <a:r>
              <a:rPr lang="en-US" dirty="0" smtClean="0"/>
              <a:t> da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 </a:t>
            </a:r>
            <a:r>
              <a:rPr lang="en-US" dirty="0" err="1" smtClean="0"/>
              <a:t>protona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avantajlıdır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iyon</a:t>
            </a:r>
            <a:r>
              <a:rPr lang="en-US" dirty="0" smtClean="0"/>
              <a:t> </a:t>
            </a:r>
            <a:r>
              <a:rPr lang="en-US" dirty="0" err="1" smtClean="0"/>
              <a:t>tedavisinin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proton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ışınlara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biyolojik</a:t>
            </a:r>
            <a:r>
              <a:rPr lang="en-US" dirty="0" smtClean="0"/>
              <a:t> </a:t>
            </a:r>
            <a:r>
              <a:rPr lang="en-US" dirty="0" err="1" smtClean="0"/>
              <a:t>ekivalant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r>
              <a:rPr lang="en-US" dirty="0" smtClean="0"/>
              <a:t> (BED) 2-3 </a:t>
            </a:r>
            <a:r>
              <a:rPr lang="en-US" dirty="0" err="1" smtClean="0"/>
              <a:t>kat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fazladır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Lineer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transferi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38" b="538"/>
          <a:stretch>
            <a:fillRect/>
          </a:stretch>
        </p:blipFill>
        <p:spPr>
          <a:xfrm>
            <a:off x="1709318" y="144268"/>
            <a:ext cx="5709478" cy="6713732"/>
          </a:xfrm>
        </p:spPr>
      </p:pic>
    </p:spTree>
    <p:extLst>
      <p:ext uri="{BB962C8B-B14F-4D97-AF65-F5344CB8AC3E}">
        <p14:creationId xmlns:p14="http://schemas.microsoft.com/office/powerpoint/2010/main" val="392357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267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/>
              <a:t>Radyoterapi</a:t>
            </a:r>
            <a:r>
              <a:rPr lang="en-US" sz="3200" dirty="0"/>
              <a:t> </a:t>
            </a:r>
            <a:r>
              <a:rPr lang="en-US" sz="3200" dirty="0" err="1" smtClean="0"/>
              <a:t>Dozunun</a:t>
            </a:r>
            <a:r>
              <a:rPr lang="en-US" sz="3200" dirty="0" smtClean="0"/>
              <a:t> </a:t>
            </a:r>
            <a:r>
              <a:rPr lang="en-US" sz="3200" dirty="0" err="1" smtClean="0"/>
              <a:t>Toksisite</a:t>
            </a:r>
            <a:r>
              <a:rPr lang="en-US" sz="3200" dirty="0" smtClean="0"/>
              <a:t> </a:t>
            </a:r>
            <a:r>
              <a:rPr lang="en-US" sz="3200" dirty="0" err="1" smtClean="0"/>
              <a:t>Üzerindeki</a:t>
            </a:r>
            <a:r>
              <a:rPr lang="en-US" sz="3200" dirty="0" smtClean="0"/>
              <a:t> </a:t>
            </a:r>
            <a:r>
              <a:rPr lang="en-US" sz="3200" dirty="0" err="1"/>
              <a:t>Etkisi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00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Tüm</a:t>
            </a:r>
            <a:r>
              <a:rPr lang="en-US" dirty="0" smtClean="0"/>
              <a:t> </a:t>
            </a:r>
            <a:r>
              <a:rPr lang="en-US" dirty="0"/>
              <a:t>randomize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eskalasyonu</a:t>
            </a:r>
            <a:r>
              <a:rPr lang="en-US" dirty="0"/>
              <a:t> </a:t>
            </a:r>
            <a:r>
              <a:rPr lang="en-US" dirty="0" err="1" smtClean="0"/>
              <a:t>çalışmalarında</a:t>
            </a:r>
            <a:r>
              <a:rPr lang="en-US" dirty="0"/>
              <a:t>, </a:t>
            </a:r>
            <a:r>
              <a:rPr lang="en-US" dirty="0" smtClean="0"/>
              <a:t>RTOG Grad </a:t>
            </a:r>
            <a:r>
              <a:rPr lang="en-US" dirty="0"/>
              <a:t>≥2 </a:t>
            </a:r>
            <a:r>
              <a:rPr lang="en-US" dirty="0" err="1"/>
              <a:t>bağırsak</a:t>
            </a:r>
            <a:r>
              <a:rPr lang="en-US" dirty="0"/>
              <a:t> </a:t>
            </a:r>
            <a:r>
              <a:rPr lang="en-US" dirty="0" err="1"/>
              <a:t>toksisitesinin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de </a:t>
            </a:r>
            <a:r>
              <a:rPr lang="en-US" dirty="0" err="1" smtClean="0"/>
              <a:t>rektal</a:t>
            </a:r>
            <a:r>
              <a:rPr lang="en-US" dirty="0" smtClean="0"/>
              <a:t> </a:t>
            </a:r>
            <a:r>
              <a:rPr lang="en-US" dirty="0" err="1"/>
              <a:t>kanamanın</a:t>
            </a:r>
            <a:r>
              <a:rPr lang="en-US" dirty="0" smtClean="0"/>
              <a:t>, 5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sonucunda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yüksek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smtClean="0"/>
              <a:t>RT </a:t>
            </a:r>
            <a:r>
              <a:rPr lang="en-US" dirty="0" err="1" smtClean="0"/>
              <a:t>kollarında</a:t>
            </a:r>
            <a:r>
              <a:rPr lang="en-US" dirty="0" smtClean="0"/>
              <a:t> </a:t>
            </a:r>
            <a:r>
              <a:rPr lang="en-US" dirty="0" err="1" smtClean="0"/>
              <a:t>arttığı</a:t>
            </a:r>
            <a:r>
              <a:rPr lang="en-US" dirty="0" smtClean="0"/>
              <a:t> </a:t>
            </a:r>
            <a:r>
              <a:rPr lang="en-US" dirty="0" err="1" smtClean="0"/>
              <a:t>gösterilmiştir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MDA </a:t>
            </a:r>
            <a:r>
              <a:rPr lang="en-US" dirty="0"/>
              <a:t>.</a:t>
            </a:r>
            <a:r>
              <a:rPr lang="en-US" dirty="0" err="1"/>
              <a:t>alışmasında</a:t>
            </a:r>
            <a:r>
              <a:rPr lang="en-US" dirty="0" smtClean="0"/>
              <a:t>, grad  </a:t>
            </a:r>
            <a:r>
              <a:rPr lang="en-US" dirty="0"/>
              <a:t>2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üzeri</a:t>
            </a:r>
            <a:r>
              <a:rPr lang="en-US" dirty="0" smtClean="0"/>
              <a:t> gastrointestinal </a:t>
            </a:r>
            <a:r>
              <a:rPr lang="en-US" dirty="0"/>
              <a:t>(Gİ</a:t>
            </a:r>
            <a:r>
              <a:rPr lang="en-US" dirty="0" smtClean="0"/>
              <a:t>)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,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eskalasyonu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grupta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kat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fazla</a:t>
            </a:r>
            <a:r>
              <a:rPr lang="en-US" dirty="0"/>
              <a:t> </a:t>
            </a:r>
            <a:r>
              <a:rPr lang="en-US" dirty="0" err="1" smtClean="0"/>
              <a:t>gözlenmiştir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Buna </a:t>
            </a:r>
            <a:r>
              <a:rPr lang="en-US" dirty="0" err="1" smtClean="0"/>
              <a:t>karşılık</a:t>
            </a:r>
            <a:r>
              <a:rPr lang="en-US" dirty="0" smtClean="0"/>
              <a:t>, grad </a:t>
            </a:r>
            <a:r>
              <a:rPr lang="en-US" dirty="0"/>
              <a:t>2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üzeri</a:t>
            </a:r>
            <a:r>
              <a:rPr lang="en-US" dirty="0" smtClean="0"/>
              <a:t> </a:t>
            </a:r>
            <a:r>
              <a:rPr lang="en-US" dirty="0" err="1" smtClean="0"/>
              <a:t>genitorüriner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GU)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/>
              <a:t>saptanmıştır</a:t>
            </a:r>
            <a:r>
              <a:rPr lang="en-US" dirty="0"/>
              <a:t> (Kuban </a:t>
            </a:r>
            <a:r>
              <a:rPr lang="en-US" dirty="0" err="1"/>
              <a:t>ve</a:t>
            </a:r>
            <a:r>
              <a:rPr lang="en-US" dirty="0"/>
              <a:t> ark. 2008).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Rektal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GU </a:t>
            </a:r>
            <a:r>
              <a:rPr lang="en-US" sz="3600" dirty="0" err="1" smtClean="0"/>
              <a:t>toksisite</a:t>
            </a:r>
            <a:r>
              <a:rPr lang="en-US" sz="3600" dirty="0" smtClean="0"/>
              <a:t> </a:t>
            </a:r>
            <a:r>
              <a:rPr lang="en-US" sz="3600" dirty="0" err="1" smtClean="0"/>
              <a:t>çalışmaları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384761"/>
              </p:ext>
            </p:extLst>
          </p:nvPr>
        </p:nvGraphicFramePr>
        <p:xfrm>
          <a:off x="457200" y="1823537"/>
          <a:ext cx="8229600" cy="467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2449485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Boston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çalışmasında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,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çalışmanın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yüksek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doz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kolunda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, grad ≥2 GIS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rektal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morbiditede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hafif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bir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artış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gözlenirken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; grad ≥3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üzeri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toksisite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oranlarında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bir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fark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saptanamamıştır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Verdana"/>
                          <a:ea typeface="Osaka"/>
                          <a:cs typeface="Verdana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MDA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sonuçlarına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benzer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bir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şeklide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bu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çalışmada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da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RT’ye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bağlı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grad ≥2 GU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geç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toksisitede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istatistiksel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olarak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anlamlı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bir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fark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saptanmamıştır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(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Zietman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ve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Verdana"/>
                          <a:ea typeface="Osaka"/>
                          <a:cs typeface="Verdana"/>
                        </a:rPr>
                        <a:t> ark. 2010).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57200" y="1304598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0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Royal </a:t>
            </a:r>
            <a:r>
              <a:rPr lang="en-US" dirty="0"/>
              <a:t>Marsden </a:t>
            </a:r>
            <a:r>
              <a:rPr lang="en-US" dirty="0" err="1" smtClean="0"/>
              <a:t>ve</a:t>
            </a:r>
            <a:r>
              <a:rPr lang="en-US" dirty="0" smtClean="0"/>
              <a:t> MRC </a:t>
            </a:r>
            <a:r>
              <a:rPr lang="en-US" dirty="0"/>
              <a:t>RT01 </a:t>
            </a:r>
            <a:r>
              <a:rPr lang="en-US" dirty="0" err="1" smtClean="0"/>
              <a:t>çalışmasında</a:t>
            </a:r>
            <a:r>
              <a:rPr lang="en-US" dirty="0" smtClean="0"/>
              <a:t> da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sonuçlar</a:t>
            </a:r>
            <a:r>
              <a:rPr lang="en-US" dirty="0" smtClean="0"/>
              <a:t> </a:t>
            </a:r>
            <a:r>
              <a:rPr lang="en-US" dirty="0" err="1" smtClean="0"/>
              <a:t>bildirilmiştir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MRC </a:t>
            </a:r>
            <a:r>
              <a:rPr lang="en-US" dirty="0"/>
              <a:t>RT01 </a:t>
            </a:r>
            <a:r>
              <a:rPr lang="en-US" dirty="0" err="1"/>
              <a:t>çalışmasında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kolunda</a:t>
            </a:r>
            <a:r>
              <a:rPr lang="en-US" dirty="0" smtClean="0"/>
              <a:t> </a:t>
            </a:r>
            <a:r>
              <a:rPr lang="en-US" dirty="0" err="1" smtClean="0"/>
              <a:t>geç</a:t>
            </a:r>
            <a:r>
              <a:rPr lang="en-US" dirty="0" smtClean="0"/>
              <a:t> </a:t>
            </a:r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/>
              <a:t>toksisitesinde</a:t>
            </a:r>
            <a:r>
              <a:rPr lang="en-US" dirty="0"/>
              <a:t> </a:t>
            </a:r>
            <a:r>
              <a:rPr lang="en-US" dirty="0" err="1" smtClean="0"/>
              <a:t>hafif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</a:t>
            </a:r>
            <a:r>
              <a:rPr lang="en-US" dirty="0" err="1"/>
              <a:t>bildirilmiştir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301116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4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IMRT </a:t>
            </a:r>
            <a:r>
              <a:rPr lang="en-US" sz="3600" dirty="0" err="1"/>
              <a:t>Sekeli</a:t>
            </a:r>
            <a:r>
              <a:rPr lang="en-US" sz="3600" dirty="0"/>
              <a:t>: </a:t>
            </a:r>
            <a:r>
              <a:rPr lang="en-US" sz="3600" dirty="0" err="1"/>
              <a:t>Akut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Geç</a:t>
            </a:r>
            <a:r>
              <a:rPr lang="en-US" sz="3600" dirty="0"/>
              <a:t> </a:t>
            </a:r>
            <a:r>
              <a:rPr lang="en-US" sz="3600" dirty="0" err="1"/>
              <a:t>Toksisite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5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Radyoterapiye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normal </a:t>
            </a:r>
            <a:r>
              <a:rPr lang="en-US" dirty="0" err="1" smtClean="0"/>
              <a:t>dokulara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ilşkilidir</a:t>
            </a:r>
            <a:r>
              <a:rPr lang="en-US" dirty="0" smtClean="0"/>
              <a:t>. Bu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sigmoidaldir</a:t>
            </a:r>
            <a:r>
              <a:rPr lang="en-US" dirty="0" smtClean="0"/>
              <a:t>, </a:t>
            </a:r>
            <a:r>
              <a:rPr lang="en-US" dirty="0" err="1" smtClean="0"/>
              <a:t>yani</a:t>
            </a:r>
            <a:r>
              <a:rPr lang="en-US" dirty="0" smtClean="0"/>
              <a:t>, </a:t>
            </a:r>
            <a:r>
              <a:rPr lang="en-US" dirty="0" err="1" smtClean="0"/>
              <a:t>küçük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küçük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varken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büyük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ivmeli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hastaya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kişisel</a:t>
            </a:r>
            <a:r>
              <a:rPr lang="en-US" dirty="0" smtClean="0"/>
              <a:t> </a:t>
            </a:r>
            <a:r>
              <a:rPr lang="en-US" dirty="0" err="1" smtClean="0"/>
              <a:t>özellikler</a:t>
            </a:r>
            <a:r>
              <a:rPr lang="en-US" dirty="0" smtClean="0"/>
              <a:t> de RT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etkilerini</a:t>
            </a:r>
            <a:r>
              <a:rPr lang="en-US" dirty="0" smtClean="0"/>
              <a:t> </a:t>
            </a:r>
            <a:r>
              <a:rPr lang="en-US" dirty="0" err="1" smtClean="0"/>
              <a:t>artırıp</a:t>
            </a:r>
            <a:r>
              <a:rPr lang="en-US" dirty="0" smtClean="0"/>
              <a:t> </a:t>
            </a:r>
            <a:r>
              <a:rPr lang="en-US" dirty="0" err="1" smtClean="0"/>
              <a:t>azaltabilir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Örneğin</a:t>
            </a:r>
            <a:r>
              <a:rPr lang="en-US" dirty="0" smtClean="0"/>
              <a:t> </a:t>
            </a:r>
            <a:r>
              <a:rPr lang="en-US" dirty="0" err="1" smtClean="0"/>
              <a:t>diyabet</a:t>
            </a:r>
            <a:r>
              <a:rPr lang="en-US" dirty="0" smtClean="0"/>
              <a:t>, </a:t>
            </a:r>
            <a:r>
              <a:rPr lang="en-US" dirty="0" err="1" smtClean="0"/>
              <a:t>sigara</a:t>
            </a:r>
            <a:r>
              <a:rPr lang="en-US" dirty="0" smtClean="0"/>
              <a:t>, </a:t>
            </a:r>
            <a:r>
              <a:rPr lang="en-US" dirty="0" err="1" smtClean="0"/>
              <a:t>kollajen</a:t>
            </a:r>
            <a:r>
              <a:rPr lang="en-US" dirty="0" smtClean="0"/>
              <a:t> </a:t>
            </a:r>
            <a:r>
              <a:rPr lang="en-US" dirty="0" err="1" smtClean="0"/>
              <a:t>vasküler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, </a:t>
            </a:r>
            <a:r>
              <a:rPr lang="en-US" dirty="0" err="1" smtClean="0"/>
              <a:t>kemoterpi</a:t>
            </a:r>
            <a:r>
              <a:rPr lang="en-US" dirty="0" smtClean="0"/>
              <a:t>, </a:t>
            </a:r>
            <a:r>
              <a:rPr lang="en-US" dirty="0" err="1" smtClean="0"/>
              <a:t>geçirilmiş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, </a:t>
            </a:r>
            <a:r>
              <a:rPr lang="en-US" dirty="0" err="1" smtClean="0"/>
              <a:t>ataksi</a:t>
            </a:r>
            <a:r>
              <a:rPr lang="en-US" dirty="0" smtClean="0"/>
              <a:t> </a:t>
            </a:r>
            <a:r>
              <a:rPr lang="en-US" dirty="0" err="1" smtClean="0"/>
              <a:t>telenjektazi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etkilerin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olmasına</a:t>
            </a:r>
            <a:r>
              <a:rPr lang="en-US" dirty="0" smtClean="0"/>
              <a:t> </a:t>
            </a:r>
            <a:r>
              <a:rPr lang="en-US" dirty="0" err="1" smtClean="0"/>
              <a:t>sebep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 (</a:t>
            </a:r>
            <a:r>
              <a:rPr lang="en-US" dirty="0" err="1" smtClean="0"/>
              <a:t>Cesaretti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ark. 2007)</a:t>
            </a:r>
            <a:r>
              <a:rPr lang="en-US" dirty="0"/>
              <a:t>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/>
              <a:t>S</a:t>
            </a:r>
            <a:r>
              <a:rPr lang="en-US" dirty="0" err="1" smtClean="0"/>
              <a:t>ağlıklı</a:t>
            </a:r>
            <a:r>
              <a:rPr lang="en-US" dirty="0" smtClean="0"/>
              <a:t> </a:t>
            </a:r>
            <a:r>
              <a:rPr lang="en-US" dirty="0" err="1"/>
              <a:t>bireylerde</a:t>
            </a:r>
            <a:r>
              <a:rPr lang="en-US" dirty="0"/>
              <a:t>, </a:t>
            </a:r>
            <a:r>
              <a:rPr lang="en-US" dirty="0" err="1"/>
              <a:t>elastik</a:t>
            </a:r>
            <a:r>
              <a:rPr lang="en-US" dirty="0"/>
              <a:t> </a:t>
            </a:r>
            <a:r>
              <a:rPr lang="en-US" dirty="0" err="1"/>
              <a:t>dokusu</a:t>
            </a:r>
            <a:r>
              <a:rPr lang="en-US" dirty="0"/>
              <a:t> </a:t>
            </a:r>
            <a:r>
              <a:rPr lang="en-US" dirty="0" err="1"/>
              <a:t>sağlam</a:t>
            </a:r>
            <a:r>
              <a:rPr lang="en-US" dirty="0"/>
              <a:t>, </a:t>
            </a:r>
            <a:r>
              <a:rPr lang="en-US" dirty="0" err="1"/>
              <a:t>alfa</a:t>
            </a:r>
            <a:r>
              <a:rPr lang="en-US" dirty="0"/>
              <a:t> 1 </a:t>
            </a:r>
            <a:r>
              <a:rPr lang="en-US" dirty="0" err="1"/>
              <a:t>antitripsin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kişilerde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 </a:t>
            </a:r>
            <a:r>
              <a:rPr lang="en-US" dirty="0" err="1"/>
              <a:t>azalabilir</a:t>
            </a:r>
            <a:r>
              <a:rPr lang="en-US" dirty="0"/>
              <a:t>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9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/>
              <a:t>Genitoüriner</a:t>
            </a:r>
            <a:r>
              <a:rPr lang="en-US" sz="2800" dirty="0" smtClean="0"/>
              <a:t> </a:t>
            </a:r>
            <a:r>
              <a:rPr lang="en-US" sz="2800" dirty="0" err="1" smtClean="0"/>
              <a:t>şikayetler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mekanizmaları</a:t>
            </a:r>
            <a:r>
              <a:rPr lang="en-US" sz="2800" dirty="0" smtClean="0"/>
              <a:t>, </a:t>
            </a:r>
            <a:r>
              <a:rPr lang="en-US" sz="2800" dirty="0" err="1" smtClean="0"/>
              <a:t>tedavisi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607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4500" dirty="0" err="1" smtClean="0"/>
              <a:t>Prostat</a:t>
            </a:r>
            <a:r>
              <a:rPr lang="en-US" sz="4500" dirty="0" smtClean="0"/>
              <a:t> </a:t>
            </a:r>
            <a:r>
              <a:rPr lang="en-US" sz="4500" dirty="0" err="1"/>
              <a:t>kanseri</a:t>
            </a:r>
            <a:r>
              <a:rPr lang="en-US" sz="4500" dirty="0"/>
              <a:t> </a:t>
            </a:r>
            <a:r>
              <a:rPr lang="en-US" sz="4500" dirty="0" err="1" smtClean="0"/>
              <a:t>için</a:t>
            </a:r>
            <a:r>
              <a:rPr lang="en-US" sz="4500" dirty="0" smtClean="0"/>
              <a:t> </a:t>
            </a:r>
            <a:r>
              <a:rPr lang="en-US" sz="4500" dirty="0" err="1"/>
              <a:t>uygulanan</a:t>
            </a:r>
            <a:r>
              <a:rPr lang="en-US" sz="4500" dirty="0"/>
              <a:t> </a:t>
            </a:r>
            <a:r>
              <a:rPr lang="en-US" sz="4500" dirty="0" err="1"/>
              <a:t>eksternal</a:t>
            </a:r>
            <a:r>
              <a:rPr lang="en-US" sz="4500" dirty="0"/>
              <a:t> </a:t>
            </a:r>
            <a:r>
              <a:rPr lang="en-US" sz="4500" dirty="0" err="1"/>
              <a:t>radyoterapinin</a:t>
            </a:r>
            <a:r>
              <a:rPr lang="en-US" sz="4500" dirty="0"/>
              <a:t> </a:t>
            </a:r>
            <a:r>
              <a:rPr lang="en-US" sz="4500" dirty="0" smtClean="0"/>
              <a:t>en </a:t>
            </a:r>
            <a:r>
              <a:rPr lang="en-US" sz="4500" dirty="0" err="1" smtClean="0"/>
              <a:t>sık</a:t>
            </a:r>
            <a:r>
              <a:rPr lang="en-US" sz="4500" dirty="0" smtClean="0"/>
              <a:t> </a:t>
            </a:r>
            <a:r>
              <a:rPr lang="en-US" sz="4500" dirty="0" err="1" smtClean="0"/>
              <a:t>gözlenen</a:t>
            </a:r>
            <a:r>
              <a:rPr lang="en-US" sz="4500" dirty="0" smtClean="0"/>
              <a:t> </a:t>
            </a:r>
            <a:r>
              <a:rPr lang="en-US" sz="4500" dirty="0" err="1"/>
              <a:t>akut</a:t>
            </a:r>
            <a:r>
              <a:rPr lang="en-US" sz="4500" dirty="0"/>
              <a:t> </a:t>
            </a:r>
            <a:r>
              <a:rPr lang="en-US" sz="4500" dirty="0" err="1"/>
              <a:t>toksisitesi</a:t>
            </a:r>
            <a:r>
              <a:rPr lang="en-US" sz="4500" dirty="0"/>
              <a:t> </a:t>
            </a:r>
            <a:r>
              <a:rPr lang="en-US" sz="4500" dirty="0" err="1" smtClean="0"/>
              <a:t>üriner</a:t>
            </a:r>
            <a:r>
              <a:rPr lang="en-US" sz="4500" dirty="0" smtClean="0"/>
              <a:t> </a:t>
            </a:r>
            <a:r>
              <a:rPr lang="en-US" sz="4500" dirty="0" err="1" smtClean="0"/>
              <a:t>sistem</a:t>
            </a:r>
            <a:r>
              <a:rPr lang="en-US" sz="4500" dirty="0" smtClean="0"/>
              <a:t> </a:t>
            </a:r>
            <a:r>
              <a:rPr lang="en-US" sz="4500" dirty="0" err="1" smtClean="0"/>
              <a:t>üzerinedir</a:t>
            </a:r>
            <a:r>
              <a:rPr lang="en-US" sz="4500" dirty="0" smtClean="0"/>
              <a:t>. </a:t>
            </a:r>
            <a:r>
              <a:rPr lang="en-US" sz="4500" dirty="0"/>
              <a:t>RT </a:t>
            </a:r>
            <a:r>
              <a:rPr lang="en-US" sz="4500" dirty="0" err="1"/>
              <a:t>etkisi</a:t>
            </a:r>
            <a:r>
              <a:rPr lang="en-US" sz="4500" dirty="0"/>
              <a:t> </a:t>
            </a:r>
            <a:r>
              <a:rPr lang="en-US" sz="4500" dirty="0" err="1"/>
              <a:t>ile</a:t>
            </a:r>
            <a:r>
              <a:rPr lang="en-US" sz="4500" dirty="0"/>
              <a:t> </a:t>
            </a:r>
            <a:r>
              <a:rPr lang="en-US" sz="4500" dirty="0" err="1"/>
              <a:t>üretranın</a:t>
            </a:r>
            <a:r>
              <a:rPr lang="en-US" sz="4500" dirty="0"/>
              <a:t> </a:t>
            </a:r>
            <a:r>
              <a:rPr lang="en-US" sz="4500" dirty="0" err="1"/>
              <a:t>ve</a:t>
            </a:r>
            <a:r>
              <a:rPr lang="en-US" sz="4500" dirty="0"/>
              <a:t> </a:t>
            </a:r>
            <a:r>
              <a:rPr lang="en-US" sz="4500" dirty="0" err="1"/>
              <a:t>mesane</a:t>
            </a:r>
            <a:r>
              <a:rPr lang="en-US" sz="4500" dirty="0"/>
              <a:t> </a:t>
            </a:r>
            <a:r>
              <a:rPr lang="en-US" sz="4500" dirty="0" err="1"/>
              <a:t>boynunun</a:t>
            </a:r>
            <a:r>
              <a:rPr lang="en-US" sz="4500" dirty="0"/>
              <a:t> </a:t>
            </a:r>
            <a:r>
              <a:rPr lang="en-US" sz="4500" dirty="0" err="1"/>
              <a:t>irritasyonu</a:t>
            </a:r>
            <a:r>
              <a:rPr lang="en-US" sz="4500" dirty="0"/>
              <a:t> </a:t>
            </a:r>
            <a:r>
              <a:rPr lang="en-US" sz="4500" dirty="0" err="1"/>
              <a:t>ve</a:t>
            </a:r>
            <a:r>
              <a:rPr lang="en-US" sz="4500" dirty="0"/>
              <a:t> </a:t>
            </a:r>
            <a:r>
              <a:rPr lang="en-US" sz="4500" dirty="0" err="1"/>
              <a:t>inflamasyonuna</a:t>
            </a:r>
            <a:r>
              <a:rPr lang="en-US" sz="4500" dirty="0"/>
              <a:t> </a:t>
            </a:r>
            <a:r>
              <a:rPr lang="en-US" sz="4500" dirty="0" err="1"/>
              <a:t>bağlı</a:t>
            </a:r>
            <a:r>
              <a:rPr lang="en-US" sz="4500" dirty="0"/>
              <a:t> </a:t>
            </a:r>
            <a:r>
              <a:rPr lang="en-US" sz="4500" dirty="0" err="1" smtClean="0"/>
              <a:t>olarak</a:t>
            </a:r>
            <a:r>
              <a:rPr lang="en-US" sz="4500" dirty="0" smtClean="0"/>
              <a:t> </a:t>
            </a:r>
            <a:r>
              <a:rPr lang="en-US" sz="4500" dirty="0" err="1" smtClean="0"/>
              <a:t>toksisite</a:t>
            </a:r>
            <a:r>
              <a:rPr lang="en-US" sz="4500" dirty="0" smtClean="0"/>
              <a:t>  </a:t>
            </a:r>
            <a:r>
              <a:rPr lang="en-US" sz="4500" dirty="0" err="1"/>
              <a:t>gelişebilir</a:t>
            </a:r>
            <a:r>
              <a:rPr lang="en-US" sz="4500" dirty="0"/>
              <a:t>.</a:t>
            </a:r>
          </a:p>
          <a:p>
            <a:pPr marL="0" indent="0" algn="just">
              <a:buNone/>
            </a:pPr>
            <a:r>
              <a:rPr lang="en-US" sz="4500" dirty="0" err="1" smtClean="0"/>
              <a:t>Tipik</a:t>
            </a:r>
            <a:r>
              <a:rPr lang="en-US" sz="4500" dirty="0" smtClean="0"/>
              <a:t> </a:t>
            </a:r>
            <a:r>
              <a:rPr lang="en-US" sz="4500" dirty="0" err="1" smtClean="0"/>
              <a:t>akut</a:t>
            </a:r>
            <a:r>
              <a:rPr lang="en-US" sz="4500" dirty="0" smtClean="0"/>
              <a:t> </a:t>
            </a:r>
            <a:r>
              <a:rPr lang="en-US" sz="4500" dirty="0" err="1"/>
              <a:t>üriner</a:t>
            </a:r>
            <a:r>
              <a:rPr lang="en-US" sz="4500" dirty="0"/>
              <a:t> </a:t>
            </a:r>
            <a:r>
              <a:rPr lang="en-US" sz="4500" dirty="0" err="1"/>
              <a:t>semptomlar</a:t>
            </a:r>
            <a:r>
              <a:rPr lang="en-US" sz="4500" dirty="0"/>
              <a:t> </a:t>
            </a:r>
            <a:r>
              <a:rPr lang="en-US" sz="4500" dirty="0" err="1"/>
              <a:t>sık</a:t>
            </a:r>
            <a:r>
              <a:rPr lang="en-US" sz="4500" dirty="0"/>
              <a:t> </a:t>
            </a:r>
            <a:r>
              <a:rPr lang="en-US" sz="4500" dirty="0" err="1"/>
              <a:t>idrara</a:t>
            </a:r>
            <a:r>
              <a:rPr lang="en-US" sz="4500" dirty="0"/>
              <a:t> </a:t>
            </a:r>
            <a:r>
              <a:rPr lang="en-US" sz="4500" dirty="0" err="1"/>
              <a:t>gitme</a:t>
            </a:r>
            <a:r>
              <a:rPr lang="en-US" sz="4500" dirty="0" smtClean="0"/>
              <a:t>, </a:t>
            </a:r>
            <a:r>
              <a:rPr lang="en-US" sz="4500" dirty="0" err="1" smtClean="0"/>
              <a:t>ani</a:t>
            </a:r>
            <a:r>
              <a:rPr lang="en-US" sz="4500" dirty="0" smtClean="0"/>
              <a:t> </a:t>
            </a:r>
            <a:r>
              <a:rPr lang="en-US" sz="4500" dirty="0" err="1"/>
              <a:t>sıkışma</a:t>
            </a:r>
            <a:r>
              <a:rPr lang="en-US" sz="4500" dirty="0"/>
              <a:t>, </a:t>
            </a:r>
            <a:r>
              <a:rPr lang="en-US" sz="4500" dirty="0" err="1" smtClean="0"/>
              <a:t>dizüri</a:t>
            </a:r>
            <a:r>
              <a:rPr lang="en-US" sz="4500" dirty="0" smtClean="0"/>
              <a:t> </a:t>
            </a:r>
            <a:r>
              <a:rPr lang="en-US" sz="4500" dirty="0" err="1" smtClean="0"/>
              <a:t>gibi</a:t>
            </a:r>
            <a:r>
              <a:rPr lang="en-US" sz="4500" dirty="0" smtClean="0"/>
              <a:t> </a:t>
            </a:r>
            <a:r>
              <a:rPr lang="en-US" sz="4500" dirty="0" err="1" smtClean="0"/>
              <a:t>irritatif</a:t>
            </a:r>
            <a:r>
              <a:rPr lang="en-US" sz="4500" dirty="0" smtClean="0"/>
              <a:t> </a:t>
            </a:r>
            <a:r>
              <a:rPr lang="en-US" sz="4500" dirty="0" err="1" smtClean="0"/>
              <a:t>ve</a:t>
            </a:r>
            <a:r>
              <a:rPr lang="en-US" sz="4500" dirty="0" smtClean="0"/>
              <a:t>/</a:t>
            </a:r>
            <a:r>
              <a:rPr lang="en-US" sz="4500" dirty="0" err="1" smtClean="0"/>
              <a:t>veya</a:t>
            </a:r>
            <a:r>
              <a:rPr lang="en-US" sz="4500" dirty="0" smtClean="0"/>
              <a:t> </a:t>
            </a:r>
            <a:r>
              <a:rPr lang="en-US" sz="4500" dirty="0" err="1" smtClean="0"/>
              <a:t>düşük</a:t>
            </a:r>
            <a:r>
              <a:rPr lang="en-US" sz="4500" dirty="0" smtClean="0"/>
              <a:t> </a:t>
            </a:r>
            <a:r>
              <a:rPr lang="en-US" sz="4500" dirty="0" err="1"/>
              <a:t>a</a:t>
            </a:r>
            <a:r>
              <a:rPr lang="en-US" sz="4500" dirty="0" err="1" smtClean="0"/>
              <a:t>kımlı</a:t>
            </a:r>
            <a:r>
              <a:rPr lang="en-US" sz="4500" dirty="0" smtClean="0"/>
              <a:t> </a:t>
            </a:r>
            <a:r>
              <a:rPr lang="en-US" sz="4500" dirty="0" err="1" smtClean="0"/>
              <a:t>çatallı</a:t>
            </a:r>
            <a:r>
              <a:rPr lang="en-US" sz="4500" dirty="0" smtClean="0"/>
              <a:t> </a:t>
            </a:r>
            <a:r>
              <a:rPr lang="en-US" sz="4500" dirty="0" err="1" smtClean="0"/>
              <a:t>idrar</a:t>
            </a:r>
            <a:r>
              <a:rPr lang="en-US" sz="4500" dirty="0" smtClean="0"/>
              <a:t>, </a:t>
            </a:r>
            <a:r>
              <a:rPr lang="en-US" sz="4500" dirty="0"/>
              <a:t>tam </a:t>
            </a:r>
            <a:r>
              <a:rPr lang="en-US" sz="4500" dirty="0" err="1" smtClean="0"/>
              <a:t>boşaltamama</a:t>
            </a:r>
            <a:r>
              <a:rPr lang="en-US" sz="4500" dirty="0" smtClean="0"/>
              <a:t> </a:t>
            </a:r>
            <a:r>
              <a:rPr lang="en-US" sz="4500" dirty="0" err="1" smtClean="0"/>
              <a:t>gibi</a:t>
            </a:r>
            <a:r>
              <a:rPr lang="en-US" sz="4500" dirty="0" smtClean="0"/>
              <a:t> </a:t>
            </a:r>
            <a:r>
              <a:rPr lang="en-US" sz="4500" dirty="0" err="1" smtClean="0"/>
              <a:t>obstrüktif</a:t>
            </a:r>
            <a:r>
              <a:rPr lang="en-US" sz="4500" dirty="0" smtClean="0"/>
              <a:t> </a:t>
            </a:r>
            <a:r>
              <a:rPr lang="en-US" sz="4500" dirty="0" err="1" smtClean="0"/>
              <a:t>semptomlardır</a:t>
            </a:r>
            <a:r>
              <a:rPr lang="en-US" sz="4500" dirty="0"/>
              <a:t>. </a:t>
            </a:r>
            <a:endParaRPr lang="en-US" sz="4500" dirty="0" smtClean="0"/>
          </a:p>
          <a:p>
            <a:pPr marL="0" indent="0" algn="just">
              <a:buNone/>
            </a:pPr>
            <a:r>
              <a:rPr lang="en-US" sz="4500" dirty="0" err="1" smtClean="0"/>
              <a:t>Bol</a:t>
            </a:r>
            <a:r>
              <a:rPr lang="en-US" sz="4500" dirty="0" smtClean="0"/>
              <a:t> </a:t>
            </a:r>
            <a:r>
              <a:rPr lang="en-US" sz="4500" dirty="0" err="1" smtClean="0"/>
              <a:t>su</a:t>
            </a:r>
            <a:r>
              <a:rPr lang="en-US" sz="4500" dirty="0" smtClean="0"/>
              <a:t> </a:t>
            </a:r>
            <a:r>
              <a:rPr lang="en-US" sz="4500" dirty="0" err="1" smtClean="0"/>
              <a:t>ve</a:t>
            </a:r>
            <a:r>
              <a:rPr lang="en-US" sz="4500" dirty="0" smtClean="0"/>
              <a:t> </a:t>
            </a:r>
            <a:r>
              <a:rPr lang="en-US" sz="4500" dirty="0" err="1" smtClean="0"/>
              <a:t>sıvı</a:t>
            </a:r>
            <a:r>
              <a:rPr lang="en-US" sz="4500" dirty="0" smtClean="0"/>
              <a:t> </a:t>
            </a:r>
            <a:r>
              <a:rPr lang="en-US" sz="4500" dirty="0" err="1" smtClean="0"/>
              <a:t>alınmalıdır</a:t>
            </a:r>
            <a:r>
              <a:rPr lang="en-US" sz="4500" dirty="0" smtClean="0"/>
              <a:t>. </a:t>
            </a:r>
            <a:r>
              <a:rPr lang="en-US" sz="4500" dirty="0" err="1" smtClean="0"/>
              <a:t>Sıklıkla</a:t>
            </a:r>
            <a:r>
              <a:rPr lang="en-US" sz="4500" dirty="0" smtClean="0"/>
              <a:t> </a:t>
            </a:r>
            <a:r>
              <a:rPr lang="en-US" sz="4500" dirty="0" err="1"/>
              <a:t>alfa</a:t>
            </a:r>
            <a:r>
              <a:rPr lang="en-US" sz="4500" dirty="0"/>
              <a:t> </a:t>
            </a:r>
            <a:r>
              <a:rPr lang="en-US" sz="4500" dirty="0" err="1"/>
              <a:t>bloker</a:t>
            </a:r>
            <a:r>
              <a:rPr lang="en-US" sz="4500" dirty="0"/>
              <a:t> </a:t>
            </a:r>
            <a:r>
              <a:rPr lang="en-US" sz="4500" dirty="0" err="1"/>
              <a:t>ve</a:t>
            </a:r>
            <a:r>
              <a:rPr lang="en-US" sz="4500" dirty="0"/>
              <a:t> anti-</a:t>
            </a:r>
            <a:r>
              <a:rPr lang="en-US" sz="4500" dirty="0" err="1"/>
              <a:t>inflamatuar</a:t>
            </a:r>
            <a:r>
              <a:rPr lang="en-US" sz="4500" dirty="0"/>
              <a:t> </a:t>
            </a:r>
            <a:r>
              <a:rPr lang="en-US" sz="4500" dirty="0" err="1"/>
              <a:t>tedaviye</a:t>
            </a:r>
            <a:r>
              <a:rPr lang="en-US" sz="4500" dirty="0"/>
              <a:t> </a:t>
            </a:r>
            <a:r>
              <a:rPr lang="en-US" sz="4500" dirty="0" err="1" smtClean="0"/>
              <a:t>cevap</a:t>
            </a:r>
            <a:r>
              <a:rPr lang="en-US" sz="4500" dirty="0" smtClean="0"/>
              <a:t> </a:t>
            </a:r>
            <a:r>
              <a:rPr lang="en-US" sz="4500" dirty="0" err="1" smtClean="0"/>
              <a:t>verir</a:t>
            </a:r>
            <a:r>
              <a:rPr lang="en-US" sz="4500" dirty="0" smtClean="0"/>
              <a:t>. </a:t>
            </a:r>
            <a:r>
              <a:rPr lang="en-US" sz="4500" dirty="0" err="1" smtClean="0"/>
              <a:t>Çok</a:t>
            </a:r>
            <a:r>
              <a:rPr lang="en-US" sz="4500" dirty="0" smtClean="0"/>
              <a:t> </a:t>
            </a:r>
            <a:r>
              <a:rPr lang="en-US" sz="4500" dirty="0" err="1"/>
              <a:t>ciddi</a:t>
            </a:r>
            <a:r>
              <a:rPr lang="en-US" sz="4500" dirty="0"/>
              <a:t> </a:t>
            </a:r>
            <a:r>
              <a:rPr lang="en-US" sz="4500" dirty="0" smtClean="0"/>
              <a:t> </a:t>
            </a:r>
            <a:r>
              <a:rPr lang="en-US" sz="4500" dirty="0" err="1"/>
              <a:t>sıkışma</a:t>
            </a:r>
            <a:r>
              <a:rPr lang="en-US" sz="4500" dirty="0"/>
              <a:t> </a:t>
            </a:r>
            <a:r>
              <a:rPr lang="en-US" sz="4500" dirty="0" err="1"/>
              <a:t>hissi</a:t>
            </a:r>
            <a:r>
              <a:rPr lang="en-US" sz="4500" dirty="0"/>
              <a:t> </a:t>
            </a:r>
            <a:r>
              <a:rPr lang="en-US" sz="4500" dirty="0" err="1"/>
              <a:t>olan</a:t>
            </a:r>
            <a:r>
              <a:rPr lang="en-US" sz="4500" dirty="0"/>
              <a:t> </a:t>
            </a:r>
            <a:r>
              <a:rPr lang="en-US" sz="4500" dirty="0" err="1"/>
              <a:t>hastalarda</a:t>
            </a:r>
            <a:r>
              <a:rPr lang="en-US" sz="4500" dirty="0"/>
              <a:t> </a:t>
            </a:r>
            <a:r>
              <a:rPr lang="en-US" sz="4500" dirty="0" err="1"/>
              <a:t>antikolinerjik</a:t>
            </a:r>
            <a:r>
              <a:rPr lang="en-US" sz="4500" dirty="0"/>
              <a:t> </a:t>
            </a:r>
            <a:r>
              <a:rPr lang="en-US" sz="4500" dirty="0" err="1" smtClean="0"/>
              <a:t>tedavi</a:t>
            </a:r>
            <a:r>
              <a:rPr lang="en-US" sz="4500" dirty="0"/>
              <a:t> </a:t>
            </a:r>
            <a:r>
              <a:rPr lang="en-US" sz="4500" dirty="0" smtClean="0"/>
              <a:t>de </a:t>
            </a:r>
            <a:r>
              <a:rPr lang="en-US" sz="4500" dirty="0" err="1" smtClean="0"/>
              <a:t>gerekebilir</a:t>
            </a:r>
            <a:r>
              <a:rPr lang="en-US" sz="4500" dirty="0" smtClean="0"/>
              <a:t>. </a:t>
            </a:r>
            <a:r>
              <a:rPr lang="en-US" sz="4500" dirty="0" err="1" smtClean="0"/>
              <a:t>Obstrüksiyon</a:t>
            </a:r>
            <a:r>
              <a:rPr lang="en-US" sz="4500" dirty="0" smtClean="0"/>
              <a:t> </a:t>
            </a:r>
            <a:r>
              <a:rPr lang="en-US" sz="4500" dirty="0" err="1" smtClean="0"/>
              <a:t>varsa</a:t>
            </a:r>
            <a:r>
              <a:rPr lang="en-US" sz="4500" dirty="0" smtClean="0"/>
              <a:t> </a:t>
            </a:r>
            <a:r>
              <a:rPr lang="en-US" sz="4500" dirty="0" err="1" smtClean="0"/>
              <a:t>zararlı</a:t>
            </a:r>
            <a:r>
              <a:rPr lang="en-US" sz="4500" dirty="0" smtClean="0"/>
              <a:t> </a:t>
            </a:r>
            <a:r>
              <a:rPr lang="en-US" sz="4500" dirty="0" err="1" smtClean="0"/>
              <a:t>olabilir</a:t>
            </a:r>
            <a:r>
              <a:rPr lang="en-US" sz="4500" dirty="0" smtClean="0"/>
              <a:t>. </a:t>
            </a:r>
            <a:r>
              <a:rPr lang="en-US" sz="4500" dirty="0" err="1"/>
              <a:t>Radyoterapi</a:t>
            </a:r>
            <a:r>
              <a:rPr lang="en-US" sz="4500" dirty="0"/>
              <a:t> </a:t>
            </a:r>
            <a:r>
              <a:rPr lang="en-US" sz="4500" dirty="0" err="1"/>
              <a:t>alan</a:t>
            </a:r>
            <a:r>
              <a:rPr lang="en-US" sz="4500" dirty="0"/>
              <a:t> </a:t>
            </a:r>
            <a:r>
              <a:rPr lang="en-US" sz="4500" dirty="0" err="1"/>
              <a:t>hastalarda</a:t>
            </a:r>
            <a:r>
              <a:rPr lang="en-US" sz="4500" dirty="0"/>
              <a:t> </a:t>
            </a:r>
            <a:r>
              <a:rPr lang="en-US" sz="4500" dirty="0" err="1" smtClean="0"/>
              <a:t>idrar</a:t>
            </a:r>
            <a:r>
              <a:rPr lang="en-US" sz="4500" dirty="0"/>
              <a:t> </a:t>
            </a:r>
            <a:r>
              <a:rPr lang="en-US" sz="4500" dirty="0" err="1" smtClean="0"/>
              <a:t>yolu</a:t>
            </a:r>
            <a:r>
              <a:rPr lang="en-US" sz="4500" dirty="0" smtClean="0"/>
              <a:t> </a:t>
            </a:r>
            <a:r>
              <a:rPr lang="en-US" sz="4500" dirty="0" err="1" smtClean="0"/>
              <a:t>enfeksiyonu</a:t>
            </a:r>
            <a:r>
              <a:rPr lang="en-US" sz="4500" dirty="0" smtClean="0"/>
              <a:t> </a:t>
            </a:r>
            <a:r>
              <a:rPr lang="en-US" sz="4500" dirty="0" err="1" smtClean="0"/>
              <a:t>gelişme</a:t>
            </a:r>
            <a:r>
              <a:rPr lang="en-US" sz="4500" dirty="0" smtClean="0"/>
              <a:t> </a:t>
            </a:r>
            <a:r>
              <a:rPr lang="en-US" sz="4500" dirty="0" err="1" smtClean="0"/>
              <a:t>riski</a:t>
            </a:r>
            <a:r>
              <a:rPr lang="en-US" sz="4500" dirty="0" smtClean="0"/>
              <a:t> de </a:t>
            </a:r>
            <a:r>
              <a:rPr lang="en-US" sz="4500" dirty="0" err="1" smtClean="0"/>
              <a:t>olabilir</a:t>
            </a:r>
            <a:r>
              <a:rPr lang="en-US" sz="4500" dirty="0" smtClean="0"/>
              <a:t>. Bu durum, </a:t>
            </a:r>
            <a:r>
              <a:rPr lang="en-US" sz="4500" dirty="0" err="1" smtClean="0"/>
              <a:t>şiddetli</a:t>
            </a:r>
            <a:r>
              <a:rPr lang="en-US" sz="4500" dirty="0"/>
              <a:t> </a:t>
            </a:r>
            <a:r>
              <a:rPr lang="en-US" sz="4500" dirty="0" err="1" smtClean="0"/>
              <a:t>dizüri</a:t>
            </a:r>
            <a:r>
              <a:rPr lang="en-US" sz="4500" dirty="0" smtClean="0"/>
              <a:t> </a:t>
            </a:r>
            <a:r>
              <a:rPr lang="en-US" sz="4500" dirty="0" err="1"/>
              <a:t>olan</a:t>
            </a:r>
            <a:r>
              <a:rPr lang="en-US" sz="4500" dirty="0"/>
              <a:t> </a:t>
            </a:r>
            <a:r>
              <a:rPr lang="en-US" sz="4500" dirty="0" err="1"/>
              <a:t>hastalarda</a:t>
            </a:r>
            <a:r>
              <a:rPr lang="en-US" sz="4500" dirty="0"/>
              <a:t>, </a:t>
            </a:r>
            <a:r>
              <a:rPr lang="en-US" sz="4500" dirty="0" err="1"/>
              <a:t>idrar</a:t>
            </a:r>
            <a:r>
              <a:rPr lang="en-US" sz="4500" dirty="0"/>
              <a:t> </a:t>
            </a:r>
            <a:r>
              <a:rPr lang="en-US" sz="4500" dirty="0" err="1"/>
              <a:t>tahlili</a:t>
            </a:r>
            <a:r>
              <a:rPr lang="en-US" sz="4500" dirty="0"/>
              <a:t> </a:t>
            </a:r>
            <a:r>
              <a:rPr lang="en-US" sz="4500" dirty="0" err="1"/>
              <a:t>ve</a:t>
            </a:r>
            <a:r>
              <a:rPr lang="en-US" sz="4500" dirty="0"/>
              <a:t> </a:t>
            </a:r>
            <a:r>
              <a:rPr lang="en-US" sz="4500" dirty="0" err="1"/>
              <a:t>idrar</a:t>
            </a:r>
            <a:r>
              <a:rPr lang="en-US" sz="4500" dirty="0"/>
              <a:t> </a:t>
            </a:r>
            <a:r>
              <a:rPr lang="en-US" sz="4500" dirty="0" err="1"/>
              <a:t>kültüru</a:t>
            </a:r>
            <a:r>
              <a:rPr lang="en-US" sz="4500" dirty="0"/>
              <a:t>̈ </a:t>
            </a:r>
            <a:r>
              <a:rPr lang="en-US" sz="4500" dirty="0" err="1" smtClean="0"/>
              <a:t>ile</a:t>
            </a:r>
            <a:r>
              <a:rPr lang="en-US" sz="4500" dirty="0"/>
              <a:t> </a:t>
            </a:r>
            <a:r>
              <a:rPr lang="en-US" sz="4500" dirty="0" err="1" smtClean="0"/>
              <a:t>ekarte</a:t>
            </a:r>
            <a:r>
              <a:rPr lang="en-US" sz="4500" dirty="0" smtClean="0"/>
              <a:t> </a:t>
            </a:r>
            <a:r>
              <a:rPr lang="en-US" sz="4500" dirty="0" err="1"/>
              <a:t>edilmelidir</a:t>
            </a:r>
            <a:r>
              <a:rPr lang="en-US" sz="4500" dirty="0"/>
              <a:t>. </a:t>
            </a:r>
            <a:r>
              <a:rPr lang="en-US" sz="4500" dirty="0" err="1" smtClean="0"/>
              <a:t>Fenazopiridin</a:t>
            </a:r>
            <a:r>
              <a:rPr lang="en-US" sz="4500" dirty="0" smtClean="0"/>
              <a:t> </a:t>
            </a:r>
            <a:r>
              <a:rPr lang="en-US" sz="4500" dirty="0" err="1"/>
              <a:t>gibi</a:t>
            </a:r>
            <a:r>
              <a:rPr lang="en-US" sz="4500" dirty="0"/>
              <a:t> </a:t>
            </a:r>
            <a:r>
              <a:rPr lang="en-US" sz="4500" dirty="0" err="1"/>
              <a:t>idrar</a:t>
            </a:r>
            <a:r>
              <a:rPr lang="en-US" sz="4500" dirty="0"/>
              <a:t> </a:t>
            </a:r>
            <a:r>
              <a:rPr lang="en-US" sz="4500" dirty="0" err="1" smtClean="0"/>
              <a:t>analjezikleri</a:t>
            </a:r>
            <a:r>
              <a:rPr lang="en-US" sz="4500" dirty="0"/>
              <a:t> </a:t>
            </a:r>
            <a:r>
              <a:rPr lang="en-US" sz="4500" dirty="0" err="1" smtClean="0"/>
              <a:t>faydalı</a:t>
            </a:r>
            <a:r>
              <a:rPr lang="en-US" sz="4500" dirty="0" smtClean="0"/>
              <a:t> </a:t>
            </a:r>
            <a:r>
              <a:rPr lang="en-US" sz="4500" dirty="0" err="1"/>
              <a:t>olabilir</a:t>
            </a:r>
            <a:r>
              <a:rPr lang="en-US" sz="4500" dirty="0"/>
              <a:t>. </a:t>
            </a:r>
            <a:endParaRPr lang="en-US" sz="4500" dirty="0" smtClean="0"/>
          </a:p>
          <a:p>
            <a:pPr marL="0" indent="0" algn="just">
              <a:buNone/>
            </a:pPr>
            <a:r>
              <a:rPr lang="en-US" sz="4500" dirty="0" err="1" smtClean="0"/>
              <a:t>Hastaların</a:t>
            </a:r>
            <a:r>
              <a:rPr lang="en-US" sz="4500" dirty="0" smtClean="0"/>
              <a:t> </a:t>
            </a:r>
            <a:r>
              <a:rPr lang="en-US" sz="4500" dirty="0" err="1" smtClean="0"/>
              <a:t>çoğunun</a:t>
            </a:r>
            <a:r>
              <a:rPr lang="en-US" sz="4500" dirty="0" smtClean="0"/>
              <a:t> </a:t>
            </a:r>
            <a:r>
              <a:rPr lang="en-US" sz="4500" dirty="0" err="1"/>
              <a:t>semptomları</a:t>
            </a:r>
            <a:r>
              <a:rPr lang="en-US" sz="4500" dirty="0"/>
              <a:t> </a:t>
            </a:r>
            <a:r>
              <a:rPr lang="en-US" sz="4500" dirty="0" err="1" smtClean="0"/>
              <a:t>hafiftir</a:t>
            </a:r>
            <a:r>
              <a:rPr lang="en-US" sz="4500" dirty="0" smtClean="0"/>
              <a:t>. Grad </a:t>
            </a:r>
            <a:r>
              <a:rPr lang="en-US" sz="4500" dirty="0" err="1" smtClean="0"/>
              <a:t>üzeri</a:t>
            </a:r>
            <a:r>
              <a:rPr lang="en-US" sz="4500" dirty="0" smtClean="0"/>
              <a:t> 3 </a:t>
            </a:r>
            <a:r>
              <a:rPr lang="en-US" sz="4500" dirty="0" err="1"/>
              <a:t>akut</a:t>
            </a:r>
            <a:r>
              <a:rPr lang="en-US" sz="4500" dirty="0"/>
              <a:t> </a:t>
            </a:r>
            <a:r>
              <a:rPr lang="en-US" sz="4500" dirty="0" err="1"/>
              <a:t>toksisite</a:t>
            </a:r>
            <a:r>
              <a:rPr lang="en-US" sz="4500" dirty="0"/>
              <a:t> </a:t>
            </a:r>
            <a:r>
              <a:rPr lang="en-US" sz="4500" dirty="0" err="1"/>
              <a:t>oranları</a:t>
            </a:r>
            <a:r>
              <a:rPr lang="en-US" sz="4500" dirty="0"/>
              <a:t> %0 </a:t>
            </a:r>
            <a:r>
              <a:rPr lang="en-US" sz="4500" dirty="0" err="1" smtClean="0"/>
              <a:t>ila</a:t>
            </a:r>
            <a:r>
              <a:rPr lang="en-US" sz="4500" dirty="0"/>
              <a:t> </a:t>
            </a:r>
            <a:r>
              <a:rPr lang="en-US" sz="4500" dirty="0" smtClean="0"/>
              <a:t>%</a:t>
            </a:r>
            <a:r>
              <a:rPr lang="en-US" sz="4500" dirty="0"/>
              <a:t>15 </a:t>
            </a:r>
            <a:r>
              <a:rPr lang="en-US" sz="4500" dirty="0" err="1"/>
              <a:t>arasında</a:t>
            </a:r>
            <a:r>
              <a:rPr lang="en-US" sz="4500" dirty="0"/>
              <a:t> </a:t>
            </a:r>
            <a:r>
              <a:rPr lang="en-US" sz="4500" dirty="0" err="1"/>
              <a:t>değişmektedir</a:t>
            </a:r>
            <a:r>
              <a:rPr lang="en-US" sz="4500" dirty="0"/>
              <a:t> </a:t>
            </a:r>
            <a:endParaRPr lang="en-US" sz="45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Al</a:t>
            </a:r>
            <a:r>
              <a:rPr lang="en-US" dirty="0"/>
              <a:t>-</a:t>
            </a:r>
            <a:r>
              <a:rPr lang="en-US" dirty="0" err="1"/>
              <a:t>Mamgani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ark. 2009; </a:t>
            </a:r>
            <a:r>
              <a:rPr lang="en-US" dirty="0" smtClean="0"/>
              <a:t>Pollack </a:t>
            </a:r>
            <a:r>
              <a:rPr lang="tr-TR" dirty="0" smtClean="0"/>
              <a:t>ve </a:t>
            </a:r>
            <a:r>
              <a:rPr lang="tr-TR" dirty="0"/>
              <a:t>ark. 2006; </a:t>
            </a:r>
            <a:r>
              <a:rPr lang="tr-TR" dirty="0" err="1"/>
              <a:t>Zelefsky</a:t>
            </a:r>
            <a:r>
              <a:rPr lang="tr-TR" dirty="0"/>
              <a:t> ve ark. </a:t>
            </a:r>
            <a:r>
              <a:rPr lang="tr-TR" dirty="0" smtClean="0"/>
              <a:t>2000.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Gastrointestinal </a:t>
            </a:r>
            <a:r>
              <a:rPr lang="en-US" sz="3600" dirty="0" err="1" smtClean="0"/>
              <a:t>toksisite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/>
              <a:t>kanseri</a:t>
            </a:r>
            <a:r>
              <a:rPr lang="en-US" dirty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smtClean="0"/>
              <a:t>gastrointestinal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 </a:t>
            </a:r>
            <a:r>
              <a:rPr lang="en-US" dirty="0" err="1"/>
              <a:t>gelişebilir</a:t>
            </a:r>
            <a:r>
              <a:rPr lang="en-US" dirty="0" smtClean="0"/>
              <a:t>.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/>
              <a:t> </a:t>
            </a:r>
            <a:r>
              <a:rPr lang="en-US" dirty="0" smtClean="0"/>
              <a:t>gastrointestinal </a:t>
            </a:r>
            <a:r>
              <a:rPr lang="en-US" dirty="0" err="1"/>
              <a:t>semptomlar</a:t>
            </a:r>
            <a:r>
              <a:rPr lang="en-US" dirty="0"/>
              <a:t> </a:t>
            </a:r>
            <a:r>
              <a:rPr lang="en-US" dirty="0" err="1" smtClean="0"/>
              <a:t>şişkinlik</a:t>
            </a:r>
            <a:r>
              <a:rPr lang="en-US" dirty="0"/>
              <a:t>, </a:t>
            </a:r>
            <a:r>
              <a:rPr lang="en-US" dirty="0" err="1"/>
              <a:t>gaz</a:t>
            </a:r>
            <a:r>
              <a:rPr lang="en-US" dirty="0"/>
              <a:t>,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 smtClean="0"/>
              <a:t>sıkışma</a:t>
            </a:r>
            <a:r>
              <a:rPr lang="en-US" dirty="0"/>
              <a:t> </a:t>
            </a:r>
            <a:r>
              <a:rPr lang="en-US" dirty="0" err="1" smtClean="0"/>
              <a:t>hissi</a:t>
            </a:r>
            <a:r>
              <a:rPr lang="en-US" dirty="0"/>
              <a:t>, </a:t>
            </a:r>
            <a:r>
              <a:rPr lang="en-US" dirty="0" err="1"/>
              <a:t>tenesmus</a:t>
            </a:r>
            <a:r>
              <a:rPr lang="en-US" dirty="0"/>
              <a:t>, </a:t>
            </a:r>
            <a:r>
              <a:rPr lang="en-US" dirty="0" err="1"/>
              <a:t>artmış</a:t>
            </a:r>
            <a:r>
              <a:rPr lang="en-US" dirty="0"/>
              <a:t> </a:t>
            </a:r>
            <a:r>
              <a:rPr lang="en-US" dirty="0" err="1"/>
              <a:t>bağırsak</a:t>
            </a:r>
            <a:r>
              <a:rPr lang="en-US" dirty="0"/>
              <a:t> </a:t>
            </a:r>
            <a:r>
              <a:rPr lang="en-US" dirty="0" err="1"/>
              <a:t>hareketleri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, ileus, </a:t>
            </a:r>
            <a:r>
              <a:rPr lang="en-US" dirty="0" err="1" smtClean="0"/>
              <a:t>kanamadır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err="1" smtClean="0"/>
              <a:t>Glutamin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probiyotikler</a:t>
            </a:r>
            <a:r>
              <a:rPr lang="en-US" dirty="0" smtClean="0"/>
              <a:t> </a:t>
            </a:r>
            <a:r>
              <a:rPr lang="en-US" dirty="0" err="1" smtClean="0"/>
              <a:t>profilaktik</a:t>
            </a:r>
            <a:r>
              <a:rPr lang="en-US" dirty="0" smtClean="0"/>
              <a:t> </a:t>
            </a:r>
            <a:r>
              <a:rPr lang="en-US" dirty="0" err="1" smtClean="0"/>
              <a:t>verildiğinde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azalır</a:t>
            </a:r>
            <a:r>
              <a:rPr lang="en-US" dirty="0" smtClean="0"/>
              <a:t>.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/>
              <a:t>hastalarda</a:t>
            </a:r>
            <a:r>
              <a:rPr lang="en-US" dirty="0"/>
              <a:t> anti-</a:t>
            </a:r>
            <a:r>
              <a:rPr lang="en-US" dirty="0" err="1" smtClean="0"/>
              <a:t>diareik</a:t>
            </a:r>
            <a:r>
              <a:rPr lang="en-US" dirty="0" smtClean="0"/>
              <a:t> </a:t>
            </a:r>
            <a:r>
              <a:rPr lang="en-US" dirty="0" err="1" smtClean="0"/>
              <a:t>lomotil</a:t>
            </a:r>
            <a:r>
              <a:rPr lang="en-US" dirty="0" smtClean="0"/>
              <a:t> (</a:t>
            </a:r>
            <a:r>
              <a:rPr lang="en-US" dirty="0" err="1" smtClean="0"/>
              <a:t>Difenoksamin</a:t>
            </a:r>
            <a:r>
              <a:rPr lang="en-US" dirty="0" smtClean="0"/>
              <a:t>), </a:t>
            </a:r>
            <a:r>
              <a:rPr lang="en-US" dirty="0" err="1" smtClean="0"/>
              <a:t>lopermid</a:t>
            </a:r>
            <a:r>
              <a:rPr lang="en-US" dirty="0" smtClean="0"/>
              <a:t> (</a:t>
            </a:r>
            <a:r>
              <a:rPr lang="en-US" dirty="0" err="1" smtClean="0"/>
              <a:t>loperamid</a:t>
            </a:r>
            <a:r>
              <a:rPr lang="en-US" dirty="0" smtClean="0"/>
              <a:t>), 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ilaçlar</a:t>
            </a:r>
            <a:r>
              <a:rPr lang="en-US" dirty="0" smtClean="0"/>
              <a:t> </a:t>
            </a:r>
            <a:r>
              <a:rPr lang="en-US" dirty="0" err="1"/>
              <a:t>gerekebilir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Grad 2-3 </a:t>
            </a:r>
            <a:r>
              <a:rPr lang="en-US" dirty="0" err="1" smtClean="0"/>
              <a:t>proctitde</a:t>
            </a:r>
            <a:r>
              <a:rPr lang="en-US" dirty="0" smtClean="0"/>
              <a:t> </a:t>
            </a:r>
            <a:r>
              <a:rPr lang="en-US" dirty="0" err="1" smtClean="0"/>
              <a:t>şiddetli</a:t>
            </a:r>
            <a:r>
              <a:rPr lang="en-US" dirty="0" smtClean="0"/>
              <a:t> </a:t>
            </a:r>
            <a:r>
              <a:rPr lang="en-US" dirty="0" err="1" smtClean="0"/>
              <a:t>ağrılar</a:t>
            </a:r>
            <a:r>
              <a:rPr lang="en-US" dirty="0" smtClean="0"/>
              <a:t> </a:t>
            </a:r>
            <a:r>
              <a:rPr lang="en-US" dirty="0" err="1" smtClean="0"/>
              <a:t>oturma</a:t>
            </a:r>
            <a:r>
              <a:rPr lang="en-US" dirty="0" smtClean="0"/>
              <a:t> </a:t>
            </a:r>
            <a:r>
              <a:rPr lang="en-US" dirty="0" err="1" smtClean="0"/>
              <a:t>güçlüğü</a:t>
            </a:r>
            <a:r>
              <a:rPr lang="en-US" dirty="0" smtClean="0"/>
              <a:t> </a:t>
            </a:r>
            <a:r>
              <a:rPr lang="en-US" dirty="0" err="1" smtClean="0"/>
              <a:t>varsa</a:t>
            </a:r>
            <a:r>
              <a:rPr lang="en-US" dirty="0" smtClean="0"/>
              <a:t> </a:t>
            </a:r>
            <a:r>
              <a:rPr lang="en-US" dirty="0" err="1" smtClean="0"/>
              <a:t>kortikosteroid</a:t>
            </a:r>
            <a:r>
              <a:rPr lang="en-US" dirty="0" smtClean="0"/>
              <a:t> </a:t>
            </a:r>
            <a:r>
              <a:rPr lang="en-US" dirty="0" err="1" smtClean="0"/>
              <a:t>gerekebilir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/>
              <a:t>Aksiyel</a:t>
            </a:r>
            <a:r>
              <a:rPr lang="en-US" sz="2000" dirty="0"/>
              <a:t> </a:t>
            </a:r>
            <a:r>
              <a:rPr lang="en-US" sz="2000" dirty="0" err="1" smtClean="0"/>
              <a:t>görüntüde</a:t>
            </a:r>
            <a:r>
              <a:rPr lang="en-US" sz="2000" dirty="0"/>
              <a:t> </a:t>
            </a:r>
            <a:r>
              <a:rPr lang="en-US" sz="2000" dirty="0" err="1" smtClean="0"/>
              <a:t>kapsül</a:t>
            </a:r>
            <a:r>
              <a:rPr lang="en-US" sz="2000" dirty="0" smtClean="0"/>
              <a:t> </a:t>
            </a:r>
            <a:r>
              <a:rPr lang="en-US" sz="2000" dirty="0" err="1"/>
              <a:t>dışına</a:t>
            </a:r>
            <a:r>
              <a:rPr lang="en-US" sz="2000" dirty="0"/>
              <a:t> </a:t>
            </a:r>
            <a:r>
              <a:rPr lang="en-US" sz="2000" dirty="0" err="1"/>
              <a:t>yayılımı</a:t>
            </a:r>
            <a:r>
              <a:rPr lang="en-US" sz="2000" dirty="0"/>
              <a:t> (</a:t>
            </a:r>
            <a:r>
              <a:rPr lang="en-US" sz="2000" dirty="0" err="1"/>
              <a:t>yeşil</a:t>
            </a:r>
            <a:r>
              <a:rPr lang="en-US" sz="2000" dirty="0"/>
              <a:t> ok</a:t>
            </a:r>
            <a:r>
              <a:rPr lang="en-US" sz="2000" dirty="0" smtClean="0"/>
              <a:t>) (</a:t>
            </a:r>
            <a:r>
              <a:rPr lang="en-US" sz="2000" dirty="0"/>
              <a:t>a)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koronal</a:t>
            </a:r>
            <a:r>
              <a:rPr lang="en-US" sz="2000" dirty="0"/>
              <a:t> </a:t>
            </a:r>
            <a:r>
              <a:rPr lang="en-US" sz="2000" dirty="0" err="1" smtClean="0"/>
              <a:t>görüntüde</a:t>
            </a:r>
            <a:r>
              <a:rPr lang="en-US" sz="2000" dirty="0" smtClean="0"/>
              <a:t> seminal </a:t>
            </a:r>
            <a:r>
              <a:rPr lang="en-US" sz="2000" dirty="0" err="1" smtClean="0"/>
              <a:t>vezikül</a:t>
            </a:r>
            <a:r>
              <a:rPr lang="en-US" sz="2000" dirty="0" smtClean="0"/>
              <a:t> </a:t>
            </a:r>
            <a:r>
              <a:rPr lang="en-US" sz="2000" dirty="0" err="1"/>
              <a:t>invazyonunu</a:t>
            </a:r>
            <a:r>
              <a:rPr lang="en-US" sz="2000" dirty="0"/>
              <a:t> (b) </a:t>
            </a:r>
            <a:r>
              <a:rPr lang="en-US" sz="2000" dirty="0" err="1" smtClean="0"/>
              <a:t>gösteren</a:t>
            </a:r>
            <a:r>
              <a:rPr lang="en-US" sz="2000" dirty="0" smtClean="0"/>
              <a:t> </a:t>
            </a:r>
            <a:r>
              <a:rPr lang="en-US" sz="2000" dirty="0" err="1" smtClean="0"/>
              <a:t>manyetik</a:t>
            </a:r>
            <a:r>
              <a:rPr lang="en-US" sz="2000" dirty="0" smtClean="0"/>
              <a:t> </a:t>
            </a:r>
            <a:r>
              <a:rPr lang="en-US" sz="2000" dirty="0" err="1"/>
              <a:t>rezonans</a:t>
            </a:r>
            <a:r>
              <a:rPr lang="en-US" sz="2000" dirty="0"/>
              <a:t> </a:t>
            </a:r>
            <a:r>
              <a:rPr lang="en-US" sz="2000" dirty="0" err="1" smtClean="0"/>
              <a:t>görüntüleme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portakal</a:t>
            </a:r>
            <a:r>
              <a:rPr lang="en-US" sz="2000" dirty="0"/>
              <a:t> </a:t>
            </a:r>
            <a:r>
              <a:rPr lang="en-US" sz="2000" dirty="0" err="1"/>
              <a:t>rengi</a:t>
            </a:r>
            <a:r>
              <a:rPr lang="en-US" sz="2000" dirty="0"/>
              <a:t> </a:t>
            </a:r>
            <a:r>
              <a:rPr lang="en-US" sz="2000" dirty="0" err="1"/>
              <a:t>oklar</a:t>
            </a:r>
            <a:r>
              <a:rPr lang="en-US" sz="2000" dirty="0"/>
              <a:t>) (MRI).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69" b="469"/>
          <a:stretch>
            <a:fillRect/>
          </a:stretch>
        </p:blipFill>
        <p:spPr>
          <a:xfrm>
            <a:off x="457200" y="2180825"/>
            <a:ext cx="8229600" cy="3586163"/>
          </a:xfrm>
        </p:spPr>
      </p:pic>
    </p:spTree>
    <p:extLst>
      <p:ext uri="{BB962C8B-B14F-4D97-AF65-F5344CB8AC3E}">
        <p14:creationId xmlns:p14="http://schemas.microsoft.com/office/powerpoint/2010/main" val="426948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Rektal</a:t>
            </a:r>
            <a:r>
              <a:rPr lang="en-US" sz="3600" dirty="0" smtClean="0"/>
              <a:t> </a:t>
            </a:r>
            <a:r>
              <a:rPr lang="en-US" sz="3600" dirty="0" err="1" smtClean="0"/>
              <a:t>toksisite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09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/>
              <a:t>proktiti</a:t>
            </a:r>
            <a:r>
              <a:rPr lang="en-US" dirty="0"/>
              <a:t> en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 smtClean="0"/>
              <a:t>gözlenen</a:t>
            </a:r>
            <a:r>
              <a:rPr lang="en-US" dirty="0" smtClean="0"/>
              <a:t> </a:t>
            </a:r>
            <a:r>
              <a:rPr lang="en-US" dirty="0" err="1" smtClean="0"/>
              <a:t>ge</a:t>
            </a:r>
            <a:r>
              <a:rPr lang="en-US" dirty="0" err="1"/>
              <a:t>ç</a:t>
            </a:r>
            <a:r>
              <a:rPr lang="en-US" dirty="0" smtClean="0"/>
              <a:t>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 smtClean="0"/>
              <a:t>toksisitedir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Hastaların</a:t>
            </a:r>
            <a:r>
              <a:rPr lang="en-US" dirty="0" smtClean="0"/>
              <a:t> %</a:t>
            </a:r>
            <a:r>
              <a:rPr lang="en-US" dirty="0"/>
              <a:t>10-20’sinde </a:t>
            </a:r>
            <a:r>
              <a:rPr lang="en-US" dirty="0" err="1" smtClean="0"/>
              <a:t>gözlenmektedir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IMRT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smtClean="0"/>
              <a:t>IGRT </a:t>
            </a:r>
            <a:r>
              <a:rPr lang="en-US" dirty="0" err="1" smtClean="0"/>
              <a:t>gibi</a:t>
            </a:r>
            <a:r>
              <a:rPr lang="en-US" dirty="0" smtClean="0"/>
              <a:t> modern </a:t>
            </a:r>
            <a:r>
              <a:rPr lang="en-US" dirty="0" err="1"/>
              <a:t>tekniklerle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evre</a:t>
            </a:r>
            <a:r>
              <a:rPr lang="en-US" dirty="0"/>
              <a:t> 2</a:t>
            </a:r>
          </a:p>
          <a:p>
            <a:pPr marL="0" indent="0" algn="just">
              <a:buNone/>
            </a:pPr>
            <a:r>
              <a:rPr lang="en-US" dirty="0" err="1"/>
              <a:t>proktit</a:t>
            </a:r>
            <a:r>
              <a:rPr lang="en-US" dirty="0"/>
              <a:t> </a:t>
            </a:r>
            <a:r>
              <a:rPr lang="en-US" dirty="0" err="1"/>
              <a:t>insidansı</a:t>
            </a:r>
            <a:r>
              <a:rPr lang="en-US" dirty="0"/>
              <a:t> %5’in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inmiştir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Tedavi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 smtClean="0"/>
              <a:t>hastaların</a:t>
            </a:r>
            <a:r>
              <a:rPr lang="en-US" dirty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</a:t>
            </a:r>
            <a:r>
              <a:rPr lang="en-US" dirty="0"/>
              <a:t>%1-2’sinde, </a:t>
            </a:r>
            <a:r>
              <a:rPr lang="en-US" dirty="0" err="1" smtClean="0"/>
              <a:t>RT’den</a:t>
            </a:r>
            <a:r>
              <a:rPr lang="en-US" dirty="0" smtClean="0"/>
              <a:t> 1-2 </a:t>
            </a:r>
            <a:r>
              <a:rPr lang="en-US" dirty="0" err="1" smtClean="0"/>
              <a:t>yıl</a:t>
            </a:r>
            <a:r>
              <a:rPr lang="en-US" dirty="0" smtClean="0"/>
              <a:t>  </a:t>
            </a:r>
            <a:r>
              <a:rPr lang="en-US" dirty="0" err="1" smtClean="0"/>
              <a:t>sonra</a:t>
            </a:r>
            <a:r>
              <a:rPr lang="en-US" dirty="0" smtClean="0"/>
              <a:t>  </a:t>
            </a:r>
            <a:r>
              <a:rPr lang="en-US" dirty="0" err="1" smtClean="0"/>
              <a:t>inatçı</a:t>
            </a:r>
            <a:r>
              <a:rPr lang="en-US" dirty="0" smtClean="0"/>
              <a:t> </a:t>
            </a:r>
            <a:r>
              <a:rPr lang="en-US" dirty="0" err="1"/>
              <a:t>kanama</a:t>
            </a:r>
            <a:r>
              <a:rPr lang="en-US" dirty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grad </a:t>
            </a:r>
            <a:r>
              <a:rPr lang="en-US" dirty="0"/>
              <a:t>3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 smtClean="0"/>
              <a:t>görülebilmektedir</a:t>
            </a:r>
            <a:r>
              <a:rPr lang="en-US" dirty="0" smtClean="0"/>
              <a:t>. </a:t>
            </a:r>
            <a:r>
              <a:rPr lang="en-US" dirty="0" err="1" smtClean="0"/>
              <a:t>Kanama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ıkınma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zorlanma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intermittenttir</a:t>
            </a:r>
            <a:r>
              <a:rPr lang="en-US" dirty="0" smtClean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198579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Toksisite</a:t>
            </a:r>
            <a:r>
              <a:rPr lang="en-US" sz="3600" dirty="0" smtClean="0"/>
              <a:t> </a:t>
            </a:r>
            <a:r>
              <a:rPr lang="en-US" sz="3600" dirty="0" err="1" smtClean="0"/>
              <a:t>gelişme</a:t>
            </a:r>
            <a:r>
              <a:rPr lang="en-US" sz="3600" dirty="0" smtClean="0"/>
              <a:t> </a:t>
            </a:r>
            <a:r>
              <a:rPr lang="en-US" sz="3600" dirty="0" err="1" smtClean="0"/>
              <a:t>süresi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Tedavi </a:t>
            </a:r>
            <a:r>
              <a:rPr lang="en-US" sz="2800" dirty="0" err="1"/>
              <a:t>sonrası</a:t>
            </a:r>
            <a:r>
              <a:rPr lang="en-US" sz="2800" dirty="0"/>
              <a:t>, </a:t>
            </a:r>
            <a:r>
              <a:rPr lang="en-US" sz="2800" dirty="0" err="1"/>
              <a:t>radyasyonla</a:t>
            </a:r>
            <a:r>
              <a:rPr lang="en-US" sz="2800" dirty="0"/>
              <a:t> </a:t>
            </a:r>
            <a:r>
              <a:rPr lang="en-US" sz="2800" dirty="0" err="1"/>
              <a:t>ilişkili</a:t>
            </a:r>
            <a:r>
              <a:rPr lang="en-US" sz="2800" dirty="0"/>
              <a:t> </a:t>
            </a:r>
            <a:r>
              <a:rPr lang="en-US" sz="2800" dirty="0" err="1"/>
              <a:t>akut</a:t>
            </a:r>
            <a:r>
              <a:rPr lang="en-US" sz="2800" dirty="0"/>
              <a:t> </a:t>
            </a:r>
            <a:r>
              <a:rPr lang="en-US" sz="2800" dirty="0" err="1"/>
              <a:t>üriner</a:t>
            </a:r>
            <a:r>
              <a:rPr lang="en-US" sz="2800" dirty="0"/>
              <a:t> </a:t>
            </a:r>
            <a:r>
              <a:rPr lang="en-US" sz="2800" dirty="0" err="1"/>
              <a:t>semptomlar</a:t>
            </a:r>
            <a:r>
              <a:rPr lang="en-US" sz="2800" dirty="0" smtClean="0"/>
              <a:t>, </a:t>
            </a:r>
            <a:r>
              <a:rPr lang="en-US" sz="2800" dirty="0" err="1" smtClean="0"/>
              <a:t>genellikle</a:t>
            </a:r>
            <a:r>
              <a:rPr lang="en-US" sz="2800" dirty="0" smtClean="0"/>
              <a:t> 6</a:t>
            </a:r>
            <a:r>
              <a:rPr lang="en-US" sz="2800" dirty="0"/>
              <a:t>-12 ay </a:t>
            </a:r>
            <a:r>
              <a:rPr lang="en-US" sz="2800" dirty="0" err="1" smtClean="0"/>
              <a:t>içinde</a:t>
            </a:r>
            <a:r>
              <a:rPr lang="en-US" sz="2800" dirty="0" smtClean="0"/>
              <a:t> </a:t>
            </a:r>
            <a:r>
              <a:rPr lang="en-US" sz="2800" dirty="0" err="1" smtClean="0"/>
              <a:t>düzelir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Tedavi </a:t>
            </a:r>
            <a:r>
              <a:rPr lang="en-US" sz="2800" dirty="0" err="1"/>
              <a:t>sonrası</a:t>
            </a:r>
            <a:r>
              <a:rPr lang="en-US" sz="2800" dirty="0"/>
              <a:t> 90 </a:t>
            </a:r>
            <a:r>
              <a:rPr lang="en-US" sz="2800" dirty="0" err="1"/>
              <a:t>günden</a:t>
            </a:r>
            <a:r>
              <a:rPr lang="en-US" sz="2800" dirty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oluşan</a:t>
            </a:r>
            <a:r>
              <a:rPr lang="en-US" sz="2800" dirty="0"/>
              <a:t> </a:t>
            </a:r>
            <a:r>
              <a:rPr lang="en-US" sz="2800" dirty="0" err="1" smtClean="0"/>
              <a:t>semptomlar</a:t>
            </a:r>
            <a:r>
              <a:rPr lang="en-US" sz="2800" dirty="0" smtClean="0"/>
              <a:t> </a:t>
            </a:r>
            <a:r>
              <a:rPr lang="en-US" sz="2800" dirty="0" err="1"/>
              <a:t>g</a:t>
            </a:r>
            <a:r>
              <a:rPr lang="en-US" sz="2800" dirty="0" err="1" smtClean="0"/>
              <a:t>eç</a:t>
            </a:r>
            <a:r>
              <a:rPr lang="en-US" sz="2800" dirty="0" smtClean="0"/>
              <a:t> </a:t>
            </a:r>
            <a:r>
              <a:rPr lang="en-US" sz="2800" dirty="0" err="1"/>
              <a:t>toksisite</a:t>
            </a:r>
            <a:r>
              <a:rPr lang="en-US" sz="2800" dirty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ilişkilidir</a:t>
            </a:r>
            <a:r>
              <a:rPr lang="en-US" sz="2800" dirty="0" smtClean="0"/>
              <a:t>. </a:t>
            </a:r>
          </a:p>
          <a:p>
            <a:pPr marL="0" indent="0" algn="just">
              <a:buNone/>
            </a:pPr>
            <a:r>
              <a:rPr lang="en-US" sz="2800" dirty="0" err="1" smtClean="0"/>
              <a:t>Konformal</a:t>
            </a:r>
            <a:r>
              <a:rPr lang="en-US" sz="2800" dirty="0" smtClean="0"/>
              <a:t> </a:t>
            </a:r>
            <a:r>
              <a:rPr lang="en-US" sz="2800" dirty="0" err="1" smtClean="0"/>
              <a:t>radyoterapi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 </a:t>
            </a:r>
            <a:r>
              <a:rPr lang="en-US" sz="2800" dirty="0" err="1" smtClean="0"/>
              <a:t>hastaların</a:t>
            </a:r>
            <a:r>
              <a:rPr lang="en-US" sz="2800" dirty="0"/>
              <a:t> </a:t>
            </a:r>
            <a:r>
              <a:rPr lang="en-US" sz="2800" dirty="0" smtClean="0"/>
              <a:t>%</a:t>
            </a:r>
            <a:r>
              <a:rPr lang="en-US" sz="2800" dirty="0"/>
              <a:t>10-20’sinde </a:t>
            </a:r>
            <a:r>
              <a:rPr lang="en-US" sz="2800" dirty="0" smtClean="0"/>
              <a:t>grad 2 </a:t>
            </a:r>
            <a:r>
              <a:rPr lang="en-US" sz="2800" dirty="0" err="1" smtClean="0"/>
              <a:t>ge</a:t>
            </a:r>
            <a:r>
              <a:rPr lang="en-US" sz="2800" dirty="0" err="1"/>
              <a:t>ç</a:t>
            </a:r>
            <a:r>
              <a:rPr lang="en-US" sz="2800" dirty="0" smtClean="0"/>
              <a:t> </a:t>
            </a:r>
            <a:r>
              <a:rPr lang="en-US" sz="2800" dirty="0" err="1"/>
              <a:t>üriner</a:t>
            </a:r>
            <a:r>
              <a:rPr lang="en-US" sz="2800" dirty="0"/>
              <a:t> </a:t>
            </a:r>
            <a:r>
              <a:rPr lang="en-US" sz="2800" dirty="0" err="1" smtClean="0"/>
              <a:t>toksisite</a:t>
            </a:r>
            <a:r>
              <a:rPr lang="en-US" sz="2800" dirty="0" smtClean="0"/>
              <a:t> </a:t>
            </a:r>
            <a:r>
              <a:rPr lang="en-US" sz="2800" dirty="0" err="1" smtClean="0"/>
              <a:t>oluşur</a:t>
            </a:r>
            <a:r>
              <a:rPr lang="en-US" sz="2800" dirty="0" smtClean="0"/>
              <a:t>. </a:t>
            </a:r>
            <a:r>
              <a:rPr lang="en-US" sz="2800" dirty="0" err="1" smtClean="0"/>
              <a:t>Semptomları</a:t>
            </a:r>
            <a:r>
              <a:rPr lang="en-US" sz="2800" dirty="0"/>
              <a:t> </a:t>
            </a:r>
            <a:r>
              <a:rPr lang="en-US" sz="2800" dirty="0" err="1" smtClean="0"/>
              <a:t>akut</a:t>
            </a:r>
            <a:r>
              <a:rPr lang="en-US" sz="2800" dirty="0" smtClean="0"/>
              <a:t> </a:t>
            </a:r>
            <a:r>
              <a:rPr lang="en-US" sz="2800" dirty="0" err="1"/>
              <a:t>semptomlarla</a:t>
            </a:r>
            <a:r>
              <a:rPr lang="en-US" sz="2800" dirty="0"/>
              <a:t> </a:t>
            </a:r>
            <a:r>
              <a:rPr lang="en-US" sz="2800" dirty="0" err="1"/>
              <a:t>benzerdir</a:t>
            </a:r>
            <a:r>
              <a:rPr lang="en-US" sz="2800" dirty="0"/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89" r="689"/>
          <a:stretch>
            <a:fillRect/>
          </a:stretch>
        </p:blipFill>
        <p:spPr>
          <a:xfrm>
            <a:off x="0" y="1312274"/>
            <a:ext cx="9144000" cy="4123973"/>
          </a:xfrm>
        </p:spPr>
      </p:pic>
    </p:spTree>
    <p:extLst>
      <p:ext uri="{BB962C8B-B14F-4D97-AF65-F5344CB8AC3E}">
        <p14:creationId xmlns:p14="http://schemas.microsoft.com/office/powerpoint/2010/main" val="35922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Teşhisi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39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/>
              <a:t>Endoskopik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hiperemi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neovaskülarizasyon</a:t>
            </a:r>
            <a:r>
              <a:rPr lang="en-US" dirty="0"/>
              <a:t> </a:t>
            </a:r>
            <a:r>
              <a:rPr lang="en-US" dirty="0" err="1"/>
              <a:t>bulguları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Gayta</a:t>
            </a:r>
            <a:r>
              <a:rPr lang="en-US" dirty="0"/>
              <a:t> </a:t>
            </a:r>
            <a:r>
              <a:rPr lang="en-US" dirty="0" err="1"/>
              <a:t>yumuşatıcılar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steroid </a:t>
            </a:r>
            <a:r>
              <a:rPr lang="en-US" dirty="0" err="1"/>
              <a:t>suppozatuarlar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konservatif</a:t>
            </a:r>
            <a:r>
              <a:rPr lang="en-US" dirty="0"/>
              <a:t> </a:t>
            </a:r>
            <a:r>
              <a:rPr lang="en-US" dirty="0" err="1"/>
              <a:t>tedaviler</a:t>
            </a:r>
            <a:r>
              <a:rPr lang="en-US" dirty="0"/>
              <a:t> </a:t>
            </a:r>
            <a:r>
              <a:rPr lang="en-US" dirty="0" err="1"/>
              <a:t>sıklıkla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Kalıcı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/>
              <a:t>kanama</a:t>
            </a:r>
            <a:r>
              <a:rPr lang="en-US" dirty="0"/>
              <a:t> </a:t>
            </a:r>
            <a:r>
              <a:rPr lang="en-US" dirty="0" err="1"/>
              <a:t>mevcutsa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kortikosteroid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pantotenik</a:t>
            </a:r>
            <a:r>
              <a:rPr lang="en-US" dirty="0"/>
              <a:t> </a:t>
            </a:r>
            <a:r>
              <a:rPr lang="en-US" dirty="0" err="1"/>
              <a:t>asidli</a:t>
            </a:r>
            <a:r>
              <a:rPr lang="en-US" dirty="0"/>
              <a:t> </a:t>
            </a:r>
            <a:r>
              <a:rPr lang="en-US" dirty="0" err="1"/>
              <a:t>yağlı</a:t>
            </a:r>
            <a:r>
              <a:rPr lang="en-US" dirty="0"/>
              <a:t> </a:t>
            </a:r>
            <a:r>
              <a:rPr lang="en-US" dirty="0" err="1"/>
              <a:t>karışımlar</a:t>
            </a:r>
            <a:r>
              <a:rPr lang="en-US" dirty="0"/>
              <a:t> </a:t>
            </a:r>
            <a:r>
              <a:rPr lang="en-US" dirty="0" err="1"/>
              <a:t>uygulanır</a:t>
            </a:r>
            <a:r>
              <a:rPr lang="en-US" dirty="0"/>
              <a:t>. </a:t>
            </a:r>
            <a:r>
              <a:rPr lang="en-US" dirty="0" err="1"/>
              <a:t>Ozon</a:t>
            </a:r>
            <a:r>
              <a:rPr lang="en-US" dirty="0"/>
              <a:t>/</a:t>
            </a:r>
            <a:r>
              <a:rPr lang="en-US" dirty="0" err="1" smtClean="0"/>
              <a:t>oksijen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/>
              <a:t>hiperbarik</a:t>
            </a:r>
            <a:r>
              <a:rPr lang="en-US" dirty="0"/>
              <a:t> </a:t>
            </a:r>
            <a:r>
              <a:rPr lang="en-US" dirty="0" err="1"/>
              <a:t>oksijen</a:t>
            </a:r>
            <a:r>
              <a:rPr lang="en-US" dirty="0"/>
              <a:t> (HO) </a:t>
            </a:r>
            <a:r>
              <a:rPr lang="en-US" dirty="0" err="1"/>
              <a:t>tedavisi</a:t>
            </a:r>
            <a:r>
              <a:rPr lang="en-US" dirty="0"/>
              <a:t> %80-90 </a:t>
            </a:r>
            <a:r>
              <a:rPr lang="en-US" dirty="0" err="1"/>
              <a:t>hastada</a:t>
            </a:r>
            <a:r>
              <a:rPr lang="en-US" dirty="0"/>
              <a:t> </a:t>
            </a:r>
            <a:r>
              <a:rPr lang="en-US" dirty="0" err="1"/>
              <a:t>etkilidir</a:t>
            </a:r>
            <a:r>
              <a:rPr lang="en-US" dirty="0"/>
              <a:t>. </a:t>
            </a:r>
            <a:r>
              <a:rPr lang="en-US" dirty="0" err="1"/>
              <a:t>Nadiren</a:t>
            </a:r>
            <a:r>
              <a:rPr lang="en-US" dirty="0"/>
              <a:t> </a:t>
            </a:r>
            <a:r>
              <a:rPr lang="en-US" dirty="0" err="1"/>
              <a:t>düzelmeyen</a:t>
            </a:r>
            <a:r>
              <a:rPr lang="en-US" dirty="0"/>
              <a:t> </a:t>
            </a:r>
            <a:r>
              <a:rPr lang="en-US" dirty="0" err="1"/>
              <a:t>kanamalı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 </a:t>
            </a:r>
            <a:r>
              <a:rPr lang="en-US" dirty="0" err="1"/>
              <a:t>endoskopik</a:t>
            </a:r>
            <a:r>
              <a:rPr lang="en-US" dirty="0"/>
              <a:t> argon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koagülasyonu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telenjiektazik</a:t>
            </a:r>
            <a:r>
              <a:rPr lang="en-US" dirty="0"/>
              <a:t> </a:t>
            </a:r>
            <a:r>
              <a:rPr lang="en-US" dirty="0" err="1"/>
              <a:t>damarlar</a:t>
            </a:r>
            <a:r>
              <a:rPr lang="en-US" dirty="0"/>
              <a:t> </a:t>
            </a:r>
            <a:r>
              <a:rPr lang="en-US" dirty="0" err="1"/>
              <a:t>dikkatli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198579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157" b="2157"/>
          <a:stretch>
            <a:fillRect/>
          </a:stretch>
        </p:blipFill>
        <p:spPr>
          <a:xfrm>
            <a:off x="0" y="1106863"/>
            <a:ext cx="9387634" cy="4496431"/>
          </a:xfrm>
        </p:spPr>
      </p:pic>
    </p:spTree>
    <p:extLst>
      <p:ext uri="{BB962C8B-B14F-4D97-AF65-F5344CB8AC3E}">
        <p14:creationId xmlns:p14="http://schemas.microsoft.com/office/powerpoint/2010/main" val="251947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7423" r="7423"/>
          <a:stretch>
            <a:fillRect/>
          </a:stretch>
        </p:blipFill>
        <p:spPr>
          <a:xfrm>
            <a:off x="1008738" y="231819"/>
            <a:ext cx="7248525" cy="6583362"/>
          </a:xfrm>
        </p:spPr>
      </p:pic>
    </p:spTree>
    <p:extLst>
      <p:ext uri="{BB962C8B-B14F-4D97-AF65-F5344CB8AC3E}">
        <p14:creationId xmlns:p14="http://schemas.microsoft.com/office/powerpoint/2010/main" val="890641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>
                <a:hlinkClick r:id="rId2" tooltip="Local dose analysis to predict acute and late urinary toxicities after prostate  cancer radiotherapy: Assessment of cohort and method effects - Radiotherapy  and Oncology"/>
              </a:rPr>
              <a:t>Local dose analysis to predict acute and late urinary toxicities after prostate cancer radiotherapy</a:t>
            </a:r>
            <a:r>
              <a:rPr lang="en-US" sz="2700" dirty="0" smtClean="0">
                <a:hlinkClick r:id="rId2" tooltip="Local dose analysis to predict acute and late urinary toxicities after prostate  cancer radiotherapy: Assessment of cohort and method effects - Radiotherapy  and Oncology"/>
              </a:rPr>
              <a:t>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5641" r="5641"/>
          <a:stretch>
            <a:fillRect/>
          </a:stretch>
        </p:blipFill>
        <p:spPr>
          <a:xfrm>
            <a:off x="934183" y="1157288"/>
            <a:ext cx="7359650" cy="5700712"/>
          </a:xfrm>
        </p:spPr>
      </p:pic>
    </p:spTree>
    <p:extLst>
      <p:ext uri="{BB962C8B-B14F-4D97-AF65-F5344CB8AC3E}">
        <p14:creationId xmlns:p14="http://schemas.microsoft.com/office/powerpoint/2010/main" val="30556196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65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Semptomla ilişkili </a:t>
            </a:r>
            <a:r>
              <a:rPr lang="tr-TR" dirty="0" smtClean="0"/>
              <a:t>(</a:t>
            </a:r>
            <a:r>
              <a:rPr lang="tr-TR" dirty="0" err="1" smtClean="0"/>
              <a:t>Symptome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) (</a:t>
            </a:r>
            <a:r>
              <a:rPr lang="tr-TR" dirty="0" err="1" smtClean="0"/>
              <a:t>Ssurf</a:t>
            </a:r>
            <a:r>
              <a:rPr lang="tr-TR" dirty="0" smtClean="0"/>
              <a:t>)'u </a:t>
            </a:r>
            <a:r>
              <a:rPr lang="tr-TR" dirty="0"/>
              <a:t>belirlemek için piksel piksel analiz </a:t>
            </a:r>
            <a:r>
              <a:rPr lang="tr-TR" dirty="0" smtClean="0"/>
              <a:t>yapılmış. </a:t>
            </a:r>
          </a:p>
          <a:p>
            <a:pPr marL="0" indent="0" algn="just">
              <a:buNone/>
            </a:pPr>
            <a:r>
              <a:rPr lang="tr-TR" dirty="0" smtClean="0"/>
              <a:t>Benzer </a:t>
            </a:r>
            <a:r>
              <a:rPr lang="tr-TR" dirty="0"/>
              <a:t>şekilde, alt </a:t>
            </a:r>
            <a:r>
              <a:rPr lang="tr-TR" dirty="0" smtClean="0"/>
              <a:t>hacimleri, yani </a:t>
            </a:r>
            <a:r>
              <a:rPr lang="tr-TR" dirty="0" err="1" smtClean="0"/>
              <a:t>subvolümleri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Svol</a:t>
            </a:r>
            <a:r>
              <a:rPr lang="tr-TR" dirty="0"/>
              <a:t>) belirlemek için </a:t>
            </a:r>
            <a:r>
              <a:rPr lang="tr-TR" dirty="0" err="1"/>
              <a:t>voksel-voksel</a:t>
            </a:r>
            <a:r>
              <a:rPr lang="tr-TR" dirty="0"/>
              <a:t> DVM analizi </a:t>
            </a:r>
            <a:r>
              <a:rPr lang="tr-TR" dirty="0" smtClean="0"/>
              <a:t>yapılmış.</a:t>
            </a:r>
          </a:p>
          <a:p>
            <a:pPr marL="0" indent="0">
              <a:buNone/>
            </a:pPr>
            <a:endParaRPr lang="tr-TR" dirty="0" err="1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77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600" b="1" dirty="0" smtClean="0"/>
              <a:t>Mesanede </a:t>
            </a:r>
            <a:r>
              <a:rPr lang="tr-TR" sz="3600" b="1" dirty="0" err="1"/>
              <a:t>t</a:t>
            </a:r>
            <a:r>
              <a:rPr lang="tr-TR" sz="3600" b="1" dirty="0" err="1" smtClean="0"/>
              <a:t>oksisite</a:t>
            </a:r>
            <a:r>
              <a:rPr lang="tr-TR" sz="3600" b="1" dirty="0" smtClean="0"/>
              <a:t> için tanımlanan üç kritik yüzey ve volümler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0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Yüzey olarak</a:t>
            </a:r>
          </a:p>
          <a:p>
            <a:r>
              <a:rPr lang="tr-TR" dirty="0" smtClean="0"/>
              <a:t>Akut </a:t>
            </a:r>
            <a:r>
              <a:rPr lang="tr-TR" dirty="0" err="1"/>
              <a:t>retansiyon</a:t>
            </a:r>
            <a:r>
              <a:rPr lang="tr-TR" dirty="0"/>
              <a:t> için </a:t>
            </a:r>
            <a:r>
              <a:rPr lang="tr-TR" dirty="0" err="1"/>
              <a:t>posterior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/>
              <a:t>G</a:t>
            </a:r>
            <a:r>
              <a:rPr lang="tr-TR" dirty="0" smtClean="0"/>
              <a:t>eç </a:t>
            </a:r>
            <a:r>
              <a:rPr lang="tr-TR" dirty="0" err="1"/>
              <a:t>retansiyon</a:t>
            </a:r>
            <a:r>
              <a:rPr lang="tr-TR" dirty="0"/>
              <a:t> için </a:t>
            </a:r>
            <a:r>
              <a:rPr lang="tr-TR" dirty="0" err="1"/>
              <a:t>posterior</a:t>
            </a:r>
            <a:r>
              <a:rPr lang="tr-TR" dirty="0"/>
              <a:t>-</a:t>
            </a:r>
            <a:r>
              <a:rPr lang="tr-TR" dirty="0" smtClean="0"/>
              <a:t>üst </a:t>
            </a:r>
          </a:p>
          <a:p>
            <a:r>
              <a:rPr lang="tr-TR" dirty="0" smtClean="0"/>
              <a:t>ve </a:t>
            </a:r>
            <a:r>
              <a:rPr lang="tr-TR" dirty="0"/>
              <a:t>geç </a:t>
            </a:r>
            <a:r>
              <a:rPr lang="tr-TR" dirty="0" err="1"/>
              <a:t>dizüri</a:t>
            </a:r>
            <a:r>
              <a:rPr lang="tr-TR" dirty="0"/>
              <a:t> için </a:t>
            </a:r>
            <a:r>
              <a:rPr lang="tr-TR" dirty="0" err="1"/>
              <a:t>inferior-anterior-lateral</a:t>
            </a:r>
            <a:r>
              <a:rPr lang="tr-TR" dirty="0"/>
              <a:t> </a:t>
            </a:r>
            <a:r>
              <a:rPr lang="tr-TR" dirty="0" smtClean="0"/>
              <a:t>yüzeyleri tanımlanmış</a:t>
            </a:r>
          </a:p>
          <a:p>
            <a:pPr marL="0" indent="0">
              <a:buNone/>
            </a:pPr>
            <a:r>
              <a:rPr lang="tr-TR" dirty="0" smtClean="0"/>
              <a:t>Volüm olarak; </a:t>
            </a:r>
          </a:p>
          <a:p>
            <a:r>
              <a:rPr lang="tr-TR" dirty="0" smtClean="0"/>
              <a:t>akut </a:t>
            </a:r>
            <a:r>
              <a:rPr lang="tr-TR" dirty="0" err="1"/>
              <a:t>inkontinans</a:t>
            </a:r>
            <a:r>
              <a:rPr lang="tr-TR" dirty="0"/>
              <a:t> için </a:t>
            </a:r>
            <a:r>
              <a:rPr lang="tr-TR" dirty="0" err="1"/>
              <a:t>üretrada</a:t>
            </a:r>
            <a:r>
              <a:rPr lang="tr-TR" dirty="0"/>
              <a:t> ve </a:t>
            </a:r>
            <a:endParaRPr lang="tr-TR" dirty="0" smtClean="0"/>
          </a:p>
          <a:p>
            <a:r>
              <a:rPr lang="tr-TR" dirty="0" smtClean="0"/>
              <a:t>akut </a:t>
            </a:r>
            <a:r>
              <a:rPr lang="tr-TR" dirty="0"/>
              <a:t>ve geç </a:t>
            </a:r>
            <a:r>
              <a:rPr lang="tr-TR" dirty="0" err="1"/>
              <a:t>retansiyon</a:t>
            </a:r>
            <a:r>
              <a:rPr lang="tr-TR" dirty="0"/>
              <a:t>, geç </a:t>
            </a:r>
            <a:r>
              <a:rPr lang="tr-TR" dirty="0" err="1"/>
              <a:t>dizüri</a:t>
            </a:r>
            <a:r>
              <a:rPr lang="tr-TR" dirty="0"/>
              <a:t> ve </a:t>
            </a:r>
            <a:r>
              <a:rPr lang="tr-TR" dirty="0" err="1"/>
              <a:t>hematüri</a:t>
            </a:r>
            <a:r>
              <a:rPr lang="tr-TR" dirty="0"/>
              <a:t> için arka mesane </a:t>
            </a:r>
            <a:r>
              <a:rPr lang="tr-TR" dirty="0" smtClean="0"/>
              <a:t>kısmında volümler tanımlanmış. 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613069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2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Vaizey</a:t>
            </a:r>
            <a:r>
              <a:rPr lang="en-US" dirty="0" smtClean="0"/>
              <a:t> scale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272" b="272"/>
          <a:stretch>
            <a:fillRect/>
          </a:stretch>
        </p:blipFill>
        <p:spPr>
          <a:xfrm>
            <a:off x="224203" y="1101997"/>
            <a:ext cx="8462597" cy="5756003"/>
          </a:xfrm>
        </p:spPr>
      </p:pic>
    </p:spTree>
    <p:extLst>
      <p:ext uri="{BB962C8B-B14F-4D97-AF65-F5344CB8AC3E}">
        <p14:creationId xmlns:p14="http://schemas.microsoft.com/office/powerpoint/2010/main" val="8370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Seminal </a:t>
            </a:r>
            <a:r>
              <a:rPr lang="en-US" sz="2800" dirty="0" err="1" smtClean="0"/>
              <a:t>vezikül</a:t>
            </a:r>
            <a:r>
              <a:rPr lang="en-US" sz="2800" dirty="0" smtClean="0"/>
              <a:t> </a:t>
            </a:r>
            <a:r>
              <a:rPr lang="en-US" sz="2800" dirty="0" err="1" smtClean="0"/>
              <a:t>invazyonu</a:t>
            </a:r>
            <a:r>
              <a:rPr lang="en-US" sz="2800" dirty="0" smtClean="0"/>
              <a:t> </a:t>
            </a:r>
            <a:r>
              <a:rPr lang="en-US" sz="2800" dirty="0" err="1" smtClean="0"/>
              <a:t>yapmış</a:t>
            </a:r>
            <a:r>
              <a:rPr lang="en-US" sz="2800" dirty="0" smtClean="0"/>
              <a:t> </a:t>
            </a:r>
            <a:r>
              <a:rPr lang="en-US" sz="2800" dirty="0" err="1" smtClean="0"/>
              <a:t>lokal</a:t>
            </a:r>
            <a:r>
              <a:rPr lang="en-US" sz="2800" dirty="0" smtClean="0"/>
              <a:t> </a:t>
            </a:r>
            <a:r>
              <a:rPr lang="en-US" sz="2800" dirty="0" err="1" smtClean="0"/>
              <a:t>ileri</a:t>
            </a:r>
            <a:r>
              <a:rPr lang="en-US" sz="2800" dirty="0" smtClean="0"/>
              <a:t> </a:t>
            </a:r>
            <a:r>
              <a:rPr lang="en-US" sz="2800" dirty="0" err="1" smtClean="0"/>
              <a:t>prostat</a:t>
            </a:r>
            <a:r>
              <a:rPr lang="en-US" sz="2800" dirty="0" smtClean="0"/>
              <a:t> </a:t>
            </a:r>
            <a:r>
              <a:rPr lang="en-US" sz="2800" dirty="0" err="1" smtClean="0"/>
              <a:t>ca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418" b="2418"/>
          <a:stretch>
            <a:fillRect/>
          </a:stretch>
        </p:blipFill>
        <p:spPr>
          <a:xfrm>
            <a:off x="1762125" y="1169988"/>
            <a:ext cx="5873750" cy="5373687"/>
          </a:xfrm>
        </p:spPr>
      </p:pic>
    </p:spTree>
    <p:extLst>
      <p:ext uri="{BB962C8B-B14F-4D97-AF65-F5344CB8AC3E}">
        <p14:creationId xmlns:p14="http://schemas.microsoft.com/office/powerpoint/2010/main" val="384677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EPIC (Expanded </a:t>
            </a:r>
            <a:r>
              <a:rPr lang="en-US" sz="3600" dirty="0"/>
              <a:t>Prostate Cancer Index </a:t>
            </a:r>
            <a:r>
              <a:rPr lang="en-US" sz="3600" dirty="0" smtClean="0"/>
              <a:t>Composite)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EPIC  scoring </a:t>
            </a:r>
            <a:r>
              <a:rPr lang="en-US" dirty="0" err="1" smtClean="0"/>
              <a:t>ölçeklendirmesinde</a:t>
            </a:r>
            <a:r>
              <a:rPr lang="en-US" dirty="0" smtClean="0"/>
              <a:t> </a:t>
            </a:r>
            <a:r>
              <a:rPr lang="en-US" dirty="0" err="1" smtClean="0"/>
              <a:t>hastalara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kalitesi</a:t>
            </a:r>
            <a:r>
              <a:rPr lang="en-US" dirty="0" smtClean="0"/>
              <a:t>, </a:t>
            </a:r>
            <a:r>
              <a:rPr lang="en-US" dirty="0" err="1" smtClean="0"/>
              <a:t>idrar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dışkı</a:t>
            </a:r>
            <a:r>
              <a:rPr lang="en-US" dirty="0" smtClean="0"/>
              <a:t> </a:t>
            </a:r>
            <a:r>
              <a:rPr lang="en-US" dirty="0" err="1" smtClean="0"/>
              <a:t>sorunları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30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anket</a:t>
            </a:r>
            <a:r>
              <a:rPr lang="en-US" dirty="0" smtClean="0"/>
              <a:t> </a:t>
            </a:r>
            <a:r>
              <a:rPr lang="en-US" dirty="0" err="1" smtClean="0"/>
              <a:t>sorusu</a:t>
            </a:r>
            <a:r>
              <a:rPr lang="en-US" dirty="0" smtClean="0"/>
              <a:t> </a:t>
            </a:r>
            <a:r>
              <a:rPr lang="en-US" dirty="0" err="1" smtClean="0"/>
              <a:t>sorulur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523569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32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" b="73"/>
          <a:stretch>
            <a:fillRect/>
          </a:stretch>
        </p:blipFill>
        <p:spPr>
          <a:xfrm>
            <a:off x="2275527" y="-104972"/>
            <a:ext cx="6411274" cy="7254574"/>
          </a:xfrm>
        </p:spPr>
      </p:pic>
      <p:sp>
        <p:nvSpPr>
          <p:cNvPr id="6" name="TextBox 5"/>
          <p:cNvSpPr txBox="1"/>
          <p:nvPr/>
        </p:nvSpPr>
        <p:spPr>
          <a:xfrm>
            <a:off x="205493" y="1907813"/>
            <a:ext cx="1922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IPSS (International Prostate </a:t>
            </a:r>
            <a:r>
              <a:rPr lang="en-US" sz="2000" dirty="0" err="1"/>
              <a:t>Symptome</a:t>
            </a:r>
            <a:r>
              <a:rPr lang="en-US" sz="2000" dirty="0"/>
              <a:t> Score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4225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Toksisiteyi</a:t>
            </a:r>
            <a:r>
              <a:rPr lang="en-US" sz="3600" dirty="0" smtClean="0"/>
              <a:t> </a:t>
            </a:r>
            <a:r>
              <a:rPr lang="en-US" sz="3600" dirty="0" err="1" smtClean="0"/>
              <a:t>azaltmak</a:t>
            </a:r>
            <a:r>
              <a:rPr lang="en-US" sz="3600" dirty="0" smtClean="0"/>
              <a:t> </a:t>
            </a:r>
            <a:r>
              <a:rPr lang="en-US" sz="3600" dirty="0" err="1" smtClean="0"/>
              <a:t>için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1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noktaların</a:t>
            </a:r>
            <a:r>
              <a:rPr lang="en-US" dirty="0"/>
              <a:t> </a:t>
            </a:r>
            <a:r>
              <a:rPr lang="en-US" dirty="0" err="1"/>
              <a:t>reçete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dozun</a:t>
            </a:r>
            <a:r>
              <a:rPr lang="en-US" dirty="0"/>
              <a:t> %110'unu </a:t>
            </a:r>
            <a:r>
              <a:rPr lang="en-US" dirty="0" err="1"/>
              <a:t>geçmemesi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Bugün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RT’sinde</a:t>
            </a:r>
            <a:r>
              <a:rPr lang="en-US" dirty="0" smtClean="0"/>
              <a:t> 7-8mm </a:t>
            </a:r>
            <a:r>
              <a:rPr lang="en-US" dirty="0" err="1" smtClean="0"/>
              <a:t>marjin</a:t>
            </a:r>
            <a:r>
              <a:rPr lang="en-US" dirty="0" smtClean="0"/>
              <a:t> </a:t>
            </a:r>
            <a:r>
              <a:rPr lang="en-US" dirty="0" err="1" smtClean="0"/>
              <a:t>veriliyor</a:t>
            </a:r>
            <a:r>
              <a:rPr lang="en-US" dirty="0" smtClean="0"/>
              <a:t>.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1-2mm’ye </a:t>
            </a:r>
            <a:r>
              <a:rPr lang="en-US" dirty="0" err="1" smtClean="0"/>
              <a:t>düşürmek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r>
              <a:rPr lang="en-US" dirty="0" smtClean="0"/>
              <a:t> </a:t>
            </a:r>
            <a:r>
              <a:rPr lang="en-US" dirty="0" err="1" smtClean="0"/>
              <a:t>yapılıyor</a:t>
            </a:r>
            <a:r>
              <a:rPr lang="en-US" dirty="0" smtClean="0"/>
              <a:t>.</a:t>
            </a:r>
            <a:endParaRPr lang="tr-TR" dirty="0"/>
          </a:p>
          <a:p>
            <a:pPr marL="0" indent="0" algn="just">
              <a:buNone/>
            </a:pPr>
            <a:r>
              <a:rPr lang="en-US" dirty="0" err="1"/>
              <a:t>Homojen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dağılımı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ederken</a:t>
            </a:r>
            <a:r>
              <a:rPr lang="en-US" dirty="0"/>
              <a:t> normal </a:t>
            </a:r>
            <a:r>
              <a:rPr lang="en-US" dirty="0" err="1"/>
              <a:t>dokuları</a:t>
            </a:r>
            <a:r>
              <a:rPr lang="en-US" dirty="0"/>
              <a:t> </a:t>
            </a:r>
            <a:r>
              <a:rPr lang="en-US" dirty="0" err="1"/>
              <a:t>korumak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değişik</a:t>
            </a:r>
            <a:r>
              <a:rPr lang="en-US" dirty="0"/>
              <a:t> </a:t>
            </a:r>
            <a:r>
              <a:rPr lang="en-US" dirty="0" err="1"/>
              <a:t>teknikler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 smtClean="0"/>
              <a:t>.</a:t>
            </a:r>
            <a:endParaRPr lang="tr-TR" dirty="0"/>
          </a:p>
          <a:p>
            <a:pPr marL="0" indent="0" algn="just">
              <a:buNone/>
            </a:pP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smtClean="0"/>
              <a:t>MV</a:t>
            </a:r>
            <a:r>
              <a:rPr lang="en-US" dirty="0"/>
              <a:t> </a:t>
            </a:r>
            <a:r>
              <a:rPr lang="en-US" dirty="0" smtClean="0"/>
              <a:t>CB   </a:t>
            </a:r>
            <a:r>
              <a:rPr lang="en-US" dirty="0"/>
              <a:t>port </a:t>
            </a:r>
            <a:endParaRPr lang="tr-TR" dirty="0"/>
          </a:p>
          <a:p>
            <a:pPr marL="0" indent="0" algn="just">
              <a:buNone/>
            </a:pPr>
            <a:r>
              <a:rPr lang="en-US" dirty="0" err="1"/>
              <a:t>Hidrojel</a:t>
            </a:r>
            <a:r>
              <a:rPr lang="en-US" dirty="0"/>
              <a:t> spacer </a:t>
            </a:r>
            <a:r>
              <a:rPr lang="en-US" dirty="0" err="1"/>
              <a:t>injeksiyonu</a:t>
            </a:r>
            <a:endParaRPr lang="tr-TR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80872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74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Neoadjuvant</a:t>
            </a:r>
            <a:r>
              <a:rPr lang="en-US" sz="3600" dirty="0" smtClean="0"/>
              <a:t> HT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38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Büyük</a:t>
            </a:r>
            <a:r>
              <a:rPr lang="en-US" dirty="0" smtClean="0"/>
              <a:t> 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hacmi</a:t>
            </a:r>
            <a:r>
              <a:rPr lang="en-US" dirty="0"/>
              <a:t> </a:t>
            </a:r>
            <a:r>
              <a:rPr lang="en-US" dirty="0" err="1" smtClean="0"/>
              <a:t>olan</a:t>
            </a:r>
            <a:r>
              <a:rPr lang="en-US" dirty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 smtClean="0"/>
              <a:t>retansiyona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genişler</a:t>
            </a:r>
            <a:r>
              <a:rPr lang="en-US" dirty="0" smtClean="0"/>
              <a:t>. </a:t>
            </a:r>
            <a:r>
              <a:rPr lang="en-US" dirty="0" err="1"/>
              <a:t>M</a:t>
            </a:r>
            <a:r>
              <a:rPr lang="en-US" dirty="0" err="1" smtClean="0"/>
              <a:t>esane</a:t>
            </a:r>
            <a:r>
              <a:rPr lang="en-US" dirty="0" smtClean="0"/>
              <a:t> </a:t>
            </a:r>
            <a:r>
              <a:rPr lang="en-US" dirty="0" err="1"/>
              <a:t>hacmi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küçükse</a:t>
            </a:r>
            <a:r>
              <a:rPr lang="en-US" dirty="0" smtClean="0"/>
              <a:t> hem </a:t>
            </a:r>
            <a:r>
              <a:rPr lang="en-US" dirty="0" err="1" smtClean="0"/>
              <a:t>mesane</a:t>
            </a:r>
            <a:r>
              <a:rPr lang="en-US" dirty="0" smtClean="0"/>
              <a:t> hem </a:t>
            </a:r>
            <a:r>
              <a:rPr lang="en-US" dirty="0" err="1" smtClean="0"/>
              <a:t>rektumda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Bu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, 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hacmini</a:t>
            </a:r>
            <a:r>
              <a:rPr lang="en-US" dirty="0"/>
              <a:t> </a:t>
            </a:r>
            <a:r>
              <a:rPr lang="en-US" dirty="0" err="1" smtClean="0"/>
              <a:t>küçültmek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/>
              <a:t> </a:t>
            </a:r>
            <a:r>
              <a:rPr lang="en-US" dirty="0" err="1" smtClean="0"/>
              <a:t>hedef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normal </a:t>
            </a:r>
            <a:r>
              <a:rPr lang="en-US" dirty="0" err="1"/>
              <a:t>dokulardaki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dağılımını</a:t>
            </a:r>
            <a:r>
              <a:rPr lang="en-US" dirty="0"/>
              <a:t> optimize </a:t>
            </a:r>
            <a:r>
              <a:rPr lang="en-US" dirty="0" err="1" smtClean="0"/>
              <a:t>etmek</a:t>
            </a:r>
            <a:r>
              <a:rPr lang="en-US" dirty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/>
              <a:t>neoadjuvan</a:t>
            </a:r>
            <a:r>
              <a:rPr lang="en-US" dirty="0"/>
              <a:t> </a:t>
            </a:r>
            <a:r>
              <a:rPr lang="en-US" dirty="0" err="1"/>
              <a:t>sitoredüktif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 smtClean="0"/>
              <a:t>yararlı</a:t>
            </a:r>
            <a:r>
              <a:rPr lang="en-US" dirty="0"/>
              <a:t> </a:t>
            </a:r>
            <a:r>
              <a:rPr lang="en-US" dirty="0" err="1" smtClean="0"/>
              <a:t>olabilir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41262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296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/>
              <a:t>Yüksek</a:t>
            </a:r>
            <a:r>
              <a:rPr lang="en-US" sz="3200" dirty="0" smtClean="0"/>
              <a:t> </a:t>
            </a:r>
            <a:r>
              <a:rPr lang="en-US" sz="3200" dirty="0" err="1" smtClean="0"/>
              <a:t>dozlu</a:t>
            </a:r>
            <a:r>
              <a:rPr lang="en-US" sz="3200" dirty="0" smtClean="0"/>
              <a:t> SBRT, </a:t>
            </a:r>
            <a:r>
              <a:rPr lang="en-US" sz="3200" dirty="0" err="1" smtClean="0"/>
              <a:t>rektal</a:t>
            </a:r>
            <a:r>
              <a:rPr lang="en-US" sz="3200" dirty="0" smtClean="0"/>
              <a:t> </a:t>
            </a:r>
            <a:r>
              <a:rPr lang="en-US" sz="3200" dirty="0" err="1" smtClean="0"/>
              <a:t>balon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spacer </a:t>
            </a:r>
            <a:r>
              <a:rPr lang="en-US" sz="3200" dirty="0" err="1" smtClean="0"/>
              <a:t>uygulaması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84" y="198456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Jones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arkadaşları</a:t>
            </a:r>
            <a:r>
              <a:rPr lang="en-US" dirty="0"/>
              <a:t>, 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kanseri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5 </a:t>
            </a:r>
            <a:r>
              <a:rPr lang="en-US" dirty="0" err="1"/>
              <a:t>fraksiyonda</a:t>
            </a:r>
            <a:r>
              <a:rPr lang="en-US" dirty="0"/>
              <a:t> 45 </a:t>
            </a:r>
            <a:r>
              <a:rPr lang="en-US" dirty="0" err="1"/>
              <a:t>ila</a:t>
            </a:r>
            <a:r>
              <a:rPr lang="en-US" dirty="0"/>
              <a:t> 50 </a:t>
            </a:r>
            <a:r>
              <a:rPr lang="en-US" dirty="0" err="1"/>
              <a:t>Gy</a:t>
            </a:r>
            <a:r>
              <a:rPr lang="en-US" dirty="0"/>
              <a:t> SBRT </a:t>
            </a:r>
            <a:r>
              <a:rPr lang="en-US" dirty="0" err="1" smtClean="0"/>
              <a:t>uygulanmış</a:t>
            </a:r>
            <a:r>
              <a:rPr lang="en-US" dirty="0" smtClean="0"/>
              <a:t> </a:t>
            </a:r>
            <a:r>
              <a:rPr lang="en-US" dirty="0"/>
              <a:t>72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/>
              <a:t>balon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hidrojel</a:t>
            </a:r>
            <a:r>
              <a:rPr lang="en-US" dirty="0"/>
              <a:t> spacer </a:t>
            </a:r>
            <a:r>
              <a:rPr lang="en-US" dirty="0" err="1"/>
              <a:t>enjeksiyonu</a:t>
            </a:r>
            <a:r>
              <a:rPr lang="en-US" dirty="0"/>
              <a:t> </a:t>
            </a:r>
            <a:r>
              <a:rPr lang="en-US" dirty="0" err="1"/>
              <a:t>uygulamışlar</a:t>
            </a:r>
            <a:r>
              <a:rPr lang="en-US" dirty="0"/>
              <a:t>. Bu </a:t>
            </a:r>
            <a:r>
              <a:rPr lang="en-US" dirty="0" err="1"/>
              <a:t>çalışmada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spacer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dağılımında</a:t>
            </a:r>
            <a:r>
              <a:rPr lang="en-US" dirty="0"/>
              <a:t> </a:t>
            </a:r>
            <a:r>
              <a:rPr lang="en-US" dirty="0" err="1"/>
              <a:t>avantaj</a:t>
            </a:r>
            <a:r>
              <a:rPr lang="en-US" dirty="0"/>
              <a:t> </a:t>
            </a:r>
            <a:r>
              <a:rPr lang="en-US" dirty="0" err="1"/>
              <a:t>görülmüş</a:t>
            </a:r>
            <a:r>
              <a:rPr lang="en-US" dirty="0"/>
              <a:t>. 5 </a:t>
            </a:r>
            <a:r>
              <a:rPr lang="en-US" dirty="0" err="1"/>
              <a:t>yıllık</a:t>
            </a:r>
            <a:r>
              <a:rPr lang="en-US" dirty="0"/>
              <a:t> PSA </a:t>
            </a:r>
            <a:r>
              <a:rPr lang="en-US" dirty="0" err="1"/>
              <a:t>relapssız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%97 </a:t>
            </a:r>
            <a:r>
              <a:rPr lang="en-US" dirty="0" err="1"/>
              <a:t>bulunmuş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50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,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%8.5 grad 4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 smtClean="0"/>
              <a:t>gözlenmiş</a:t>
            </a:r>
            <a:r>
              <a:rPr lang="en-US" dirty="0" smtClean="0"/>
              <a:t>. </a:t>
            </a:r>
            <a:endParaRPr lang="en-US" baseline="30000" dirty="0" smtClean="0"/>
          </a:p>
          <a:p>
            <a:pPr marL="0" indent="0" algn="just">
              <a:buNone/>
            </a:pPr>
            <a:endParaRPr lang="en-US" baseline="30000" dirty="0" smtClean="0"/>
          </a:p>
          <a:p>
            <a:pPr marL="0" indent="0" algn="just">
              <a:buNone/>
            </a:pPr>
            <a:r>
              <a:rPr lang="en-US" sz="2400" dirty="0" smtClean="0"/>
              <a:t>Jones </a:t>
            </a:r>
            <a:r>
              <a:rPr lang="en-US" sz="2400" dirty="0"/>
              <a:t>RT, Hassan </a:t>
            </a:r>
            <a:r>
              <a:rPr lang="en-US" sz="2400" dirty="0" err="1"/>
              <a:t>Rezaeuan</a:t>
            </a:r>
            <a:r>
              <a:rPr lang="en-US" sz="2400" dirty="0"/>
              <a:t> N, Desai NB, et al. </a:t>
            </a:r>
            <a:r>
              <a:rPr lang="en-US" sz="2400" dirty="0" err="1"/>
              <a:t>Dosimetric</a:t>
            </a:r>
            <a:r>
              <a:rPr lang="en-US" sz="2400" dirty="0"/>
              <a:t> comparison of rectal-sparing capabilities of rectal balloon </a:t>
            </a:r>
            <a:r>
              <a:rPr lang="en-US" sz="2400" dirty="0" err="1"/>
              <a:t>vs</a:t>
            </a:r>
            <a:r>
              <a:rPr lang="en-US" sz="2400" dirty="0"/>
              <a:t> injectable spacer gel in stereotactic body radiation therapy for prostate cancer: Lessons learned from prospective trials. Med </a:t>
            </a:r>
            <a:r>
              <a:rPr lang="en-US" sz="2400" dirty="0" err="1"/>
              <a:t>Dosim</a:t>
            </a:r>
            <a:r>
              <a:rPr lang="en-US" sz="2400" dirty="0"/>
              <a:t> 2017;42:341–347. 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417638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89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Sonuçlar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edildiğinde</a:t>
            </a:r>
            <a:r>
              <a:rPr lang="en-US" dirty="0"/>
              <a:t> 39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almış</a:t>
            </a:r>
            <a:r>
              <a:rPr lang="en-US" dirty="0"/>
              <a:t> </a:t>
            </a:r>
            <a:r>
              <a:rPr lang="en-US" dirty="0" err="1" smtClean="0"/>
              <a:t>rektum</a:t>
            </a:r>
            <a:r>
              <a:rPr lang="en-US" dirty="0" smtClean="0"/>
              <a:t> </a:t>
            </a:r>
            <a:r>
              <a:rPr lang="en-US" dirty="0" err="1" smtClean="0"/>
              <a:t>çevresinin</a:t>
            </a:r>
            <a:r>
              <a:rPr lang="en-US" dirty="0" smtClean="0"/>
              <a:t> </a:t>
            </a:r>
            <a:r>
              <a:rPr lang="en-US" dirty="0"/>
              <a:t>%35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50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almış</a:t>
            </a:r>
            <a:r>
              <a:rPr lang="en-US" dirty="0"/>
              <a:t> rectum </a:t>
            </a:r>
            <a:r>
              <a:rPr lang="en-US" dirty="0" err="1" smtClean="0"/>
              <a:t>çevresinin</a:t>
            </a:r>
            <a:r>
              <a:rPr lang="en-US" dirty="0" smtClean="0"/>
              <a:t> </a:t>
            </a:r>
            <a:r>
              <a:rPr lang="en-US" dirty="0"/>
              <a:t>3 cm3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olmasının</a:t>
            </a:r>
            <a:r>
              <a:rPr lang="en-US" dirty="0"/>
              <a:t> grad 3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üzeri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en </a:t>
            </a:r>
            <a:r>
              <a:rPr lang="en-US" dirty="0" err="1"/>
              <a:t>önemli</a:t>
            </a:r>
            <a:r>
              <a:rPr lang="en-US" dirty="0"/>
              <a:t> risk </a:t>
            </a:r>
            <a:r>
              <a:rPr lang="en-US" dirty="0" err="1"/>
              <a:t>faktörü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göstermiştir</a:t>
            </a:r>
            <a:r>
              <a:rPr lang="en-US" dirty="0"/>
              <a:t>. 24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almış</a:t>
            </a:r>
            <a:r>
              <a:rPr lang="en-US" dirty="0"/>
              <a:t> </a:t>
            </a:r>
            <a:r>
              <a:rPr lang="en-US" dirty="0" err="1" smtClean="0"/>
              <a:t>rektum</a:t>
            </a:r>
            <a:r>
              <a:rPr lang="en-US" dirty="0" smtClean="0"/>
              <a:t> </a:t>
            </a:r>
            <a:r>
              <a:rPr lang="en-US" dirty="0" err="1"/>
              <a:t>çevresel</a:t>
            </a:r>
            <a:r>
              <a:rPr lang="en-US" dirty="0"/>
              <a:t> </a:t>
            </a:r>
            <a:r>
              <a:rPr lang="en-US" dirty="0" err="1"/>
              <a:t>kısmının</a:t>
            </a:r>
            <a:r>
              <a:rPr lang="en-US" dirty="0"/>
              <a:t> %50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olmasının</a:t>
            </a:r>
            <a:r>
              <a:rPr lang="en-US" dirty="0"/>
              <a:t> grad 2 </a:t>
            </a:r>
            <a:r>
              <a:rPr lang="en-US" dirty="0" err="1"/>
              <a:t>üzeri</a:t>
            </a:r>
            <a:r>
              <a:rPr lang="en-US" dirty="0"/>
              <a:t>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risk </a:t>
            </a:r>
            <a:r>
              <a:rPr lang="en-US" dirty="0" err="1"/>
              <a:t>faktörü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bildirilmiş</a:t>
            </a:r>
            <a:r>
              <a:rPr lang="en-US" dirty="0"/>
              <a:t>. </a:t>
            </a:r>
            <a:endParaRPr lang="tr-TR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41262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8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err="1" smtClean="0"/>
              <a:t>Rektum-prostat</a:t>
            </a:r>
            <a:r>
              <a:rPr lang="en-US" sz="3600" dirty="0" smtClean="0"/>
              <a:t> </a:t>
            </a:r>
            <a:r>
              <a:rPr lang="en-US" sz="3600" dirty="0" err="1" smtClean="0"/>
              <a:t>mesafesine</a:t>
            </a:r>
            <a:r>
              <a:rPr lang="en-US" sz="3600" dirty="0" smtClean="0"/>
              <a:t> </a:t>
            </a:r>
            <a:r>
              <a:rPr lang="en-US" sz="3600" dirty="0" err="1" smtClean="0"/>
              <a:t>hidrojel</a:t>
            </a:r>
            <a:r>
              <a:rPr lang="en-US" sz="3600" dirty="0" smtClean="0"/>
              <a:t> spacer </a:t>
            </a:r>
            <a:r>
              <a:rPr lang="en-US" sz="3600" dirty="0" err="1" smtClean="0"/>
              <a:t>injeksiyonu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21" b="7821"/>
          <a:stretch>
            <a:fillRect/>
          </a:stretch>
        </p:blipFill>
        <p:spPr>
          <a:xfrm>
            <a:off x="457200" y="2122488"/>
            <a:ext cx="8229600" cy="4003675"/>
          </a:xfrm>
        </p:spPr>
      </p:pic>
    </p:spTree>
    <p:extLst>
      <p:ext uri="{BB962C8B-B14F-4D97-AF65-F5344CB8AC3E}">
        <p14:creationId xmlns:p14="http://schemas.microsoft.com/office/powerpoint/2010/main" val="18910409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29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/>
              <a:t>Doz</a:t>
            </a:r>
            <a:r>
              <a:rPr lang="en-US" sz="3200" dirty="0"/>
              <a:t> </a:t>
            </a:r>
            <a:r>
              <a:rPr lang="en-US" sz="3200" dirty="0" err="1" smtClean="0"/>
              <a:t>dağılımı</a:t>
            </a:r>
            <a:r>
              <a:rPr lang="en-US" sz="3200" dirty="0" smtClean="0"/>
              <a:t>  </a:t>
            </a:r>
            <a:br>
              <a:rPr lang="en-US" sz="3200" dirty="0" smtClean="0"/>
            </a:br>
            <a:r>
              <a:rPr lang="en-US" sz="3200" dirty="0" err="1" smtClean="0"/>
              <a:t>Şekil</a:t>
            </a:r>
            <a:r>
              <a:rPr lang="en-US" sz="3200" dirty="0" smtClean="0"/>
              <a:t> a: Spacer </a:t>
            </a:r>
            <a:r>
              <a:rPr lang="en-US" sz="3200" dirty="0" err="1" smtClean="0"/>
              <a:t>injeksiyonu</a:t>
            </a:r>
            <a:r>
              <a:rPr lang="en-US" sz="3200" dirty="0" smtClean="0"/>
              <a:t> </a:t>
            </a:r>
            <a:r>
              <a:rPr lang="en-US" sz="3200" dirty="0" err="1" smtClean="0"/>
              <a:t>öncesi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Şekil</a:t>
            </a:r>
            <a:r>
              <a:rPr lang="en-US" sz="3200" dirty="0" smtClean="0"/>
              <a:t> b: Spacer </a:t>
            </a:r>
            <a:r>
              <a:rPr lang="en-US" sz="3200" dirty="0" err="1" smtClean="0"/>
              <a:t>injeksiyonu</a:t>
            </a:r>
            <a:r>
              <a:rPr lang="en-US" sz="3200" dirty="0" smtClean="0"/>
              <a:t> </a:t>
            </a:r>
            <a:r>
              <a:rPr lang="en-US" sz="3200" dirty="0" err="1" smtClean="0"/>
              <a:t>sonrası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47134" y="5080309"/>
            <a:ext cx="143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Spacer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1345" r="1345"/>
          <a:stretch>
            <a:fillRect/>
          </a:stretch>
        </p:blipFill>
        <p:spPr>
          <a:xfrm>
            <a:off x="0" y="1670715"/>
            <a:ext cx="9144000" cy="4579938"/>
          </a:xfrm>
        </p:spPr>
      </p:pic>
      <p:sp>
        <p:nvSpPr>
          <p:cNvPr id="14" name="Left Arrow 13"/>
          <p:cNvSpPr/>
          <p:nvPr/>
        </p:nvSpPr>
        <p:spPr>
          <a:xfrm rot="1920984">
            <a:off x="7608061" y="5195378"/>
            <a:ext cx="534688" cy="350629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129017" y="4540604"/>
            <a:ext cx="1453461" cy="673852"/>
          </a:xfrm>
          <a:custGeom>
            <a:avLst/>
            <a:gdLst>
              <a:gd name="connsiteX0" fmla="*/ 805218 w 1453461"/>
              <a:gd name="connsiteY0" fmla="*/ 77986 h 663344"/>
              <a:gd name="connsiteX1" fmla="*/ 287239 w 1453461"/>
              <a:gd name="connsiteY1" fmla="*/ 77986 h 663344"/>
              <a:gd name="connsiteX2" fmla="*/ 70022 w 1453461"/>
              <a:gd name="connsiteY2" fmla="*/ 328659 h 663344"/>
              <a:gd name="connsiteX3" fmla="*/ 3186 w 1453461"/>
              <a:gd name="connsiteY3" fmla="*/ 579332 h 663344"/>
              <a:gd name="connsiteX4" fmla="*/ 153567 w 1453461"/>
              <a:gd name="connsiteY4" fmla="*/ 662890 h 663344"/>
              <a:gd name="connsiteX5" fmla="*/ 588001 w 1453461"/>
              <a:gd name="connsiteY5" fmla="*/ 612755 h 663344"/>
              <a:gd name="connsiteX6" fmla="*/ 972308 w 1453461"/>
              <a:gd name="connsiteY6" fmla="*/ 612755 h 663344"/>
              <a:gd name="connsiteX7" fmla="*/ 1306488 w 1453461"/>
              <a:gd name="connsiteY7" fmla="*/ 612755 h 663344"/>
              <a:gd name="connsiteX8" fmla="*/ 1440160 w 1453461"/>
              <a:gd name="connsiteY8" fmla="*/ 428928 h 663344"/>
              <a:gd name="connsiteX9" fmla="*/ 1390033 w 1453461"/>
              <a:gd name="connsiteY9" fmla="*/ 161543 h 663344"/>
              <a:gd name="connsiteX10" fmla="*/ 922181 w 1453461"/>
              <a:gd name="connsiteY10" fmla="*/ 11140 h 663344"/>
              <a:gd name="connsiteX11" fmla="*/ 654837 w 1453461"/>
              <a:gd name="connsiteY11" fmla="*/ 11140 h 663344"/>
              <a:gd name="connsiteX12" fmla="*/ 654837 w 1453461"/>
              <a:gd name="connsiteY12" fmla="*/ 11140 h 663344"/>
              <a:gd name="connsiteX13" fmla="*/ 654837 w 1453461"/>
              <a:gd name="connsiteY13" fmla="*/ 11140 h 663344"/>
              <a:gd name="connsiteX0" fmla="*/ 805218 w 1453461"/>
              <a:gd name="connsiteY0" fmla="*/ 4936 h 673852"/>
              <a:gd name="connsiteX1" fmla="*/ 287239 w 1453461"/>
              <a:gd name="connsiteY1" fmla="*/ 88494 h 673852"/>
              <a:gd name="connsiteX2" fmla="*/ 70022 w 1453461"/>
              <a:gd name="connsiteY2" fmla="*/ 339167 h 673852"/>
              <a:gd name="connsiteX3" fmla="*/ 3186 w 1453461"/>
              <a:gd name="connsiteY3" fmla="*/ 589840 h 673852"/>
              <a:gd name="connsiteX4" fmla="*/ 153567 w 1453461"/>
              <a:gd name="connsiteY4" fmla="*/ 673398 h 673852"/>
              <a:gd name="connsiteX5" fmla="*/ 588001 w 1453461"/>
              <a:gd name="connsiteY5" fmla="*/ 623263 h 673852"/>
              <a:gd name="connsiteX6" fmla="*/ 972308 w 1453461"/>
              <a:gd name="connsiteY6" fmla="*/ 623263 h 673852"/>
              <a:gd name="connsiteX7" fmla="*/ 1306488 w 1453461"/>
              <a:gd name="connsiteY7" fmla="*/ 623263 h 673852"/>
              <a:gd name="connsiteX8" fmla="*/ 1440160 w 1453461"/>
              <a:gd name="connsiteY8" fmla="*/ 439436 h 673852"/>
              <a:gd name="connsiteX9" fmla="*/ 1390033 w 1453461"/>
              <a:gd name="connsiteY9" fmla="*/ 172051 h 673852"/>
              <a:gd name="connsiteX10" fmla="*/ 922181 w 1453461"/>
              <a:gd name="connsiteY10" fmla="*/ 21648 h 673852"/>
              <a:gd name="connsiteX11" fmla="*/ 654837 w 1453461"/>
              <a:gd name="connsiteY11" fmla="*/ 21648 h 673852"/>
              <a:gd name="connsiteX12" fmla="*/ 654837 w 1453461"/>
              <a:gd name="connsiteY12" fmla="*/ 21648 h 673852"/>
              <a:gd name="connsiteX13" fmla="*/ 654837 w 1453461"/>
              <a:gd name="connsiteY13" fmla="*/ 21648 h 67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461" h="673852">
                <a:moveTo>
                  <a:pt x="805218" y="4936"/>
                </a:moveTo>
                <a:cubicBezTo>
                  <a:pt x="607495" y="-15954"/>
                  <a:pt x="409772" y="32789"/>
                  <a:pt x="287239" y="88494"/>
                </a:cubicBezTo>
                <a:cubicBezTo>
                  <a:pt x="164706" y="144199"/>
                  <a:pt x="117364" y="255609"/>
                  <a:pt x="70022" y="339167"/>
                </a:cubicBezTo>
                <a:cubicBezTo>
                  <a:pt x="22680" y="422725"/>
                  <a:pt x="-10738" y="534135"/>
                  <a:pt x="3186" y="589840"/>
                </a:cubicBezTo>
                <a:cubicBezTo>
                  <a:pt x="17110" y="645545"/>
                  <a:pt x="56098" y="667828"/>
                  <a:pt x="153567" y="673398"/>
                </a:cubicBezTo>
                <a:cubicBezTo>
                  <a:pt x="251036" y="678968"/>
                  <a:pt x="451544" y="631619"/>
                  <a:pt x="588001" y="623263"/>
                </a:cubicBezTo>
                <a:cubicBezTo>
                  <a:pt x="724458" y="614907"/>
                  <a:pt x="972308" y="623263"/>
                  <a:pt x="972308" y="623263"/>
                </a:cubicBezTo>
                <a:cubicBezTo>
                  <a:pt x="1092056" y="623263"/>
                  <a:pt x="1228513" y="653901"/>
                  <a:pt x="1306488" y="623263"/>
                </a:cubicBezTo>
                <a:cubicBezTo>
                  <a:pt x="1384463" y="592625"/>
                  <a:pt x="1426236" y="514638"/>
                  <a:pt x="1440160" y="439436"/>
                </a:cubicBezTo>
                <a:cubicBezTo>
                  <a:pt x="1454084" y="364234"/>
                  <a:pt x="1476363" y="241682"/>
                  <a:pt x="1390033" y="172051"/>
                </a:cubicBezTo>
                <a:cubicBezTo>
                  <a:pt x="1303703" y="102420"/>
                  <a:pt x="1044714" y="46715"/>
                  <a:pt x="922181" y="21648"/>
                </a:cubicBezTo>
                <a:cubicBezTo>
                  <a:pt x="799648" y="-3419"/>
                  <a:pt x="654837" y="21648"/>
                  <a:pt x="654837" y="21648"/>
                </a:cubicBezTo>
                <a:lnTo>
                  <a:pt x="654837" y="21648"/>
                </a:lnTo>
                <a:lnTo>
                  <a:pt x="654837" y="21648"/>
                </a:lnTo>
              </a:path>
            </a:pathLst>
          </a:custGeom>
          <a:ln>
            <a:solidFill>
              <a:srgbClr val="74FF6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17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Endorektal</a:t>
            </a:r>
            <a:r>
              <a:rPr lang="en-US" sz="3600" dirty="0" smtClean="0"/>
              <a:t> </a:t>
            </a:r>
            <a:r>
              <a:rPr lang="en-US" sz="3600" dirty="0" err="1" smtClean="0"/>
              <a:t>balon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6523" r="6523"/>
          <a:stretch>
            <a:fillRect/>
          </a:stretch>
        </p:blipFill>
        <p:spPr>
          <a:xfrm>
            <a:off x="2005721" y="1600200"/>
            <a:ext cx="5327650" cy="4525963"/>
          </a:xfrm>
        </p:spPr>
      </p:pic>
    </p:spTree>
    <p:extLst>
      <p:ext uri="{BB962C8B-B14F-4D97-AF65-F5344CB8AC3E}">
        <p14:creationId xmlns:p14="http://schemas.microsoft.com/office/powerpoint/2010/main" val="12961120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Rektal</a:t>
            </a:r>
            <a:r>
              <a:rPr lang="en-US" sz="3600" dirty="0" smtClean="0"/>
              <a:t> </a:t>
            </a:r>
            <a:r>
              <a:rPr lang="en-US" sz="3600" dirty="0" err="1" smtClean="0"/>
              <a:t>balon</a:t>
            </a:r>
            <a:r>
              <a:rPr lang="en-US" sz="3600" dirty="0" smtClean="0"/>
              <a:t> CT </a:t>
            </a:r>
            <a:r>
              <a:rPr lang="en-US" sz="3600" dirty="0" err="1" smtClean="0"/>
              <a:t>görüntüsü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9" r="139"/>
          <a:stretch>
            <a:fillRect/>
          </a:stretch>
        </p:blipFill>
        <p:spPr>
          <a:xfrm>
            <a:off x="1804540" y="1600200"/>
            <a:ext cx="5378450" cy="4525963"/>
          </a:xfrm>
        </p:spPr>
      </p:pic>
    </p:spTree>
    <p:extLst>
      <p:ext uri="{BB962C8B-B14F-4D97-AF65-F5344CB8AC3E}">
        <p14:creationId xmlns:p14="http://schemas.microsoft.com/office/powerpoint/2010/main" val="222781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Muayenesi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76" y="1399159"/>
            <a:ext cx="6491424" cy="519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55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Hasta </a:t>
            </a:r>
            <a:r>
              <a:rPr lang="en-US" dirty="0" err="1" smtClean="0"/>
              <a:t>setup’inda</a:t>
            </a:r>
            <a:r>
              <a:rPr lang="en-US" dirty="0" smtClean="0"/>
              <a:t>  </a:t>
            </a:r>
            <a:r>
              <a:rPr lang="en-US" dirty="0" err="1" smtClean="0"/>
              <a:t>hareketleri</a:t>
            </a:r>
            <a:r>
              <a:rPr lang="en-US" dirty="0" smtClean="0"/>
              <a:t> minimize </a:t>
            </a:r>
            <a:r>
              <a:rPr lang="en-US" dirty="0" err="1" smtClean="0"/>
              <a:t>etmek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sabitleyici</a:t>
            </a:r>
            <a:r>
              <a:rPr lang="en-US" dirty="0" smtClean="0"/>
              <a:t> </a:t>
            </a:r>
            <a:r>
              <a:rPr lang="en-US" dirty="0" err="1" smtClean="0"/>
              <a:t>aparatların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gerekirse</a:t>
            </a:r>
            <a:r>
              <a:rPr lang="en-US" dirty="0" smtClean="0"/>
              <a:t> </a:t>
            </a:r>
            <a:r>
              <a:rPr lang="en-US" dirty="0" err="1" smtClean="0"/>
              <a:t>termoplastik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uygulaması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Teknisyenlerin</a:t>
            </a:r>
            <a:r>
              <a:rPr lang="en-US" dirty="0" smtClean="0"/>
              <a:t> </a:t>
            </a:r>
            <a:r>
              <a:rPr lang="en-US" dirty="0" err="1" smtClean="0"/>
              <a:t>eğitimi</a:t>
            </a:r>
            <a:r>
              <a:rPr lang="en-US" dirty="0" smtClean="0"/>
              <a:t> de </a:t>
            </a:r>
            <a:r>
              <a:rPr lang="en-US" dirty="0" err="1" smtClean="0"/>
              <a:t>toksisiteyi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26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TEŞEKKÜRLER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9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Tedavi </a:t>
            </a:r>
            <a:r>
              <a:rPr lang="en-US" sz="3600" dirty="0" err="1" smtClean="0"/>
              <a:t>seçenekleri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40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kanserinde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, RT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hemen</a:t>
            </a:r>
            <a:r>
              <a:rPr lang="en-US" dirty="0" smtClean="0"/>
              <a:t> </a:t>
            </a:r>
            <a:r>
              <a:rPr lang="en-US" dirty="0" err="1" smtClean="0"/>
              <a:t>hemen</a:t>
            </a:r>
            <a:r>
              <a:rPr lang="en-US" dirty="0" smtClean="0"/>
              <a:t> </a:t>
            </a:r>
            <a:r>
              <a:rPr lang="en-US" dirty="0" err="1" smtClean="0"/>
              <a:t>birbirine</a:t>
            </a:r>
            <a:r>
              <a:rPr lang="en-US" dirty="0" smtClean="0"/>
              <a:t> </a:t>
            </a:r>
            <a:r>
              <a:rPr lang="en-US" dirty="0" err="1" smtClean="0"/>
              <a:t>eşit</a:t>
            </a:r>
            <a:r>
              <a:rPr lang="en-US" dirty="0" smtClean="0"/>
              <a:t> </a:t>
            </a:r>
            <a:r>
              <a:rPr lang="en-US" dirty="0" err="1" smtClean="0"/>
              <a:t>sonuçlar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tr-TR" dirty="0"/>
              <a:t>Radyoterapi ve cerrahi erken dönemde benzer etkili, ikisi de yapılabilir</a:t>
            </a:r>
          </a:p>
          <a:p>
            <a:pPr marL="0" indent="0">
              <a:buNone/>
            </a:pPr>
            <a:r>
              <a:rPr lang="tr-TR" dirty="0"/>
              <a:t>Yaşlılarda daha çok radyoterapi tercih </a:t>
            </a:r>
            <a:r>
              <a:rPr lang="tr-TR" dirty="0" smtClean="0"/>
              <a:t>edilir.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İleri evrede radyoterapi ve </a:t>
            </a:r>
            <a:r>
              <a:rPr lang="tr-TR" dirty="0" err="1"/>
              <a:t>hormonoterapi</a:t>
            </a:r>
            <a:r>
              <a:rPr lang="tr-TR" dirty="0"/>
              <a:t> tercih </a:t>
            </a:r>
            <a:r>
              <a:rPr lang="tr-TR" dirty="0" smtClean="0"/>
              <a:t>edilir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000" dirty="0" err="1" smtClean="0"/>
              <a:t>Hamdy</a:t>
            </a:r>
            <a:r>
              <a:rPr lang="en-US" sz="2000" dirty="0" smtClean="0"/>
              <a:t> </a:t>
            </a:r>
            <a:r>
              <a:rPr lang="en-US" sz="2000" dirty="0" smtClean="0"/>
              <a:t>FC, et al. 10-year outcomes after monitoring, surgery, or radiotherapy for localized prostate cancer. N </a:t>
            </a:r>
            <a:r>
              <a:rPr lang="en-US" sz="2000" dirty="0" err="1" smtClean="0"/>
              <a:t>Engl</a:t>
            </a:r>
            <a:r>
              <a:rPr lang="en-US" sz="2000" dirty="0" smtClean="0"/>
              <a:t> J Med. 2016;375(15):1415–1424.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0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Prostat</a:t>
            </a:r>
            <a:r>
              <a:rPr lang="en-US" sz="3600" dirty="0" smtClean="0"/>
              <a:t> RT </a:t>
            </a:r>
            <a:r>
              <a:rPr lang="en-US" sz="3600" dirty="0" err="1" smtClean="0"/>
              <a:t>geçmişten</a:t>
            </a:r>
            <a:r>
              <a:rPr lang="en-US" sz="3600" dirty="0" smtClean="0"/>
              <a:t> </a:t>
            </a:r>
            <a:r>
              <a:rPr lang="en-US" sz="3600" dirty="0" err="1" smtClean="0"/>
              <a:t>günümüze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1980</a:t>
            </a:r>
            <a:r>
              <a:rPr lang="en-US" dirty="0"/>
              <a:t>’</a:t>
            </a:r>
            <a:r>
              <a:rPr lang="en-US" dirty="0" smtClean="0"/>
              <a:t>lerin </a:t>
            </a:r>
            <a:r>
              <a:rPr lang="en-US" dirty="0" err="1" smtClean="0"/>
              <a:t>başlarında</a:t>
            </a:r>
            <a:r>
              <a:rPr lang="en-US" dirty="0" smtClean="0"/>
              <a:t>, RT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/>
              <a:t>sınırları</a:t>
            </a:r>
            <a:r>
              <a:rPr lang="en-US" dirty="0" smtClean="0"/>
              <a:t>, </a:t>
            </a:r>
            <a:r>
              <a:rPr lang="en-US" dirty="0" err="1" smtClean="0"/>
              <a:t>pelvik</a:t>
            </a:r>
            <a:r>
              <a:rPr lang="en-US" dirty="0" smtClean="0"/>
              <a:t> </a:t>
            </a:r>
            <a:r>
              <a:rPr lang="en-US" dirty="0" err="1"/>
              <a:t>lenf</a:t>
            </a:r>
            <a:r>
              <a:rPr lang="en-US" dirty="0"/>
              <a:t> </a:t>
            </a:r>
            <a:r>
              <a:rPr lang="en-US" dirty="0" err="1"/>
              <a:t>nodları</a:t>
            </a:r>
            <a:r>
              <a:rPr lang="en-US" dirty="0"/>
              <a:t>, 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seminal </a:t>
            </a:r>
            <a:r>
              <a:rPr lang="en-US" dirty="0" err="1"/>
              <a:t>vezikülleri</a:t>
            </a:r>
            <a:r>
              <a:rPr lang="en-US" dirty="0"/>
              <a:t> </a:t>
            </a:r>
            <a:r>
              <a:rPr lang="en-US" dirty="0" err="1" smtClean="0"/>
              <a:t>içerecek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kemiklerden</a:t>
            </a:r>
            <a:r>
              <a:rPr lang="en-US" dirty="0" smtClean="0"/>
              <a:t> </a:t>
            </a:r>
            <a:r>
              <a:rPr lang="en-US" dirty="0" err="1" smtClean="0"/>
              <a:t>yararlanılarak</a:t>
            </a:r>
            <a:r>
              <a:rPr lang="en-US" dirty="0" smtClean="0"/>
              <a:t> </a:t>
            </a:r>
            <a:r>
              <a:rPr lang="en-US" dirty="0" err="1" smtClean="0"/>
              <a:t>belirlenmekteydi</a:t>
            </a:r>
            <a:r>
              <a:rPr lang="en-US" dirty="0" smtClean="0"/>
              <a:t> (4</a:t>
            </a:r>
            <a:r>
              <a:rPr lang="en-US" dirty="0"/>
              <a:t>-</a:t>
            </a:r>
            <a:r>
              <a:rPr lang="en-US" dirty="0" smtClean="0"/>
              <a:t>alan “</a:t>
            </a:r>
            <a:r>
              <a:rPr lang="en-US" dirty="0" err="1"/>
              <a:t>kutu</a:t>
            </a:r>
            <a:r>
              <a:rPr lang="en-US" dirty="0"/>
              <a:t>” </a:t>
            </a:r>
            <a:r>
              <a:rPr lang="en-US" dirty="0" err="1" smtClean="0"/>
              <a:t>tekniği</a:t>
            </a:r>
            <a:r>
              <a:rPr lang="en-US" dirty="0" smtClean="0"/>
              <a:t>)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Bu </a:t>
            </a:r>
            <a:r>
              <a:rPr lang="en-US" dirty="0" err="1" smtClean="0"/>
              <a:t>alanlar</a:t>
            </a:r>
            <a:r>
              <a:rPr lang="en-US" dirty="0" smtClean="0"/>
              <a:t> </a:t>
            </a:r>
            <a:r>
              <a:rPr lang="en-US" dirty="0" err="1"/>
              <a:t>kullanıldığında</a:t>
            </a:r>
            <a:r>
              <a:rPr lang="en-US" dirty="0"/>
              <a:t>, </a:t>
            </a:r>
            <a:r>
              <a:rPr lang="en-US" dirty="0" err="1" smtClean="0"/>
              <a:t>istenmeyecek</a:t>
            </a:r>
            <a:r>
              <a:rPr lang="en-US" dirty="0" smtClean="0"/>
              <a:t> </a:t>
            </a:r>
            <a:r>
              <a:rPr lang="en-US" dirty="0" err="1" smtClean="0"/>
              <a:t>büyüklükte</a:t>
            </a:r>
            <a:r>
              <a:rPr lang="en-US" dirty="0" smtClean="0"/>
              <a:t> normal </a:t>
            </a:r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radyasyona</a:t>
            </a:r>
            <a:r>
              <a:rPr lang="en-US" dirty="0" smtClean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 smtClean="0"/>
              <a:t>kaldığından</a:t>
            </a:r>
            <a:r>
              <a:rPr lang="en-US" dirty="0" smtClean="0"/>
              <a:t>, </a:t>
            </a:r>
            <a:r>
              <a:rPr lang="en-US" dirty="0" err="1"/>
              <a:t>prostata</a:t>
            </a:r>
            <a:r>
              <a:rPr lang="en-US" dirty="0"/>
              <a:t> </a:t>
            </a:r>
            <a:r>
              <a:rPr lang="en-US" dirty="0" err="1"/>
              <a:t>güvenli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şekilde</a:t>
            </a:r>
            <a:r>
              <a:rPr lang="en-US" dirty="0"/>
              <a:t> </a:t>
            </a:r>
            <a:r>
              <a:rPr lang="en-US" dirty="0" err="1" smtClean="0"/>
              <a:t>uygulanabilecek</a:t>
            </a:r>
            <a:r>
              <a:rPr lang="en-US" dirty="0" smtClean="0"/>
              <a:t> </a:t>
            </a:r>
            <a:r>
              <a:rPr lang="en-US" dirty="0" err="1"/>
              <a:t>dozu</a:t>
            </a:r>
            <a:r>
              <a:rPr lang="en-US" dirty="0"/>
              <a:t> 64 </a:t>
            </a:r>
            <a:r>
              <a:rPr lang="en-US" dirty="0" err="1"/>
              <a:t>ila</a:t>
            </a:r>
            <a:r>
              <a:rPr lang="en-US" dirty="0"/>
              <a:t> 70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 smtClean="0"/>
              <a:t>sınırlandırmak</a:t>
            </a:r>
            <a:r>
              <a:rPr lang="en-US" dirty="0" smtClean="0"/>
              <a:t> </a:t>
            </a:r>
            <a:r>
              <a:rPr lang="en-US" dirty="0" err="1" smtClean="0"/>
              <a:t>gerekiyordu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/>
              <a:t>üzerindeki</a:t>
            </a:r>
            <a:r>
              <a:rPr lang="en-US" dirty="0"/>
              <a:t> </a:t>
            </a:r>
            <a:r>
              <a:rPr lang="en-US" dirty="0" err="1"/>
              <a:t>dozlarda</a:t>
            </a:r>
            <a:r>
              <a:rPr lang="en-US" dirty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/>
              <a:t>bağırsak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rektumda</a:t>
            </a:r>
            <a:r>
              <a:rPr lang="en-US" dirty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/>
              <a:t>morbidite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bulunmaktaydı</a:t>
            </a:r>
            <a:r>
              <a:rPr lang="en-US" dirty="0"/>
              <a:t> (</a:t>
            </a:r>
            <a:r>
              <a:rPr lang="en-US" dirty="0" err="1"/>
              <a:t>Smit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ark. 1990)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257974"/>
            <a:ext cx="8229600" cy="319328"/>
          </a:xfrm>
          <a:prstGeom prst="roundRect">
            <a:avLst/>
          </a:prstGeom>
          <a:solidFill>
            <a:srgbClr val="1D23AA"/>
          </a:solidFill>
          <a:ln>
            <a:solidFill>
              <a:srgbClr val="1D23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7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30312</TotalTime>
  <Words>3290</Words>
  <Application>Microsoft Macintosh PowerPoint</Application>
  <PresentationFormat>On-screen Show (4:3)</PresentationFormat>
  <Paragraphs>196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PROSTAT KANSERİNDE YÜKSEK DOZ RADYOTERAPİ VE YAN ETKİLERİ</vt:lpstr>
      <vt:lpstr>Epidemiyoloji </vt:lpstr>
      <vt:lpstr>Mesane ve prostat komşuluğu</vt:lpstr>
      <vt:lpstr>Prostat kanseri</vt:lpstr>
      <vt:lpstr>Aksiyel görüntüde kapsül dışına yayılımı (yeşil ok) (a) ve koronal görüntüde seminal vezikül invazyonunu (b) gösteren manyetik rezonans görüntüleme (portakal rengi oklar) (MRI).</vt:lpstr>
      <vt:lpstr>Seminal vezikül invazyonu yapmış lokal ileri prostat ca</vt:lpstr>
      <vt:lpstr>Muayenesi</vt:lpstr>
      <vt:lpstr>Tedavi seçenekleri</vt:lpstr>
      <vt:lpstr>Prostat RT geçmişten günümüze </vt:lpstr>
      <vt:lpstr>2, 3,ve 4 alan veya çoklu alan RT tekniği</vt:lpstr>
      <vt:lpstr>PowerPoint Presentation</vt:lpstr>
      <vt:lpstr>Radyoterapiye hazırlık</vt:lpstr>
      <vt:lpstr>Dikkat edilmesi gereken noktalar</vt:lpstr>
      <vt:lpstr>Uygun metod seçilir</vt:lpstr>
      <vt:lpstr>Altın fidusiyeller</vt:lpstr>
      <vt:lpstr>Prostat RT doz dağılımı</vt:lpstr>
      <vt:lpstr>Prostat IMRT doz dağılımı</vt:lpstr>
      <vt:lpstr>5 alanlı IMRT planında doz dağılımı</vt:lpstr>
      <vt:lpstr>VMAT (volümetrik modüle ark tedavisi) doz dağılımı</vt:lpstr>
      <vt:lpstr>Doz eskalasyon çalışmalarının başlangıcı</vt:lpstr>
      <vt:lpstr>Benzer çalışmalar</vt:lpstr>
      <vt:lpstr>PowerPoint Presentation</vt:lpstr>
      <vt:lpstr>Hasta grupları homojen mi?</vt:lpstr>
      <vt:lpstr>PROG95-09 güncellemesi</vt:lpstr>
      <vt:lpstr>Diğer randomize çalışmalar</vt:lpstr>
      <vt:lpstr>Özet olarak</vt:lpstr>
      <vt:lpstr>Hipofraksiyone RT</vt:lpstr>
      <vt:lpstr>Hipofraksiyone RT ve doz eskalasyonu</vt:lpstr>
      <vt:lpstr>Hipofraksiyonasyon ve toksisite</vt:lpstr>
      <vt:lpstr>Yan etkiler için kritik dozlar</vt:lpstr>
      <vt:lpstr>Hipofraksiyonasyon ve toksisite</vt:lpstr>
      <vt:lpstr>Prostat kanseri ve SBRT</vt:lpstr>
      <vt:lpstr>Düşük riskli düşük hacimli hastalıkta SBRT</vt:lpstr>
      <vt:lpstr>Rutin biopsi yapılmış mı?</vt:lpstr>
      <vt:lpstr>Erken nüksleri belirlemek için</vt:lpstr>
      <vt:lpstr>SBRT ile ilk doz eskalasyon çalişmasi</vt:lpstr>
      <vt:lpstr>Multiparametrik prostat MR ve PSMA PET ile planlama yaparak eksternal RT sonrası sadece nodüle boost yapılan çalışmalar da ugulanmaya başlanmıştır. (95 Gy boost)</vt:lpstr>
      <vt:lpstr>Brakiterapi</vt:lpstr>
      <vt:lpstr>PowerPoint Presentation</vt:lpstr>
      <vt:lpstr>EBRT ve I-125 seed karşılaştırma</vt:lpstr>
      <vt:lpstr>Prostat brakiterapisi</vt:lpstr>
      <vt:lpstr>Partikül tedavisi</vt:lpstr>
      <vt:lpstr>PowerPoint Presentation</vt:lpstr>
      <vt:lpstr>Radyoterapi Dozunun Toksisite Üzerindeki Etkisi </vt:lpstr>
      <vt:lpstr>Rektal ve GU toksisite çalışmaları</vt:lpstr>
      <vt:lpstr>Diğer çalışmalar</vt:lpstr>
      <vt:lpstr>IMRT Sekeli: Akut ve Geç Toksisite</vt:lpstr>
      <vt:lpstr>Genitoüriner şikayetler ve mekanizmaları, tedavisi</vt:lpstr>
      <vt:lpstr>Gastrointestinal toksisite</vt:lpstr>
      <vt:lpstr>Rektal toksisite</vt:lpstr>
      <vt:lpstr>Toksisite gelişme süresi</vt:lpstr>
      <vt:lpstr>PowerPoint Presentation</vt:lpstr>
      <vt:lpstr>Teşhisi ve tedavisi</vt:lpstr>
      <vt:lpstr>PowerPoint Presentation</vt:lpstr>
      <vt:lpstr>PowerPoint Presentation</vt:lpstr>
      <vt:lpstr>Local dose analysis to predict acute and late urinary toxicities after prostate cancer radiotherapy:</vt:lpstr>
      <vt:lpstr>PowerPoint Presentation</vt:lpstr>
      <vt:lpstr>Mesanede toksisite için tanımlanan üç kritik yüzey ve volümler</vt:lpstr>
      <vt:lpstr>Vaizey scale </vt:lpstr>
      <vt:lpstr>EPIC (Expanded Prostate Cancer Index Composite)</vt:lpstr>
      <vt:lpstr>PowerPoint Presentation</vt:lpstr>
      <vt:lpstr>Toksisiteyi azaltmak için </vt:lpstr>
      <vt:lpstr>Neoadjuvant HT</vt:lpstr>
      <vt:lpstr>Yüksek dozlu SBRT, rektal balon ve spacer uygulaması</vt:lpstr>
      <vt:lpstr>PowerPoint Presentation</vt:lpstr>
      <vt:lpstr>Rektum-prostat mesafesine hidrojel spacer injeksiyonu</vt:lpstr>
      <vt:lpstr>Doz dağılımı   Şekil a: Spacer injeksiyonu öncesi Şekil b: Spacer injeksiyonu sonrası  </vt:lpstr>
      <vt:lpstr>Endorektal balon</vt:lpstr>
      <vt:lpstr>Rektal balon CT görüntüsü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 KANSERİNDE YÜKSEK DOZ RADYOTERAPİ VE YAN ETKİLERİ</dc:title>
  <dc:creator>Huriye Kiziltan</dc:creator>
  <cp:lastModifiedBy>Huriye Kiziltan</cp:lastModifiedBy>
  <cp:revision>155</cp:revision>
  <cp:lastPrinted>2021-12-05T07:42:07Z</cp:lastPrinted>
  <dcterms:created xsi:type="dcterms:W3CDTF">2021-11-18T21:35:15Z</dcterms:created>
  <dcterms:modified xsi:type="dcterms:W3CDTF">2021-12-10T04:48:54Z</dcterms:modified>
</cp:coreProperties>
</file>