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73" r:id="rId5"/>
    <p:sldId id="287" r:id="rId6"/>
    <p:sldId id="288" r:id="rId7"/>
    <p:sldId id="289" r:id="rId8"/>
    <p:sldId id="274" r:id="rId9"/>
    <p:sldId id="257" r:id="rId10"/>
    <p:sldId id="258" r:id="rId11"/>
    <p:sldId id="290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512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14.05.2020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9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14.05.2020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2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14.05.2020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5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14.05.2020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6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14.05.2020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6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14.05.2020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3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14.05.2020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4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14.05.2020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3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14.05.2020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8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14.05.2020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5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25C-04EB-6B4E-B819-8686C22BD3F3}" type="datetimeFigureOut">
              <a:rPr lang="en-US" smtClean="0"/>
              <a:t>14.05.2020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0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425C-04EB-6B4E-B819-8686C22BD3F3}" type="datetimeFigureOut">
              <a:rPr lang="en-US" smtClean="0"/>
              <a:t>14.05.2020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E160-597B-544E-9E38-F8876DC9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asadsaglik.com/yedek/%5BU%5Dhttp:/www.kasadsaglik.com/mide_kanseri.htm" TargetMode="Externa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asadsaglik.com/yedek/%5BU%5Dhttp:/www.kasadsaglik.com/mide_kanseri.htm" TargetMode="External"/><Relationship Id="rId3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planlamada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bilgiler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Doç.Dr.Huriye</a:t>
            </a:r>
            <a:r>
              <a:rPr lang="en-US" dirty="0" smtClean="0"/>
              <a:t> </a:t>
            </a:r>
            <a:r>
              <a:rPr lang="en-US" dirty="0" err="1" smtClean="0"/>
              <a:t>Şenay</a:t>
            </a:r>
            <a:r>
              <a:rPr lang="en-US" dirty="0" smtClean="0"/>
              <a:t> Kızıltan </a:t>
            </a:r>
            <a:r>
              <a:rPr lang="en-US" dirty="0" err="1" smtClean="0"/>
              <a:t>Yücesan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5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Sternumun</a:t>
            </a:r>
            <a:r>
              <a:rPr lang="en-US" dirty="0" smtClean="0"/>
              <a:t> 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tarafı</a:t>
            </a:r>
            <a:r>
              <a:rPr lang="en-US" dirty="0" smtClean="0"/>
              <a:t> </a:t>
            </a:r>
            <a:r>
              <a:rPr lang="en-US" dirty="0" err="1" smtClean="0"/>
              <a:t>tanjansiyel</a:t>
            </a:r>
            <a:r>
              <a:rPr lang="en-US" dirty="0" smtClean="0"/>
              <a:t> meme </a:t>
            </a:r>
            <a:r>
              <a:rPr lang="en-US" dirty="0" err="1" smtClean="0"/>
              <a:t>alanının</a:t>
            </a:r>
            <a:r>
              <a:rPr lang="en-US" dirty="0" smtClean="0"/>
              <a:t> </a:t>
            </a:r>
            <a:r>
              <a:rPr lang="en-US" dirty="0" err="1" smtClean="0"/>
              <a:t>iç</a:t>
            </a:r>
            <a:r>
              <a:rPr lang="en-US" dirty="0" smtClean="0"/>
              <a:t> </a:t>
            </a:r>
            <a:r>
              <a:rPr lang="en-US" dirty="0" err="1" smtClean="0"/>
              <a:t>sınırını</a:t>
            </a:r>
            <a:r>
              <a:rPr lang="en-US" dirty="0" smtClean="0"/>
              <a:t> </a:t>
            </a:r>
            <a:r>
              <a:rPr lang="en-US" dirty="0" err="1" smtClean="0"/>
              <a:t>oluşturur</a:t>
            </a:r>
            <a:endParaRPr lang="en-US" dirty="0" smtClean="0"/>
          </a:p>
          <a:p>
            <a:r>
              <a:rPr lang="en-US" dirty="0" smtClean="0"/>
              <a:t>Meme </a:t>
            </a:r>
            <a:r>
              <a:rPr lang="en-US" dirty="0" err="1" smtClean="0"/>
              <a:t>dokusunun</a:t>
            </a:r>
            <a:r>
              <a:rPr lang="en-US" dirty="0" smtClean="0"/>
              <a:t> </a:t>
            </a:r>
            <a:r>
              <a:rPr lang="en-US" dirty="0" err="1" smtClean="0"/>
              <a:t>bittiği</a:t>
            </a:r>
            <a:r>
              <a:rPr lang="en-US" dirty="0" smtClean="0"/>
              <a:t> </a:t>
            </a:r>
            <a:r>
              <a:rPr lang="en-US" dirty="0" err="1" smtClean="0"/>
              <a:t>yerden</a:t>
            </a:r>
            <a:r>
              <a:rPr lang="en-US" dirty="0" smtClean="0"/>
              <a:t> 2cm </a:t>
            </a:r>
            <a:r>
              <a:rPr lang="en-US" dirty="0" err="1" smtClean="0"/>
              <a:t>aşağısı</a:t>
            </a:r>
            <a:r>
              <a:rPr lang="en-US" dirty="0" smtClean="0"/>
              <a:t> da 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hattını</a:t>
            </a:r>
            <a:r>
              <a:rPr lang="en-US" dirty="0" smtClean="0"/>
              <a:t> </a:t>
            </a:r>
            <a:r>
              <a:rPr lang="en-US" dirty="0" err="1" smtClean="0"/>
              <a:t>oluşturur</a:t>
            </a:r>
            <a:endParaRPr lang="en-US" dirty="0" smtClean="0"/>
          </a:p>
          <a:p>
            <a:r>
              <a:rPr lang="en-US" dirty="0" err="1" smtClean="0"/>
              <a:t>Göğüs</a:t>
            </a:r>
            <a:r>
              <a:rPr lang="en-US" dirty="0" smtClean="0"/>
              <a:t> </a:t>
            </a:r>
            <a:r>
              <a:rPr lang="en-US" dirty="0" err="1" smtClean="0"/>
              <a:t>duvarı</a:t>
            </a:r>
            <a:r>
              <a:rPr lang="en-US" dirty="0" smtClean="0"/>
              <a:t> </a:t>
            </a:r>
            <a:r>
              <a:rPr lang="en-US" dirty="0" err="1" smtClean="0"/>
              <a:t>geniş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toksisiteyi</a:t>
            </a:r>
            <a:r>
              <a:rPr lang="en-US" dirty="0" smtClean="0"/>
              <a:t> </a:t>
            </a:r>
            <a:r>
              <a:rPr lang="en-US" dirty="0" err="1" smtClean="0"/>
              <a:t>azaltmak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sadece</a:t>
            </a:r>
            <a:r>
              <a:rPr lang="en-US" dirty="0" smtClean="0"/>
              <a:t> meme </a:t>
            </a:r>
            <a:r>
              <a:rPr lang="en-US" dirty="0" err="1" smtClean="0"/>
              <a:t>dokusu</a:t>
            </a:r>
            <a:r>
              <a:rPr lang="en-US" dirty="0" smtClean="0"/>
              <a:t> 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hatları</a:t>
            </a:r>
            <a:r>
              <a:rPr lang="en-US" dirty="0" smtClean="0"/>
              <a:t> </a:t>
            </a:r>
            <a:r>
              <a:rPr lang="en-US" dirty="0" err="1" smtClean="0"/>
              <a:t>kontürlenebilir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32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Meme </a:t>
            </a:r>
            <a:r>
              <a:rPr lang="en-US" dirty="0" err="1" smtClean="0"/>
              <a:t>radyoterapisinde</a:t>
            </a:r>
            <a:r>
              <a:rPr lang="en-US" dirty="0" smtClean="0"/>
              <a:t> CTV </a:t>
            </a:r>
            <a:r>
              <a:rPr lang="en-US" dirty="0" err="1" smtClean="0"/>
              <a:t>alanını</a:t>
            </a:r>
            <a:r>
              <a:rPr lang="en-US" dirty="0" smtClean="0"/>
              <a:t> </a:t>
            </a:r>
            <a:r>
              <a:rPr lang="en-US" dirty="0" err="1" smtClean="0"/>
              <a:t>oluştururken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memeye</a:t>
            </a:r>
            <a:r>
              <a:rPr lang="en-US" dirty="0" smtClean="0"/>
              <a:t> </a:t>
            </a:r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yapmak</a:t>
            </a:r>
            <a:r>
              <a:rPr lang="en-US" dirty="0" smtClean="0"/>
              <a:t> </a:t>
            </a:r>
            <a:r>
              <a:rPr lang="en-US" dirty="0" err="1" smtClean="0"/>
              <a:t>gerekir</a:t>
            </a:r>
            <a:r>
              <a:rPr lang="en-US" dirty="0" smtClean="0"/>
              <a:t>. </a:t>
            </a:r>
            <a:r>
              <a:rPr lang="en-US" dirty="0" err="1" smtClean="0"/>
              <a:t>Çünkü</a:t>
            </a:r>
            <a:r>
              <a:rPr lang="en-US" dirty="0" smtClean="0"/>
              <a:t> </a:t>
            </a:r>
            <a:r>
              <a:rPr lang="en-US" dirty="0" err="1" smtClean="0"/>
              <a:t>bütün</a:t>
            </a:r>
            <a:r>
              <a:rPr lang="en-US" dirty="0" smtClean="0"/>
              <a:t> meme </a:t>
            </a:r>
            <a:r>
              <a:rPr lang="en-US" dirty="0" err="1" smtClean="0"/>
              <a:t>dokusu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nüks</a:t>
            </a:r>
            <a:r>
              <a:rPr lang="en-US" dirty="0" smtClean="0"/>
              <a:t> </a:t>
            </a:r>
            <a:r>
              <a:rPr lang="en-US" dirty="0" err="1" smtClean="0"/>
              <a:t>görülebilir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Ayrıca</a:t>
            </a:r>
            <a:r>
              <a:rPr lang="en-US" dirty="0" smtClean="0"/>
              <a:t> </a:t>
            </a:r>
            <a:r>
              <a:rPr lang="en-US" dirty="0" err="1" smtClean="0"/>
              <a:t>periferik</a:t>
            </a:r>
            <a:r>
              <a:rPr lang="en-US" dirty="0" smtClean="0"/>
              <a:t> </a:t>
            </a:r>
            <a:r>
              <a:rPr lang="en-US" dirty="0" err="1" smtClean="0"/>
              <a:t>lenf</a:t>
            </a:r>
            <a:r>
              <a:rPr lang="en-US" dirty="0" smtClean="0"/>
              <a:t> </a:t>
            </a:r>
            <a:r>
              <a:rPr lang="en-US" dirty="0" err="1" smtClean="0"/>
              <a:t>nodları</a:t>
            </a:r>
            <a:r>
              <a:rPr lang="en-US" dirty="0" smtClean="0"/>
              <a:t> da CTV </a:t>
            </a:r>
            <a:r>
              <a:rPr lang="en-US" dirty="0" err="1" smtClean="0"/>
              <a:t>içine</a:t>
            </a:r>
            <a:r>
              <a:rPr lang="en-US" dirty="0" smtClean="0"/>
              <a:t> </a:t>
            </a:r>
            <a:r>
              <a:rPr lang="en-US" dirty="0" err="1" smtClean="0"/>
              <a:t>dahil</a:t>
            </a:r>
            <a:r>
              <a:rPr lang="en-US" dirty="0" smtClean="0"/>
              <a:t> </a:t>
            </a:r>
            <a:r>
              <a:rPr lang="en-US" dirty="0" err="1" smtClean="0"/>
              <a:t>edilmelidir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Tümöre</a:t>
            </a:r>
            <a:r>
              <a:rPr lang="en-US" dirty="0" smtClean="0"/>
              <a:t> de boost </a:t>
            </a:r>
            <a:r>
              <a:rPr lang="en-US" dirty="0" err="1" smtClean="0"/>
              <a:t>tedavisi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Bütün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alanları</a:t>
            </a:r>
            <a:r>
              <a:rPr lang="en-US" dirty="0" smtClean="0"/>
              <a:t> </a:t>
            </a:r>
            <a:r>
              <a:rPr lang="en-US" dirty="0" err="1" smtClean="0"/>
              <a:t>birleştirmek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homojenitesini</a:t>
            </a:r>
            <a:r>
              <a:rPr lang="en-US" dirty="0" smtClean="0"/>
              <a:t> </a:t>
            </a:r>
            <a:r>
              <a:rPr lang="en-US" dirty="0" err="1" smtClean="0"/>
              <a:t>bozabileceğinden</a:t>
            </a:r>
            <a:r>
              <a:rPr lang="en-US" dirty="0" smtClean="0"/>
              <a:t> </a:t>
            </a:r>
            <a:r>
              <a:rPr lang="en-US" dirty="0" err="1" smtClean="0"/>
              <a:t>lenf</a:t>
            </a:r>
            <a:r>
              <a:rPr lang="en-US" dirty="0" smtClean="0"/>
              <a:t> </a:t>
            </a:r>
            <a:r>
              <a:rPr lang="en-US" dirty="0" err="1" smtClean="0"/>
              <a:t>nodları</a:t>
            </a:r>
            <a:r>
              <a:rPr lang="en-US" dirty="0" smtClean="0"/>
              <a:t> </a:t>
            </a:r>
            <a:r>
              <a:rPr lang="en-US" dirty="0" err="1" smtClean="0"/>
              <a:t>ayrı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smtClean="0"/>
              <a:t>edilebilir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61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0033" r="10033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457200" y="3478463"/>
            <a:ext cx="200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Humerus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başı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99" y="2264382"/>
            <a:ext cx="147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Sternum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9747" y="3109131"/>
            <a:ext cx="132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Kostalar</a:t>
            </a:r>
            <a:r>
              <a:rPr lang="en-US" dirty="0" err="1" smtClean="0"/>
              <a:t>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7199" y="3524629"/>
            <a:ext cx="143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Omuz</a:t>
            </a:r>
            <a:r>
              <a:rPr lang="en-US" b="1" dirty="0" smtClean="0">
                <a:solidFill>
                  <a:schemeClr val="bg1"/>
                </a:solidFill>
              </a:rPr>
              <a:t> scapula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7199" y="4656355"/>
            <a:ext cx="121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Vertebra, </a:t>
            </a:r>
            <a:r>
              <a:rPr lang="en-US" b="1" dirty="0" err="1" smtClean="0">
                <a:solidFill>
                  <a:schemeClr val="bg1"/>
                </a:solidFill>
              </a:rPr>
              <a:t>omur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4396" y="3319818"/>
            <a:ext cx="1325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Akciğer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Lung pulmonary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7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Şişman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göğüs</a:t>
            </a:r>
            <a:r>
              <a:rPr lang="en-US" dirty="0" smtClean="0"/>
              <a:t> </a:t>
            </a:r>
            <a:r>
              <a:rPr lang="en-US" dirty="0" err="1" smtClean="0"/>
              <a:t>duvarı</a:t>
            </a:r>
            <a:r>
              <a:rPr lang="en-US" dirty="0" smtClean="0"/>
              <a:t> </a:t>
            </a:r>
            <a:r>
              <a:rPr lang="en-US" dirty="0" err="1" smtClean="0"/>
              <a:t>geniş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akciğer</a:t>
            </a:r>
            <a:r>
              <a:rPr lang="en-US" dirty="0" smtClean="0"/>
              <a:t> </a:t>
            </a:r>
            <a:r>
              <a:rPr lang="en-US" dirty="0" err="1" smtClean="0"/>
              <a:t>dokusu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meme </a:t>
            </a:r>
            <a:r>
              <a:rPr lang="en-US" dirty="0" err="1" smtClean="0"/>
              <a:t>alanına</a:t>
            </a:r>
            <a:r>
              <a:rPr lang="en-US" dirty="0" smtClean="0"/>
              <a:t> </a:t>
            </a:r>
            <a:r>
              <a:rPr lang="en-US" dirty="0" err="1" smtClean="0"/>
              <a:t>girer</a:t>
            </a:r>
            <a:r>
              <a:rPr lang="en-US" dirty="0" smtClean="0"/>
              <a:t>. Bu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radyoterapiye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akciğer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cilt</a:t>
            </a:r>
            <a:r>
              <a:rPr lang="en-US" dirty="0" smtClean="0"/>
              <a:t> </a:t>
            </a:r>
            <a:r>
              <a:rPr lang="en-US" dirty="0" err="1" smtClean="0"/>
              <a:t>toksisitesi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nedenle</a:t>
            </a:r>
            <a:r>
              <a:rPr lang="en-US" dirty="0" smtClean="0"/>
              <a:t> </a:t>
            </a:r>
            <a:r>
              <a:rPr lang="en-US" dirty="0" err="1" smtClean="0"/>
              <a:t>artabilir</a:t>
            </a:r>
            <a:endParaRPr lang="en-US" dirty="0" smtClean="0"/>
          </a:p>
          <a:p>
            <a:r>
              <a:rPr lang="en-US" dirty="0" smtClean="0"/>
              <a:t>Meme </a:t>
            </a:r>
            <a:r>
              <a:rPr lang="en-US" dirty="0" err="1" smtClean="0"/>
              <a:t>alanının</a:t>
            </a:r>
            <a:r>
              <a:rPr lang="en-US" dirty="0" smtClean="0"/>
              <a:t> </a:t>
            </a:r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kısmı</a:t>
            </a:r>
            <a:r>
              <a:rPr lang="en-US" dirty="0" smtClean="0"/>
              <a:t> </a:t>
            </a: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evrede</a:t>
            </a:r>
            <a:r>
              <a:rPr lang="en-US" dirty="0" smtClean="0"/>
              <a:t> </a:t>
            </a:r>
            <a:r>
              <a:rPr lang="en-US" dirty="0" err="1" smtClean="0"/>
              <a:t>klavikula</a:t>
            </a:r>
            <a:r>
              <a:rPr lang="en-US" dirty="0" smtClean="0"/>
              <a:t> </a:t>
            </a:r>
            <a:r>
              <a:rPr lang="en-US" dirty="0" err="1" smtClean="0"/>
              <a:t>yani</a:t>
            </a:r>
            <a:r>
              <a:rPr lang="en-US" dirty="0" smtClean="0"/>
              <a:t> </a:t>
            </a:r>
            <a:r>
              <a:rPr lang="en-US" dirty="0" err="1" smtClean="0"/>
              <a:t>köprücük</a:t>
            </a:r>
            <a:r>
              <a:rPr lang="en-US" dirty="0" smtClean="0"/>
              <a:t> </a:t>
            </a:r>
            <a:r>
              <a:rPr lang="en-US" dirty="0" err="1" smtClean="0"/>
              <a:t>kemiğininin</a:t>
            </a:r>
            <a:r>
              <a:rPr lang="en-US" dirty="0" smtClean="0"/>
              <a:t> </a:t>
            </a:r>
            <a:r>
              <a:rPr lang="en-US" dirty="0" err="1" smtClean="0"/>
              <a:t>başladığı</a:t>
            </a:r>
            <a:r>
              <a:rPr lang="en-US" dirty="0" smtClean="0"/>
              <a:t> </a:t>
            </a:r>
            <a:r>
              <a:rPr lang="en-US" dirty="0" err="1" smtClean="0"/>
              <a:t>yerde</a:t>
            </a:r>
            <a:r>
              <a:rPr lang="en-US" dirty="0" smtClean="0"/>
              <a:t> </a:t>
            </a:r>
            <a:r>
              <a:rPr lang="en-US" dirty="0" err="1" smtClean="0"/>
              <a:t>başlar</a:t>
            </a:r>
            <a:endParaRPr lang="en-US" dirty="0" smtClean="0"/>
          </a:p>
          <a:p>
            <a:r>
              <a:rPr lang="en-US" dirty="0" smtClean="0"/>
              <a:t>Meme </a:t>
            </a:r>
            <a:r>
              <a:rPr lang="en-US" dirty="0" err="1" smtClean="0"/>
              <a:t>dokusu</a:t>
            </a:r>
            <a:r>
              <a:rPr lang="en-US" dirty="0" smtClean="0"/>
              <a:t> </a:t>
            </a:r>
            <a:r>
              <a:rPr lang="en-US" dirty="0" err="1" smtClean="0"/>
              <a:t>bitene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eder</a:t>
            </a:r>
            <a:r>
              <a:rPr lang="en-US" dirty="0" smtClean="0"/>
              <a:t>.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seviye</a:t>
            </a:r>
            <a:r>
              <a:rPr lang="en-US" dirty="0" smtClean="0"/>
              <a:t> </a:t>
            </a:r>
            <a:r>
              <a:rPr lang="en-US" dirty="0" err="1" smtClean="0"/>
              <a:t>biraz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yukarıdan</a:t>
            </a:r>
            <a:r>
              <a:rPr lang="en-US" dirty="0" smtClean="0"/>
              <a:t> </a:t>
            </a:r>
            <a:r>
              <a:rPr lang="en-US" dirty="0" err="1" smtClean="0"/>
              <a:t>başlar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1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Meme  lenfatikleri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04867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041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Meme radyoterapisi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Periferik</a:t>
            </a:r>
            <a:r>
              <a:rPr lang="tr-TR" dirty="0" smtClean="0"/>
              <a:t> lenfatikler ayrı bir alan</a:t>
            </a:r>
          </a:p>
          <a:p>
            <a:r>
              <a:rPr lang="tr-TR" dirty="0" smtClean="0"/>
              <a:t>Meme bölgesi ayrı alan</a:t>
            </a:r>
          </a:p>
          <a:p>
            <a:pPr marL="0" indent="0">
              <a:buNone/>
            </a:pPr>
            <a:r>
              <a:rPr lang="tr-TR" dirty="0" err="1" smtClean="0"/>
              <a:t>Periferik</a:t>
            </a:r>
            <a:r>
              <a:rPr lang="tr-TR" dirty="0" smtClean="0"/>
              <a:t> lenfatikler</a:t>
            </a:r>
          </a:p>
          <a:p>
            <a:r>
              <a:rPr lang="tr-TR" dirty="0" smtClean="0"/>
              <a:t>Level I, II, III (</a:t>
            </a:r>
            <a:r>
              <a:rPr lang="tr-TR" dirty="0" err="1" smtClean="0"/>
              <a:t>Aksiller</a:t>
            </a:r>
            <a:r>
              <a:rPr lang="tr-TR" dirty="0" smtClean="0"/>
              <a:t> lenfatikler)</a:t>
            </a:r>
          </a:p>
          <a:p>
            <a:r>
              <a:rPr lang="tr-TR" dirty="0" err="1" smtClean="0"/>
              <a:t>Mammaria</a:t>
            </a:r>
            <a:r>
              <a:rPr lang="tr-TR" dirty="0" smtClean="0"/>
              <a:t> </a:t>
            </a:r>
            <a:r>
              <a:rPr lang="tr-TR" dirty="0" err="1" smtClean="0"/>
              <a:t>interna</a:t>
            </a:r>
            <a:r>
              <a:rPr lang="tr-TR" dirty="0" smtClean="0"/>
              <a:t> lenf </a:t>
            </a:r>
            <a:r>
              <a:rPr lang="tr-TR" dirty="0" err="1" smtClean="0"/>
              <a:t>nodları</a:t>
            </a:r>
            <a:endParaRPr lang="tr-TR" dirty="0" smtClean="0"/>
          </a:p>
          <a:p>
            <a:r>
              <a:rPr lang="tr-TR" dirty="0" err="1" smtClean="0"/>
              <a:t>Supraklavikular</a:t>
            </a:r>
            <a:r>
              <a:rPr lang="tr-TR" dirty="0" smtClean="0"/>
              <a:t> lenf </a:t>
            </a:r>
            <a:r>
              <a:rPr lang="tr-TR" dirty="0" err="1" smtClean="0"/>
              <a:t>nodları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211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Meme alanı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Sağ ve sol </a:t>
            </a:r>
            <a:r>
              <a:rPr lang="tr-TR" dirty="0" err="1" smtClean="0"/>
              <a:t>tanjansiyel</a:t>
            </a:r>
            <a:r>
              <a:rPr lang="tr-TR" dirty="0" smtClean="0"/>
              <a:t> iki alandan oluşur</a:t>
            </a:r>
          </a:p>
          <a:p>
            <a:r>
              <a:rPr lang="tr-TR" dirty="0" err="1" smtClean="0"/>
              <a:t>Tanjansiyel</a:t>
            </a:r>
            <a:r>
              <a:rPr lang="tr-TR" dirty="0" smtClean="0"/>
              <a:t> alanda alanın yarısı blokla korunmuş haldedir karşılıklı paralel iki alan belli bir açı ile meme bölgesini kavrayacak şekilde seçilir</a:t>
            </a:r>
          </a:p>
          <a:p>
            <a:r>
              <a:rPr lang="tr-TR" dirty="0" smtClean="0"/>
              <a:t>Altta yer alan akciğer dokusu ve kalp, </a:t>
            </a:r>
            <a:r>
              <a:rPr lang="tr-TR" dirty="0" err="1" smtClean="0"/>
              <a:t>medulla</a:t>
            </a:r>
            <a:r>
              <a:rPr lang="tr-TR" dirty="0" smtClean="0"/>
              <a:t> </a:t>
            </a:r>
            <a:r>
              <a:rPr lang="tr-TR" dirty="0" err="1" smtClean="0"/>
              <a:t>spinalis</a:t>
            </a:r>
            <a:r>
              <a:rPr lang="tr-TR" dirty="0" smtClean="0"/>
              <a:t> düşük doz almalı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4590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Alan çakışmaları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48072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489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Meme </a:t>
            </a:r>
            <a:r>
              <a:rPr lang="tr-TR" dirty="0" err="1" smtClean="0"/>
              <a:t>tanjansiyel</a:t>
            </a:r>
            <a:r>
              <a:rPr lang="tr-TR" dirty="0" smtClean="0"/>
              <a:t> alanı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832647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035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Kalp ve akciğer koruma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76363"/>
            <a:ext cx="6336704" cy="457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1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GTV (Gross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volumü</a:t>
            </a:r>
            <a:r>
              <a:rPr lang="en-US" dirty="0" smtClean="0"/>
              <a:t>) </a:t>
            </a:r>
            <a:r>
              <a:rPr lang="en-US" dirty="0" err="1" smtClean="0"/>
              <a:t>gözle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görüntüleme</a:t>
            </a:r>
            <a:r>
              <a:rPr lang="en-US" dirty="0" smtClean="0"/>
              <a:t> </a:t>
            </a:r>
            <a:r>
              <a:rPr lang="en-US" dirty="0" err="1" smtClean="0"/>
              <a:t>yöntemleri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görülebilen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palpe</a:t>
            </a:r>
            <a:r>
              <a:rPr lang="en-US" dirty="0" smtClean="0"/>
              <a:t> </a:t>
            </a:r>
            <a:r>
              <a:rPr lang="en-US" dirty="0" err="1" smtClean="0"/>
              <a:t>edilebilen</a:t>
            </a:r>
            <a:r>
              <a:rPr lang="en-US" dirty="0" smtClean="0"/>
              <a:t> </a:t>
            </a:r>
            <a:r>
              <a:rPr lang="en-US" dirty="0" err="1" smtClean="0"/>
              <a:t>tümörleri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lenf</a:t>
            </a:r>
            <a:r>
              <a:rPr lang="en-US" dirty="0" smtClean="0"/>
              <a:t> </a:t>
            </a:r>
            <a:r>
              <a:rPr lang="en-US" dirty="0" err="1" smtClean="0"/>
              <a:t>nodlarını</a:t>
            </a:r>
            <a:r>
              <a:rPr lang="en-US" dirty="0" smtClean="0"/>
              <a:t> </a:t>
            </a:r>
            <a:r>
              <a:rPr lang="en-US" dirty="0" err="1" smtClean="0"/>
              <a:t>ifade</a:t>
            </a:r>
            <a:r>
              <a:rPr lang="en-US" dirty="0" smtClean="0"/>
              <a:t> </a:t>
            </a:r>
            <a:r>
              <a:rPr lang="en-US" dirty="0" err="1" smtClean="0"/>
              <a:t>eder</a:t>
            </a:r>
            <a:r>
              <a:rPr lang="en-US" dirty="0" smtClean="0"/>
              <a:t>. 3cm </a:t>
            </a:r>
            <a:r>
              <a:rPr lang="en-US" dirty="0" err="1" smtClean="0"/>
              <a:t>üzerindeki</a:t>
            </a:r>
            <a:r>
              <a:rPr lang="en-US" dirty="0" smtClean="0"/>
              <a:t> </a:t>
            </a:r>
            <a:r>
              <a:rPr lang="en-US" dirty="0" err="1" smtClean="0"/>
              <a:t>lenf</a:t>
            </a:r>
            <a:r>
              <a:rPr lang="en-US" dirty="0" smtClean="0"/>
              <a:t> </a:t>
            </a:r>
            <a:r>
              <a:rPr lang="en-US" dirty="0" err="1" smtClean="0"/>
              <a:t>nodları</a:t>
            </a:r>
            <a:r>
              <a:rPr lang="en-US" dirty="0" smtClean="0"/>
              <a:t> da GTV </a:t>
            </a:r>
            <a:r>
              <a:rPr lang="en-US" dirty="0" err="1" smtClean="0"/>
              <a:t>alanına</a:t>
            </a:r>
            <a:r>
              <a:rPr lang="en-US" dirty="0" smtClean="0"/>
              <a:t> </a:t>
            </a:r>
            <a:r>
              <a:rPr lang="en-US" dirty="0" err="1" smtClean="0"/>
              <a:t>dahil</a:t>
            </a:r>
            <a:r>
              <a:rPr lang="en-US" dirty="0" smtClean="0"/>
              <a:t> </a:t>
            </a:r>
            <a:r>
              <a:rPr lang="en-US" dirty="0" err="1" smtClean="0"/>
              <a:t>edilmelidir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Görüntüleme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Bilgisayarlı</a:t>
            </a:r>
            <a:r>
              <a:rPr lang="en-US" dirty="0" smtClean="0"/>
              <a:t> </a:t>
            </a:r>
            <a:r>
              <a:rPr lang="en-US" dirty="0" err="1" smtClean="0"/>
              <a:t>Tomografi</a:t>
            </a:r>
            <a:r>
              <a:rPr lang="en-US" dirty="0" smtClean="0"/>
              <a:t>, </a:t>
            </a:r>
            <a:r>
              <a:rPr lang="en-US" dirty="0" err="1" smtClean="0"/>
              <a:t>Manyetik</a:t>
            </a:r>
            <a:r>
              <a:rPr lang="en-US" dirty="0" smtClean="0"/>
              <a:t> </a:t>
            </a:r>
            <a:r>
              <a:rPr lang="en-US" dirty="0" err="1" smtClean="0"/>
              <a:t>Rezonans</a:t>
            </a:r>
            <a:r>
              <a:rPr lang="en-US" dirty="0" smtClean="0"/>
              <a:t>, </a:t>
            </a:r>
            <a:r>
              <a:rPr lang="en-US" dirty="0" err="1" smtClean="0"/>
              <a:t>Pozitron</a:t>
            </a:r>
            <a:r>
              <a:rPr lang="en-US" dirty="0" smtClean="0"/>
              <a:t> emission </a:t>
            </a:r>
            <a:r>
              <a:rPr lang="en-US" dirty="0" err="1" smtClean="0"/>
              <a:t>tomografi</a:t>
            </a:r>
            <a:r>
              <a:rPr lang="en-US" dirty="0" smtClean="0"/>
              <a:t> </a:t>
            </a:r>
            <a:r>
              <a:rPr lang="en-US" dirty="0" err="1" smtClean="0"/>
              <a:t>yöntemlerinde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olanı</a:t>
            </a:r>
            <a:r>
              <a:rPr lang="en-US" dirty="0" smtClean="0"/>
              <a:t> </a:t>
            </a:r>
            <a:r>
              <a:rPr lang="en-US" dirty="0" err="1" smtClean="0"/>
              <a:t>seçilir</a:t>
            </a:r>
            <a:r>
              <a:rPr lang="en-US" dirty="0" smtClean="0"/>
              <a:t>. </a:t>
            </a:r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planlaması</a:t>
            </a:r>
            <a:r>
              <a:rPr lang="en-US" dirty="0" smtClean="0"/>
              <a:t> </a:t>
            </a:r>
            <a:r>
              <a:rPr lang="en-US" dirty="0" err="1" smtClean="0"/>
              <a:t>yapılırken</a:t>
            </a:r>
            <a:r>
              <a:rPr lang="en-US" dirty="0" smtClean="0"/>
              <a:t> BT, MR </a:t>
            </a:r>
            <a:r>
              <a:rPr lang="en-US" dirty="0" err="1" smtClean="0"/>
              <a:t>veya</a:t>
            </a:r>
            <a:r>
              <a:rPr lang="en-US" dirty="0" smtClean="0"/>
              <a:t> PET </a:t>
            </a:r>
            <a:r>
              <a:rPr lang="en-US" dirty="0" err="1" smtClean="0"/>
              <a:t>görüntüleri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füzyon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 </a:t>
            </a:r>
            <a:r>
              <a:rPr lang="en-US" dirty="0" err="1" smtClean="0"/>
              <a:t>Böylece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net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görülerek</a:t>
            </a:r>
            <a:r>
              <a:rPr lang="en-US" dirty="0" smtClean="0"/>
              <a:t> </a:t>
            </a:r>
            <a:r>
              <a:rPr lang="en-US" dirty="0" err="1" smtClean="0"/>
              <a:t>kontürlenebilir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88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Sindirim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anatomisi</a:t>
            </a:r>
            <a:endParaRPr lang="en-US" dirty="0"/>
          </a:p>
        </p:txBody>
      </p:sp>
      <p:pic>
        <p:nvPicPr>
          <p:cNvPr id="5" name="Content Placeholder 3" descr="http://www.kasadsaglik.com/yedek/mide_kanseri_dosyalar/image00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" b="2091"/>
          <a:stretch>
            <a:fillRect/>
          </a:stretch>
        </p:blipFill>
        <p:spPr bwMode="auto">
          <a:xfrm>
            <a:off x="834118" y="1600200"/>
            <a:ext cx="710882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581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Mide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hareketli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organdır</a:t>
            </a:r>
            <a:endParaRPr lang="en-US" dirty="0" smtClean="0"/>
          </a:p>
          <a:p>
            <a:r>
              <a:rPr lang="en-US" dirty="0" smtClean="0"/>
              <a:t>Hem </a:t>
            </a:r>
            <a:r>
              <a:rPr lang="en-US" dirty="0" err="1" smtClean="0"/>
              <a:t>nefes</a:t>
            </a:r>
            <a:r>
              <a:rPr lang="en-US" dirty="0" smtClean="0"/>
              <a:t> </a:t>
            </a:r>
            <a:r>
              <a:rPr lang="en-US" dirty="0" err="1" smtClean="0"/>
              <a:t>alıp</a:t>
            </a:r>
            <a:r>
              <a:rPr lang="en-US" dirty="0" smtClean="0"/>
              <a:t> </a:t>
            </a:r>
            <a:r>
              <a:rPr lang="en-US" dirty="0" err="1" smtClean="0"/>
              <a:t>vermekle</a:t>
            </a:r>
            <a:r>
              <a:rPr lang="en-US" dirty="0" smtClean="0"/>
              <a:t> </a:t>
            </a:r>
            <a:r>
              <a:rPr lang="en-US" dirty="0" err="1" smtClean="0"/>
              <a:t>diafragma</a:t>
            </a:r>
            <a:r>
              <a:rPr lang="en-US" dirty="0" smtClean="0"/>
              <a:t> </a:t>
            </a:r>
            <a:r>
              <a:rPr lang="en-US" dirty="0" err="1" smtClean="0"/>
              <a:t>hareketi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endParaRPr lang="en-US" dirty="0" smtClean="0"/>
          </a:p>
          <a:p>
            <a:r>
              <a:rPr lang="en-US" dirty="0" smtClean="0"/>
              <a:t>Hem de </a:t>
            </a:r>
            <a:r>
              <a:rPr lang="en-US" dirty="0" err="1" smtClean="0"/>
              <a:t>batın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gaz</a:t>
            </a:r>
            <a:r>
              <a:rPr lang="en-US" dirty="0" smtClean="0"/>
              <a:t>, </a:t>
            </a:r>
            <a:r>
              <a:rPr lang="en-US" dirty="0" err="1" smtClean="0"/>
              <a:t>karın</a:t>
            </a:r>
            <a:r>
              <a:rPr lang="en-US" dirty="0" smtClean="0"/>
              <a:t> </a:t>
            </a:r>
            <a:r>
              <a:rPr lang="en-US" dirty="0" err="1" smtClean="0"/>
              <a:t>doygunluğu</a:t>
            </a:r>
            <a:r>
              <a:rPr lang="en-US" dirty="0" smtClean="0"/>
              <a:t>, </a:t>
            </a:r>
            <a:r>
              <a:rPr lang="en-US" dirty="0" err="1" smtClean="0"/>
              <a:t>açlığı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nedenlerle</a:t>
            </a:r>
            <a:r>
              <a:rPr lang="en-US" dirty="0" smtClean="0"/>
              <a:t> </a:t>
            </a:r>
            <a:r>
              <a:rPr lang="en-US" dirty="0" err="1" smtClean="0"/>
              <a:t>sürekli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değiştirir</a:t>
            </a:r>
            <a:endParaRPr lang="en-US" dirty="0" smtClean="0"/>
          </a:p>
          <a:p>
            <a:r>
              <a:rPr lang="en-US" dirty="0" smtClean="0"/>
              <a:t>Bu </a:t>
            </a:r>
            <a:r>
              <a:rPr lang="en-US" dirty="0" err="1" smtClean="0"/>
              <a:t>nedenle</a:t>
            </a:r>
            <a:r>
              <a:rPr lang="en-US" dirty="0" smtClean="0"/>
              <a:t> </a:t>
            </a:r>
            <a:r>
              <a:rPr lang="en-US" dirty="0" err="1" smtClean="0"/>
              <a:t>radyoterapisi</a:t>
            </a:r>
            <a:r>
              <a:rPr lang="en-US" dirty="0" smtClean="0"/>
              <a:t> </a:t>
            </a:r>
            <a:r>
              <a:rPr lang="en-US" dirty="0" err="1" smtClean="0"/>
              <a:t>zordur</a:t>
            </a:r>
            <a:endParaRPr lang="en-US" dirty="0" smtClean="0"/>
          </a:p>
          <a:p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alanına</a:t>
            </a:r>
            <a:r>
              <a:rPr lang="en-US" dirty="0" smtClean="0"/>
              <a:t> 2-3cm </a:t>
            </a:r>
            <a:r>
              <a:rPr lang="en-US" dirty="0" err="1" smtClean="0"/>
              <a:t>sınır</a:t>
            </a:r>
            <a:r>
              <a:rPr lang="en-US" dirty="0" smtClean="0"/>
              <a:t> </a:t>
            </a:r>
            <a:r>
              <a:rPr lang="en-US" dirty="0" err="1" smtClean="0"/>
              <a:t>koymak</a:t>
            </a:r>
            <a:r>
              <a:rPr lang="en-US" dirty="0" smtClean="0"/>
              <a:t> </a:t>
            </a:r>
            <a:r>
              <a:rPr lang="en-US" dirty="0" err="1" smtClean="0"/>
              <a:t>yerinde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 da </a:t>
            </a:r>
            <a:r>
              <a:rPr lang="en-US" dirty="0" err="1" smtClean="0"/>
              <a:t>toksik</a:t>
            </a:r>
            <a:r>
              <a:rPr lang="en-US" dirty="0" smtClean="0"/>
              <a:t> </a:t>
            </a:r>
            <a:r>
              <a:rPr lang="en-US" dirty="0" err="1" smtClean="0"/>
              <a:t>etkiyi</a:t>
            </a:r>
            <a:r>
              <a:rPr lang="en-US" dirty="0" smtClean="0"/>
              <a:t> </a:t>
            </a:r>
            <a:r>
              <a:rPr lang="en-US" dirty="0" err="1" smtClean="0"/>
              <a:t>artırır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15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Karın </a:t>
            </a:r>
            <a:r>
              <a:rPr lang="en-US" dirty="0" err="1" smtClean="0"/>
              <a:t>kaslarının</a:t>
            </a:r>
            <a:r>
              <a:rPr lang="en-US" dirty="0" smtClean="0"/>
              <a:t> </a:t>
            </a:r>
            <a:r>
              <a:rPr lang="en-US" dirty="0" err="1" smtClean="0"/>
              <a:t>hareketini</a:t>
            </a:r>
            <a:r>
              <a:rPr lang="en-US" dirty="0" smtClean="0"/>
              <a:t> </a:t>
            </a:r>
            <a:r>
              <a:rPr lang="en-US" dirty="0" err="1" smtClean="0"/>
              <a:t>azaltmak</a:t>
            </a:r>
            <a:r>
              <a:rPr lang="en-US" dirty="0" smtClean="0"/>
              <a:t> </a:t>
            </a:r>
            <a:r>
              <a:rPr lang="en-US" dirty="0" err="1" smtClean="0"/>
              <a:t>hastayı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sabit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rahat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hale </a:t>
            </a:r>
            <a:r>
              <a:rPr lang="en-US" dirty="0" err="1" smtClean="0"/>
              <a:t>getirmek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diz</a:t>
            </a:r>
            <a:r>
              <a:rPr lang="en-US" dirty="0" smtClean="0"/>
              <a:t> </a:t>
            </a:r>
            <a:r>
              <a:rPr lang="en-US" dirty="0" err="1" smtClean="0"/>
              <a:t>altlığı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endParaRPr lang="en-US" dirty="0" smtClean="0"/>
          </a:p>
          <a:p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sebeplerle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hastayı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diafragma</a:t>
            </a:r>
            <a:r>
              <a:rPr lang="en-US" dirty="0" smtClean="0"/>
              <a:t> </a:t>
            </a:r>
            <a:r>
              <a:rPr lang="en-US" dirty="0" err="1" smtClean="0"/>
              <a:t>kasını</a:t>
            </a:r>
            <a:r>
              <a:rPr lang="en-US" dirty="0" smtClean="0"/>
              <a:t> </a:t>
            </a:r>
            <a:r>
              <a:rPr lang="en-US" dirty="0" err="1" smtClean="0"/>
              <a:t>sabitlemek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T board </a:t>
            </a:r>
            <a:r>
              <a:rPr lang="en-US" dirty="0" err="1" smtClean="0"/>
              <a:t>aparatı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endParaRPr lang="en-US" dirty="0" smtClean="0"/>
          </a:p>
          <a:p>
            <a:r>
              <a:rPr lang="en-US" dirty="0" err="1" smtClean="0"/>
              <a:t>Bütün</a:t>
            </a:r>
            <a:r>
              <a:rPr lang="en-US" dirty="0" smtClean="0"/>
              <a:t> </a:t>
            </a:r>
            <a:r>
              <a:rPr lang="en-US" dirty="0" err="1" smtClean="0"/>
              <a:t>vücudu</a:t>
            </a:r>
            <a:r>
              <a:rPr lang="en-US" dirty="0" smtClean="0"/>
              <a:t> saran </a:t>
            </a:r>
            <a:r>
              <a:rPr lang="en-US" dirty="0" err="1" smtClean="0"/>
              <a:t>vakumlu</a:t>
            </a:r>
            <a:r>
              <a:rPr lang="en-US" dirty="0" smtClean="0"/>
              <a:t> </a:t>
            </a:r>
            <a:r>
              <a:rPr lang="en-US" dirty="0" err="1" smtClean="0"/>
              <a:t>yastık</a:t>
            </a:r>
            <a:r>
              <a:rPr lang="en-US" dirty="0" smtClean="0"/>
              <a:t> da </a:t>
            </a:r>
            <a:r>
              <a:rPr lang="en-US" dirty="0" err="1" smtClean="0"/>
              <a:t>kullanılabilir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65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750" r="5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0912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Kalın</a:t>
            </a:r>
            <a:r>
              <a:rPr lang="en-US" dirty="0" smtClean="0"/>
              <a:t> </a:t>
            </a:r>
            <a:r>
              <a:rPr lang="en-US" dirty="0" err="1" smtClean="0"/>
              <a:t>barsak</a:t>
            </a:r>
            <a:r>
              <a:rPr lang="en-US" dirty="0" smtClean="0"/>
              <a:t> (</a:t>
            </a:r>
            <a:r>
              <a:rPr lang="en-US" dirty="0" err="1" smtClean="0"/>
              <a:t>Kolon</a:t>
            </a:r>
            <a:r>
              <a:rPr lang="en-US" dirty="0" smtClean="0"/>
              <a:t>) </a:t>
            </a:r>
            <a:r>
              <a:rPr lang="en-US" dirty="0" err="1" smtClean="0"/>
              <a:t>rektum</a:t>
            </a:r>
            <a:endParaRPr lang="en-US" dirty="0"/>
          </a:p>
        </p:txBody>
      </p:sp>
      <p:pic>
        <p:nvPicPr>
          <p:cNvPr id="5" name="Content Placeholder 4" descr="http://www.kasadsaglik.com/yedek/mide_kanseri_dosyalar/image00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" b="1058"/>
          <a:stretch>
            <a:fillRect/>
          </a:stretch>
        </p:blipFill>
        <p:spPr bwMode="auto">
          <a:xfrm>
            <a:off x="900113" y="1194481"/>
            <a:ext cx="7272337" cy="5649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215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976"/>
          <a:stretch>
            <a:fillRect/>
          </a:stretch>
        </p:blipFill>
        <p:spPr bwMode="auto">
          <a:xfrm>
            <a:off x="2267744" y="404664"/>
            <a:ext cx="454660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319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Pelvis (</a:t>
            </a:r>
            <a:r>
              <a:rPr lang="en-US" dirty="0" err="1" smtClean="0"/>
              <a:t>Leğen</a:t>
            </a:r>
            <a:r>
              <a:rPr lang="en-US" dirty="0" smtClean="0"/>
              <a:t> </a:t>
            </a:r>
            <a:r>
              <a:rPr lang="en-US" dirty="0" err="1" smtClean="0"/>
              <a:t>kemiği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823" r="4823"/>
          <a:stretch>
            <a:fillRect/>
          </a:stretch>
        </p:blipFill>
        <p:spPr>
          <a:xfrm>
            <a:off x="1763688" y="1417638"/>
            <a:ext cx="5915025" cy="5289550"/>
          </a:xfrm>
        </p:spPr>
      </p:pic>
      <p:sp>
        <p:nvSpPr>
          <p:cNvPr id="3" name="TextBox 2"/>
          <p:cNvSpPr txBox="1"/>
          <p:nvPr/>
        </p:nvSpPr>
        <p:spPr>
          <a:xfrm>
            <a:off x="3864429" y="1902898"/>
            <a:ext cx="17417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Sakrum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95286" y="2195286"/>
            <a:ext cx="1179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İlyak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kemik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09142" y="4318000"/>
            <a:ext cx="1632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Koksiks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06998" y="5388429"/>
            <a:ext cx="2195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Obturator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delikler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91427" y="5096041"/>
            <a:ext cx="18505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Pubis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59214" y="5648113"/>
            <a:ext cx="1433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İskion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kolu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01512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Mesane ve prostat komşuluğu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7633"/>
            <a:ext cx="6844045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2286" y="2503714"/>
            <a:ext cx="18142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Mesane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22286" y="4027714"/>
            <a:ext cx="15965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Prostat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23429" y="4027714"/>
            <a:ext cx="2080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Büyümüş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prostat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662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Prostat radyoterapisi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7133945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43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CTV (Clinic target </a:t>
            </a:r>
            <a:r>
              <a:rPr lang="en-US" dirty="0" err="1"/>
              <a:t>volüm</a:t>
            </a:r>
            <a:r>
              <a:rPr lang="en-US" dirty="0" smtClean="0"/>
              <a:t>)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mikroskopik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hastalıklı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düşünülen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ilerde</a:t>
            </a:r>
            <a:r>
              <a:rPr lang="en-US" dirty="0" smtClean="0"/>
              <a:t> </a:t>
            </a:r>
            <a:r>
              <a:rPr lang="en-US" dirty="0" err="1" smtClean="0"/>
              <a:t>nüks</a:t>
            </a:r>
            <a:r>
              <a:rPr lang="en-US" dirty="0" smtClean="0"/>
              <a:t> </a:t>
            </a:r>
            <a:r>
              <a:rPr lang="en-US" dirty="0" err="1" smtClean="0"/>
              <a:t>etme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bölgelerin</a:t>
            </a:r>
            <a:r>
              <a:rPr lang="en-US" dirty="0" smtClean="0"/>
              <a:t> </a:t>
            </a:r>
            <a:r>
              <a:rPr lang="en-US" dirty="0" err="1" smtClean="0"/>
              <a:t>alana</a:t>
            </a:r>
            <a:r>
              <a:rPr lang="en-US" dirty="0" smtClean="0"/>
              <a:t> </a:t>
            </a:r>
            <a:r>
              <a:rPr lang="en-US" dirty="0" err="1" smtClean="0"/>
              <a:t>dahil</a:t>
            </a:r>
            <a:r>
              <a:rPr lang="en-US" dirty="0" smtClean="0"/>
              <a:t> </a:t>
            </a:r>
            <a:r>
              <a:rPr lang="en-US" dirty="0" err="1" smtClean="0"/>
              <a:t>edilmesidir</a:t>
            </a:r>
            <a:r>
              <a:rPr lang="en-US" dirty="0" smtClean="0"/>
              <a:t>. </a:t>
            </a:r>
            <a:r>
              <a:rPr lang="en-US" dirty="0" err="1" smtClean="0"/>
              <a:t>Hastalıklı</a:t>
            </a:r>
            <a:r>
              <a:rPr lang="en-US" dirty="0" smtClean="0"/>
              <a:t> </a:t>
            </a:r>
            <a:r>
              <a:rPr lang="en-US" dirty="0" err="1" smtClean="0"/>
              <a:t>lenf</a:t>
            </a:r>
            <a:r>
              <a:rPr lang="en-US" dirty="0" smtClean="0"/>
              <a:t> </a:t>
            </a:r>
            <a:r>
              <a:rPr lang="en-US" dirty="0" err="1" smtClean="0"/>
              <a:t>nodları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nüks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lenf</a:t>
            </a:r>
            <a:r>
              <a:rPr lang="en-US" dirty="0" smtClean="0"/>
              <a:t> </a:t>
            </a:r>
            <a:r>
              <a:rPr lang="en-US" dirty="0" err="1" smtClean="0"/>
              <a:t>nodları</a:t>
            </a:r>
            <a:r>
              <a:rPr lang="en-US" dirty="0" smtClean="0"/>
              <a:t> da CTV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olmalıdır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PTV (</a:t>
            </a:r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tümör</a:t>
            </a:r>
            <a:r>
              <a:rPr lang="en-US" dirty="0"/>
              <a:t> </a:t>
            </a:r>
            <a:r>
              <a:rPr lang="en-US" dirty="0" err="1"/>
              <a:t>volümü</a:t>
            </a:r>
            <a:r>
              <a:rPr lang="en-US" dirty="0" smtClean="0"/>
              <a:t>) Organ </a:t>
            </a:r>
            <a:r>
              <a:rPr lang="en-US" dirty="0" err="1" smtClean="0"/>
              <a:t>hareketleri</a:t>
            </a:r>
            <a:r>
              <a:rPr lang="en-US" dirty="0" smtClean="0"/>
              <a:t> </a:t>
            </a:r>
            <a:r>
              <a:rPr lang="en-US" dirty="0" err="1" smtClean="0"/>
              <a:t>soluk</a:t>
            </a:r>
            <a:r>
              <a:rPr lang="en-US" dirty="0" smtClean="0"/>
              <a:t> </a:t>
            </a:r>
            <a:r>
              <a:rPr lang="en-US" dirty="0" err="1" smtClean="0"/>
              <a:t>alıp</a:t>
            </a:r>
            <a:r>
              <a:rPr lang="en-US" dirty="0" smtClean="0"/>
              <a:t> </a:t>
            </a:r>
            <a:r>
              <a:rPr lang="en-US" dirty="0" err="1" smtClean="0"/>
              <a:t>verme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nedenlerle</a:t>
            </a:r>
            <a:r>
              <a:rPr lang="en-US" dirty="0" smtClean="0"/>
              <a:t> </a:t>
            </a:r>
            <a:r>
              <a:rPr lang="en-US" dirty="0" err="1" smtClean="0"/>
              <a:t>organların</a:t>
            </a:r>
            <a:r>
              <a:rPr lang="en-US" dirty="0" smtClean="0"/>
              <a:t> </a:t>
            </a:r>
            <a:r>
              <a:rPr lang="en-US" dirty="0" err="1" smtClean="0"/>
              <a:t>yeri</a:t>
            </a:r>
            <a:r>
              <a:rPr lang="en-US" dirty="0" smtClean="0"/>
              <a:t> </a:t>
            </a:r>
            <a:r>
              <a:rPr lang="en-US" dirty="0" err="1" smtClean="0"/>
              <a:t>değiştiğinden</a:t>
            </a:r>
            <a:r>
              <a:rPr lang="en-US" dirty="0" smtClean="0"/>
              <a:t> </a:t>
            </a:r>
            <a:r>
              <a:rPr lang="en-US" dirty="0" err="1" smtClean="0"/>
              <a:t>CTV’ye</a:t>
            </a:r>
            <a:r>
              <a:rPr lang="en-US" dirty="0" smtClean="0"/>
              <a:t> 0.3-1cm </a:t>
            </a:r>
            <a:r>
              <a:rPr lang="en-US" dirty="0" err="1" smtClean="0"/>
              <a:t>sınır</a:t>
            </a:r>
            <a:r>
              <a:rPr lang="en-US" dirty="0" smtClean="0"/>
              <a:t> </a:t>
            </a:r>
            <a:r>
              <a:rPr lang="en-US" dirty="0" err="1" smtClean="0"/>
              <a:t>vererek</a:t>
            </a:r>
            <a:r>
              <a:rPr lang="en-US" dirty="0" smtClean="0"/>
              <a:t>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4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Baş ve boyun bölgesi çok hareketlidir</a:t>
            </a:r>
          </a:p>
          <a:p>
            <a:r>
              <a:rPr lang="tr-TR" dirty="0" smtClean="0"/>
              <a:t>En ufak bir hareket alanda 1.2cm sapmalara neden olur</a:t>
            </a:r>
          </a:p>
          <a:p>
            <a:r>
              <a:rPr lang="tr-TR" dirty="0" smtClean="0"/>
              <a:t>Özellikle IMRT planlamada </a:t>
            </a:r>
            <a:r>
              <a:rPr lang="tr-TR" dirty="0" smtClean="0"/>
              <a:t>birkaç mm </a:t>
            </a:r>
            <a:r>
              <a:rPr lang="tr-TR" dirty="0" smtClean="0"/>
              <a:t>hata bile alanın tümör dışına geçmesine, çevre dokuların yüksek doz almasına sebep olur</a:t>
            </a:r>
          </a:p>
          <a:p>
            <a:r>
              <a:rPr lang="tr-TR" dirty="0" err="1" smtClean="0"/>
              <a:t>Diafragmanın</a:t>
            </a:r>
            <a:r>
              <a:rPr lang="tr-TR" dirty="0" smtClean="0"/>
              <a:t> üstündeki Akciğer, kalp, </a:t>
            </a:r>
            <a:r>
              <a:rPr lang="tr-TR" dirty="0" err="1" smtClean="0"/>
              <a:t>diafragmanın</a:t>
            </a:r>
            <a:r>
              <a:rPr lang="tr-TR" dirty="0" smtClean="0"/>
              <a:t> altındaki karaciğer, mide, böbrekler </a:t>
            </a:r>
            <a:r>
              <a:rPr lang="tr-TR" dirty="0" err="1" smtClean="0"/>
              <a:t>diafragmanın</a:t>
            </a:r>
            <a:r>
              <a:rPr lang="tr-TR" dirty="0" smtClean="0"/>
              <a:t> solunumla hareket etmesi nedeni ile 2-4cm yer değiştirir.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845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Akciğerin</a:t>
            </a:r>
            <a:r>
              <a:rPr lang="en-US" dirty="0" smtClean="0"/>
              <a:t> </a:t>
            </a:r>
            <a:r>
              <a:rPr lang="en-US" dirty="0" err="1" smtClean="0"/>
              <a:t>solunumla</a:t>
            </a:r>
            <a:r>
              <a:rPr lang="en-US" dirty="0" smtClean="0"/>
              <a:t> en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değiştiren</a:t>
            </a:r>
            <a:r>
              <a:rPr lang="en-US" dirty="0" smtClean="0"/>
              <a:t> </a:t>
            </a:r>
            <a:r>
              <a:rPr lang="en-US" dirty="0" err="1" smtClean="0"/>
              <a:t>kısmı</a:t>
            </a:r>
            <a:r>
              <a:rPr lang="en-US" dirty="0" smtClean="0"/>
              <a:t> </a:t>
            </a:r>
            <a:r>
              <a:rPr lang="en-US" dirty="0" err="1" smtClean="0"/>
              <a:t>diafragmadan</a:t>
            </a:r>
            <a:r>
              <a:rPr lang="en-US" dirty="0" smtClean="0"/>
              <a:t> en </a:t>
            </a:r>
            <a:r>
              <a:rPr lang="en-US" dirty="0" err="1" smtClean="0"/>
              <a:t>uzak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apikal</a:t>
            </a:r>
            <a:r>
              <a:rPr lang="en-US" dirty="0" smtClean="0"/>
              <a:t> </a:t>
            </a:r>
            <a:r>
              <a:rPr lang="en-US" dirty="0" err="1" smtClean="0"/>
              <a:t>kısımlarıdır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Akciğerin</a:t>
            </a:r>
            <a:r>
              <a:rPr lang="en-US" dirty="0" smtClean="0"/>
              <a:t> en </a:t>
            </a:r>
            <a:r>
              <a:rPr lang="en-US" dirty="0" err="1" smtClean="0"/>
              <a:t>hareketli</a:t>
            </a:r>
            <a:r>
              <a:rPr lang="en-US" dirty="0" smtClean="0"/>
              <a:t> </a:t>
            </a:r>
            <a:r>
              <a:rPr lang="en-US" dirty="0" err="1" smtClean="0"/>
              <a:t>kısmı</a:t>
            </a:r>
            <a:r>
              <a:rPr lang="en-US" dirty="0" smtClean="0"/>
              <a:t> alt </a:t>
            </a:r>
            <a:r>
              <a:rPr lang="en-US" dirty="0" err="1" smtClean="0"/>
              <a:t>loblarıdır</a:t>
            </a:r>
            <a:endParaRPr lang="en-US" dirty="0" smtClean="0"/>
          </a:p>
          <a:p>
            <a:r>
              <a:rPr lang="en-US" dirty="0" smtClean="0"/>
              <a:t>Karın </a:t>
            </a:r>
            <a:r>
              <a:rPr lang="en-US" dirty="0" err="1" smtClean="0"/>
              <a:t>bölgesinin</a:t>
            </a:r>
            <a:r>
              <a:rPr lang="en-US" dirty="0" smtClean="0"/>
              <a:t> en </a:t>
            </a:r>
            <a:r>
              <a:rPr lang="en-US" dirty="0" err="1" smtClean="0"/>
              <a:t>hareketli</a:t>
            </a:r>
            <a:r>
              <a:rPr lang="en-US" dirty="0" smtClean="0"/>
              <a:t> </a:t>
            </a:r>
            <a:r>
              <a:rPr lang="en-US" dirty="0" err="1" smtClean="0"/>
              <a:t>kısmı</a:t>
            </a:r>
            <a:r>
              <a:rPr lang="en-US" dirty="0" smtClean="0"/>
              <a:t> </a:t>
            </a:r>
            <a:r>
              <a:rPr lang="en-US" dirty="0" err="1" smtClean="0"/>
              <a:t>diafragma</a:t>
            </a:r>
            <a:r>
              <a:rPr lang="en-US" dirty="0" smtClean="0"/>
              <a:t> </a:t>
            </a:r>
            <a:r>
              <a:rPr lang="en-US" dirty="0" err="1" smtClean="0"/>
              <a:t>kubbesine</a:t>
            </a:r>
            <a:r>
              <a:rPr lang="en-US" dirty="0" smtClean="0"/>
              <a:t> en </a:t>
            </a:r>
            <a:r>
              <a:rPr lang="en-US" dirty="0" err="1" smtClean="0"/>
              <a:t>yakın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karaciğer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midedir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hareketli</a:t>
            </a:r>
            <a:r>
              <a:rPr lang="en-US" dirty="0" smtClean="0"/>
              <a:t> </a:t>
            </a:r>
            <a:r>
              <a:rPr lang="en-US" dirty="0" err="1" smtClean="0"/>
              <a:t>kısım</a:t>
            </a:r>
            <a:r>
              <a:rPr lang="en-US" dirty="0" smtClean="0"/>
              <a:t> </a:t>
            </a:r>
            <a:r>
              <a:rPr lang="en-US" dirty="0" err="1" smtClean="0"/>
              <a:t>böbrekler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bel</a:t>
            </a:r>
            <a:r>
              <a:rPr lang="en-US" dirty="0" smtClean="0"/>
              <a:t> </a:t>
            </a:r>
            <a:r>
              <a:rPr lang="en-US" dirty="0" err="1" smtClean="0"/>
              <a:t>kemiğidir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1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Karın </a:t>
            </a:r>
            <a:r>
              <a:rPr lang="en-US" dirty="0" err="1" smtClean="0"/>
              <a:t>içindeki</a:t>
            </a:r>
            <a:r>
              <a:rPr lang="en-US" dirty="0" smtClean="0"/>
              <a:t> </a:t>
            </a:r>
            <a:r>
              <a:rPr lang="en-US" dirty="0" err="1" smtClean="0"/>
              <a:t>damarlar</a:t>
            </a:r>
            <a:r>
              <a:rPr lang="en-US" dirty="0" smtClean="0"/>
              <a:t>, </a:t>
            </a:r>
            <a:r>
              <a:rPr lang="en-US" dirty="0" err="1" smtClean="0"/>
              <a:t>sinirler</a:t>
            </a:r>
            <a:r>
              <a:rPr lang="en-US" dirty="0" smtClean="0"/>
              <a:t> de </a:t>
            </a:r>
            <a:r>
              <a:rPr lang="en-US" dirty="0" err="1" smtClean="0"/>
              <a:t>solunumla</a:t>
            </a:r>
            <a:r>
              <a:rPr lang="en-US" dirty="0" smtClean="0"/>
              <a:t> </a:t>
            </a:r>
            <a:r>
              <a:rPr lang="en-US" dirty="0" err="1" smtClean="0"/>
              <a:t>hareket</a:t>
            </a:r>
            <a:r>
              <a:rPr lang="en-US" dirty="0" smtClean="0"/>
              <a:t> </a:t>
            </a:r>
            <a:r>
              <a:rPr lang="en-US" dirty="0" err="1" smtClean="0"/>
              <a:t>ederler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Barsaklar</a:t>
            </a:r>
            <a:r>
              <a:rPr lang="en-US" dirty="0" smtClean="0"/>
              <a:t> hem </a:t>
            </a:r>
            <a:r>
              <a:rPr lang="en-US" dirty="0" err="1" smtClean="0"/>
              <a:t>solunum</a:t>
            </a:r>
            <a:r>
              <a:rPr lang="en-US" dirty="0" smtClean="0"/>
              <a:t> </a:t>
            </a:r>
            <a:r>
              <a:rPr lang="en-US" dirty="0" err="1" smtClean="0"/>
              <a:t>nedeni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hem de </a:t>
            </a:r>
            <a:r>
              <a:rPr lang="en-US" dirty="0" err="1" smtClean="0"/>
              <a:t>barsakların</a:t>
            </a:r>
            <a:r>
              <a:rPr lang="en-US" dirty="0" smtClean="0"/>
              <a:t> </a:t>
            </a:r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hareketleri</a:t>
            </a:r>
            <a:r>
              <a:rPr lang="en-US" dirty="0" smtClean="0"/>
              <a:t> </a:t>
            </a:r>
            <a:r>
              <a:rPr lang="en-US" dirty="0" err="1" smtClean="0"/>
              <a:t>nedeni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değiştirirler</a:t>
            </a:r>
            <a:r>
              <a:rPr lang="en-US" dirty="0" smtClean="0"/>
              <a:t>. En </a:t>
            </a:r>
            <a:r>
              <a:rPr lang="en-US" dirty="0" err="1" smtClean="0"/>
              <a:t>çok</a:t>
            </a:r>
            <a:r>
              <a:rPr lang="en-US" dirty="0" smtClean="0"/>
              <a:t> da </a:t>
            </a:r>
            <a:r>
              <a:rPr lang="en-US" dirty="0" err="1" smtClean="0"/>
              <a:t>ince</a:t>
            </a:r>
            <a:r>
              <a:rPr lang="en-US" dirty="0" smtClean="0"/>
              <a:t> </a:t>
            </a:r>
            <a:r>
              <a:rPr lang="en-US" dirty="0" err="1" smtClean="0"/>
              <a:t>barsaklar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değiştirir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Pelvis </a:t>
            </a:r>
            <a:r>
              <a:rPr lang="en-US" dirty="0" err="1" smtClean="0"/>
              <a:t>bölgesi</a:t>
            </a:r>
            <a:r>
              <a:rPr lang="en-US" dirty="0" smtClean="0"/>
              <a:t> </a:t>
            </a:r>
            <a:r>
              <a:rPr lang="en-US" dirty="0" err="1" smtClean="0"/>
              <a:t>solunumla</a:t>
            </a:r>
            <a:r>
              <a:rPr lang="en-US" dirty="0" smtClean="0"/>
              <a:t> </a:t>
            </a:r>
            <a:r>
              <a:rPr lang="en-US" dirty="0" err="1" smtClean="0"/>
              <a:t>hareket</a:t>
            </a:r>
            <a:r>
              <a:rPr lang="en-US" dirty="0" smtClean="0"/>
              <a:t> </a:t>
            </a:r>
            <a:r>
              <a:rPr lang="en-US" dirty="0" err="1" smtClean="0"/>
              <a:t>etmez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3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hareketli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organlarda</a:t>
            </a:r>
            <a:r>
              <a:rPr lang="en-US" dirty="0" smtClean="0"/>
              <a:t> normal </a:t>
            </a:r>
            <a:r>
              <a:rPr lang="en-US" dirty="0" err="1" smtClean="0"/>
              <a:t>doku</a:t>
            </a:r>
            <a:r>
              <a:rPr lang="en-US" dirty="0" smtClean="0"/>
              <a:t> </a:t>
            </a:r>
            <a:r>
              <a:rPr lang="en-US" dirty="0" err="1" smtClean="0"/>
              <a:t>toksisitesini</a:t>
            </a:r>
            <a:r>
              <a:rPr lang="en-US" dirty="0" smtClean="0"/>
              <a:t> </a:t>
            </a:r>
            <a:r>
              <a:rPr lang="en-US" dirty="0" err="1" smtClean="0"/>
              <a:t>azaltmak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1-3mm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küçük</a:t>
            </a:r>
            <a:r>
              <a:rPr lang="en-US" dirty="0" smtClean="0"/>
              <a:t> </a:t>
            </a:r>
            <a:r>
              <a:rPr lang="en-US" dirty="0" err="1" smtClean="0"/>
              <a:t>sınırlar</a:t>
            </a:r>
            <a:r>
              <a:rPr lang="en-US" dirty="0" smtClean="0"/>
              <a:t> </a:t>
            </a:r>
            <a:r>
              <a:rPr lang="en-US" dirty="0" err="1" smtClean="0"/>
              <a:t>yeterli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Akciğer</a:t>
            </a:r>
            <a:r>
              <a:rPr lang="en-US" dirty="0" smtClean="0"/>
              <a:t> </a:t>
            </a:r>
            <a:r>
              <a:rPr lang="en-US" dirty="0" err="1" smtClean="0"/>
              <a:t>karaciğer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hareketli</a:t>
            </a:r>
            <a:r>
              <a:rPr lang="en-US" dirty="0" smtClean="0"/>
              <a:t> </a:t>
            </a:r>
            <a:r>
              <a:rPr lang="en-US" dirty="0" err="1" smtClean="0"/>
              <a:t>organlarda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1-2cm </a:t>
            </a:r>
            <a:r>
              <a:rPr lang="en-US" dirty="0" err="1" smtClean="0"/>
              <a:t>sınır</a:t>
            </a:r>
            <a:r>
              <a:rPr lang="en-US" dirty="0" smtClean="0"/>
              <a:t> </a:t>
            </a:r>
            <a:r>
              <a:rPr lang="en-US" dirty="0" err="1" smtClean="0"/>
              <a:t>vermek</a:t>
            </a:r>
            <a:r>
              <a:rPr lang="en-US" dirty="0" smtClean="0"/>
              <a:t> </a:t>
            </a:r>
            <a:r>
              <a:rPr lang="en-US" dirty="0" err="1" smtClean="0"/>
              <a:t>gerekebilir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toksik</a:t>
            </a:r>
            <a:r>
              <a:rPr lang="en-US" dirty="0" smtClean="0"/>
              <a:t> </a:t>
            </a:r>
            <a:r>
              <a:rPr lang="en-US" dirty="0" err="1" smtClean="0"/>
              <a:t>olmasın</a:t>
            </a:r>
            <a:r>
              <a:rPr lang="en-US" dirty="0" smtClean="0"/>
              <a:t> </a:t>
            </a:r>
            <a:r>
              <a:rPr lang="en-US" dirty="0" err="1" smtClean="0"/>
              <a:t>diye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bölgelerde</a:t>
            </a:r>
            <a:r>
              <a:rPr lang="en-US" dirty="0" smtClean="0"/>
              <a:t> </a:t>
            </a:r>
            <a:r>
              <a:rPr lang="en-US" dirty="0" err="1" smtClean="0"/>
              <a:t>dahi</a:t>
            </a:r>
            <a:r>
              <a:rPr lang="en-US" dirty="0" smtClean="0"/>
              <a:t> 0.5cm PTV </a:t>
            </a:r>
            <a:r>
              <a:rPr lang="en-US" dirty="0" err="1" smtClean="0"/>
              <a:t>sınırı</a:t>
            </a:r>
            <a:r>
              <a:rPr lang="en-US" dirty="0" smtClean="0"/>
              <a:t> </a:t>
            </a:r>
            <a:r>
              <a:rPr lang="en-US" dirty="0" err="1" smtClean="0"/>
              <a:t>yani</a:t>
            </a:r>
            <a:r>
              <a:rPr lang="en-US" dirty="0" smtClean="0"/>
              <a:t> </a:t>
            </a:r>
            <a:r>
              <a:rPr lang="en-US" dirty="0" err="1" smtClean="0"/>
              <a:t>marjini</a:t>
            </a:r>
            <a:r>
              <a:rPr lang="en-US" dirty="0" smtClean="0"/>
              <a:t> </a:t>
            </a:r>
            <a:r>
              <a:rPr lang="en-US" dirty="0" err="1" smtClean="0"/>
              <a:t>geçmemek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2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İdeal yatış pozisyonu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Sırt üstü (</a:t>
            </a:r>
            <a:r>
              <a:rPr lang="tr-TR" dirty="0" err="1" smtClean="0"/>
              <a:t>Supine</a:t>
            </a:r>
            <a:r>
              <a:rPr lang="tr-TR" dirty="0" smtClean="0"/>
              <a:t>) pozisyondur</a:t>
            </a:r>
          </a:p>
          <a:p>
            <a:r>
              <a:rPr lang="tr-TR" dirty="0" smtClean="0"/>
              <a:t>Yan yatış tercih edilmez, omuzlar hem yüksek doz alır, hem de tümöre etkili doz ulaşamaz, homojen bir doz dağılımı elde edilemez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523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Tanjansiyel</a:t>
            </a:r>
            <a:r>
              <a:rPr lang="en-US" dirty="0" smtClean="0"/>
              <a:t> meme </a:t>
            </a:r>
            <a:r>
              <a:rPr lang="en-US" dirty="0" err="1" smtClean="0"/>
              <a:t>alanı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r="2407"/>
          <a:stretch>
            <a:fillRect/>
          </a:stretch>
        </p:blipFill>
        <p:spPr bwMode="auto">
          <a:xfrm>
            <a:off x="1232836" y="1600200"/>
            <a:ext cx="6699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0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8590</TotalTime>
  <Words>726</Words>
  <Application>Microsoft Macintosh PowerPoint</Application>
  <PresentationFormat>On-screen Show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Radyoterapi planlamada genel bilgiler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İdeal yatış pozisyonu</vt:lpstr>
      <vt:lpstr>Tanjansiyel meme alanı</vt:lpstr>
      <vt:lpstr>PowerPoint Presentation</vt:lpstr>
      <vt:lpstr>PowerPoint Presentation</vt:lpstr>
      <vt:lpstr>PowerPoint Presentation</vt:lpstr>
      <vt:lpstr>PowerPoint Presentation</vt:lpstr>
      <vt:lpstr>Meme  lenfatikleri</vt:lpstr>
      <vt:lpstr>Meme radyoterapisi</vt:lpstr>
      <vt:lpstr>Meme alanı</vt:lpstr>
      <vt:lpstr>Alan çakışmaları</vt:lpstr>
      <vt:lpstr>Meme tanjansiyel alanı</vt:lpstr>
      <vt:lpstr>Kalp ve akciğer koruma</vt:lpstr>
      <vt:lpstr>Sindirim sistemi anatomisi</vt:lpstr>
      <vt:lpstr>PowerPoint Presentation</vt:lpstr>
      <vt:lpstr>PowerPoint Presentation</vt:lpstr>
      <vt:lpstr>PowerPoint Presentation</vt:lpstr>
      <vt:lpstr>Kalın barsak (Kolon) rektum</vt:lpstr>
      <vt:lpstr>PowerPoint Presentation</vt:lpstr>
      <vt:lpstr>Pelvis (Leğen kemiği)</vt:lpstr>
      <vt:lpstr>Mesane ve prostat komşuluğu</vt:lpstr>
      <vt:lpstr>Prostat radyoterapisi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Radyoterapi Klinik uygulamalar ders notları</dc:title>
  <dc:creator>Huriye Kiziltan</dc:creator>
  <cp:lastModifiedBy>Huriye Kiziltan</cp:lastModifiedBy>
  <cp:revision>20</cp:revision>
  <dcterms:created xsi:type="dcterms:W3CDTF">2018-12-30T06:14:51Z</dcterms:created>
  <dcterms:modified xsi:type="dcterms:W3CDTF">2020-05-14T20:30:40Z</dcterms:modified>
</cp:coreProperties>
</file>