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tif" ContentType="image/tiff"/>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81" r:id="rId3"/>
    <p:sldId id="299" r:id="rId4"/>
    <p:sldId id="300" r:id="rId5"/>
    <p:sldId id="257" r:id="rId6"/>
    <p:sldId id="279" r:id="rId7"/>
    <p:sldId id="265" r:id="rId8"/>
    <p:sldId id="266" r:id="rId9"/>
    <p:sldId id="262" r:id="rId10"/>
    <p:sldId id="264" r:id="rId11"/>
    <p:sldId id="278" r:id="rId12"/>
    <p:sldId id="301" r:id="rId13"/>
    <p:sldId id="268" r:id="rId14"/>
    <p:sldId id="287" r:id="rId15"/>
    <p:sldId id="288" r:id="rId16"/>
    <p:sldId id="292" r:id="rId17"/>
    <p:sldId id="302" r:id="rId18"/>
    <p:sldId id="289" r:id="rId19"/>
    <p:sldId id="290" r:id="rId20"/>
    <p:sldId id="272" r:id="rId21"/>
    <p:sldId id="275" r:id="rId22"/>
    <p:sldId id="276"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showGuides="1">
      <p:cViewPr varScale="1">
        <p:scale>
          <a:sx n="67" d="100"/>
          <a:sy n="67" d="100"/>
        </p:scale>
        <p:origin x="644" y="4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11/16/2020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11/16/2020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11/16/2020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11/16/2020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11/16/2020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11/16/2020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11/16/2020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11/16/2020</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t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2.emf"/></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br>
              <a:rPr lang="en-GB" dirty="0">
                <a:solidFill>
                  <a:schemeClr val="tx1"/>
                </a:solidFill>
              </a:rPr>
            </a:br>
            <a:br>
              <a:rPr lang="en-GB" dirty="0">
                <a:solidFill>
                  <a:schemeClr val="tx1"/>
                </a:solidFill>
              </a:rPr>
            </a:br>
            <a:br>
              <a:rPr lang="en-GB" dirty="0">
                <a:solidFill>
                  <a:schemeClr val="tx1"/>
                </a:solidFill>
              </a:rPr>
            </a:br>
            <a:r>
              <a:rPr lang="en-GB" sz="3600" dirty="0">
                <a:solidFill>
                  <a:schemeClr val="tx1"/>
                </a:solidFill>
              </a:rPr>
              <a:t>WATFORD WRITERS</a:t>
            </a:r>
            <a:br>
              <a:rPr lang="en-GB" sz="3600" dirty="0">
                <a:solidFill>
                  <a:schemeClr val="tx1"/>
                </a:solidFill>
              </a:rPr>
            </a:br>
            <a:r>
              <a:rPr lang="en-GB" sz="3600" dirty="0">
                <a:solidFill>
                  <a:schemeClr val="tx1"/>
                </a:solidFill>
              </a:rPr>
              <a:t>WRITING A SHORT </a:t>
            </a:r>
            <a:r>
              <a:rPr lang="en-GB" sz="3600">
                <a:solidFill>
                  <a:schemeClr val="tx1"/>
                </a:solidFill>
              </a:rPr>
              <a:t>PLAY WORKSHOP 1</a:t>
            </a:r>
            <a:br>
              <a:rPr lang="en-GB" sz="3600" dirty="0">
                <a:solidFill>
                  <a:schemeClr val="tx1"/>
                </a:solidFill>
              </a:rPr>
            </a:br>
            <a:r>
              <a:rPr lang="en-GB" sz="3600" dirty="0">
                <a:solidFill>
                  <a:schemeClr val="tx1"/>
                </a:solidFill>
              </a:rPr>
              <a:t>Chris McDermott</a:t>
            </a:r>
            <a:br>
              <a:rPr lang="en-GB" sz="3600" dirty="0">
                <a:solidFill>
                  <a:schemeClr val="tx1"/>
                </a:solidFill>
              </a:rPr>
            </a:br>
            <a:r>
              <a:rPr lang="en-GB" sz="3600" dirty="0">
                <a:solidFill>
                  <a:schemeClr val="tx1"/>
                </a:solidFill>
              </a:rPr>
              <a:t>16.11.2020 </a:t>
            </a:r>
          </a:p>
        </p:txBody>
      </p:sp>
      <p:sp>
        <p:nvSpPr>
          <p:cNvPr id="3" name="Subtitle 2"/>
          <p:cNvSpPr>
            <a:spLocks noGrp="1"/>
          </p:cNvSpPr>
          <p:nvPr>
            <p:ph type="subTitle" idx="1"/>
          </p:nvPr>
        </p:nvSpPr>
        <p:spPr/>
        <p:txBody>
          <a:bodyPr/>
          <a:lstStyle/>
          <a:p>
            <a:pPr algn="l"/>
            <a:r>
              <a:rPr lang="en-GB" b="1" dirty="0">
                <a:solidFill>
                  <a:schemeClr val="tx1">
                    <a:lumMod val="75000"/>
                    <a:lumOff val="25000"/>
                  </a:schemeClr>
                </a:solidFill>
              </a:rPr>
              <a:t>ONE – GETTING STARTED</a:t>
            </a:r>
            <a:r>
              <a:rPr lang="en-GB" dirty="0">
                <a:solidFill>
                  <a:schemeClr val="tx1">
                    <a:lumMod val="75000"/>
                    <a:lumOff val="25000"/>
                  </a:schemeClr>
                </a:solidFill>
              </a:rPr>
              <a:t>: CONCEPT AND THEME; PLOT AND STRUCTURE;  BEING KIND TO THE DIRECTOR; AUDIENCE IMPACT.  </a:t>
            </a:r>
          </a:p>
        </p:txBody>
      </p:sp>
    </p:spTree>
    <p:extLst>
      <p:ext uri="{BB962C8B-B14F-4D97-AF65-F5344CB8AC3E}">
        <p14:creationId xmlns:p14="http://schemas.microsoft.com/office/powerpoint/2010/main" val="35091853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2400" dirty="0">
                <a:solidFill>
                  <a:schemeClr val="tx1"/>
                </a:solidFill>
              </a:rPr>
              <a:t>FAKE HISTORY - a comedic take which adapts the concept of ‘FAKE NEWS’ and applies it to a modern version of history in which the Vikings are peaceful people, fearful of the frightening tree-huggers. (Technical note: use of narrators). </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608126" y="2160587"/>
            <a:ext cx="3298641" cy="4680000"/>
          </a:xfrm>
        </p:spPr>
      </p:pic>
    </p:spTree>
    <p:extLst>
      <p:ext uri="{BB962C8B-B14F-4D97-AF65-F5344CB8AC3E}">
        <p14:creationId xmlns:p14="http://schemas.microsoft.com/office/powerpoint/2010/main" val="32288820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000" dirty="0">
                <a:solidFill>
                  <a:schemeClr val="tx1"/>
                </a:solidFill>
              </a:rPr>
              <a:t>UGGA WUGGA: a comedic look at the development of the English language until it reached its zenith with Shakespeare. But what has happened since then?  (Technical note: use of a narrator) </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00400" y="1992702"/>
            <a:ext cx="3579962" cy="4537494"/>
          </a:xfrm>
        </p:spPr>
      </p:pic>
    </p:spTree>
    <p:extLst>
      <p:ext uri="{BB962C8B-B14F-4D97-AF65-F5344CB8AC3E}">
        <p14:creationId xmlns:p14="http://schemas.microsoft.com/office/powerpoint/2010/main" val="12619204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a:solidFill>
                  <a:schemeClr val="tx1"/>
                </a:solidFill>
              </a:rPr>
              <a:t>DISCUSSION 2: PLOT AND STRUCTURE </a:t>
            </a:r>
          </a:p>
        </p:txBody>
      </p:sp>
      <p:sp>
        <p:nvSpPr>
          <p:cNvPr id="3" name="Content Placeholder 2"/>
          <p:cNvSpPr>
            <a:spLocks noGrp="1"/>
          </p:cNvSpPr>
          <p:nvPr>
            <p:ph idx="1"/>
          </p:nvPr>
        </p:nvSpPr>
        <p:spPr/>
        <p:txBody>
          <a:bodyPr>
            <a:normAutofit fontScale="92500"/>
          </a:bodyPr>
          <a:lstStyle/>
          <a:p>
            <a:pPr>
              <a:buFont typeface="Arial" panose="020B0604020202020204" pitchFamily="34" charset="0"/>
              <a:buChar char="•"/>
            </a:pPr>
            <a:r>
              <a:rPr lang="en-GB" sz="2400" dirty="0"/>
              <a:t>Do you have the outline of a story you would like to tell? </a:t>
            </a:r>
          </a:p>
          <a:p>
            <a:pPr>
              <a:buFont typeface="Arial" panose="020B0604020202020204" pitchFamily="34" charset="0"/>
              <a:buChar char="•"/>
            </a:pPr>
            <a:r>
              <a:rPr lang="en-GB" sz="2400" dirty="0"/>
              <a:t>Which characters will it involve? What is their relationship? Is it personal or professional?</a:t>
            </a:r>
          </a:p>
          <a:p>
            <a:pPr>
              <a:buFont typeface="Arial" panose="020B0604020202020204" pitchFamily="34" charset="0"/>
              <a:buChar char="•"/>
            </a:pPr>
            <a:r>
              <a:rPr lang="en-GB" sz="2400" dirty="0"/>
              <a:t>Why are they having this conversation?</a:t>
            </a:r>
          </a:p>
          <a:p>
            <a:pPr>
              <a:buFont typeface="Arial" panose="020B0604020202020204" pitchFamily="34" charset="0"/>
              <a:buChar char="•"/>
            </a:pPr>
            <a:r>
              <a:rPr lang="en-GB" sz="2400" dirty="0"/>
              <a:t>Is the fourth wall broken?</a:t>
            </a:r>
          </a:p>
          <a:p>
            <a:pPr>
              <a:buFont typeface="Arial" panose="020B0604020202020204" pitchFamily="34" charset="0"/>
              <a:buChar char="•"/>
            </a:pPr>
            <a:r>
              <a:rPr lang="en-GB" sz="2400" dirty="0"/>
              <a:t>How does the play reach a resolution?</a:t>
            </a:r>
          </a:p>
          <a:p>
            <a:pPr>
              <a:buFont typeface="Arial" panose="020B0604020202020204" pitchFamily="34" charset="0"/>
              <a:buChar char="•"/>
            </a:pPr>
            <a:r>
              <a:rPr lang="en-GB" sz="2400" dirty="0"/>
              <a:t>What impact do you want to have on the audience? </a:t>
            </a:r>
          </a:p>
          <a:p>
            <a:pPr lvl="0">
              <a:buFont typeface="Arial" panose="020B0604020202020204" pitchFamily="34" charset="0"/>
              <a:buChar char="•"/>
            </a:pPr>
            <a:r>
              <a:rPr lang="en-GB" sz="2400" dirty="0"/>
              <a:t>Viktor </a:t>
            </a:r>
            <a:r>
              <a:rPr lang="en-GB" sz="2400" dirty="0" err="1"/>
              <a:t>Schoklovsky</a:t>
            </a:r>
            <a:r>
              <a:rPr lang="en-GB" sz="2400" dirty="0"/>
              <a:t>, the Russian literary theorist, said that ‘Plot is a violation.’ – be mean to the audience. Do we agree? </a:t>
            </a:r>
          </a:p>
          <a:p>
            <a:pPr>
              <a:buFont typeface="Arial" panose="020B0604020202020204" pitchFamily="34" charset="0"/>
              <a:buChar char="•"/>
            </a:pPr>
            <a:endParaRPr lang="en-GB" sz="2400" dirty="0"/>
          </a:p>
        </p:txBody>
      </p:sp>
    </p:spTree>
    <p:extLst>
      <p:ext uri="{BB962C8B-B14F-4D97-AF65-F5344CB8AC3E}">
        <p14:creationId xmlns:p14="http://schemas.microsoft.com/office/powerpoint/2010/main" val="17824072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a:solidFill>
                  <a:schemeClr val="tx1"/>
                </a:solidFill>
              </a:rPr>
              <a:t>THE WRITING PROCESS – where do I begin and where do I end?</a:t>
            </a:r>
            <a:r>
              <a:rPr lang="en-GB" dirty="0">
                <a:solidFill>
                  <a:schemeClr val="tx1"/>
                </a:solidFill>
              </a:rPr>
              <a:t>  </a:t>
            </a:r>
          </a:p>
        </p:txBody>
      </p:sp>
      <p:sp>
        <p:nvSpPr>
          <p:cNvPr id="3" name="Content Placeholder 2"/>
          <p:cNvSpPr>
            <a:spLocks noGrp="1"/>
          </p:cNvSpPr>
          <p:nvPr>
            <p:ph idx="1"/>
          </p:nvPr>
        </p:nvSpPr>
        <p:spPr/>
        <p:txBody>
          <a:bodyPr>
            <a:normAutofit lnSpcReduction="10000"/>
          </a:bodyPr>
          <a:lstStyle/>
          <a:p>
            <a:r>
              <a:rPr lang="en-GB" dirty="0"/>
              <a:t>Start with your main idea. </a:t>
            </a:r>
          </a:p>
          <a:p>
            <a:r>
              <a:rPr lang="en-GB" dirty="0"/>
              <a:t>Give yourself time to reflect and let your imagination wander.</a:t>
            </a:r>
          </a:p>
          <a:p>
            <a:r>
              <a:rPr lang="en-GB" dirty="0"/>
              <a:t>Chat to others who would be happy to do so. You can use them as a ‘sounding boards’ as well as sources of ideas.</a:t>
            </a:r>
          </a:p>
          <a:p>
            <a:r>
              <a:rPr lang="en-GB" dirty="0"/>
              <a:t>Always carry a little note book/phone with you so that you can jot down ideas.</a:t>
            </a:r>
          </a:p>
          <a:p>
            <a:r>
              <a:rPr lang="en-GB" dirty="0"/>
              <a:t>Once you have your main ideas, sketch out a plan.</a:t>
            </a:r>
          </a:p>
          <a:p>
            <a:r>
              <a:rPr lang="en-GB" dirty="0"/>
              <a:t>Once you have your plan, get writing. The most important thing is to get that first draft done – once you have done that you can re-draft in order to improve and get the timing right. Get someone to proofread for you. </a:t>
            </a:r>
          </a:p>
          <a:p>
            <a:r>
              <a:rPr lang="en-GB" dirty="0"/>
              <a:t>Reading the script out aloud is always a good way to examine what you have written. </a:t>
            </a:r>
          </a:p>
        </p:txBody>
      </p:sp>
    </p:spTree>
    <p:extLst>
      <p:ext uri="{BB962C8B-B14F-4D97-AF65-F5344CB8AC3E}">
        <p14:creationId xmlns:p14="http://schemas.microsoft.com/office/powerpoint/2010/main" val="20513804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a:solidFill>
                  <a:schemeClr val="tx1"/>
                </a:solidFill>
              </a:rPr>
              <a:t>SETTING YOUR PLAY OUT – be kind to the director (1).</a:t>
            </a:r>
          </a:p>
        </p:txBody>
      </p:sp>
      <p:sp>
        <p:nvSpPr>
          <p:cNvPr id="3" name="Content Placeholder 2"/>
          <p:cNvSpPr>
            <a:spLocks noGrp="1"/>
          </p:cNvSpPr>
          <p:nvPr>
            <p:ph idx="1"/>
          </p:nvPr>
        </p:nvSpPr>
        <p:spPr/>
        <p:txBody>
          <a:bodyPr/>
          <a:lstStyle/>
          <a:p>
            <a:r>
              <a:rPr lang="en-GB" dirty="0"/>
              <a:t>CHARACTERS: Give a list of characters at the beginning, indicating their roles; you can also  indicate their characteristics if you feel this is appropriate.</a:t>
            </a:r>
          </a:p>
          <a:p>
            <a:r>
              <a:rPr lang="en-GB" dirty="0"/>
              <a:t>PROPS: Go through your play and gather together a list of props which will go at the beginning.</a:t>
            </a:r>
          </a:p>
          <a:p>
            <a:r>
              <a:rPr lang="en-GB" dirty="0"/>
              <a:t>SOUND EFFECTS: It is always useful to have a list of sound effects and any back projections at the beginning. </a:t>
            </a:r>
          </a:p>
          <a:p>
            <a:r>
              <a:rPr lang="en-GB" i="1" dirty="0"/>
              <a:t>MISE-EN-SCENE</a:t>
            </a:r>
            <a:r>
              <a:rPr lang="en-GB" dirty="0"/>
              <a:t> Stage design. Where are the actors in stage at any particular time? What is the setting in which the play happens? Be clear in  terms of outlining the set. A diagram outlining the set, together with exits and entrances Stage Right and Stage Left, is helpful. Where do Stage Right and Stage Left take us to? Will the character come back on the same way?!</a:t>
            </a:r>
          </a:p>
          <a:p>
            <a:endParaRPr lang="en-GB" dirty="0"/>
          </a:p>
          <a:p>
            <a:endParaRPr lang="en-GB" dirty="0"/>
          </a:p>
          <a:p>
            <a:endParaRPr lang="en-GB" dirty="0"/>
          </a:p>
        </p:txBody>
      </p:sp>
    </p:spTree>
    <p:extLst>
      <p:ext uri="{BB962C8B-B14F-4D97-AF65-F5344CB8AC3E}">
        <p14:creationId xmlns:p14="http://schemas.microsoft.com/office/powerpoint/2010/main" val="11800890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a:solidFill>
                  <a:schemeClr val="tx1"/>
                </a:solidFill>
              </a:rPr>
              <a:t>MAKE YOUR SCRIPT AS EXPLICT AS YOU CAN – be kind to the director (2).  </a:t>
            </a:r>
            <a:endParaRPr lang="en-GB" b="1" dirty="0"/>
          </a:p>
        </p:txBody>
      </p:sp>
      <p:sp>
        <p:nvSpPr>
          <p:cNvPr id="3" name="Content Placeholder 2"/>
          <p:cNvSpPr>
            <a:spLocks noGrp="1"/>
          </p:cNvSpPr>
          <p:nvPr>
            <p:ph idx="1"/>
          </p:nvPr>
        </p:nvSpPr>
        <p:spPr/>
        <p:txBody>
          <a:bodyPr>
            <a:normAutofit fontScale="92500" lnSpcReduction="10000"/>
          </a:bodyPr>
          <a:lstStyle/>
          <a:p>
            <a:pPr marL="0" indent="0">
              <a:buNone/>
            </a:pPr>
            <a:r>
              <a:rPr lang="en-GB" dirty="0"/>
              <a:t> </a:t>
            </a:r>
          </a:p>
          <a:p>
            <a:r>
              <a:rPr lang="en-GB" dirty="0"/>
              <a:t>EXITS AND ENTRANCES: Be clear on your set and entrances and exits e.g. Stage Right, Stage Left. You should be clear as to what is Stage Left e.g. the street and what is Stage Right e.g. the rest of the house and the stairs. If this is significant, it should be communicated to the audience at some stage; otherwise, leave this information out. </a:t>
            </a:r>
          </a:p>
          <a:p>
            <a:r>
              <a:rPr lang="en-GB" dirty="0"/>
              <a:t>TECHNICAL ISSUES: LX for Lighting and SFX for sound. You can light one part of the stage in order to reduce the amount of movement. Sound can be used, for example, to add comedy. Does the lighting suit the style of the play? Are you using SFX for humorous effect? </a:t>
            </a:r>
          </a:p>
          <a:p>
            <a:r>
              <a:rPr lang="en-GB" dirty="0"/>
              <a:t>GUIDANCE FOR THE ACTORS: How explicit do you want to be in terms of the way a character delivers a line? Do not forget that, in reality, we convey a great deal about ourselves by the manner in which we speak and our body language, as well as by the words we actually utter. Does the character break the fourth wall? </a:t>
            </a:r>
          </a:p>
          <a:p>
            <a:endParaRPr lang="en-GB" dirty="0"/>
          </a:p>
          <a:p>
            <a:pPr algn="ctr"/>
            <a:endParaRPr lang="en-GB" dirty="0"/>
          </a:p>
          <a:p>
            <a:endParaRPr lang="en-GB" dirty="0"/>
          </a:p>
        </p:txBody>
      </p:sp>
    </p:spTree>
    <p:extLst>
      <p:ext uri="{BB962C8B-B14F-4D97-AF65-F5344CB8AC3E}">
        <p14:creationId xmlns:p14="http://schemas.microsoft.com/office/powerpoint/2010/main" val="16577020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a:solidFill>
                  <a:schemeClr val="tx1"/>
                </a:solidFill>
              </a:rPr>
              <a:t>AUDIENCE IMPACT – DISCUSSION 3</a:t>
            </a:r>
            <a:r>
              <a:rPr lang="en-GB" dirty="0">
                <a:solidFill>
                  <a:schemeClr val="tx1"/>
                </a:solidFill>
              </a:rPr>
              <a:t>.</a:t>
            </a:r>
          </a:p>
        </p:txBody>
      </p:sp>
      <p:sp>
        <p:nvSpPr>
          <p:cNvPr id="3" name="Content Placeholder 2"/>
          <p:cNvSpPr>
            <a:spLocks noGrp="1"/>
          </p:cNvSpPr>
          <p:nvPr>
            <p:ph idx="1"/>
          </p:nvPr>
        </p:nvSpPr>
        <p:spPr/>
        <p:txBody>
          <a:bodyPr>
            <a:normAutofit/>
          </a:bodyPr>
          <a:lstStyle/>
          <a:p>
            <a:r>
              <a:rPr lang="en-US" dirty="0"/>
              <a:t>In any work of art, the author, director and actors must have a clear idea of what they are trying to achieve in terms the audience’s reaction. </a:t>
            </a:r>
          </a:p>
          <a:p>
            <a:endParaRPr lang="en-US" dirty="0"/>
          </a:p>
          <a:p>
            <a:r>
              <a:rPr lang="en-US" dirty="0"/>
              <a:t>Can you think of some audience reactions you might want to achieve?</a:t>
            </a:r>
          </a:p>
          <a:p>
            <a:endParaRPr lang="en-US" dirty="0"/>
          </a:p>
          <a:p>
            <a:r>
              <a:rPr lang="en-US" dirty="0"/>
              <a:t>How far are you going to help the audience, metaphorically holding their hands? </a:t>
            </a:r>
          </a:p>
          <a:p>
            <a:endParaRPr lang="en-GB" dirty="0"/>
          </a:p>
        </p:txBody>
      </p:sp>
    </p:spTree>
    <p:extLst>
      <p:ext uri="{BB962C8B-B14F-4D97-AF65-F5344CB8AC3E}">
        <p14:creationId xmlns:p14="http://schemas.microsoft.com/office/powerpoint/2010/main" val="15351567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solidFill>
                  <a:schemeClr val="tx1"/>
                </a:solidFill>
              </a:rPr>
              <a:t>AUDIENCE IMPACT – WHAT IMPACT DO YOU WANT TO HAVE ON YOUR AUDIENCE?</a:t>
            </a:r>
          </a:p>
        </p:txBody>
      </p:sp>
      <p:sp>
        <p:nvSpPr>
          <p:cNvPr id="3" name="Content Placeholder 2"/>
          <p:cNvSpPr>
            <a:spLocks noGrp="1"/>
          </p:cNvSpPr>
          <p:nvPr>
            <p:ph idx="1"/>
          </p:nvPr>
        </p:nvSpPr>
        <p:spPr/>
        <p:txBody>
          <a:bodyPr>
            <a:normAutofit fontScale="92500" lnSpcReduction="20000"/>
          </a:bodyPr>
          <a:lstStyle/>
          <a:p>
            <a:r>
              <a:rPr lang="en-US" sz="1600" dirty="0"/>
              <a:t>In any work of art, the author, director and actors must have a clear idea of what they are trying to achieve in terms the audience’s reaction. For example, do you want to: </a:t>
            </a:r>
          </a:p>
          <a:p>
            <a:r>
              <a:rPr lang="en-US" sz="1600" dirty="0"/>
              <a:t>Make the audience laugh;</a:t>
            </a:r>
          </a:p>
          <a:p>
            <a:r>
              <a:rPr lang="en-US" sz="1600" dirty="0"/>
              <a:t>Make the audience cry;</a:t>
            </a:r>
          </a:p>
          <a:p>
            <a:r>
              <a:rPr lang="en-US" sz="1600" dirty="0"/>
              <a:t>Make the audience think about an important issue;</a:t>
            </a:r>
          </a:p>
          <a:p>
            <a:r>
              <a:rPr lang="en-US" sz="1600" dirty="0"/>
              <a:t>Hold the audience in suspense, so that there is a twist at the end;</a:t>
            </a:r>
          </a:p>
          <a:p>
            <a:r>
              <a:rPr lang="en-US" sz="1600" dirty="0"/>
              <a:t>Stimulate the audience’s imagination by taking them into an imaginary, sometimes absurd, world; </a:t>
            </a:r>
          </a:p>
          <a:p>
            <a:r>
              <a:rPr lang="en-US" sz="1600" dirty="0"/>
              <a:t>Make the audience hold their breath and go ‘Wow!’</a:t>
            </a:r>
          </a:p>
          <a:p>
            <a:r>
              <a:rPr lang="en-US" sz="1600" dirty="0"/>
              <a:t>How much are we going to help the audience, metaphorically holding their hands? The implicit and the explicit. </a:t>
            </a:r>
          </a:p>
          <a:p>
            <a:r>
              <a:rPr lang="en-GB" sz="1600" dirty="0"/>
              <a:t>The end of the play – how will the play end? Will there be, for example, a resolution, an open question, a shock/twist, a denouement or a happy ending? The ending will be written according to the impact you want to have on your audience. </a:t>
            </a:r>
          </a:p>
          <a:p>
            <a:endParaRPr lang="en-GB" dirty="0"/>
          </a:p>
        </p:txBody>
      </p:sp>
    </p:spTree>
    <p:extLst>
      <p:ext uri="{BB962C8B-B14F-4D97-AF65-F5344CB8AC3E}">
        <p14:creationId xmlns:p14="http://schemas.microsoft.com/office/powerpoint/2010/main" val="22826673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GB" sz="2400" b="1" dirty="0">
                <a:solidFill>
                  <a:schemeClr val="tx1"/>
                </a:solidFill>
              </a:rPr>
              <a:t>SEPARATED (1)</a:t>
            </a:r>
            <a:r>
              <a:rPr lang="en-GB" sz="2400" dirty="0">
                <a:solidFill>
                  <a:schemeClr val="tx1"/>
                </a:solidFill>
              </a:rPr>
              <a:t> – 24 hour play-writing competition. Prompts given by the organisers: kindergarten teacher, one of twins, exploring, recognition.</a:t>
            </a:r>
            <a:br>
              <a:rPr lang="en-GB" sz="2400" dirty="0">
                <a:solidFill>
                  <a:schemeClr val="tx1"/>
                </a:solidFill>
              </a:rPr>
            </a:br>
            <a:endParaRPr lang="en-GB" sz="2400" dirty="0">
              <a:solidFill>
                <a:schemeClr val="tx1"/>
              </a:solidFill>
            </a:endParaRPr>
          </a:p>
        </p:txBody>
      </p:sp>
      <p:sp>
        <p:nvSpPr>
          <p:cNvPr id="3" name="Content Placeholder 2"/>
          <p:cNvSpPr>
            <a:spLocks noGrp="1"/>
          </p:cNvSpPr>
          <p:nvPr>
            <p:ph idx="1"/>
          </p:nvPr>
        </p:nvSpPr>
        <p:spPr/>
        <p:txBody>
          <a:bodyPr/>
          <a:lstStyle/>
          <a:p>
            <a:r>
              <a:rPr lang="en-GB" b="1" dirty="0"/>
              <a:t>Characters: </a:t>
            </a:r>
            <a:endParaRPr lang="en-GB" dirty="0"/>
          </a:p>
          <a:p>
            <a:pPr lvl="0"/>
            <a:r>
              <a:rPr lang="en-GB" dirty="0"/>
              <a:t>Patrick the journalist who goes exploring the Arctic with his partner, Samantha. He recognises his non-identical twin brother after prompting. </a:t>
            </a:r>
          </a:p>
          <a:p>
            <a:pPr lvl="0"/>
            <a:r>
              <a:rPr lang="en-GB" dirty="0"/>
              <a:t>Sean, his non-identical long-lost twin brother, who explores the shared past he has with Patrick. He recognises his brother so that he is able to track him down. </a:t>
            </a:r>
          </a:p>
          <a:p>
            <a:pPr lvl="0"/>
            <a:r>
              <a:rPr lang="en-GB" dirty="0"/>
              <a:t>Samantha, Patrick’s partner. </a:t>
            </a:r>
          </a:p>
          <a:p>
            <a:pPr lvl="0"/>
            <a:r>
              <a:rPr lang="en-GB" dirty="0"/>
              <a:t>A recorded voice. </a:t>
            </a:r>
          </a:p>
          <a:p>
            <a:pPr marL="0" lvl="0" indent="0">
              <a:buNone/>
            </a:pPr>
            <a:endParaRPr lang="en-GB" dirty="0"/>
          </a:p>
          <a:p>
            <a:endParaRPr lang="en-GB" dirty="0"/>
          </a:p>
        </p:txBody>
      </p:sp>
    </p:spTree>
    <p:extLst>
      <p:ext uri="{BB962C8B-B14F-4D97-AF65-F5344CB8AC3E}">
        <p14:creationId xmlns:p14="http://schemas.microsoft.com/office/powerpoint/2010/main" val="15470621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667109"/>
          </a:xfrm>
        </p:spPr>
        <p:txBody>
          <a:bodyPr/>
          <a:lstStyle/>
          <a:p>
            <a:pPr algn="ctr"/>
            <a:r>
              <a:rPr lang="en-GB" b="1" dirty="0">
                <a:solidFill>
                  <a:schemeClr val="tx1"/>
                </a:solidFill>
              </a:rPr>
              <a:t>SEPARATED(2) – the start of the script. </a:t>
            </a:r>
          </a:p>
        </p:txBody>
      </p:sp>
      <p:sp>
        <p:nvSpPr>
          <p:cNvPr id="3" name="Content Placeholder 2"/>
          <p:cNvSpPr>
            <a:spLocks noGrp="1"/>
          </p:cNvSpPr>
          <p:nvPr>
            <p:ph idx="1"/>
          </p:nvPr>
        </p:nvSpPr>
        <p:spPr>
          <a:xfrm>
            <a:off x="677334" y="1276709"/>
            <a:ext cx="8596668" cy="5417389"/>
          </a:xfrm>
        </p:spPr>
        <p:txBody>
          <a:bodyPr>
            <a:normAutofit/>
          </a:bodyPr>
          <a:lstStyle/>
          <a:p>
            <a:r>
              <a:rPr lang="en-GB" sz="1400" b="1" dirty="0"/>
              <a:t>A man walks on to the stage, shivering with cold. He is dressed in a coat and scarf. He talks to himself and looks around to survey the scene. </a:t>
            </a:r>
            <a:endParaRPr lang="en-GB" sz="1400" dirty="0"/>
          </a:p>
          <a:p>
            <a:r>
              <a:rPr lang="en-GB" sz="1400" b="1" dirty="0"/>
              <a:t>SFX 1: a howling wind. </a:t>
            </a:r>
            <a:endParaRPr lang="en-GB" sz="1400" dirty="0"/>
          </a:p>
          <a:p>
            <a:r>
              <a:rPr lang="en-GB" sz="1400" b="1" dirty="0"/>
              <a:t>Patrick: </a:t>
            </a:r>
            <a:r>
              <a:rPr lang="en-GB" sz="1400" dirty="0"/>
              <a:t>It was her idea, not mine. The lovely Samantha, my partner. But who else would have come up with a plan to re-kindle our relationship by taking a short break at the North Pole? ‘Let’s do something different,’ she said, and then she cocked her head to one side, fluttered her eyelashes at me, and for some stupid reason, I said, ‘Sounds like a great idea!’ </a:t>
            </a:r>
          </a:p>
          <a:p>
            <a:r>
              <a:rPr lang="en-GB" sz="1400" b="1" dirty="0"/>
              <a:t>Turns as if to address the audience.</a:t>
            </a:r>
            <a:endParaRPr lang="en-GB" sz="1400" dirty="0"/>
          </a:p>
          <a:p>
            <a:r>
              <a:rPr lang="en-GB" sz="1400" dirty="0"/>
              <a:t>So here I am. At the North Pole! Of course, I managed to get lost or ‘separated from the party’ as our great tour guide told us we mustn’t do. </a:t>
            </a:r>
            <a:r>
              <a:rPr lang="en-GB" sz="1400" b="1" dirty="0"/>
              <a:t>(He puts on a whiny voice) </a:t>
            </a:r>
            <a:r>
              <a:rPr lang="en-GB" sz="1400" dirty="0"/>
              <a:t>‘And don’t go playing with the polar bears. They can be very dangerous.’ </a:t>
            </a:r>
            <a:r>
              <a:rPr lang="en-GB" sz="1400" b="1" dirty="0"/>
              <a:t>(Sarcastically) </a:t>
            </a:r>
            <a:r>
              <a:rPr lang="en-GB" sz="1400" dirty="0"/>
              <a:t>Really? I never would have guessed? Of course, there’s nothing more I would like than having a ‘play wrestle’ with a polar bear! </a:t>
            </a:r>
            <a:r>
              <a:rPr lang="en-GB" sz="1400" b="1" dirty="0"/>
              <a:t>(Shakes his head) </a:t>
            </a:r>
            <a:r>
              <a:rPr lang="en-GB" sz="1400" dirty="0"/>
              <a:t>What an idiot! </a:t>
            </a:r>
            <a:r>
              <a:rPr lang="en-GB" sz="1400" b="1" dirty="0"/>
              <a:t>(Continues on his rant) </a:t>
            </a:r>
            <a:r>
              <a:rPr lang="en-GB" sz="1400" dirty="0"/>
              <a:t>Of course, it was his fault I got lost! Who in their right mind would lead his party across snowy wastes, waving a </a:t>
            </a:r>
            <a:r>
              <a:rPr lang="en-GB" sz="1400" i="1" dirty="0"/>
              <a:t>white </a:t>
            </a:r>
            <a:r>
              <a:rPr lang="en-GB" sz="1400" dirty="0"/>
              <a:t>flag?! I ask you?! Of course, I needed to stop for a comfort break, and, the next thing you know, the rest of them had gone on without me! </a:t>
            </a:r>
            <a:r>
              <a:rPr lang="en-GB" sz="1400" b="1" dirty="0"/>
              <a:t>(Pauses, looking around) </a:t>
            </a:r>
            <a:r>
              <a:rPr lang="en-GB" sz="1400" dirty="0"/>
              <a:t>I haven’t been surrounded by so much snow since Sean, my non-identical twin brother, and I, used to mess around in the snow, all those years ago. (</a:t>
            </a:r>
            <a:r>
              <a:rPr lang="en-GB" sz="1400" b="1" dirty="0"/>
              <a:t>Pauses) </a:t>
            </a:r>
            <a:r>
              <a:rPr lang="en-GB" sz="1400" dirty="0"/>
              <a:t>That was all before they all started to blame me for what happened, of course…….. </a:t>
            </a:r>
            <a:r>
              <a:rPr lang="en-GB" sz="1400" b="1" dirty="0"/>
              <a:t>(Patrick looks down again).</a:t>
            </a:r>
            <a:endParaRPr lang="en-GB" sz="1400" dirty="0"/>
          </a:p>
          <a:p>
            <a:r>
              <a:rPr lang="en-GB" sz="1400" b="1" dirty="0"/>
              <a:t>SFX 2: a howling wind.</a:t>
            </a:r>
            <a:endParaRPr lang="en-GB" sz="1400" dirty="0"/>
          </a:p>
          <a:p>
            <a:r>
              <a:rPr lang="en-GB" sz="1400" b="1" dirty="0"/>
              <a:t>Sean (A voice from offstage comes through the P.A. system): </a:t>
            </a:r>
            <a:r>
              <a:rPr lang="en-GB" sz="1400" dirty="0"/>
              <a:t>Hello.</a:t>
            </a:r>
          </a:p>
          <a:p>
            <a:endParaRPr lang="en-GB" sz="1400" dirty="0"/>
          </a:p>
        </p:txBody>
      </p:sp>
    </p:spTree>
    <p:extLst>
      <p:ext uri="{BB962C8B-B14F-4D97-AF65-F5344CB8AC3E}">
        <p14:creationId xmlns:p14="http://schemas.microsoft.com/office/powerpoint/2010/main" val="16116662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chemeClr val="tx1"/>
                </a:solidFill>
              </a:rPr>
              <a:t>PART ONE – GETTING STARTED. </a:t>
            </a:r>
          </a:p>
        </p:txBody>
      </p:sp>
      <p:sp>
        <p:nvSpPr>
          <p:cNvPr id="3" name="Content Placeholder 2"/>
          <p:cNvSpPr>
            <a:spLocks noGrp="1"/>
          </p:cNvSpPr>
          <p:nvPr>
            <p:ph idx="1"/>
          </p:nvPr>
        </p:nvSpPr>
        <p:spPr/>
        <p:txBody>
          <a:bodyPr>
            <a:normAutofit lnSpcReduction="10000"/>
          </a:bodyPr>
          <a:lstStyle/>
          <a:p>
            <a:r>
              <a:rPr lang="en-GB" dirty="0"/>
              <a:t>Today we shall look at issues such as:</a:t>
            </a:r>
          </a:p>
          <a:p>
            <a:pPr>
              <a:buFont typeface="Arial" panose="020B0604020202020204" pitchFamily="34" charset="0"/>
              <a:buChar char="•"/>
            </a:pPr>
            <a:r>
              <a:rPr lang="en-GB" dirty="0"/>
              <a:t>Concept and Theme (Discussion 1)</a:t>
            </a:r>
          </a:p>
          <a:p>
            <a:pPr>
              <a:buFont typeface="Arial" panose="020B0604020202020204" pitchFamily="34" charset="0"/>
              <a:buChar char="•"/>
            </a:pPr>
            <a:r>
              <a:rPr lang="en-GB" dirty="0"/>
              <a:t>Plot and Structure (Discussion 2) </a:t>
            </a:r>
          </a:p>
          <a:p>
            <a:pPr>
              <a:buFont typeface="Arial" panose="020B0604020202020204" pitchFamily="34" charset="0"/>
              <a:buChar char="•"/>
            </a:pPr>
            <a:r>
              <a:rPr lang="en-GB" dirty="0"/>
              <a:t>Being kind to the director</a:t>
            </a:r>
          </a:p>
          <a:p>
            <a:pPr>
              <a:buFont typeface="Arial" panose="020B0604020202020204" pitchFamily="34" charset="0"/>
              <a:buChar char="•"/>
            </a:pPr>
            <a:r>
              <a:rPr lang="en-GB" dirty="0"/>
              <a:t>Audience impact (Discussion 3) </a:t>
            </a:r>
          </a:p>
          <a:p>
            <a:pPr>
              <a:buFont typeface="Arial" panose="020B0604020202020204" pitchFamily="34" charset="0"/>
              <a:buChar char="•"/>
            </a:pPr>
            <a:endParaRPr lang="en-GB" dirty="0"/>
          </a:p>
          <a:p>
            <a:r>
              <a:rPr lang="en-GB" dirty="0"/>
              <a:t>In the second session we shall:</a:t>
            </a:r>
          </a:p>
          <a:p>
            <a:pPr>
              <a:buFont typeface="Arial" panose="020B0604020202020204" pitchFamily="34" charset="0"/>
              <a:buChar char="•"/>
            </a:pPr>
            <a:r>
              <a:rPr lang="en-GB" dirty="0"/>
              <a:t>Share ideas and scripts that were produced as a result of the first session</a:t>
            </a:r>
          </a:p>
          <a:p>
            <a:pPr>
              <a:buFont typeface="Arial" panose="020B0604020202020204" pitchFamily="34" charset="0"/>
              <a:buChar char="•"/>
            </a:pPr>
            <a:r>
              <a:rPr lang="en-GB" dirty="0"/>
              <a:t>Examine character</a:t>
            </a:r>
          </a:p>
          <a:p>
            <a:pPr>
              <a:buFont typeface="Arial" panose="020B0604020202020204" pitchFamily="34" charset="0"/>
              <a:buChar char="•"/>
            </a:pPr>
            <a:r>
              <a:rPr lang="en-GB" dirty="0"/>
              <a:t>Examine dialogue </a:t>
            </a:r>
          </a:p>
        </p:txBody>
      </p:sp>
    </p:spTree>
    <p:extLst>
      <p:ext uri="{BB962C8B-B14F-4D97-AF65-F5344CB8AC3E}">
        <p14:creationId xmlns:p14="http://schemas.microsoft.com/office/powerpoint/2010/main" val="11707282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a:solidFill>
                  <a:schemeClr val="tx1"/>
                </a:solidFill>
              </a:rPr>
              <a:t>SOME FINAL THOUGHTS  </a:t>
            </a:r>
          </a:p>
        </p:txBody>
      </p:sp>
      <p:sp>
        <p:nvSpPr>
          <p:cNvPr id="3" name="Content Placeholder 2"/>
          <p:cNvSpPr>
            <a:spLocks noGrp="1"/>
          </p:cNvSpPr>
          <p:nvPr>
            <p:ph idx="1"/>
          </p:nvPr>
        </p:nvSpPr>
        <p:spPr/>
        <p:txBody>
          <a:bodyPr>
            <a:normAutofit/>
          </a:bodyPr>
          <a:lstStyle/>
          <a:p>
            <a:r>
              <a:rPr lang="en-GB" dirty="0"/>
              <a:t>Mimesis (Show), not </a:t>
            </a:r>
            <a:r>
              <a:rPr lang="en-GB" dirty="0" err="1"/>
              <a:t>Diegesis</a:t>
            </a:r>
            <a:r>
              <a:rPr lang="en-GB" dirty="0"/>
              <a:t> (Tell) </a:t>
            </a:r>
          </a:p>
          <a:p>
            <a:r>
              <a:rPr lang="en-GB" dirty="0"/>
              <a:t>Hamlet delivers a soliloquy in which he expresses his innermost thoughts. Frankie </a:t>
            </a:r>
            <a:r>
              <a:rPr lang="en-GB" dirty="0" err="1"/>
              <a:t>Howerd</a:t>
            </a:r>
            <a:r>
              <a:rPr lang="en-GB" dirty="0"/>
              <a:t>, as </a:t>
            </a:r>
            <a:r>
              <a:rPr lang="en-GB" dirty="0" err="1"/>
              <a:t>Lurcio</a:t>
            </a:r>
            <a:r>
              <a:rPr lang="en-GB" dirty="0"/>
              <a:t> in </a:t>
            </a:r>
            <a:r>
              <a:rPr lang="en-GB" i="1" dirty="0"/>
              <a:t>Up Pompeii  </a:t>
            </a:r>
            <a:r>
              <a:rPr lang="en-GB" dirty="0"/>
              <a:t>speaks directly to the camera – he breaks ‘the fourth wall.’ Why do the authors write in this way? Do we believe the characters? The concept of the unreliable narrator. </a:t>
            </a:r>
          </a:p>
          <a:p>
            <a:r>
              <a:rPr lang="en-GB" dirty="0"/>
              <a:t>Simple plot devices – finding a message on someone’s mobile phone.</a:t>
            </a:r>
          </a:p>
          <a:p>
            <a:r>
              <a:rPr lang="en-GB" dirty="0"/>
              <a:t>Someone overhearing someone else, but the audience can see. </a:t>
            </a:r>
          </a:p>
          <a:p>
            <a:r>
              <a:rPr lang="en-GB" dirty="0"/>
              <a:t>A character recalling an event that has taken place previously. </a:t>
            </a:r>
          </a:p>
          <a:p>
            <a:endParaRPr lang="en-GB" dirty="0"/>
          </a:p>
          <a:p>
            <a:endParaRPr lang="en-GB" dirty="0"/>
          </a:p>
          <a:p>
            <a:endParaRPr lang="en-GB" dirty="0"/>
          </a:p>
          <a:p>
            <a:endParaRPr lang="en-GB" dirty="0"/>
          </a:p>
        </p:txBody>
      </p:sp>
    </p:spTree>
    <p:extLst>
      <p:ext uri="{BB962C8B-B14F-4D97-AF65-F5344CB8AC3E}">
        <p14:creationId xmlns:p14="http://schemas.microsoft.com/office/powerpoint/2010/main" val="31728988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a:solidFill>
                  <a:schemeClr val="tx1"/>
                </a:solidFill>
              </a:rPr>
              <a:t>REFLECTION TIME  </a:t>
            </a:r>
          </a:p>
        </p:txBody>
      </p:sp>
      <p:sp>
        <p:nvSpPr>
          <p:cNvPr id="3" name="Content Placeholder 2"/>
          <p:cNvSpPr>
            <a:spLocks noGrp="1"/>
          </p:cNvSpPr>
          <p:nvPr>
            <p:ph idx="1"/>
          </p:nvPr>
        </p:nvSpPr>
        <p:spPr/>
        <p:txBody>
          <a:bodyPr>
            <a:normAutofit/>
          </a:bodyPr>
          <a:lstStyle/>
          <a:p>
            <a:r>
              <a:rPr lang="en-GB" sz="2600" dirty="0"/>
              <a:t>What have you learnt?</a:t>
            </a:r>
          </a:p>
          <a:p>
            <a:r>
              <a:rPr lang="en-GB" sz="2600" dirty="0"/>
              <a:t>What do you still need to learn?</a:t>
            </a:r>
          </a:p>
          <a:p>
            <a:r>
              <a:rPr lang="en-GB" sz="2600" dirty="0"/>
              <a:t>What are you committing yourself to in terms of the next session?</a:t>
            </a:r>
          </a:p>
          <a:p>
            <a:r>
              <a:rPr lang="en-GB" sz="2600" dirty="0"/>
              <a:t>Would you like to work with someone else?</a:t>
            </a:r>
          </a:p>
          <a:p>
            <a:endParaRPr lang="en-GB" sz="3600" dirty="0"/>
          </a:p>
        </p:txBody>
      </p:sp>
    </p:spTree>
    <p:extLst>
      <p:ext uri="{BB962C8B-B14F-4D97-AF65-F5344CB8AC3E}">
        <p14:creationId xmlns:p14="http://schemas.microsoft.com/office/powerpoint/2010/main" val="22320570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lstStyle/>
          <a:p>
            <a:pPr algn="ctr"/>
            <a:endParaRPr lang="en-GB" dirty="0"/>
          </a:p>
          <a:p>
            <a:pPr algn="ctr"/>
            <a:endParaRPr lang="en-GB" dirty="0"/>
          </a:p>
          <a:p>
            <a:pPr algn="ctr"/>
            <a:endParaRPr lang="en-GB" dirty="0"/>
          </a:p>
          <a:p>
            <a:pPr algn="ctr"/>
            <a:endParaRPr lang="en-GB" dirty="0"/>
          </a:p>
          <a:p>
            <a:pPr algn="ctr"/>
            <a:r>
              <a:rPr lang="en-GB" sz="3600" dirty="0"/>
              <a:t>Thank you! </a:t>
            </a:r>
          </a:p>
        </p:txBody>
      </p:sp>
    </p:spTree>
    <p:extLst>
      <p:ext uri="{BB962C8B-B14F-4D97-AF65-F5344CB8AC3E}">
        <p14:creationId xmlns:p14="http://schemas.microsoft.com/office/powerpoint/2010/main" val="22298286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lgn="ctr">
              <a:spcBef>
                <a:spcPts val="1000"/>
              </a:spcBef>
              <a:buClr>
                <a:srgbClr val="90C226"/>
              </a:buClr>
              <a:buSzPct val="80000"/>
            </a:pPr>
            <a:r>
              <a:rPr lang="en-GB" b="1" dirty="0">
                <a:solidFill>
                  <a:schemeClr val="tx1"/>
                </a:solidFill>
              </a:rPr>
              <a:t>CONCEPT AND THEME – </a:t>
            </a:r>
            <a:r>
              <a:rPr lang="en-GB" sz="2200" b="1" dirty="0">
                <a:solidFill>
                  <a:schemeClr val="tx1"/>
                </a:solidFill>
                <a:ea typeface="+mn-ea"/>
                <a:cs typeface="+mn-cs"/>
              </a:rPr>
              <a:t>Rick Harvey: ‘Concept is king.’ Theme holds everything together; it is the unifying element. </a:t>
            </a:r>
            <a:br>
              <a:rPr lang="en-GB" sz="2200" b="1" dirty="0">
                <a:solidFill>
                  <a:schemeClr val="tx1"/>
                </a:solidFill>
                <a:ea typeface="+mn-ea"/>
                <a:cs typeface="+mn-cs"/>
              </a:rPr>
            </a:br>
            <a:br>
              <a:rPr lang="en-GB" sz="2200" b="1" dirty="0">
                <a:solidFill>
                  <a:schemeClr val="tx1"/>
                </a:solidFill>
                <a:ea typeface="+mn-ea"/>
                <a:cs typeface="+mn-cs"/>
              </a:rPr>
            </a:br>
            <a:br>
              <a:rPr lang="en-GB" sz="2200" dirty="0">
                <a:solidFill>
                  <a:prstClr val="black">
                    <a:lumMod val="75000"/>
                    <a:lumOff val="25000"/>
                  </a:prstClr>
                </a:solidFill>
                <a:ea typeface="+mn-ea"/>
                <a:cs typeface="+mn-cs"/>
              </a:rPr>
            </a:br>
            <a:endParaRPr lang="en-GB" b="1" dirty="0">
              <a:solidFill>
                <a:schemeClr val="tx1"/>
              </a:solidFill>
            </a:endParaRPr>
          </a:p>
        </p:txBody>
      </p:sp>
      <p:sp>
        <p:nvSpPr>
          <p:cNvPr id="3" name="Content Placeholder 2"/>
          <p:cNvSpPr>
            <a:spLocks noGrp="1"/>
          </p:cNvSpPr>
          <p:nvPr>
            <p:ph idx="1"/>
          </p:nvPr>
        </p:nvSpPr>
        <p:spPr/>
        <p:txBody>
          <a:bodyPr/>
          <a:lstStyle/>
          <a:p>
            <a:pPr>
              <a:buFont typeface="Arial" panose="020B0604020202020204" pitchFamily="34" charset="0"/>
              <a:buChar char="•"/>
            </a:pPr>
            <a:r>
              <a:rPr lang="en-GB" b="1" dirty="0"/>
              <a:t>Some examples: </a:t>
            </a:r>
          </a:p>
          <a:p>
            <a:pPr>
              <a:buFont typeface="Arial" panose="020B0604020202020204" pitchFamily="34" charset="0"/>
              <a:buChar char="•"/>
            </a:pPr>
            <a:r>
              <a:rPr lang="en-GB" b="1" dirty="0"/>
              <a:t>Personal circumstances - </a:t>
            </a:r>
            <a:r>
              <a:rPr lang="en-GB" dirty="0"/>
              <a:t>The relationship between my parents as I was growing up – how far did they get along and how far were they poorly matched? Were they aware of this or not? Was there an underlying tension or not? </a:t>
            </a:r>
          </a:p>
          <a:p>
            <a:pPr>
              <a:buFont typeface="Arial" panose="020B0604020202020204" pitchFamily="34" charset="0"/>
              <a:buChar char="•"/>
            </a:pPr>
            <a:r>
              <a:rPr lang="en-GB" b="1" dirty="0"/>
              <a:t>Conventional morality </a:t>
            </a:r>
            <a:r>
              <a:rPr lang="en-GB" dirty="0"/>
              <a:t>- The attitude towards gender and children born out of wedlock at the time. How does the story, which is about an individual and her family, epitomise contemporary attitudes? </a:t>
            </a:r>
          </a:p>
          <a:p>
            <a:pPr>
              <a:buFont typeface="Arial" panose="020B0604020202020204" pitchFamily="34" charset="0"/>
              <a:buChar char="•"/>
            </a:pPr>
            <a:r>
              <a:rPr lang="en-GB" b="1" dirty="0"/>
              <a:t>Blindness</a:t>
            </a:r>
            <a:r>
              <a:rPr lang="en-GB" dirty="0"/>
              <a:t> – what do we mean by ‘emotional blindness’ and what are the consequences for an individual? Which is more serious, emotional blindness or physical blindness? </a:t>
            </a:r>
          </a:p>
        </p:txBody>
      </p:sp>
    </p:spTree>
    <p:extLst>
      <p:ext uri="{BB962C8B-B14F-4D97-AF65-F5344CB8AC3E}">
        <p14:creationId xmlns:p14="http://schemas.microsoft.com/office/powerpoint/2010/main" val="15028575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solidFill>
                  <a:schemeClr val="tx1"/>
                </a:solidFill>
              </a:rPr>
              <a:t> </a:t>
            </a:r>
            <a:r>
              <a:rPr lang="en-GB" b="1" dirty="0">
                <a:solidFill>
                  <a:schemeClr val="tx1"/>
                </a:solidFill>
              </a:rPr>
              <a:t>DISCUSSION 1: CONCEPT AND THEME</a:t>
            </a:r>
            <a:r>
              <a:rPr lang="en-GB" dirty="0">
                <a:solidFill>
                  <a:schemeClr val="tx1"/>
                </a:solidFill>
              </a:rPr>
              <a:t>. </a:t>
            </a:r>
          </a:p>
        </p:txBody>
      </p:sp>
      <p:sp>
        <p:nvSpPr>
          <p:cNvPr id="3" name="Content Placeholder 2"/>
          <p:cNvSpPr>
            <a:spLocks noGrp="1"/>
          </p:cNvSpPr>
          <p:nvPr>
            <p:ph idx="1"/>
          </p:nvPr>
        </p:nvSpPr>
        <p:spPr/>
        <p:txBody>
          <a:bodyPr/>
          <a:lstStyle/>
          <a:p>
            <a:endParaRPr lang="en-GB" dirty="0"/>
          </a:p>
          <a:p>
            <a:r>
              <a:rPr lang="en-GB" dirty="0"/>
              <a:t>What type of play are you trying to write?</a:t>
            </a:r>
          </a:p>
          <a:p>
            <a:r>
              <a:rPr lang="en-GB" dirty="0"/>
              <a:t>What are the underlying concepts and ideas? </a:t>
            </a:r>
          </a:p>
          <a:p>
            <a:r>
              <a:rPr lang="en-GB" dirty="0"/>
              <a:t>Do you have a message or are you wanting simply to pose questions?</a:t>
            </a:r>
          </a:p>
          <a:p>
            <a:r>
              <a:rPr lang="en-GB" dirty="0"/>
              <a:t>Is your play purely about entertainment? </a:t>
            </a:r>
          </a:p>
          <a:p>
            <a:r>
              <a:rPr lang="en-GB" dirty="0"/>
              <a:t>Is your play ‘realistic’ or is it absurd?</a:t>
            </a:r>
          </a:p>
          <a:p>
            <a:endParaRPr lang="en-GB" dirty="0"/>
          </a:p>
        </p:txBody>
      </p:sp>
    </p:spTree>
    <p:extLst>
      <p:ext uri="{BB962C8B-B14F-4D97-AF65-F5344CB8AC3E}">
        <p14:creationId xmlns:p14="http://schemas.microsoft.com/office/powerpoint/2010/main" val="19253762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GB" sz="3100" dirty="0">
                <a:solidFill>
                  <a:schemeClr val="tx1"/>
                </a:solidFill>
              </a:rPr>
              <a:t>PLOT  AND STRUCTURE– SOME TIPS, COMPARING THE DIFFERENCES BETWEEN A 10-MINUTE PLAY WITH A LONGER PLAY</a:t>
            </a:r>
            <a:r>
              <a:rPr lang="en-GB" dirty="0">
                <a:solidFill>
                  <a:schemeClr val="tx1"/>
                </a:solidFill>
              </a:rPr>
              <a:t>. </a:t>
            </a:r>
            <a:endParaRPr lang="en-GB" dirty="0"/>
          </a:p>
        </p:txBody>
      </p:sp>
      <p:sp>
        <p:nvSpPr>
          <p:cNvPr id="3" name="Content Placeholder 2"/>
          <p:cNvSpPr>
            <a:spLocks noGrp="1"/>
          </p:cNvSpPr>
          <p:nvPr>
            <p:ph idx="1"/>
          </p:nvPr>
        </p:nvSpPr>
        <p:spPr/>
        <p:txBody>
          <a:bodyPr>
            <a:normAutofit fontScale="92500" lnSpcReduction="20000"/>
          </a:bodyPr>
          <a:lstStyle/>
          <a:p>
            <a:r>
              <a:rPr lang="en-GB" sz="2000" dirty="0"/>
              <a:t>Keep the structure simple; deal with one issue/theme rather than a number.</a:t>
            </a:r>
          </a:p>
          <a:p>
            <a:r>
              <a:rPr lang="en-GB" sz="2000" dirty="0"/>
              <a:t>Keep the number of characters down to a minimum. </a:t>
            </a:r>
          </a:p>
          <a:p>
            <a:r>
              <a:rPr lang="en-GB" sz="2000" dirty="0"/>
              <a:t>Brevity: information needs to be communicated as quickly as possible to the audience in terms of the characters, their relationship, the situation and any problems. </a:t>
            </a:r>
          </a:p>
          <a:p>
            <a:r>
              <a:rPr lang="en-GB" sz="2000" dirty="0"/>
              <a:t>Keep to one setting.</a:t>
            </a:r>
          </a:p>
          <a:p>
            <a:r>
              <a:rPr lang="en-GB" sz="2000" dirty="0"/>
              <a:t>Do not move from one time to another.</a:t>
            </a:r>
          </a:p>
          <a:p>
            <a:r>
              <a:rPr lang="en-GB" sz="2000" dirty="0"/>
              <a:t>Consider the use of a narrator to help move the plot along quickly and give a commentary. </a:t>
            </a:r>
          </a:p>
          <a:p>
            <a:r>
              <a:rPr lang="en-GB" sz="2000" dirty="0"/>
              <a:t>There will no time for a ‘character arc’ i.e. a the internal journey a character makes over the course of a narrative. There is time, however, for a revelation or epiphany. </a:t>
            </a:r>
          </a:p>
          <a:p>
            <a:endParaRPr lang="en-GB" dirty="0"/>
          </a:p>
        </p:txBody>
      </p:sp>
    </p:spTree>
    <p:extLst>
      <p:ext uri="{BB962C8B-B14F-4D97-AF65-F5344CB8AC3E}">
        <p14:creationId xmlns:p14="http://schemas.microsoft.com/office/powerpoint/2010/main" val="14146392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solidFill>
                  <a:schemeClr val="tx1"/>
                </a:solidFill>
              </a:rPr>
              <a:t>Some of Chris McDermott’s Plays.</a:t>
            </a:r>
          </a:p>
        </p:txBody>
      </p:sp>
      <p:sp>
        <p:nvSpPr>
          <p:cNvPr id="3" name="Content Placeholder 2"/>
          <p:cNvSpPr>
            <a:spLocks noGrp="1"/>
          </p:cNvSpPr>
          <p:nvPr>
            <p:ph idx="1"/>
          </p:nvPr>
        </p:nvSpPr>
        <p:spPr/>
        <p:txBody>
          <a:bodyPr>
            <a:normAutofit/>
          </a:bodyPr>
          <a:lstStyle/>
          <a:p>
            <a:endParaRPr lang="en-GB" dirty="0"/>
          </a:p>
          <a:p>
            <a:r>
              <a:rPr lang="en-GB" sz="2800" dirty="0"/>
              <a:t>Some examples of plays I have written and directed.</a:t>
            </a:r>
          </a:p>
          <a:p>
            <a:r>
              <a:rPr lang="en-GB" sz="2800" dirty="0"/>
              <a:t>What inspired their creation?</a:t>
            </a:r>
          </a:p>
          <a:p>
            <a:r>
              <a:rPr lang="en-GB" sz="2800" dirty="0"/>
              <a:t>What techniques did I use?</a:t>
            </a:r>
          </a:p>
          <a:p>
            <a:r>
              <a:rPr lang="en-GB" sz="2800" dirty="0"/>
              <a:t>What response did I want from the audience? </a:t>
            </a:r>
          </a:p>
        </p:txBody>
      </p:sp>
    </p:spTree>
    <p:extLst>
      <p:ext uri="{BB962C8B-B14F-4D97-AF65-F5344CB8AC3E}">
        <p14:creationId xmlns:p14="http://schemas.microsoft.com/office/powerpoint/2010/main" val="25273029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400" dirty="0">
                <a:solidFill>
                  <a:schemeClr val="tx1"/>
                </a:solidFill>
              </a:rPr>
              <a:t>DISCOVERY IN A BATHTUB -  a comedic play which claims to expose Archimedes as not being the person that we have always believed him to be! </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76600" y="1857376"/>
            <a:ext cx="3438525" cy="4581524"/>
          </a:xfrm>
        </p:spPr>
      </p:pic>
    </p:spTree>
    <p:extLst>
      <p:ext uri="{BB962C8B-B14F-4D97-AF65-F5344CB8AC3E}">
        <p14:creationId xmlns:p14="http://schemas.microsoft.com/office/powerpoint/2010/main" val="34423103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400" dirty="0">
                <a:solidFill>
                  <a:schemeClr val="tx1"/>
                </a:solidFill>
              </a:rPr>
              <a:t>COMING HOME TO SAT NAV - a comedic look at the relationship between a man and a woman which has a surreal element. </a:t>
            </a:r>
          </a:p>
        </p:txBody>
      </p:sp>
      <p:graphicFrame>
        <p:nvGraphicFramePr>
          <p:cNvPr id="6" name="Content Placeholder 5"/>
          <p:cNvGraphicFramePr>
            <a:graphicFrameLocks noGrp="1" noChangeAspect="1"/>
          </p:cNvGraphicFramePr>
          <p:nvPr>
            <p:ph idx="1"/>
          </p:nvPr>
        </p:nvGraphicFramePr>
        <p:xfrm>
          <a:off x="3105150" y="1619250"/>
          <a:ext cx="3609975" cy="4953000"/>
        </p:xfrm>
        <a:graphic>
          <a:graphicData uri="http://schemas.openxmlformats.org/presentationml/2006/ole">
            <mc:AlternateContent xmlns:mc="http://schemas.openxmlformats.org/markup-compatibility/2006">
              <mc:Choice xmlns:v="urn:schemas-microsoft-com:vml" Requires="v">
                <p:oleObj spid="_x0000_s2086" name="Acrobat Document" r:id="rId3" imgW="4533723" imgH="6415677" progId="AcroExch.Document.DC">
                  <p:embed/>
                </p:oleObj>
              </mc:Choice>
              <mc:Fallback>
                <p:oleObj name="Acrobat Document" r:id="rId3" imgW="4533723" imgH="6415677" progId="AcroExch.Document.DC">
                  <p:embed/>
                  <p:pic>
                    <p:nvPicPr>
                      <p:cNvPr id="0" name=""/>
                      <p:cNvPicPr/>
                      <p:nvPr/>
                    </p:nvPicPr>
                    <p:blipFill>
                      <a:blip r:embed="rId4"/>
                      <a:stretch>
                        <a:fillRect/>
                      </a:stretch>
                    </p:blipFill>
                    <p:spPr>
                      <a:xfrm>
                        <a:off x="3105150" y="1619250"/>
                        <a:ext cx="3609975" cy="4953000"/>
                      </a:xfrm>
                      <a:prstGeom prst="rect">
                        <a:avLst/>
                      </a:prstGeom>
                    </p:spPr>
                  </p:pic>
                </p:oleObj>
              </mc:Fallback>
            </mc:AlternateContent>
          </a:graphicData>
        </a:graphic>
      </p:graphicFrame>
    </p:spTree>
    <p:extLst>
      <p:ext uri="{BB962C8B-B14F-4D97-AF65-F5344CB8AC3E}">
        <p14:creationId xmlns:p14="http://schemas.microsoft.com/office/powerpoint/2010/main" val="42093125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400" dirty="0">
                <a:solidFill>
                  <a:schemeClr val="tx1"/>
                </a:solidFill>
              </a:rPr>
              <a:t>BLIND -  a serious piece designed to ask the audience to think: what is more serious, to be physically blind or to be emotionally blind? (Technical note: use of narrators) </a:t>
            </a:r>
          </a:p>
        </p:txBody>
      </p:sp>
      <p:pic>
        <p:nvPicPr>
          <p:cNvPr id="4" name="Content Placeholder 3"/>
          <p:cNvPicPr>
            <a:picLocks noGrp="1" noChangeAspect="1"/>
          </p:cNvPicPr>
          <p:nvPr>
            <p:ph idx="1"/>
          </p:nvPr>
        </p:nvPicPr>
        <p:blipFill>
          <a:blip r:embed="rId2"/>
          <a:stretch>
            <a:fillRect/>
          </a:stretch>
        </p:blipFill>
        <p:spPr>
          <a:xfrm>
            <a:off x="2171700" y="1930400"/>
            <a:ext cx="5743575" cy="4479925"/>
          </a:xfrm>
          <a:prstGeom prst="rect">
            <a:avLst/>
          </a:prstGeom>
        </p:spPr>
      </p:pic>
    </p:spTree>
    <p:extLst>
      <p:ext uri="{BB962C8B-B14F-4D97-AF65-F5344CB8AC3E}">
        <p14:creationId xmlns:p14="http://schemas.microsoft.com/office/powerpoint/2010/main" val="1633114754"/>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450</TotalTime>
  <Words>2171</Words>
  <Application>Microsoft Office PowerPoint</Application>
  <PresentationFormat>Widescreen</PresentationFormat>
  <Paragraphs>120</Paragraphs>
  <Slides>22</Slides>
  <Notes>0</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22</vt:i4>
      </vt:variant>
    </vt:vector>
  </HeadingPairs>
  <TitlesOfParts>
    <vt:vector size="27" baseType="lpstr">
      <vt:lpstr>Arial</vt:lpstr>
      <vt:lpstr>Trebuchet MS</vt:lpstr>
      <vt:lpstr>Wingdings 3</vt:lpstr>
      <vt:lpstr>Facet</vt:lpstr>
      <vt:lpstr>Acrobat Document</vt:lpstr>
      <vt:lpstr>   WATFORD WRITERS WRITING A SHORT PLAY WORKSHOP 1 Chris McDermott 16.11.2020 </vt:lpstr>
      <vt:lpstr>PART ONE – GETTING STARTED. </vt:lpstr>
      <vt:lpstr>CONCEPT AND THEME – Rick Harvey: ‘Concept is king.’ Theme holds everything together; it is the unifying element.    </vt:lpstr>
      <vt:lpstr> DISCUSSION 1: CONCEPT AND THEME. </vt:lpstr>
      <vt:lpstr>PLOT  AND STRUCTURE– SOME TIPS, COMPARING THE DIFFERENCES BETWEEN A 10-MINUTE PLAY WITH A LONGER PLAY. </vt:lpstr>
      <vt:lpstr>Some of Chris McDermott’s Plays.</vt:lpstr>
      <vt:lpstr>DISCOVERY IN A BATHTUB -  a comedic play which claims to expose Archimedes as not being the person that we have always believed him to be! </vt:lpstr>
      <vt:lpstr>COMING HOME TO SAT NAV - a comedic look at the relationship between a man and a woman which has a surreal element. </vt:lpstr>
      <vt:lpstr>BLIND -  a serious piece designed to ask the audience to think: what is more serious, to be physically blind or to be emotionally blind? (Technical note: use of narrators) </vt:lpstr>
      <vt:lpstr>FAKE HISTORY - a comedic take which adapts the concept of ‘FAKE NEWS’ and applies it to a modern version of history in which the Vikings are peaceful people, fearful of the frightening tree-huggers. (Technical note: use of narrators). </vt:lpstr>
      <vt:lpstr>UGGA WUGGA: a comedic look at the development of the English language until it reached its zenith with Shakespeare. But what has happened since then?  (Technical note: use of a narrator) </vt:lpstr>
      <vt:lpstr>DISCUSSION 2: PLOT AND STRUCTURE </vt:lpstr>
      <vt:lpstr>THE WRITING PROCESS – where do I begin and where do I end?  </vt:lpstr>
      <vt:lpstr>SETTING YOUR PLAY OUT – be kind to the director (1).</vt:lpstr>
      <vt:lpstr>MAKE YOUR SCRIPT AS EXPLICT AS YOU CAN – be kind to the director (2).  </vt:lpstr>
      <vt:lpstr>AUDIENCE IMPACT – DISCUSSION 3.</vt:lpstr>
      <vt:lpstr>AUDIENCE IMPACT – WHAT IMPACT DO YOU WANT TO HAVE ON YOUR AUDIENCE?</vt:lpstr>
      <vt:lpstr>SEPARATED (1) – 24 hour play-writing competition. Prompts given by the organisers: kindergarten teacher, one of twins, exploring, recognition. </vt:lpstr>
      <vt:lpstr>SEPARATED(2) – the start of the script. </vt:lpstr>
      <vt:lpstr>SOME FINAL THOUGHTS  </vt:lpstr>
      <vt:lpstr>REFLECTION TIME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WATFORD WRITERS. WRITING A SHORT PLAY. Chris McDermott.  16.11.2020.</dc:title>
  <dc:creator>Christopher McDermott</dc:creator>
  <cp:lastModifiedBy>Ian Welland</cp:lastModifiedBy>
  <cp:revision>65</cp:revision>
  <dcterms:created xsi:type="dcterms:W3CDTF">2020-11-10T13:00:04Z</dcterms:created>
  <dcterms:modified xsi:type="dcterms:W3CDTF">2020-11-16T21:42:56Z</dcterms:modified>
  <cp:contentStatus/>
</cp:coreProperties>
</file>