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78" r:id="rId3"/>
    <p:sldId id="286" r:id="rId4"/>
    <p:sldId id="287" r:id="rId5"/>
    <p:sldId id="279" r:id="rId6"/>
    <p:sldId id="280" r:id="rId7"/>
    <p:sldId id="269" r:id="rId8"/>
    <p:sldId id="277" r:id="rId9"/>
    <p:sldId id="284" r:id="rId10"/>
    <p:sldId id="291" r:id="rId11"/>
    <p:sldId id="288" r:id="rId12"/>
    <p:sldId id="270" r:id="rId13"/>
    <p:sldId id="281" r:id="rId14"/>
    <p:sldId id="271" r:id="rId15"/>
    <p:sldId id="289" r:id="rId16"/>
    <p:sldId id="290" r:id="rId17"/>
    <p:sldId id="283" r:id="rId18"/>
    <p:sldId id="276"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04" autoAdjust="0"/>
    <p:restoredTop sz="94660"/>
  </p:normalViewPr>
  <p:slideViewPr>
    <p:cSldViewPr snapToGrid="0" showGuides="1">
      <p:cViewPr varScale="1">
        <p:scale>
          <a:sx n="67" d="100"/>
          <a:sy n="67" d="100"/>
        </p:scale>
        <p:origin x="636" y="4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1/4/2021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google.ae/imgres?imgurl=http://www.jeff-wheeler.com/wp-content/uploads/2015/01/johari-window.jpg&amp;imgrefurl=http://www.jeff-wheeler.com/?p%3D721&amp;h=450&amp;w=450&amp;tbnid=8kWZeutqMHyxKM:&amp;docid=UYqyaBPLpq5XhM&amp;ei=EjCfVqT2AoG4UoPSj_gO&amp;tbm=isch&amp;ved=0ahUKEwikx_2Z6LfKAhUBnBQKHQPpA-8QMwg0KAQwBA"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l"/>
            <a:br>
              <a:rPr lang="en-GB" dirty="0">
                <a:solidFill>
                  <a:schemeClr val="tx1"/>
                </a:solidFill>
              </a:rPr>
            </a:br>
            <a:br>
              <a:rPr lang="en-GB" dirty="0">
                <a:solidFill>
                  <a:schemeClr val="tx1"/>
                </a:solidFill>
              </a:rPr>
            </a:br>
            <a:br>
              <a:rPr lang="en-GB" dirty="0">
                <a:solidFill>
                  <a:schemeClr val="tx1"/>
                </a:solidFill>
              </a:rPr>
            </a:br>
            <a:r>
              <a:rPr lang="en-GB" sz="3600" dirty="0">
                <a:solidFill>
                  <a:schemeClr val="tx1"/>
                </a:solidFill>
              </a:rPr>
              <a:t>WATFORD WRITERS</a:t>
            </a:r>
            <a:br>
              <a:rPr lang="en-GB" sz="3600" dirty="0">
                <a:solidFill>
                  <a:schemeClr val="tx1"/>
                </a:solidFill>
              </a:rPr>
            </a:br>
            <a:r>
              <a:rPr lang="en-GB" sz="3600" dirty="0">
                <a:solidFill>
                  <a:schemeClr val="tx1"/>
                </a:solidFill>
              </a:rPr>
              <a:t>WRITING A SHORT PLAY WORKSHOP 2</a:t>
            </a:r>
            <a:br>
              <a:rPr lang="en-GB" sz="3600" dirty="0">
                <a:solidFill>
                  <a:schemeClr val="tx1"/>
                </a:solidFill>
              </a:rPr>
            </a:br>
            <a:r>
              <a:rPr lang="en-GB" sz="3600" dirty="0">
                <a:solidFill>
                  <a:schemeClr val="tx1"/>
                </a:solidFill>
              </a:rPr>
              <a:t>Chris McDermott (4.01.2021)</a:t>
            </a:r>
            <a:br>
              <a:rPr lang="en-GB" sz="3600" dirty="0">
                <a:solidFill>
                  <a:schemeClr val="tx1"/>
                </a:solidFill>
              </a:rPr>
            </a:br>
            <a:endParaRPr lang="en-GB" sz="3600" dirty="0">
              <a:solidFill>
                <a:schemeClr val="tx1"/>
              </a:solidFill>
            </a:endParaRPr>
          </a:p>
        </p:txBody>
      </p:sp>
      <p:sp>
        <p:nvSpPr>
          <p:cNvPr id="3" name="Subtitle 2"/>
          <p:cNvSpPr>
            <a:spLocks noGrp="1"/>
          </p:cNvSpPr>
          <p:nvPr>
            <p:ph type="subTitle" idx="1"/>
          </p:nvPr>
        </p:nvSpPr>
        <p:spPr/>
        <p:txBody>
          <a:bodyPr/>
          <a:lstStyle/>
          <a:p>
            <a:pPr algn="l"/>
            <a:r>
              <a:rPr lang="en-GB" b="1" dirty="0">
                <a:solidFill>
                  <a:schemeClr val="tx1"/>
                </a:solidFill>
              </a:rPr>
              <a:t>TWO – A consideration of Character and Dialogue. </a:t>
            </a:r>
          </a:p>
          <a:p>
            <a:pPr algn="l"/>
            <a:r>
              <a:rPr lang="en-GB" dirty="0"/>
              <a:t>(N.B. This follows on from the first session, which examined issues such as: Concept and Theme; Plot and Structure; Audience Impact).  </a:t>
            </a:r>
          </a:p>
        </p:txBody>
      </p:sp>
    </p:spTree>
    <p:extLst>
      <p:ext uri="{BB962C8B-B14F-4D97-AF65-F5344CB8AC3E}">
        <p14:creationId xmlns:p14="http://schemas.microsoft.com/office/powerpoint/2010/main" val="35091853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solidFill>
                  <a:schemeClr val="tx1"/>
                </a:solidFill>
              </a:rPr>
              <a:t>YOUR CHARACTER’S KNOWLEDGE AND SELF-AWARERNESS</a:t>
            </a:r>
            <a:endParaRPr lang="en-GB" dirty="0"/>
          </a:p>
        </p:txBody>
      </p:sp>
      <p:sp>
        <p:nvSpPr>
          <p:cNvPr id="3" name="Content Placeholder 2"/>
          <p:cNvSpPr>
            <a:spLocks noGrp="1"/>
          </p:cNvSpPr>
          <p:nvPr>
            <p:ph idx="1"/>
          </p:nvPr>
        </p:nvSpPr>
        <p:spPr/>
        <p:txBody>
          <a:bodyPr>
            <a:normAutofit fontScale="85000" lnSpcReduction="20000"/>
          </a:bodyPr>
          <a:lstStyle/>
          <a:p>
            <a:r>
              <a:rPr lang="en-US" dirty="0"/>
              <a:t>Do </a:t>
            </a:r>
            <a:r>
              <a:rPr lang="en-US" b="1" u="sng" dirty="0"/>
              <a:t>other characters </a:t>
            </a:r>
            <a:r>
              <a:rPr lang="en-US" dirty="0"/>
              <a:t>know things that this character does not know, either about themselves or in connection with the plot?</a:t>
            </a:r>
          </a:p>
          <a:p>
            <a:r>
              <a:rPr lang="en-US" dirty="0"/>
              <a:t>Does </a:t>
            </a:r>
            <a:r>
              <a:rPr lang="en-US" b="1" u="sng" dirty="0"/>
              <a:t>the audience</a:t>
            </a:r>
            <a:r>
              <a:rPr lang="en-US" b="1" dirty="0"/>
              <a:t> </a:t>
            </a:r>
            <a:r>
              <a:rPr lang="en-US" dirty="0"/>
              <a:t>know things about this character does not know about themselves or in connection with the plot? </a:t>
            </a:r>
          </a:p>
          <a:p>
            <a:endParaRPr lang="en-US" dirty="0"/>
          </a:p>
          <a:p>
            <a:pPr marL="0" indent="0">
              <a:buNone/>
            </a:pPr>
            <a:r>
              <a:rPr lang="en-US" dirty="0"/>
              <a:t>Reflect on whether play and films you are familiar with are primarily plot-driven or character-driven. Three examples: </a:t>
            </a:r>
          </a:p>
          <a:p>
            <a:pPr marL="0" indent="0">
              <a:buNone/>
            </a:pPr>
            <a:r>
              <a:rPr lang="en-US" b="1" dirty="0"/>
              <a:t>PLOT-DRIVEN: </a:t>
            </a:r>
          </a:p>
          <a:p>
            <a:r>
              <a:rPr lang="en-US" dirty="0"/>
              <a:t>The character may be ignorant of something which the audience knows; this can add suspense because the audience sees the character putting themselves in danger. </a:t>
            </a:r>
          </a:p>
          <a:p>
            <a:r>
              <a:rPr lang="en-US" dirty="0"/>
              <a:t>The character may know something the audience does not, and it is up to the audience or other characters in the play to discover this hidden truth e.g. the character is a murderer.</a:t>
            </a:r>
          </a:p>
          <a:p>
            <a:pPr marL="0" indent="0">
              <a:buNone/>
            </a:pPr>
            <a:r>
              <a:rPr lang="en-US" b="1" dirty="0"/>
              <a:t>CHARACTER-DRIVEN: </a:t>
            </a:r>
          </a:p>
          <a:p>
            <a:r>
              <a:rPr lang="en-US" dirty="0"/>
              <a:t>The character is following a character arc and might experience an epiphany. </a:t>
            </a:r>
          </a:p>
          <a:p>
            <a:endParaRPr lang="en-GB" dirty="0"/>
          </a:p>
        </p:txBody>
      </p:sp>
    </p:spTree>
    <p:extLst>
      <p:ext uri="{BB962C8B-B14F-4D97-AF65-F5344CB8AC3E}">
        <p14:creationId xmlns:p14="http://schemas.microsoft.com/office/powerpoint/2010/main" val="32218016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solidFill>
                  <a:schemeClr val="tx1"/>
                </a:solidFill>
              </a:rPr>
              <a:t>CHARACTERISATION AND CHARACTER ARC.</a:t>
            </a:r>
            <a:endParaRPr lang="en-GB" dirty="0"/>
          </a:p>
        </p:txBody>
      </p:sp>
      <p:sp>
        <p:nvSpPr>
          <p:cNvPr id="3" name="Content Placeholder 2"/>
          <p:cNvSpPr>
            <a:spLocks noGrp="1"/>
          </p:cNvSpPr>
          <p:nvPr>
            <p:ph idx="1"/>
          </p:nvPr>
        </p:nvSpPr>
        <p:spPr/>
        <p:txBody>
          <a:bodyPr/>
          <a:lstStyle/>
          <a:p>
            <a:r>
              <a:rPr lang="en-GB" dirty="0"/>
              <a:t>In the Murder Mystery plays I have written the characters tend to be Flat i.e. stereotypical because the plays are plot-driven and often humorous in intent.</a:t>
            </a:r>
          </a:p>
          <a:p>
            <a:r>
              <a:rPr lang="en-GB" dirty="0"/>
              <a:t>In the other plays that I have written which are character-driven, the plays are serious and examine issues connected with human nature and society. For example, who holds the power in a relationship, how do they do this and why? </a:t>
            </a:r>
          </a:p>
          <a:p>
            <a:r>
              <a:rPr lang="en-GB" dirty="0"/>
              <a:t>Character arc – this is the transforming of a character from one sort of person to another over the duration of the play. This is usually a positive transformation from selfish to selfless or unconfident to confident, but it can be a negative transformation, as in the case of Macbeth, who changes from hero to assassin. </a:t>
            </a:r>
          </a:p>
          <a:p>
            <a:r>
              <a:rPr lang="en-GB" dirty="0"/>
              <a:t>It is difficult to achieve a character arc in a short play, but there is the opportunity for a revelation or an epiphany. </a:t>
            </a:r>
          </a:p>
        </p:txBody>
      </p:sp>
    </p:spTree>
    <p:extLst>
      <p:ext uri="{BB962C8B-B14F-4D97-AF65-F5344CB8AC3E}">
        <p14:creationId xmlns:p14="http://schemas.microsoft.com/office/powerpoint/2010/main" val="23422984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solidFill>
                  <a:schemeClr val="tx1"/>
                </a:solidFill>
              </a:rPr>
              <a:t>CHARACTER: SOME CONSIDERATIONS.</a:t>
            </a:r>
          </a:p>
        </p:txBody>
      </p:sp>
      <p:sp>
        <p:nvSpPr>
          <p:cNvPr id="3" name="Content Placeholder 2"/>
          <p:cNvSpPr>
            <a:spLocks noGrp="1"/>
          </p:cNvSpPr>
          <p:nvPr>
            <p:ph idx="1"/>
          </p:nvPr>
        </p:nvSpPr>
        <p:spPr/>
        <p:txBody>
          <a:bodyPr>
            <a:normAutofit fontScale="92500"/>
          </a:bodyPr>
          <a:lstStyle/>
          <a:p>
            <a:r>
              <a:rPr lang="en-GB" sz="2000" dirty="0"/>
              <a:t>Where do we get our inspiration for characters from? </a:t>
            </a:r>
          </a:p>
          <a:p>
            <a:r>
              <a:rPr lang="en-GB" sz="2000" dirty="0"/>
              <a:t>Are they Flat characters or Round Characters? </a:t>
            </a:r>
          </a:p>
          <a:p>
            <a:r>
              <a:rPr lang="en-GB" sz="2000" dirty="0"/>
              <a:t>Are they the protagonist, the antagonist or the deuterogamist (ally)? </a:t>
            </a:r>
          </a:p>
          <a:p>
            <a:r>
              <a:rPr lang="en-GB" sz="2000" dirty="0"/>
              <a:t>How have we named them? Is this significant? </a:t>
            </a:r>
          </a:p>
          <a:p>
            <a:r>
              <a:rPr lang="en-GB" sz="2000" dirty="0"/>
              <a:t>What is their role in their relationships/family/workplace?</a:t>
            </a:r>
          </a:p>
          <a:p>
            <a:r>
              <a:rPr lang="en-GB" sz="2000" dirty="0"/>
              <a:t>What is their role in the play? </a:t>
            </a:r>
          </a:p>
          <a:p>
            <a:r>
              <a:rPr lang="en-GB" sz="2000" dirty="0"/>
              <a:t>Can they be trusted by the other characters? Can they be trusted by the audience? Can they be trusted by themselves? Do they know themselves? </a:t>
            </a:r>
          </a:p>
          <a:p>
            <a:r>
              <a:rPr lang="en-GB" sz="2000" dirty="0"/>
              <a:t>A better understanding of individual characters by the author can mean that the characters drive the dialogue. </a:t>
            </a:r>
          </a:p>
          <a:p>
            <a:endParaRPr lang="en-GB" sz="2000" dirty="0"/>
          </a:p>
          <a:p>
            <a:endParaRPr lang="en-GB" dirty="0"/>
          </a:p>
          <a:p>
            <a:endParaRPr lang="en-GB" dirty="0"/>
          </a:p>
        </p:txBody>
      </p:sp>
    </p:spTree>
    <p:extLst>
      <p:ext uri="{BB962C8B-B14F-4D97-AF65-F5344CB8AC3E}">
        <p14:creationId xmlns:p14="http://schemas.microsoft.com/office/powerpoint/2010/main" val="32697528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GB" b="1" dirty="0">
                <a:solidFill>
                  <a:schemeClr val="tx1"/>
                </a:solidFill>
              </a:rPr>
              <a:t>INTERLUDE AND DISCUSSION TIME 2: reflect on fictional characters you have met or created.  </a:t>
            </a:r>
          </a:p>
        </p:txBody>
      </p:sp>
      <p:sp>
        <p:nvSpPr>
          <p:cNvPr id="3" name="Content Placeholder 2"/>
          <p:cNvSpPr>
            <a:spLocks noGrp="1"/>
          </p:cNvSpPr>
          <p:nvPr>
            <p:ph idx="1"/>
          </p:nvPr>
        </p:nvSpPr>
        <p:spPr/>
        <p:txBody>
          <a:bodyPr/>
          <a:lstStyle/>
          <a:p>
            <a:endParaRPr lang="en-GB" dirty="0"/>
          </a:p>
          <a:p>
            <a:endParaRPr lang="en-GB" dirty="0"/>
          </a:p>
          <a:p>
            <a:r>
              <a:rPr lang="en-GB" dirty="0"/>
              <a:t>What is their name?</a:t>
            </a:r>
          </a:p>
          <a:p>
            <a:r>
              <a:rPr lang="en-GB" dirty="0"/>
              <a:t>What is their role?</a:t>
            </a:r>
          </a:p>
          <a:p>
            <a:r>
              <a:rPr lang="en-GB" dirty="0"/>
              <a:t>What is their function in the play?</a:t>
            </a:r>
          </a:p>
          <a:p>
            <a:r>
              <a:rPr lang="en-GB" dirty="0"/>
              <a:t>Are they Round Characters or Flat Characters? </a:t>
            </a:r>
          </a:p>
          <a:p>
            <a:r>
              <a:rPr lang="en-GB" dirty="0"/>
              <a:t>How do they relate to the other characters?</a:t>
            </a:r>
          </a:p>
          <a:p>
            <a:r>
              <a:rPr lang="en-GB" dirty="0"/>
              <a:t>Are they believable?</a:t>
            </a:r>
          </a:p>
          <a:p>
            <a:r>
              <a:rPr lang="en-GB" dirty="0"/>
              <a:t>Do they break the fourth wall?  </a:t>
            </a:r>
          </a:p>
          <a:p>
            <a:endParaRPr lang="en-GB" dirty="0"/>
          </a:p>
        </p:txBody>
      </p:sp>
    </p:spTree>
    <p:extLst>
      <p:ext uri="{BB962C8B-B14F-4D97-AF65-F5344CB8AC3E}">
        <p14:creationId xmlns:p14="http://schemas.microsoft.com/office/powerpoint/2010/main" val="35753914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solidFill>
                  <a:schemeClr val="tx1"/>
                </a:solidFill>
              </a:rPr>
              <a:t>DIALOGUE</a:t>
            </a:r>
            <a:r>
              <a:rPr lang="en-GB" dirty="0">
                <a:solidFill>
                  <a:schemeClr val="tx1"/>
                </a:solidFill>
              </a:rPr>
              <a:t> </a:t>
            </a:r>
            <a:br>
              <a:rPr lang="en-GB" dirty="0">
                <a:solidFill>
                  <a:schemeClr val="tx1"/>
                </a:solidFill>
              </a:rPr>
            </a:br>
            <a:endParaRPr lang="en-GB" dirty="0">
              <a:solidFill>
                <a:schemeClr val="tx1"/>
              </a:solidFill>
            </a:endParaRPr>
          </a:p>
        </p:txBody>
      </p:sp>
      <p:sp>
        <p:nvSpPr>
          <p:cNvPr id="3" name="Content Placeholder 2"/>
          <p:cNvSpPr>
            <a:spLocks noGrp="1"/>
          </p:cNvSpPr>
          <p:nvPr>
            <p:ph idx="1"/>
          </p:nvPr>
        </p:nvSpPr>
        <p:spPr/>
        <p:txBody>
          <a:bodyPr/>
          <a:lstStyle/>
          <a:p>
            <a:r>
              <a:rPr lang="en-GB" dirty="0"/>
              <a:t>The dialogue needs to be appropriate for the character in terms of age, social class, occupation etc.</a:t>
            </a:r>
          </a:p>
          <a:p>
            <a:r>
              <a:rPr lang="en-GB" dirty="0"/>
              <a:t>What is the purpose of the conversation? Is it to tell us about an individual, the relationship between individuals or to progress the plot?</a:t>
            </a:r>
          </a:p>
          <a:p>
            <a:r>
              <a:rPr lang="en-GB" dirty="0"/>
              <a:t>Generally, keep the dialogue brief. Do not overwrite – characters who, in real life, send us to sleep will probably have the same effect on the audience. </a:t>
            </a:r>
          </a:p>
          <a:p>
            <a:r>
              <a:rPr lang="en-GB" dirty="0"/>
              <a:t>Omit unnecessary dialogue such as small talk. </a:t>
            </a:r>
          </a:p>
          <a:p>
            <a:r>
              <a:rPr lang="en-GB" dirty="0"/>
              <a:t>Where possible, check the dialogue with people of the right age range.</a:t>
            </a:r>
          </a:p>
          <a:p>
            <a:r>
              <a:rPr lang="en-GB" dirty="0"/>
              <a:t>Have you thought about: accent, dialect, vocabulary, body language? The concept of idiolect. </a:t>
            </a:r>
          </a:p>
          <a:p>
            <a:r>
              <a:rPr lang="en-GB" dirty="0"/>
              <a:t>Read the dialogue aloud with friends. </a:t>
            </a:r>
          </a:p>
          <a:p>
            <a:endParaRPr lang="en-GB" dirty="0"/>
          </a:p>
        </p:txBody>
      </p:sp>
    </p:spTree>
    <p:extLst>
      <p:ext uri="{BB962C8B-B14F-4D97-AF65-F5344CB8AC3E}">
        <p14:creationId xmlns:p14="http://schemas.microsoft.com/office/powerpoint/2010/main" val="17890519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GB" b="1" dirty="0">
                <a:solidFill>
                  <a:schemeClr val="tx1"/>
                </a:solidFill>
              </a:rPr>
              <a:t>SMALL EXCERPT FROM THE EPISODE I WROTE RECENTLY</a:t>
            </a:r>
            <a:br>
              <a:rPr lang="en-GB" dirty="0">
                <a:solidFill>
                  <a:schemeClr val="tx1"/>
                </a:solidFill>
              </a:rPr>
            </a:br>
            <a:endParaRPr lang="en-GB" dirty="0"/>
          </a:p>
        </p:txBody>
      </p:sp>
      <p:sp>
        <p:nvSpPr>
          <p:cNvPr id="3" name="Content Placeholder 2"/>
          <p:cNvSpPr>
            <a:spLocks noGrp="1"/>
          </p:cNvSpPr>
          <p:nvPr>
            <p:ph idx="1"/>
          </p:nvPr>
        </p:nvSpPr>
        <p:spPr/>
        <p:txBody>
          <a:bodyPr>
            <a:normAutofit fontScale="77500" lnSpcReduction="20000"/>
          </a:bodyPr>
          <a:lstStyle/>
          <a:p>
            <a:r>
              <a:rPr lang="en-GB" b="1" dirty="0"/>
              <a:t>Dave has just walked into a pub one lunchtime to discover that Karen is having a drink with her friend, Ruth. Karen has bought herself a new phone after her previous one had mysteriously ‘disappeared.’</a:t>
            </a:r>
            <a:endParaRPr lang="en-GB" dirty="0"/>
          </a:p>
          <a:p>
            <a:r>
              <a:rPr lang="en-GB" b="1" dirty="0"/>
              <a:t>DAVE: </a:t>
            </a:r>
            <a:r>
              <a:rPr lang="en-GB" dirty="0"/>
              <a:t>So, what’s going on then?</a:t>
            </a:r>
          </a:p>
          <a:p>
            <a:r>
              <a:rPr lang="en-GB" b="1" dirty="0"/>
              <a:t>KAREN: </a:t>
            </a:r>
            <a:r>
              <a:rPr lang="en-GB" dirty="0"/>
              <a:t>What do you mean, Dave, going on? There’s nothing ‘</a:t>
            </a:r>
            <a:r>
              <a:rPr lang="en-GB" i="1" dirty="0"/>
              <a:t>going on’</a:t>
            </a:r>
            <a:r>
              <a:rPr lang="en-GB" dirty="0"/>
              <a:t>.</a:t>
            </a:r>
          </a:p>
          <a:p>
            <a:r>
              <a:rPr lang="en-GB" b="1" dirty="0"/>
              <a:t>DAVE: </a:t>
            </a:r>
            <a:r>
              <a:rPr lang="en-GB" dirty="0"/>
              <a:t>Then why are you here with that Ruth having lunch, when you told me you were off out to get my Christmas present? </a:t>
            </a:r>
          </a:p>
          <a:p>
            <a:r>
              <a:rPr lang="en-GB" b="1" dirty="0"/>
              <a:t>KAREN: </a:t>
            </a:r>
            <a:r>
              <a:rPr lang="en-GB" dirty="0"/>
              <a:t>Well, I am darling!  It’s my top priority for the day.</a:t>
            </a:r>
          </a:p>
          <a:p>
            <a:r>
              <a:rPr lang="en-GB" b="1" dirty="0"/>
              <a:t>DAVE: (NOTICING KAREN’S BAG) </a:t>
            </a:r>
            <a:r>
              <a:rPr lang="en-GB" dirty="0"/>
              <a:t>Oh yes! I see you’ve been out shopping. You don’t mind if I have a look do you?</a:t>
            </a:r>
          </a:p>
          <a:p>
            <a:r>
              <a:rPr lang="en-GB" b="1" dirty="0"/>
              <a:t>KAREN: (REALISING DAVE MIGHT DISCOVER THE MOBILE PHONE) </a:t>
            </a:r>
            <a:r>
              <a:rPr lang="en-GB" dirty="0"/>
              <a:t>No, darling. No. Don’t look! Please don’t look! You know I wouldn’t want you to spoil your Christmas surprise!</a:t>
            </a:r>
          </a:p>
          <a:p>
            <a:r>
              <a:rPr lang="en-GB" b="1" dirty="0"/>
              <a:t>DAVE: </a:t>
            </a:r>
            <a:r>
              <a:rPr lang="en-GB" dirty="0"/>
              <a:t>Just a little look in your bag. I’m sure it won’t do any harm.</a:t>
            </a:r>
          </a:p>
          <a:p>
            <a:r>
              <a:rPr lang="en-GB" b="1" dirty="0"/>
              <a:t>KAREN: </a:t>
            </a:r>
            <a:r>
              <a:rPr lang="en-GB" dirty="0"/>
              <a:t>No Dave. Please don’t open my bag.</a:t>
            </a:r>
            <a:r>
              <a:rPr lang="en-GB" b="1" dirty="0"/>
              <a:t> </a:t>
            </a:r>
            <a:r>
              <a:rPr lang="en-GB" dirty="0"/>
              <a:t>What would Father Christmas say?</a:t>
            </a:r>
          </a:p>
          <a:p>
            <a:r>
              <a:rPr lang="en-GB" b="1" dirty="0"/>
              <a:t>DAVE: </a:t>
            </a:r>
            <a:r>
              <a:rPr lang="en-GB" dirty="0"/>
              <a:t>He would say you don’t deserve the love I give you. </a:t>
            </a:r>
            <a:endParaRPr lang="en-GB" b="1" dirty="0"/>
          </a:p>
          <a:p>
            <a:endParaRPr lang="en-GB" dirty="0"/>
          </a:p>
        </p:txBody>
      </p:sp>
    </p:spTree>
    <p:extLst>
      <p:ext uri="{BB962C8B-B14F-4D97-AF65-F5344CB8AC3E}">
        <p14:creationId xmlns:p14="http://schemas.microsoft.com/office/powerpoint/2010/main" val="8135098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solidFill>
                  <a:schemeClr val="tx1"/>
                </a:solidFill>
              </a:rPr>
              <a:t>INTERLUDE AND DISCUSSION TIME (3):</a:t>
            </a:r>
            <a:br>
              <a:rPr lang="en-GB" b="1" dirty="0">
                <a:solidFill>
                  <a:schemeClr val="tx1"/>
                </a:solidFill>
              </a:rPr>
            </a:br>
            <a:r>
              <a:rPr lang="en-GB" b="1" dirty="0">
                <a:solidFill>
                  <a:schemeClr val="tx1"/>
                </a:solidFill>
              </a:rPr>
              <a:t>REFLECTING ON THE DIALOGUE. </a:t>
            </a:r>
          </a:p>
        </p:txBody>
      </p:sp>
      <p:sp>
        <p:nvSpPr>
          <p:cNvPr id="3" name="Content Placeholder 2"/>
          <p:cNvSpPr>
            <a:spLocks noGrp="1"/>
          </p:cNvSpPr>
          <p:nvPr>
            <p:ph idx="1"/>
          </p:nvPr>
        </p:nvSpPr>
        <p:spPr/>
        <p:txBody>
          <a:bodyPr/>
          <a:lstStyle/>
          <a:p>
            <a:r>
              <a:rPr lang="en-GB" dirty="0"/>
              <a:t>What is the purpose of the conversation from Dave’s point of view?</a:t>
            </a:r>
          </a:p>
          <a:p>
            <a:r>
              <a:rPr lang="en-GB" dirty="0"/>
              <a:t>What is the purpose of the conversation from Karen’s point of view?</a:t>
            </a:r>
          </a:p>
          <a:p>
            <a:r>
              <a:rPr lang="en-GB" i="1" dirty="0"/>
              <a:t>How do we know this?</a:t>
            </a:r>
          </a:p>
          <a:p>
            <a:r>
              <a:rPr lang="en-GB" dirty="0"/>
              <a:t>What is the relationship between Dave and Karen? </a:t>
            </a:r>
            <a:r>
              <a:rPr lang="en-GB" i="1" dirty="0"/>
              <a:t>How do we know this? </a:t>
            </a:r>
          </a:p>
          <a:p>
            <a:r>
              <a:rPr lang="en-GB" dirty="0"/>
              <a:t>Are both characters being honest with themselves and with each other? </a:t>
            </a:r>
            <a:r>
              <a:rPr lang="en-GB" i="1" dirty="0"/>
              <a:t>How do we know this?</a:t>
            </a:r>
          </a:p>
          <a:p>
            <a:r>
              <a:rPr lang="en-GB" dirty="0"/>
              <a:t>What is the purpose of this conversation in terms of the information the writer is relaying to the audience? </a:t>
            </a:r>
          </a:p>
        </p:txBody>
      </p:sp>
    </p:spTree>
    <p:extLst>
      <p:ext uri="{BB962C8B-B14F-4D97-AF65-F5344CB8AC3E}">
        <p14:creationId xmlns:p14="http://schemas.microsoft.com/office/powerpoint/2010/main" val="15556765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solidFill>
                  <a:schemeClr val="tx1"/>
                </a:solidFill>
              </a:rPr>
              <a:t>Final thought. </a:t>
            </a:r>
          </a:p>
        </p:txBody>
      </p:sp>
      <p:sp>
        <p:nvSpPr>
          <p:cNvPr id="3" name="Content Placeholder 2"/>
          <p:cNvSpPr>
            <a:spLocks noGrp="1"/>
          </p:cNvSpPr>
          <p:nvPr>
            <p:ph idx="1"/>
          </p:nvPr>
        </p:nvSpPr>
        <p:spPr/>
        <p:txBody>
          <a:bodyPr/>
          <a:lstStyle/>
          <a:p>
            <a:pPr marL="0" indent="0" algn="ctr">
              <a:buNone/>
            </a:pPr>
            <a:endParaRPr lang="en-GB" dirty="0"/>
          </a:p>
          <a:p>
            <a:pPr marL="0" indent="0" algn="ctr">
              <a:buNone/>
            </a:pPr>
            <a:endParaRPr lang="en-GB" dirty="0"/>
          </a:p>
          <a:p>
            <a:pPr marL="0" indent="0" algn="ctr">
              <a:buNone/>
            </a:pPr>
            <a:endParaRPr lang="en-GB" sz="3600" dirty="0"/>
          </a:p>
          <a:p>
            <a:pPr marL="0" indent="0" algn="ctr">
              <a:buNone/>
            </a:pPr>
            <a:r>
              <a:rPr lang="en-GB" sz="3600" dirty="0"/>
              <a:t>Where do we go from here, if anywhere? </a:t>
            </a:r>
          </a:p>
        </p:txBody>
      </p:sp>
    </p:spTree>
    <p:extLst>
      <p:ext uri="{BB962C8B-B14F-4D97-AF65-F5344CB8AC3E}">
        <p14:creationId xmlns:p14="http://schemas.microsoft.com/office/powerpoint/2010/main" val="42034766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pPr algn="ctr"/>
            <a:endParaRPr lang="en-GB" dirty="0"/>
          </a:p>
          <a:p>
            <a:pPr algn="ctr"/>
            <a:endParaRPr lang="en-GB" dirty="0"/>
          </a:p>
          <a:p>
            <a:pPr algn="ctr"/>
            <a:endParaRPr lang="en-GB" dirty="0"/>
          </a:p>
          <a:p>
            <a:pPr algn="ctr"/>
            <a:endParaRPr lang="en-GB" dirty="0"/>
          </a:p>
          <a:p>
            <a:pPr marL="0" indent="0" algn="ctr">
              <a:buNone/>
            </a:pPr>
            <a:r>
              <a:rPr lang="en-GB" sz="3600" dirty="0"/>
              <a:t>Thank you! </a:t>
            </a:r>
          </a:p>
        </p:txBody>
      </p:sp>
    </p:spTree>
    <p:extLst>
      <p:ext uri="{BB962C8B-B14F-4D97-AF65-F5344CB8AC3E}">
        <p14:creationId xmlns:p14="http://schemas.microsoft.com/office/powerpoint/2010/main" val="2229828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GB" b="1" dirty="0">
                <a:solidFill>
                  <a:schemeClr val="tx1"/>
                </a:solidFill>
              </a:rPr>
              <a:t>RECAP OF SESSION ONE –delivered 16.11.2020. Some of the aspects discussed –overarching issues(1)  </a:t>
            </a:r>
          </a:p>
        </p:txBody>
      </p:sp>
      <p:sp>
        <p:nvSpPr>
          <p:cNvPr id="3" name="Content Placeholder 2"/>
          <p:cNvSpPr>
            <a:spLocks noGrp="1"/>
          </p:cNvSpPr>
          <p:nvPr>
            <p:ph idx="1"/>
          </p:nvPr>
        </p:nvSpPr>
        <p:spPr/>
        <p:txBody>
          <a:bodyPr>
            <a:normAutofit/>
          </a:bodyPr>
          <a:lstStyle/>
          <a:p>
            <a:r>
              <a:rPr lang="en-GB" dirty="0"/>
              <a:t>The writing process: creation, formulation, transcription and adaptation.</a:t>
            </a:r>
          </a:p>
          <a:p>
            <a:endParaRPr lang="en-GB" dirty="0"/>
          </a:p>
          <a:p>
            <a:r>
              <a:rPr lang="en-GB" dirty="0"/>
              <a:t>Concept and theme e.g. the relationship between a person’s parents as they were growing up. </a:t>
            </a:r>
          </a:p>
          <a:p>
            <a:endParaRPr lang="en-GB" dirty="0"/>
          </a:p>
          <a:p>
            <a:r>
              <a:rPr lang="en-GB" dirty="0"/>
              <a:t>Plot and structure: keeping a short play e.g. ten minutes within one time zone, with one set.</a:t>
            </a:r>
          </a:p>
          <a:p>
            <a:endParaRPr lang="en-GB" dirty="0"/>
          </a:p>
          <a:p>
            <a:r>
              <a:rPr lang="en-GB" dirty="0"/>
              <a:t>What impact do you want to have on your audience e.g. make them laugh; make them cry; pose questions; relay a serious message; hold them in suspense.  </a:t>
            </a:r>
          </a:p>
          <a:p>
            <a:endParaRPr lang="en-GB" dirty="0"/>
          </a:p>
          <a:p>
            <a:endParaRPr lang="en-GB" dirty="0"/>
          </a:p>
        </p:txBody>
      </p:sp>
    </p:spTree>
    <p:extLst>
      <p:ext uri="{BB962C8B-B14F-4D97-AF65-F5344CB8AC3E}">
        <p14:creationId xmlns:p14="http://schemas.microsoft.com/office/powerpoint/2010/main" val="31227497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GB" sz="3200" b="1" dirty="0">
                <a:solidFill>
                  <a:schemeClr val="tx1"/>
                </a:solidFill>
              </a:rPr>
              <a:t>RECAP OF SESSION ONE –delivered 16.11.2020. Some of the aspects discussed – more detailed issues (2) </a:t>
            </a:r>
          </a:p>
        </p:txBody>
      </p:sp>
      <p:sp>
        <p:nvSpPr>
          <p:cNvPr id="3" name="Content Placeholder 2"/>
          <p:cNvSpPr>
            <a:spLocks noGrp="1"/>
          </p:cNvSpPr>
          <p:nvPr>
            <p:ph idx="1"/>
          </p:nvPr>
        </p:nvSpPr>
        <p:spPr/>
        <p:txBody>
          <a:bodyPr>
            <a:normAutofit lnSpcReduction="10000"/>
          </a:bodyPr>
          <a:lstStyle/>
          <a:p>
            <a:r>
              <a:rPr lang="en-GB" dirty="0"/>
              <a:t>The employment of a narrator to help in the economical use of time.</a:t>
            </a:r>
          </a:p>
          <a:p>
            <a:endParaRPr lang="en-GB" dirty="0"/>
          </a:p>
          <a:p>
            <a:r>
              <a:rPr lang="en-GB" dirty="0"/>
              <a:t>Breaking the fourth wall by communicating directly with the audience e.g. Frankie </a:t>
            </a:r>
            <a:r>
              <a:rPr lang="en-GB" dirty="0" err="1"/>
              <a:t>Howerd</a:t>
            </a:r>
            <a:r>
              <a:rPr lang="en-GB" dirty="0"/>
              <a:t>, as </a:t>
            </a:r>
            <a:r>
              <a:rPr lang="en-GB" dirty="0" err="1"/>
              <a:t>Lurcio</a:t>
            </a:r>
            <a:r>
              <a:rPr lang="en-GB" dirty="0"/>
              <a:t> in </a:t>
            </a:r>
            <a:r>
              <a:rPr lang="en-GB" i="1" dirty="0"/>
              <a:t>Up Pompeii</a:t>
            </a:r>
          </a:p>
          <a:p>
            <a:endParaRPr lang="en-GB" dirty="0"/>
          </a:p>
          <a:p>
            <a:r>
              <a:rPr lang="en-GB" dirty="0"/>
              <a:t>Being clear about entrances and exits – which exit did a character use and where did she/he go?</a:t>
            </a:r>
          </a:p>
          <a:p>
            <a:endParaRPr lang="en-GB" dirty="0"/>
          </a:p>
          <a:p>
            <a:r>
              <a:rPr lang="en-GB" dirty="0"/>
              <a:t>Technical terms e.g. SFX (Sound) and LX (Lighting) – being clear.</a:t>
            </a:r>
          </a:p>
          <a:p>
            <a:endParaRPr lang="en-GB" dirty="0"/>
          </a:p>
          <a:p>
            <a:r>
              <a:rPr lang="en-GB" dirty="0"/>
              <a:t>Keeping the number of characters to a minimum in a short play.  </a:t>
            </a:r>
          </a:p>
          <a:p>
            <a:endParaRPr lang="en-GB" dirty="0"/>
          </a:p>
          <a:p>
            <a:endParaRPr lang="en-GB" dirty="0"/>
          </a:p>
          <a:p>
            <a:pPr marL="0" indent="0">
              <a:buNone/>
            </a:pPr>
            <a:endParaRPr lang="en-GB" dirty="0"/>
          </a:p>
          <a:p>
            <a:endParaRPr lang="en-GB" dirty="0"/>
          </a:p>
          <a:p>
            <a:endParaRPr lang="en-GB" dirty="0"/>
          </a:p>
          <a:p>
            <a:endParaRPr lang="en-GB" dirty="0"/>
          </a:p>
        </p:txBody>
      </p:sp>
    </p:spTree>
    <p:extLst>
      <p:ext uri="{BB962C8B-B14F-4D97-AF65-F5344CB8AC3E}">
        <p14:creationId xmlns:p14="http://schemas.microsoft.com/office/powerpoint/2010/main" val="21170274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solidFill>
                  <a:schemeClr val="tx1"/>
                </a:solidFill>
              </a:rPr>
              <a:t>INTERLUDE AND DISCUSSION TIME (1) </a:t>
            </a:r>
          </a:p>
        </p:txBody>
      </p:sp>
      <p:sp>
        <p:nvSpPr>
          <p:cNvPr id="3" name="Content Placeholder 2"/>
          <p:cNvSpPr>
            <a:spLocks noGrp="1"/>
          </p:cNvSpPr>
          <p:nvPr>
            <p:ph idx="1"/>
          </p:nvPr>
        </p:nvSpPr>
        <p:spPr/>
        <p:txBody>
          <a:bodyPr>
            <a:normAutofit/>
          </a:bodyPr>
          <a:lstStyle/>
          <a:p>
            <a:pPr marL="0" indent="0">
              <a:buNone/>
            </a:pPr>
            <a:r>
              <a:rPr lang="en-GB" sz="4000" dirty="0"/>
              <a:t>Are there any points you have for discussion, either from the recap of some of the points from the last session or from writing you have done since? </a:t>
            </a:r>
          </a:p>
        </p:txBody>
      </p:sp>
    </p:spTree>
    <p:extLst>
      <p:ext uri="{BB962C8B-B14F-4D97-AF65-F5344CB8AC3E}">
        <p14:creationId xmlns:p14="http://schemas.microsoft.com/office/powerpoint/2010/main" val="10444537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solidFill>
                  <a:schemeClr val="tx1"/>
                </a:solidFill>
              </a:rPr>
              <a:t>THINKING ABOUT CHARACTER</a:t>
            </a:r>
          </a:p>
        </p:txBody>
      </p:sp>
      <p:sp>
        <p:nvSpPr>
          <p:cNvPr id="3" name="Content Placeholder 2"/>
          <p:cNvSpPr>
            <a:spLocks noGrp="1"/>
          </p:cNvSpPr>
          <p:nvPr>
            <p:ph idx="1"/>
          </p:nvPr>
        </p:nvSpPr>
        <p:spPr/>
        <p:txBody>
          <a:bodyPr/>
          <a:lstStyle/>
          <a:p>
            <a:r>
              <a:rPr lang="en-GB" dirty="0"/>
              <a:t>Jimmy McGovern (</a:t>
            </a:r>
            <a:r>
              <a:rPr lang="en-GB" i="1" dirty="0"/>
              <a:t>Brookside</a:t>
            </a:r>
            <a:r>
              <a:rPr lang="en-GB" dirty="0"/>
              <a:t> and </a:t>
            </a:r>
            <a:r>
              <a:rPr lang="en-GB" i="1" dirty="0"/>
              <a:t>Cracker</a:t>
            </a:r>
            <a:r>
              <a:rPr lang="en-GB" dirty="0"/>
              <a:t>) : It’s about character complexity and story simplicity.’ But how do we, as authors, know what the characters are really like? </a:t>
            </a:r>
          </a:p>
          <a:p>
            <a:r>
              <a:rPr lang="en-GB" dirty="0"/>
              <a:t>The difference between </a:t>
            </a:r>
            <a:r>
              <a:rPr lang="en-GB" i="1" dirty="0"/>
              <a:t>character,</a:t>
            </a:r>
            <a:r>
              <a:rPr lang="en-GB" dirty="0"/>
              <a:t> which relates to issues such as honesty and kindliness and </a:t>
            </a:r>
            <a:r>
              <a:rPr lang="en-GB" i="1" dirty="0"/>
              <a:t>personality</a:t>
            </a:r>
            <a:r>
              <a:rPr lang="en-GB" dirty="0"/>
              <a:t>, which relates to issues such as extroversion and confidence.</a:t>
            </a:r>
          </a:p>
          <a:p>
            <a:r>
              <a:rPr lang="en-GB" dirty="0"/>
              <a:t>Round characters and Flat characters. Round characters are relatively complex and can undergo development whereas Flat characters are uncomplicated, two dimensional and often stereotypical. </a:t>
            </a:r>
          </a:p>
          <a:p>
            <a:r>
              <a:rPr lang="en-GB" dirty="0"/>
              <a:t>Is the character secondary to the theme, plot and genre of the play? Is your play plot-driven or character-driven?  </a:t>
            </a:r>
          </a:p>
          <a:p>
            <a:pPr algn="ctr"/>
            <a:endParaRPr lang="en-GB" dirty="0"/>
          </a:p>
          <a:p>
            <a:pPr algn="ctr"/>
            <a:endParaRPr lang="en-GB" dirty="0"/>
          </a:p>
          <a:p>
            <a:pPr algn="ctr"/>
            <a:endParaRPr lang="en-GB" dirty="0"/>
          </a:p>
        </p:txBody>
      </p:sp>
    </p:spTree>
    <p:extLst>
      <p:ext uri="{BB962C8B-B14F-4D97-AF65-F5344CB8AC3E}">
        <p14:creationId xmlns:p14="http://schemas.microsoft.com/office/powerpoint/2010/main" val="7917942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solidFill>
                  <a:schemeClr val="tx1"/>
                </a:solidFill>
              </a:rPr>
              <a:t>CHARACTERISTICS – FIVE CONTINUA.</a:t>
            </a:r>
          </a:p>
        </p:txBody>
      </p:sp>
      <p:pic>
        <p:nvPicPr>
          <p:cNvPr id="4" name="Content Placeholder 3"/>
          <p:cNvPicPr>
            <a:picLocks noGrp="1" noChangeAspect="1"/>
          </p:cNvPicPr>
          <p:nvPr>
            <p:ph idx="1"/>
          </p:nvPr>
        </p:nvPicPr>
        <p:blipFill>
          <a:blip r:embed="rId2"/>
          <a:stretch>
            <a:fillRect/>
          </a:stretch>
        </p:blipFill>
        <p:spPr>
          <a:xfrm>
            <a:off x="1971758" y="2824975"/>
            <a:ext cx="5749026" cy="1914310"/>
          </a:xfrm>
          <a:prstGeom prst="rect">
            <a:avLst/>
          </a:prstGeom>
        </p:spPr>
      </p:pic>
    </p:spTree>
    <p:extLst>
      <p:ext uri="{BB962C8B-B14F-4D97-AF65-F5344CB8AC3E}">
        <p14:creationId xmlns:p14="http://schemas.microsoft.com/office/powerpoint/2010/main" val="27438449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solidFill>
                  <a:schemeClr val="tx1"/>
                </a:solidFill>
              </a:rPr>
              <a:t>CHARACTER: THE JOHARI WINDOW.</a:t>
            </a:r>
            <a:br>
              <a:rPr lang="en-GB" dirty="0">
                <a:solidFill>
                  <a:schemeClr val="tx1"/>
                </a:solidFill>
              </a:rPr>
            </a:br>
            <a:endParaRPr lang="en-GB" dirty="0">
              <a:solidFill>
                <a:schemeClr val="tx1"/>
              </a:solidFill>
            </a:endParaRPr>
          </a:p>
        </p:txBody>
      </p:sp>
      <p:pic>
        <p:nvPicPr>
          <p:cNvPr id="4" name="Content Placeholder 3" descr="Image result for johari window">
            <a:hlinkClick r:id="rId2"/>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667000" y="2114550"/>
            <a:ext cx="4752975" cy="3810000"/>
          </a:xfrm>
          <a:prstGeom prst="rect">
            <a:avLst/>
          </a:prstGeom>
          <a:noFill/>
          <a:ln>
            <a:noFill/>
          </a:ln>
        </p:spPr>
      </p:pic>
    </p:spTree>
    <p:extLst>
      <p:ext uri="{BB962C8B-B14F-4D97-AF65-F5344CB8AC3E}">
        <p14:creationId xmlns:p14="http://schemas.microsoft.com/office/powerpoint/2010/main" val="22159774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solidFill>
                  <a:schemeClr val="tx1"/>
                </a:solidFill>
              </a:rPr>
              <a:t>THE JOHARI WINDOW - THE FOUR QUADRANTS.</a:t>
            </a:r>
            <a:endParaRPr lang="en-GB" dirty="0"/>
          </a:p>
        </p:txBody>
      </p:sp>
      <p:sp>
        <p:nvSpPr>
          <p:cNvPr id="3" name="Content Placeholder 2"/>
          <p:cNvSpPr>
            <a:spLocks noGrp="1"/>
          </p:cNvSpPr>
          <p:nvPr>
            <p:ph idx="1"/>
          </p:nvPr>
        </p:nvSpPr>
        <p:spPr/>
        <p:txBody>
          <a:bodyPr>
            <a:normAutofit lnSpcReduction="10000"/>
          </a:bodyPr>
          <a:lstStyle/>
          <a:p>
            <a:r>
              <a:rPr lang="en-GB" sz="2400" b="1" dirty="0"/>
              <a:t>The Open Quadrant </a:t>
            </a:r>
            <a:r>
              <a:rPr lang="en-GB" sz="2400" dirty="0"/>
              <a:t>– both the subject and others perceive this.</a:t>
            </a:r>
          </a:p>
          <a:p>
            <a:r>
              <a:rPr lang="en-GB" sz="2400" b="1" dirty="0"/>
              <a:t>The Blind Quadrant </a:t>
            </a:r>
            <a:r>
              <a:rPr lang="en-GB" sz="2400" dirty="0"/>
              <a:t>– the subject does not perceive this, but others do. </a:t>
            </a:r>
          </a:p>
          <a:p>
            <a:r>
              <a:rPr lang="en-GB" sz="2400" b="1" dirty="0"/>
              <a:t>The Hidden Quadrant </a:t>
            </a:r>
            <a:r>
              <a:rPr lang="en-GB" sz="2400" dirty="0"/>
              <a:t>– others are unaware of this, or it is untrue, but the subject keeps it hidden or it is untrue despite his/her claims. </a:t>
            </a:r>
          </a:p>
          <a:p>
            <a:r>
              <a:rPr lang="en-GB" sz="2400" b="1" dirty="0"/>
              <a:t>The Unknown Quadrant </a:t>
            </a:r>
            <a:r>
              <a:rPr lang="en-GB" sz="2400" dirty="0"/>
              <a:t>– neither the subject nor others are aware of this, possibly because of a collective ignorance. </a:t>
            </a:r>
            <a:endParaRPr lang="en-GB" sz="2400" b="1" dirty="0"/>
          </a:p>
          <a:p>
            <a:endParaRPr lang="en-GB" sz="2400" dirty="0"/>
          </a:p>
          <a:p>
            <a:endParaRPr lang="en-GB" dirty="0"/>
          </a:p>
          <a:p>
            <a:endParaRPr lang="en-GB" dirty="0"/>
          </a:p>
        </p:txBody>
      </p:sp>
    </p:spTree>
    <p:extLst>
      <p:ext uri="{BB962C8B-B14F-4D97-AF65-F5344CB8AC3E}">
        <p14:creationId xmlns:p14="http://schemas.microsoft.com/office/powerpoint/2010/main" val="32219221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GB" dirty="0">
                <a:solidFill>
                  <a:schemeClr val="tx1"/>
                </a:solidFill>
              </a:rPr>
              <a:t>CHARACTER HONESTY AND TRANSPARENCY – HOW HONEST OR TRANSPARENT IS YOUR CHARACTER?</a:t>
            </a:r>
          </a:p>
        </p:txBody>
      </p:sp>
      <p:sp>
        <p:nvSpPr>
          <p:cNvPr id="3" name="Content Placeholder 2"/>
          <p:cNvSpPr>
            <a:spLocks noGrp="1"/>
          </p:cNvSpPr>
          <p:nvPr>
            <p:ph idx="1"/>
          </p:nvPr>
        </p:nvSpPr>
        <p:spPr>
          <a:xfrm>
            <a:off x="677334" y="1930400"/>
            <a:ext cx="8596668" cy="3880773"/>
          </a:xfrm>
        </p:spPr>
        <p:txBody>
          <a:bodyPr>
            <a:normAutofit/>
          </a:bodyPr>
          <a:lstStyle/>
          <a:p>
            <a:pPr marL="0" indent="0">
              <a:buNone/>
            </a:pPr>
            <a:endParaRPr lang="en-GB" dirty="0"/>
          </a:p>
          <a:p>
            <a:pPr marL="0" indent="0">
              <a:buNone/>
            </a:pPr>
            <a:r>
              <a:rPr lang="en-GB" dirty="0"/>
              <a:t>The character may try to keep secrets from:</a:t>
            </a:r>
          </a:p>
          <a:p>
            <a:r>
              <a:rPr lang="en-GB" dirty="0"/>
              <a:t>The audience</a:t>
            </a:r>
          </a:p>
          <a:p>
            <a:r>
              <a:rPr lang="en-GB" dirty="0"/>
              <a:t>Some of the other characters</a:t>
            </a:r>
          </a:p>
          <a:p>
            <a:r>
              <a:rPr lang="en-GB" dirty="0"/>
              <a:t>All of the other characters</a:t>
            </a:r>
          </a:p>
          <a:p>
            <a:r>
              <a:rPr lang="en-GB" dirty="0"/>
              <a:t>Themselves – if this is conscious this takes them into to the area of self-denial; if it is subconscious this takes them into the area of lack of self-awareness. </a:t>
            </a:r>
          </a:p>
          <a:p>
            <a:endParaRPr lang="en-GB" dirty="0"/>
          </a:p>
          <a:p>
            <a:endParaRPr lang="en-GB" dirty="0"/>
          </a:p>
          <a:p>
            <a:endParaRPr lang="en-GB" dirty="0"/>
          </a:p>
        </p:txBody>
      </p:sp>
    </p:spTree>
    <p:extLst>
      <p:ext uri="{BB962C8B-B14F-4D97-AF65-F5344CB8AC3E}">
        <p14:creationId xmlns:p14="http://schemas.microsoft.com/office/powerpoint/2010/main" val="107551887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473</TotalTime>
  <Words>1550</Words>
  <Application>Microsoft Office PowerPoint</Application>
  <PresentationFormat>Widescreen</PresentationFormat>
  <Paragraphs>120</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Trebuchet MS</vt:lpstr>
      <vt:lpstr>Wingdings 3</vt:lpstr>
      <vt:lpstr>Facet</vt:lpstr>
      <vt:lpstr>   WATFORD WRITERS WRITING A SHORT PLAY WORKSHOP 2 Chris McDermott (4.01.2021) </vt:lpstr>
      <vt:lpstr>RECAP OF SESSION ONE –delivered 16.11.2020. Some of the aspects discussed –overarching issues(1)  </vt:lpstr>
      <vt:lpstr>RECAP OF SESSION ONE –delivered 16.11.2020. Some of the aspects discussed – more detailed issues (2) </vt:lpstr>
      <vt:lpstr>INTERLUDE AND DISCUSSION TIME (1) </vt:lpstr>
      <vt:lpstr>THINKING ABOUT CHARACTER</vt:lpstr>
      <vt:lpstr>CHARACTERISTICS – FIVE CONTINUA.</vt:lpstr>
      <vt:lpstr>CHARACTER: THE JOHARI WINDOW. </vt:lpstr>
      <vt:lpstr>THE JOHARI WINDOW - THE FOUR QUADRANTS.</vt:lpstr>
      <vt:lpstr>CHARACTER HONESTY AND TRANSPARENCY – HOW HONEST OR TRANSPARENT IS YOUR CHARACTER?</vt:lpstr>
      <vt:lpstr>YOUR CHARACTER’S KNOWLEDGE AND SELF-AWARERNESS</vt:lpstr>
      <vt:lpstr>CHARACTERISATION AND CHARACTER ARC.</vt:lpstr>
      <vt:lpstr>CHARACTER: SOME CONSIDERATIONS.</vt:lpstr>
      <vt:lpstr>INTERLUDE AND DISCUSSION TIME 2: reflect on fictional characters you have met or created.  </vt:lpstr>
      <vt:lpstr>DIALOGUE  </vt:lpstr>
      <vt:lpstr>SMALL EXCERPT FROM THE EPISODE I WROTE RECENTLY </vt:lpstr>
      <vt:lpstr>INTERLUDE AND DISCUSSION TIME (3): REFLECTING ON THE DIALOGUE. </vt:lpstr>
      <vt:lpstr>Final thought.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WATFORD WRITERS. WRITING A SHORT PLAY. Chris McDermott.  16.11.2020.</dc:title>
  <dc:creator>Christopher McDermott</dc:creator>
  <cp:lastModifiedBy>Ian Welland</cp:lastModifiedBy>
  <cp:revision>67</cp:revision>
  <dcterms:created xsi:type="dcterms:W3CDTF">2020-11-10T13:00:04Z</dcterms:created>
  <dcterms:modified xsi:type="dcterms:W3CDTF">2021-01-04T21:24:26Z</dcterms:modified>
</cp:coreProperties>
</file>