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3" r:id="rId3"/>
    <p:sldId id="274" r:id="rId4"/>
    <p:sldId id="257" r:id="rId5"/>
    <p:sldId id="272" r:id="rId6"/>
    <p:sldId id="261" r:id="rId7"/>
    <p:sldId id="262" r:id="rId8"/>
    <p:sldId id="263" r:id="rId9"/>
    <p:sldId id="282" r:id="rId10"/>
    <p:sldId id="264" r:id="rId11"/>
    <p:sldId id="265" r:id="rId12"/>
    <p:sldId id="266" r:id="rId13"/>
    <p:sldId id="283" r:id="rId14"/>
    <p:sldId id="284" r:id="rId15"/>
    <p:sldId id="292" r:id="rId16"/>
    <p:sldId id="293" r:id="rId17"/>
    <p:sldId id="285" r:id="rId18"/>
    <p:sldId id="294" r:id="rId19"/>
    <p:sldId id="297" r:id="rId20"/>
    <p:sldId id="298" r:id="rId21"/>
    <p:sldId id="295" r:id="rId22"/>
    <p:sldId id="299" r:id="rId23"/>
    <p:sldId id="300" r:id="rId24"/>
    <p:sldId id="286" r:id="rId25"/>
    <p:sldId id="296" r:id="rId26"/>
    <p:sldId id="287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BCCBE-FFF4-48A7-8FE3-74D0A8724F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Writing for Magazines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9C1B0F-95B6-4BA4-BBEC-E7C9BCF00A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800" b="1" dirty="0">
                <a:solidFill>
                  <a:srgbClr val="002060"/>
                </a:solidFill>
              </a:rPr>
              <a:t>From my own experience</a:t>
            </a:r>
          </a:p>
          <a:p>
            <a:r>
              <a:rPr lang="en-GB" sz="3600" dirty="0"/>
              <a:t>IAN WELLAND</a:t>
            </a:r>
          </a:p>
        </p:txBody>
      </p:sp>
    </p:spTree>
    <p:extLst>
      <p:ext uri="{BB962C8B-B14F-4D97-AF65-F5344CB8AC3E}">
        <p14:creationId xmlns:p14="http://schemas.microsoft.com/office/powerpoint/2010/main" val="64559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435A9-2988-4BE1-B2CC-447B7F46F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First Stages – Things to consider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37079-6C32-4D8F-9BDF-E799FA8731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What, when, where, why and how (relevance / “angle”)</a:t>
            </a:r>
          </a:p>
          <a:p>
            <a:r>
              <a:rPr lang="en-GB" dirty="0"/>
              <a:t>Adding value</a:t>
            </a:r>
          </a:p>
          <a:p>
            <a:r>
              <a:rPr lang="en-GB" dirty="0"/>
              <a:t>Look at past editions</a:t>
            </a:r>
          </a:p>
          <a:p>
            <a:r>
              <a:rPr lang="en-GB" dirty="0"/>
              <a:t>Writing Guidelines</a:t>
            </a:r>
          </a:p>
          <a:p>
            <a:r>
              <a:rPr lang="en-GB" dirty="0"/>
              <a:t>Additional media</a:t>
            </a:r>
          </a:p>
          <a:p>
            <a:r>
              <a:rPr lang="en-GB" dirty="0"/>
              <a:t>Additional content</a:t>
            </a:r>
          </a:p>
        </p:txBody>
      </p:sp>
    </p:spTree>
    <p:extLst>
      <p:ext uri="{BB962C8B-B14F-4D97-AF65-F5344CB8AC3E}">
        <p14:creationId xmlns:p14="http://schemas.microsoft.com/office/powerpoint/2010/main" val="1458649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C8D95-8512-4B8A-A84D-E70766994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Moving an idea forward –the “Angle”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CBD1E-1173-4CD4-B400-D2F3CC945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Ideas for an article(s) </a:t>
            </a:r>
          </a:p>
          <a:p>
            <a:r>
              <a:rPr lang="en-GB" dirty="0"/>
              <a:t>Relevance / Topical / Unique ?</a:t>
            </a:r>
          </a:p>
          <a:p>
            <a:r>
              <a:rPr lang="en-GB" dirty="0"/>
              <a:t>A “one-off” or a “series” ?</a:t>
            </a:r>
          </a:p>
          <a:p>
            <a:r>
              <a:rPr lang="en-GB" dirty="0"/>
              <a:t>Is it an article, interview or review ?</a:t>
            </a:r>
          </a:p>
          <a:p>
            <a:r>
              <a:rPr lang="en-GB" dirty="0"/>
              <a:t>Is your idea in line with the magazine’s culture or style?</a:t>
            </a:r>
          </a:p>
          <a:p>
            <a:r>
              <a:rPr lang="en-GB" dirty="0"/>
              <a:t>Appeal ?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1399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8B597-58EE-4390-B175-8C6AF5B36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Moving an idea forward – the “Angle”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D5514-3DDD-4066-BA4C-407CE5E8F0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Be aware of deadlines</a:t>
            </a:r>
          </a:p>
          <a:p>
            <a:r>
              <a:rPr lang="en-GB" sz="2800" dirty="0"/>
              <a:t>“Here and Now” ideas</a:t>
            </a:r>
          </a:p>
          <a:p>
            <a:r>
              <a:rPr lang="en-GB" sz="2800" dirty="0"/>
              <a:t>Compliance</a:t>
            </a:r>
          </a:p>
          <a:p>
            <a:r>
              <a:rPr lang="en-GB" sz="2800" dirty="0"/>
              <a:t>Submission</a:t>
            </a:r>
          </a:p>
          <a:p>
            <a:r>
              <a:rPr lang="en-GB" sz="2800" dirty="0"/>
              <a:t>Assumptions </a:t>
            </a:r>
          </a:p>
        </p:txBody>
      </p:sp>
    </p:spTree>
    <p:extLst>
      <p:ext uri="{BB962C8B-B14F-4D97-AF65-F5344CB8AC3E}">
        <p14:creationId xmlns:p14="http://schemas.microsoft.com/office/powerpoint/2010/main" val="563152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BA4DE-FB74-4B4B-A4F8-0E978DB9F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Exercise 2 (10 mins)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0CAFB-7943-4840-8C01-43D711FF0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49585"/>
            <a:ext cx="9601196" cy="3590488"/>
          </a:xfrm>
        </p:spPr>
        <p:txBody>
          <a:bodyPr>
            <a:normAutofit/>
          </a:bodyPr>
          <a:lstStyle/>
          <a:p>
            <a:r>
              <a:rPr lang="en-GB" sz="2600" dirty="0"/>
              <a:t>Having selected a magazine to write for </a:t>
            </a:r>
            <a:r>
              <a:rPr lang="en-GB" sz="2600"/>
              <a:t>(Exercise 1), </a:t>
            </a:r>
            <a:r>
              <a:rPr lang="en-GB" sz="2600" dirty="0"/>
              <a:t>plan out an idea for an article. Be sure to think about:</a:t>
            </a:r>
          </a:p>
          <a:p>
            <a:pPr marL="0" indent="0">
              <a:buNone/>
            </a:pPr>
            <a:r>
              <a:rPr lang="en-GB" sz="2600" dirty="0"/>
              <a:t>	&gt; Angle ?</a:t>
            </a:r>
          </a:p>
          <a:p>
            <a:pPr marL="0" indent="0">
              <a:buNone/>
            </a:pPr>
            <a:r>
              <a:rPr lang="en-GB" sz="2600" dirty="0"/>
              <a:t>	&gt; Audience – who is it aimed at ?</a:t>
            </a:r>
          </a:p>
          <a:p>
            <a:pPr marL="0" indent="0">
              <a:buNone/>
            </a:pPr>
            <a:r>
              <a:rPr lang="en-GB" sz="2600" dirty="0"/>
              <a:t>	&gt; Timescale – is it a “here and now” or an article in advance of an 			event, commemoration or anniversary ?</a:t>
            </a:r>
          </a:p>
          <a:p>
            <a:pPr marL="0" indent="0">
              <a:buNone/>
            </a:pPr>
            <a:r>
              <a:rPr lang="en-GB" sz="2600" dirty="0"/>
              <a:t>	&gt; Additional media – photos ? </a:t>
            </a:r>
          </a:p>
        </p:txBody>
      </p:sp>
    </p:spTree>
    <p:extLst>
      <p:ext uri="{BB962C8B-B14F-4D97-AF65-F5344CB8AC3E}">
        <p14:creationId xmlns:p14="http://schemas.microsoft.com/office/powerpoint/2010/main" val="2790750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EEAC9-E2F0-4B5B-A67C-3399F4463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Hot and cold – getting a script together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9FE0B-5FCF-4B87-8673-767D736CD6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Working Title, Synopsis and Plan</a:t>
            </a:r>
          </a:p>
          <a:p>
            <a:r>
              <a:rPr lang="en-GB" dirty="0"/>
              <a:t>Research – how much to use ?</a:t>
            </a:r>
          </a:p>
          <a:p>
            <a:r>
              <a:rPr lang="en-GB" dirty="0"/>
              <a:t>Draft script</a:t>
            </a:r>
          </a:p>
          <a:p>
            <a:r>
              <a:rPr lang="en-GB" dirty="0"/>
              <a:t>Final script</a:t>
            </a:r>
          </a:p>
          <a:p>
            <a:r>
              <a:rPr lang="en-GB" dirty="0"/>
              <a:t>Final Title and word count</a:t>
            </a:r>
          </a:p>
          <a:p>
            <a:r>
              <a:rPr lang="en-GB" dirty="0"/>
              <a:t>Format</a:t>
            </a:r>
          </a:p>
        </p:txBody>
      </p:sp>
    </p:spTree>
    <p:extLst>
      <p:ext uri="{BB962C8B-B14F-4D97-AF65-F5344CB8AC3E}">
        <p14:creationId xmlns:p14="http://schemas.microsoft.com/office/powerpoint/2010/main" val="1183449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5CAF93-9B08-422B-BC1F-3F3CB5EFC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637" y="699902"/>
            <a:ext cx="8028946" cy="549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939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83D2D2-B9C4-42BA-8D9D-C7C386B1D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637" y="654806"/>
            <a:ext cx="7961152" cy="553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7233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E15CA-230A-4DBC-A73A-97F432977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Submission, Publication &amp; Aftermath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74C57-2301-4E17-ACB3-19A7E6BA3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Title Page</a:t>
            </a:r>
          </a:p>
          <a:p>
            <a:r>
              <a:rPr lang="en-GB" dirty="0"/>
              <a:t>Final Script</a:t>
            </a:r>
          </a:p>
          <a:p>
            <a:r>
              <a:rPr lang="en-GB" dirty="0"/>
              <a:t>First British Serial Rights (FBSR)</a:t>
            </a:r>
          </a:p>
          <a:p>
            <a:r>
              <a:rPr lang="en-GB" dirty="0"/>
              <a:t>Sending to the Editor</a:t>
            </a:r>
          </a:p>
          <a:p>
            <a:r>
              <a:rPr lang="en-GB" dirty="0"/>
              <a:t>Publication and Invoicing</a:t>
            </a:r>
          </a:p>
          <a:p>
            <a:r>
              <a:rPr lang="en-GB" dirty="0"/>
              <a:t>The Waiting Game</a:t>
            </a:r>
          </a:p>
        </p:txBody>
      </p:sp>
    </p:spTree>
    <p:extLst>
      <p:ext uri="{BB962C8B-B14F-4D97-AF65-F5344CB8AC3E}">
        <p14:creationId xmlns:p14="http://schemas.microsoft.com/office/powerpoint/2010/main" val="9995589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0D7D71-C3D6-40D0-9233-C1DC087EE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755" y="673216"/>
            <a:ext cx="3867368" cy="55115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969A27-FF57-4A74-9B8F-BDBBDA86C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2879" y="673216"/>
            <a:ext cx="3908358" cy="551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4138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C795EE-2C80-4BBB-9CF9-676E3DAFA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0137" y="648266"/>
            <a:ext cx="8112154" cy="554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608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9346A-11B7-49F2-888E-0EDF13C51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Useful advice to 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DF0D8-1E04-4534-BC70-746E1B438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3600" b="1" i="1" dirty="0">
                <a:solidFill>
                  <a:srgbClr val="002060"/>
                </a:solidFill>
              </a:rPr>
              <a:t>“Write about what you know” </a:t>
            </a:r>
          </a:p>
          <a:p>
            <a:pPr marL="0" indent="0" algn="ctr">
              <a:buNone/>
            </a:pPr>
            <a:r>
              <a:rPr lang="en-GB" sz="2800" dirty="0"/>
              <a:t>…Patrick Moore (</a:t>
            </a:r>
            <a:r>
              <a:rPr lang="en-GB" sz="2800" dirty="0" err="1"/>
              <a:t>Selsey</a:t>
            </a:r>
            <a:r>
              <a:rPr lang="en-GB" sz="2800" dirty="0"/>
              <a:t>, 1978) </a:t>
            </a:r>
          </a:p>
          <a:p>
            <a:pPr marL="0" indent="0">
              <a:buNone/>
            </a:pPr>
            <a:endParaRPr lang="en-GB" sz="800" dirty="0"/>
          </a:p>
          <a:p>
            <a:pPr marL="0" indent="0" algn="ctr">
              <a:buNone/>
            </a:pPr>
            <a:r>
              <a:rPr lang="en-GB" sz="3600" b="1" i="1" dirty="0">
                <a:solidFill>
                  <a:srgbClr val="002060"/>
                </a:solidFill>
              </a:rPr>
              <a:t>“For every one question answered, </a:t>
            </a:r>
          </a:p>
          <a:p>
            <a:pPr marL="0" indent="0" algn="ctr">
              <a:buNone/>
            </a:pPr>
            <a:r>
              <a:rPr lang="en-GB" sz="3600" b="1" i="1" dirty="0">
                <a:solidFill>
                  <a:srgbClr val="002060"/>
                </a:solidFill>
              </a:rPr>
              <a:t>there should be three more questions to ask!”</a:t>
            </a:r>
          </a:p>
          <a:p>
            <a:pPr marL="0" indent="0" algn="ctr">
              <a:buNone/>
            </a:pPr>
            <a:r>
              <a:rPr lang="en-GB" sz="2800" dirty="0"/>
              <a:t>…Christopher Lloyd (London, 2004)</a:t>
            </a:r>
          </a:p>
        </p:txBody>
      </p:sp>
    </p:spTree>
    <p:extLst>
      <p:ext uri="{BB962C8B-B14F-4D97-AF65-F5344CB8AC3E}">
        <p14:creationId xmlns:p14="http://schemas.microsoft.com/office/powerpoint/2010/main" val="35989944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B71EC3-DCEA-41DA-A5F8-EBA2E3F19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637" y="654807"/>
            <a:ext cx="8023629" cy="557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9081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63606-46FB-41D6-9001-2B72EBDCD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CHECKLIST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1BAA7-8180-4912-9077-E386B9A339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Are you sending your final completed article to the correct magazine and  editor ?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Have you spelt their </a:t>
            </a:r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name correctly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? !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Have you attached your final version of your article (complete with front page) and attached any additional media (photos) ?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Have you submitted by deadline date ? </a:t>
            </a:r>
          </a:p>
        </p:txBody>
      </p:sp>
    </p:spTree>
    <p:extLst>
      <p:ext uri="{BB962C8B-B14F-4D97-AF65-F5344CB8AC3E}">
        <p14:creationId xmlns:p14="http://schemas.microsoft.com/office/powerpoint/2010/main" val="789160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BDB0A-8B5B-4F5B-86F1-7F654ED83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Newspapers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512E3-7332-4CBA-87F3-76CDCF7008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3200" dirty="0"/>
              <a:t>Freelance Journalism</a:t>
            </a:r>
          </a:p>
          <a:p>
            <a:r>
              <a:rPr lang="en-GB" sz="3200" dirty="0"/>
              <a:t>Press Releases</a:t>
            </a:r>
          </a:p>
          <a:p>
            <a:pPr marL="0" indent="0">
              <a:buNone/>
            </a:pPr>
            <a:r>
              <a:rPr lang="en-GB" sz="3200" dirty="0"/>
              <a:t>	“What, When, Where, Why and How”</a:t>
            </a:r>
          </a:p>
          <a:p>
            <a:r>
              <a:rPr lang="en-GB" sz="3200" dirty="0"/>
              <a:t>Local Community News</a:t>
            </a:r>
          </a:p>
          <a:p>
            <a:r>
              <a:rPr lang="en-GB" sz="3200" dirty="0"/>
              <a:t>Articles – anniversaries, commemorations, events</a:t>
            </a:r>
          </a:p>
          <a:p>
            <a:r>
              <a:rPr lang="en-GB" sz="3200" dirty="0"/>
              <a:t>Reviews</a:t>
            </a:r>
          </a:p>
        </p:txBody>
      </p:sp>
    </p:spTree>
    <p:extLst>
      <p:ext uri="{BB962C8B-B14F-4D97-AF65-F5344CB8AC3E}">
        <p14:creationId xmlns:p14="http://schemas.microsoft.com/office/powerpoint/2010/main" val="26046499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FCBAA-6951-4808-9223-58126230C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Journals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73566-9374-462B-97F3-F72B0B87D3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3600" dirty="0"/>
              <a:t>Professional Associations and Societies</a:t>
            </a:r>
          </a:p>
          <a:p>
            <a:r>
              <a:rPr lang="en-GB" sz="3600" dirty="0"/>
              <a:t>Book Reviews</a:t>
            </a:r>
          </a:p>
          <a:p>
            <a:r>
              <a:rPr lang="en-GB" sz="3600" dirty="0"/>
              <a:t>News Items</a:t>
            </a:r>
          </a:p>
          <a:p>
            <a:r>
              <a:rPr lang="en-GB" sz="3600" dirty="0"/>
              <a:t>Articles – these are normally commissioned, but you could pitch to the Editor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13971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7846B-B482-4F94-8355-AA3BCE7F9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Record Keeping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0170CF-5450-4726-927E-FD1973F2C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617365"/>
          </a:xfrm>
        </p:spPr>
        <p:txBody>
          <a:bodyPr>
            <a:normAutofit lnSpcReduction="10000"/>
          </a:bodyPr>
          <a:lstStyle/>
          <a:p>
            <a:r>
              <a:rPr lang="en-GB" dirty="0"/>
              <a:t>Title</a:t>
            </a:r>
          </a:p>
          <a:p>
            <a:r>
              <a:rPr lang="en-GB" dirty="0"/>
              <a:t>Date of Submission and FBSR offered?</a:t>
            </a:r>
          </a:p>
          <a:p>
            <a:r>
              <a:rPr lang="en-GB" dirty="0"/>
              <a:t>Magazine submitted to</a:t>
            </a:r>
          </a:p>
          <a:p>
            <a:r>
              <a:rPr lang="en-GB" dirty="0"/>
              <a:t>Editor</a:t>
            </a:r>
          </a:p>
          <a:p>
            <a:r>
              <a:rPr lang="en-GB" dirty="0"/>
              <a:t>Publication Date</a:t>
            </a:r>
          </a:p>
          <a:p>
            <a:r>
              <a:rPr lang="en-GB" dirty="0"/>
              <a:t>Invoiced amount (if any) and payment received</a:t>
            </a:r>
          </a:p>
          <a:p>
            <a:r>
              <a:rPr lang="en-GB" dirty="0"/>
              <a:t>Comments – brief synopsis, reason for article, review date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37874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B473D-FAB0-42C7-9C42-4242EF98F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695666"/>
          </a:xfrm>
        </p:spPr>
        <p:txBody>
          <a:bodyPr>
            <a:normAutofit fontScale="90000"/>
          </a:bodyPr>
          <a:lstStyle/>
          <a:p>
            <a:r>
              <a:rPr lang="en-GB" dirty="0"/>
              <a:t>…or you can read the first 98 pages of: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080E897-B521-435A-B4AE-738B71869D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66949" y="1963553"/>
            <a:ext cx="3258102" cy="3912314"/>
          </a:xfrm>
        </p:spPr>
      </p:pic>
    </p:spTree>
    <p:extLst>
      <p:ext uri="{BB962C8B-B14F-4D97-AF65-F5344CB8AC3E}">
        <p14:creationId xmlns:p14="http://schemas.microsoft.com/office/powerpoint/2010/main" val="3046100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159B4-4C52-4774-88C2-3ED0C76D3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123" y="982131"/>
            <a:ext cx="10234569" cy="1240951"/>
          </a:xfrm>
        </p:spPr>
        <p:txBody>
          <a:bodyPr>
            <a:normAutofit/>
          </a:bodyPr>
          <a:lstStyle/>
          <a:p>
            <a:r>
              <a:rPr lang="en-GB" dirty="0"/>
              <a:t>Your mission – should you care to accept it!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EEE1B-EEEE-4434-AF32-DE948ACF0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600587"/>
          </a:xfrm>
        </p:spPr>
        <p:txBody>
          <a:bodyPr>
            <a:normAutofit fontScale="85000" lnSpcReduction="20000"/>
          </a:bodyPr>
          <a:lstStyle/>
          <a:p>
            <a:pPr marL="0" indent="0" algn="l">
              <a:buNone/>
            </a:pPr>
            <a:r>
              <a:rPr lang="en-GB" sz="3100" b="1" i="0" dirty="0">
                <a:solidFill>
                  <a:srgbClr val="1B1B1B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'FAMOUS INTERVIEWS’</a:t>
            </a:r>
          </a:p>
          <a:p>
            <a:pPr marL="0" indent="0" algn="l">
              <a:buNone/>
            </a:pPr>
            <a:r>
              <a:rPr lang="en-GB" sz="1100" b="1" i="0" dirty="0">
                <a:solidFill>
                  <a:srgbClr val="1B1B1B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GB" sz="1100" b="0" i="0" dirty="0">
              <a:solidFill>
                <a:srgbClr val="1B1B1B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GB" sz="3100" b="0" i="0" dirty="0">
                <a:solidFill>
                  <a:srgbClr val="1B1B1B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You are a journalist and have been assigned to interview someone famous, or not-so famous. You have to prepare your questions and tease out what you believe your readers would like to know! Is your chosen person receptive or resistant?</a:t>
            </a:r>
          </a:p>
          <a:p>
            <a:pPr algn="l"/>
            <a:r>
              <a:rPr lang="en-GB" sz="3100" b="0" i="0" dirty="0">
                <a:solidFill>
                  <a:srgbClr val="1B1B1B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Or; you may prefer to write an article on something you enjoy and could offer up to a magazine for the enjoyment of their readers </a:t>
            </a:r>
          </a:p>
          <a:p>
            <a:pPr marL="0" indent="0" algn="l">
              <a:buNone/>
            </a:pPr>
            <a:endParaRPr lang="en-GB" sz="1100" b="0" i="0" dirty="0">
              <a:solidFill>
                <a:srgbClr val="1B1B1B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GB" sz="3100" b="0" i="0" dirty="0">
                <a:solidFill>
                  <a:srgbClr val="1B1B1B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Maximum of 500 words to be presented to the group NEXT WEEK.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0200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13F95-8B59-4A52-99C5-6606152C4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Useful advice to 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175A2-21E2-4927-8AE4-6EBE37D59B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3600" b="1" i="1" dirty="0">
                <a:solidFill>
                  <a:srgbClr val="002060"/>
                </a:solidFill>
              </a:rPr>
              <a:t>The best part of writing is the research!</a:t>
            </a:r>
          </a:p>
          <a:p>
            <a:pPr marL="0" indent="0" algn="ctr">
              <a:buNone/>
            </a:pPr>
            <a:r>
              <a:rPr lang="en-GB" sz="2800" dirty="0"/>
              <a:t>…Carl Sagan (London, 1980)</a:t>
            </a:r>
          </a:p>
          <a:p>
            <a:pPr algn="ctr"/>
            <a:endParaRPr lang="en-GB" sz="900" dirty="0"/>
          </a:p>
          <a:p>
            <a:pPr marL="0" indent="0" algn="ctr">
              <a:buNone/>
            </a:pPr>
            <a:r>
              <a:rPr lang="en-GB" sz="3600" b="1" i="1" dirty="0">
                <a:solidFill>
                  <a:srgbClr val="002060"/>
                </a:solidFill>
              </a:rPr>
              <a:t>“You can be early, </a:t>
            </a:r>
          </a:p>
          <a:p>
            <a:pPr marL="0" indent="0" algn="ctr">
              <a:buNone/>
            </a:pPr>
            <a:r>
              <a:rPr lang="en-GB" sz="3600" b="1" i="1" dirty="0">
                <a:solidFill>
                  <a:srgbClr val="002060"/>
                </a:solidFill>
              </a:rPr>
              <a:t>but there is no excuse for lateness!”</a:t>
            </a:r>
          </a:p>
          <a:p>
            <a:pPr marL="0" indent="0" algn="ctr">
              <a:buNone/>
            </a:pPr>
            <a:r>
              <a:rPr lang="en-GB" sz="2800" dirty="0"/>
              <a:t>…George Wheeler (London, 1978)</a:t>
            </a:r>
          </a:p>
        </p:txBody>
      </p:sp>
    </p:spTree>
    <p:extLst>
      <p:ext uri="{BB962C8B-B14F-4D97-AF65-F5344CB8AC3E}">
        <p14:creationId xmlns:p14="http://schemas.microsoft.com/office/powerpoint/2010/main" val="2766457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66EDD-378D-4D6D-A92B-C985483CB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Workshop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52BCE9-1031-43D2-92F5-E2CF5675F4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Areas of Interest - Specialisms</a:t>
            </a:r>
          </a:p>
          <a:p>
            <a:r>
              <a:rPr lang="en-GB" dirty="0"/>
              <a:t>Why write for magazines ?</a:t>
            </a:r>
          </a:p>
          <a:p>
            <a:r>
              <a:rPr lang="en-GB" dirty="0"/>
              <a:t>First stages – how to decide what to write and for which media</a:t>
            </a:r>
          </a:p>
          <a:p>
            <a:r>
              <a:rPr lang="en-GB" dirty="0"/>
              <a:t>Moving an idea forward – the “Angle” </a:t>
            </a:r>
          </a:p>
          <a:p>
            <a:r>
              <a:rPr lang="en-GB" dirty="0"/>
              <a:t>Hot and Cold – Getting a script together</a:t>
            </a:r>
          </a:p>
          <a:p>
            <a:r>
              <a:rPr lang="en-GB" dirty="0"/>
              <a:t>Submission. Publication and the aftermath</a:t>
            </a:r>
          </a:p>
          <a:p>
            <a:r>
              <a:rPr lang="en-GB" dirty="0"/>
              <a:t>Record keeping</a:t>
            </a:r>
          </a:p>
        </p:txBody>
      </p:sp>
    </p:spTree>
    <p:extLst>
      <p:ext uri="{BB962C8B-B14F-4D97-AF65-F5344CB8AC3E}">
        <p14:creationId xmlns:p14="http://schemas.microsoft.com/office/powerpoint/2010/main" val="878495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91CC-21A6-4ED2-87C5-BABF9D294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Areas of Interest </a:t>
            </a:r>
            <a:br>
              <a:rPr lang="en-GB" b="1" dirty="0"/>
            </a:br>
            <a:r>
              <a:rPr lang="en-GB" b="1" dirty="0"/>
              <a:t>and Specialisms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258B4-F1F3-4CE7-8E03-27D5003190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b="1" dirty="0"/>
              <a:t>Astronomy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sz="2000" i="1" dirty="0"/>
              <a:t>Amateur Astronomer (since 1974); Astronomical Historian (since 1979)</a:t>
            </a:r>
          </a:p>
          <a:p>
            <a:r>
              <a:rPr lang="en-GB" sz="2800" b="1" dirty="0"/>
              <a:t>Art and Art History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sz="2000" i="1" dirty="0"/>
              <a:t>Art Historian (since 1980)</a:t>
            </a:r>
          </a:p>
          <a:p>
            <a:r>
              <a:rPr lang="en-GB" sz="2800" b="1" dirty="0"/>
              <a:t>History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sz="2000" i="1" dirty="0"/>
              <a:t>Period 1900 – 1939 (since 1978)</a:t>
            </a:r>
          </a:p>
        </p:txBody>
      </p:sp>
    </p:spTree>
    <p:extLst>
      <p:ext uri="{BB962C8B-B14F-4D97-AF65-F5344CB8AC3E}">
        <p14:creationId xmlns:p14="http://schemas.microsoft.com/office/powerpoint/2010/main" val="2199316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24DEE-55BF-49D3-83EA-32720E15E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My Experience (Summary)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85A4D-DF1C-4B05-8368-1149BD693F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Submitted over 100 articles between 1981 – 2015</a:t>
            </a:r>
          </a:p>
          <a:p>
            <a:r>
              <a:rPr lang="en-GB" dirty="0"/>
              <a:t>Publication success average = 98%</a:t>
            </a:r>
          </a:p>
          <a:p>
            <a:r>
              <a:rPr lang="en-GB" dirty="0"/>
              <a:t>Worked with a number of Editors and Sub-Editors</a:t>
            </a:r>
          </a:p>
          <a:p>
            <a:r>
              <a:rPr lang="en-GB" dirty="0"/>
              <a:t>Have always delivered to deadline</a:t>
            </a:r>
          </a:p>
          <a:p>
            <a:r>
              <a:rPr lang="en-GB" dirty="0"/>
              <a:t>Have also provided my own photos to many articles</a:t>
            </a:r>
          </a:p>
          <a:p>
            <a:r>
              <a:rPr lang="en-GB" dirty="0"/>
              <a:t>Co-written 6 major features for ‘Astronomy Now’ including the ‘Uranus’ feature with Patrick Moore first published in 2006 and revised in 2010.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1355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574FA-C06F-4204-BDA1-A5CCAA25F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write for magazines?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5CB2F-0DFE-487F-A5C4-781335DCF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Audience / readership</a:t>
            </a:r>
          </a:p>
          <a:p>
            <a:r>
              <a:rPr lang="en-GB" sz="3200" dirty="0"/>
              <a:t>Share of knowledge</a:t>
            </a:r>
          </a:p>
          <a:p>
            <a:r>
              <a:rPr lang="en-GB" sz="3200" dirty="0"/>
              <a:t>Relevance</a:t>
            </a:r>
          </a:p>
          <a:p>
            <a:r>
              <a:rPr lang="en-GB" sz="3200" dirty="0"/>
              <a:t>Gets your work out there!</a:t>
            </a:r>
          </a:p>
        </p:txBody>
      </p:sp>
    </p:spTree>
    <p:extLst>
      <p:ext uri="{BB962C8B-B14F-4D97-AF65-F5344CB8AC3E}">
        <p14:creationId xmlns:p14="http://schemas.microsoft.com/office/powerpoint/2010/main" val="3028515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19B9D-69D2-4F06-A170-4C42C4917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First Stages (How did I do it?)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948CB-B987-45CC-943E-F91C2B88B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Research!!!</a:t>
            </a:r>
          </a:p>
          <a:p>
            <a:r>
              <a:rPr lang="en-GB" dirty="0"/>
              <a:t>Target publication(s)</a:t>
            </a:r>
          </a:p>
          <a:p>
            <a:r>
              <a:rPr lang="en-GB" dirty="0"/>
              <a:t>Read the publication(s)</a:t>
            </a:r>
          </a:p>
          <a:p>
            <a:r>
              <a:rPr lang="en-GB" dirty="0"/>
              <a:t>Look at the magazine’s profile </a:t>
            </a:r>
          </a:p>
          <a:p>
            <a:r>
              <a:rPr lang="en-GB" dirty="0"/>
              <a:t>Understand the readership / target audience / circulation</a:t>
            </a:r>
          </a:p>
          <a:p>
            <a:r>
              <a:rPr lang="en-GB" dirty="0"/>
              <a:t>Where the publication is located? UK or elsewhere?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5527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7AA11-EDC0-4A58-ACE1-358EA10C1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Exercise 1 (10 mins)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5FE14-FD97-4EE8-A89D-EBDBE35716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Draw up a shortlist of magazines you like / have read</a:t>
            </a:r>
          </a:p>
          <a:p>
            <a:r>
              <a:rPr lang="en-GB" dirty="0"/>
              <a:t>Choose one magazine that you could consider submitting to</a:t>
            </a:r>
          </a:p>
          <a:p>
            <a:r>
              <a:rPr lang="en-GB" dirty="0"/>
              <a:t>Why have you selected that magazine?</a:t>
            </a:r>
          </a:p>
          <a:p>
            <a:r>
              <a:rPr lang="en-GB" dirty="0"/>
              <a:t>What is the style and profile of the magazine?</a:t>
            </a:r>
          </a:p>
          <a:p>
            <a:r>
              <a:rPr lang="en-GB" dirty="0"/>
              <a:t>What is your motivation for writing for / submitting to the magazine?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83984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1038</TotalTime>
  <Words>869</Words>
  <Application>Microsoft Office PowerPoint</Application>
  <PresentationFormat>Widescreen</PresentationFormat>
  <Paragraphs>131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Garamond</vt:lpstr>
      <vt:lpstr>Organic</vt:lpstr>
      <vt:lpstr>Writing for Magazines</vt:lpstr>
      <vt:lpstr>Useful advice to me</vt:lpstr>
      <vt:lpstr>Useful advice to me</vt:lpstr>
      <vt:lpstr>Workshop Content</vt:lpstr>
      <vt:lpstr>Areas of Interest  and Specialisms</vt:lpstr>
      <vt:lpstr>My Experience (Summary)</vt:lpstr>
      <vt:lpstr>Why write for magazines?</vt:lpstr>
      <vt:lpstr>First Stages (How did I do it?)</vt:lpstr>
      <vt:lpstr>Exercise 1 (10 mins) </vt:lpstr>
      <vt:lpstr>First Stages – Things to consider</vt:lpstr>
      <vt:lpstr>Moving an idea forward –the “Angle”</vt:lpstr>
      <vt:lpstr>Moving an idea forward – the “Angle”</vt:lpstr>
      <vt:lpstr>Exercise 2 (10 mins)</vt:lpstr>
      <vt:lpstr>Hot and cold – getting a script together</vt:lpstr>
      <vt:lpstr>PowerPoint Presentation</vt:lpstr>
      <vt:lpstr>PowerPoint Presentation</vt:lpstr>
      <vt:lpstr>Submission, Publication &amp; Aftermath</vt:lpstr>
      <vt:lpstr>PowerPoint Presentation</vt:lpstr>
      <vt:lpstr>PowerPoint Presentation</vt:lpstr>
      <vt:lpstr>PowerPoint Presentation</vt:lpstr>
      <vt:lpstr>CHECKLIST</vt:lpstr>
      <vt:lpstr>Newspapers</vt:lpstr>
      <vt:lpstr>Journals</vt:lpstr>
      <vt:lpstr>Record Keeping</vt:lpstr>
      <vt:lpstr>…or you can read the first 98 pages of:</vt:lpstr>
      <vt:lpstr>Your mission – should you care to accept it!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 for Magazines</dc:title>
  <dc:creator>Ian Welland</dc:creator>
  <cp:lastModifiedBy>Ian Welland</cp:lastModifiedBy>
  <cp:revision>84</cp:revision>
  <dcterms:created xsi:type="dcterms:W3CDTF">2021-03-05T08:26:39Z</dcterms:created>
  <dcterms:modified xsi:type="dcterms:W3CDTF">2021-04-19T06:24:16Z</dcterms:modified>
</cp:coreProperties>
</file>