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Apricots" panose="020B0604020202020204" charset="0"/>
      <p:regular r:id="rId14"/>
    </p:embeddedFont>
    <p:embeddedFont>
      <p:font typeface="Balgin" panose="020B0604020202020204" charset="0"/>
      <p:regular r:id="rId15"/>
    </p:embeddedFont>
    <p:embeddedFont>
      <p:font typeface="Cooper Hewitt" panose="020B0604020202020204" charset="0"/>
      <p:regular r:id="rId16"/>
    </p:embeddedFont>
    <p:embeddedFont>
      <p:font typeface="Lato" panose="020F0502020204030203" pitchFamily="34" charset="0"/>
      <p:regular r:id="rId17"/>
    </p:embeddedFont>
    <p:embeddedFont>
      <p:font typeface="Playfair Display 1" panose="020B0604020202020204" charset="0"/>
      <p:regular r:id="rId18"/>
    </p:embeddedFont>
    <p:embeddedFont>
      <p:font typeface="Playfair Display 1 Bold" panose="020B0604020202020204" charset="0"/>
      <p:regular r:id="rId19"/>
    </p:embeddedFont>
    <p:embeddedFont>
      <p:font typeface="Playfair Display 2 Bold" panose="020B0604020202020204" charset="0"/>
      <p:regular r:id="rId20"/>
    </p:embeddedFont>
    <p:embeddedFont>
      <p:font typeface="Quicksand" panose="020B0604020202020204" charset="0"/>
      <p:regular r:id="rId21"/>
    </p:embeddedFont>
    <p:embeddedFont>
      <p:font typeface="Quicksand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8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svg"/><Relationship Id="rId7" Type="http://schemas.openxmlformats.org/officeDocument/2006/relationships/image" Target="../media/image26.svg"/><Relationship Id="rId2"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48.svg"/><Relationship Id="rId5" Type="http://schemas.openxmlformats.org/officeDocument/2006/relationships/image" Target="../media/image44.svg"/><Relationship Id="rId10" Type="http://schemas.openxmlformats.org/officeDocument/2006/relationships/image" Target="../media/image47.svg"/><Relationship Id="rId4" Type="http://schemas.openxmlformats.org/officeDocument/2006/relationships/image" Target="../media/image43.svg"/><Relationship Id="rId9"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jpe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sv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sv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svg"/><Relationship Id="rId7" Type="http://schemas.openxmlformats.org/officeDocument/2006/relationships/image" Target="../media/image25.png"/><Relationship Id="rId2"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svg"/><Relationship Id="rId4" Type="http://schemas.openxmlformats.org/officeDocument/2006/relationships/image" Target="../media/image23.sv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jpeg"/><Relationship Id="rId7" Type="http://schemas.openxmlformats.org/officeDocument/2006/relationships/image" Target="../media/image11.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30.jpeg"/><Relationship Id="rId10" Type="http://schemas.openxmlformats.org/officeDocument/2006/relationships/image" Target="../media/image33.svg"/><Relationship Id="rId4" Type="http://schemas.openxmlformats.org/officeDocument/2006/relationships/image" Target="../media/image29.jpe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sp>
        <p:nvSpPr>
          <p:cNvPr id="2" name="Freeform 2"/>
          <p:cNvSpPr/>
          <p:nvPr/>
        </p:nvSpPr>
        <p:spPr>
          <a:xfrm rot="511519">
            <a:off x="13887996" y="-2040738"/>
            <a:ext cx="8086336" cy="6138877"/>
          </a:xfrm>
          <a:custGeom>
            <a:avLst/>
            <a:gdLst/>
            <a:ahLst/>
            <a:cxnLst/>
            <a:rect l="l" t="t" r="r" b="b"/>
            <a:pathLst>
              <a:path w="8086336" h="6138877">
                <a:moveTo>
                  <a:pt x="0" y="0"/>
                </a:moveTo>
                <a:lnTo>
                  <a:pt x="8086336" y="0"/>
                </a:lnTo>
                <a:lnTo>
                  <a:pt x="8086336" y="6138876"/>
                </a:lnTo>
                <a:lnTo>
                  <a:pt x="0" y="613887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1113858">
            <a:off x="16683654" y="5310189"/>
            <a:ext cx="1855202" cy="5082745"/>
          </a:xfrm>
          <a:custGeom>
            <a:avLst/>
            <a:gdLst/>
            <a:ahLst/>
            <a:cxnLst/>
            <a:rect l="l" t="t" r="r" b="b"/>
            <a:pathLst>
              <a:path w="1855202" h="5082745">
                <a:moveTo>
                  <a:pt x="0" y="0"/>
                </a:moveTo>
                <a:lnTo>
                  <a:pt x="1855202" y="0"/>
                </a:lnTo>
                <a:lnTo>
                  <a:pt x="1855202" y="5082745"/>
                </a:lnTo>
                <a:lnTo>
                  <a:pt x="0" y="508274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685318" flipH="1">
            <a:off x="-39740" y="814109"/>
            <a:ext cx="1661128" cy="5211383"/>
          </a:xfrm>
          <a:custGeom>
            <a:avLst/>
            <a:gdLst/>
            <a:ahLst/>
            <a:cxnLst/>
            <a:rect l="l" t="t" r="r" b="b"/>
            <a:pathLst>
              <a:path w="1661128" h="5211383">
                <a:moveTo>
                  <a:pt x="1661128" y="0"/>
                </a:moveTo>
                <a:lnTo>
                  <a:pt x="0" y="0"/>
                </a:lnTo>
                <a:lnTo>
                  <a:pt x="0" y="5211383"/>
                </a:lnTo>
                <a:lnTo>
                  <a:pt x="1661128" y="5211383"/>
                </a:lnTo>
                <a:lnTo>
                  <a:pt x="1661128"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6893426" y="8229600"/>
            <a:ext cx="4501149" cy="4114800"/>
          </a:xfrm>
          <a:custGeom>
            <a:avLst/>
            <a:gdLst/>
            <a:ahLst/>
            <a:cxnLst/>
            <a:rect l="l" t="t" r="r" b="b"/>
            <a:pathLst>
              <a:path w="4501149" h="4114800">
                <a:moveTo>
                  <a:pt x="0" y="0"/>
                </a:moveTo>
                <a:lnTo>
                  <a:pt x="4501148" y="0"/>
                </a:lnTo>
                <a:lnTo>
                  <a:pt x="4501148"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673247" y="0"/>
            <a:ext cx="3419800" cy="3419800"/>
          </a:xfrm>
          <a:custGeom>
            <a:avLst/>
            <a:gdLst/>
            <a:ahLst/>
            <a:cxnLst/>
            <a:rect l="l" t="t" r="r" b="b"/>
            <a:pathLst>
              <a:path w="3419800" h="3419800">
                <a:moveTo>
                  <a:pt x="0" y="0"/>
                </a:moveTo>
                <a:lnTo>
                  <a:pt x="3419800" y="0"/>
                </a:lnTo>
                <a:lnTo>
                  <a:pt x="3419800" y="3419800"/>
                </a:lnTo>
                <a:lnTo>
                  <a:pt x="0" y="341980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4869568" y="529324"/>
            <a:ext cx="8548864" cy="3497481"/>
          </a:xfrm>
          <a:prstGeom prst="rect">
            <a:avLst/>
          </a:prstGeom>
        </p:spPr>
        <p:txBody>
          <a:bodyPr lIns="0" tIns="0" rIns="0" bIns="0" rtlCol="0" anchor="t">
            <a:spAutoFit/>
          </a:bodyPr>
          <a:lstStyle/>
          <a:p>
            <a:pPr algn="ctr">
              <a:lnSpc>
                <a:spcPts val="13438"/>
              </a:lnSpc>
            </a:pPr>
            <a:r>
              <a:rPr lang="en-US" sz="13438" b="1">
                <a:solidFill>
                  <a:srgbClr val="000000"/>
                </a:solidFill>
                <a:latin typeface="Playfair Display 1 Bold"/>
                <a:ea typeface="Playfair Display 1 Bold"/>
                <a:cs typeface="Playfair Display 1 Bold"/>
                <a:sym typeface="Playfair Display 1 Bold"/>
              </a:rPr>
              <a:t>Expanding Impact</a:t>
            </a:r>
          </a:p>
        </p:txBody>
      </p:sp>
      <p:sp>
        <p:nvSpPr>
          <p:cNvPr id="8" name="TextBox 8"/>
          <p:cNvSpPr txBox="1"/>
          <p:nvPr/>
        </p:nvSpPr>
        <p:spPr>
          <a:xfrm>
            <a:off x="5287740" y="4221554"/>
            <a:ext cx="7712520" cy="1753912"/>
          </a:xfrm>
          <a:prstGeom prst="rect">
            <a:avLst/>
          </a:prstGeom>
        </p:spPr>
        <p:txBody>
          <a:bodyPr lIns="0" tIns="0" rIns="0" bIns="0" rtlCol="0" anchor="t">
            <a:spAutoFit/>
          </a:bodyPr>
          <a:lstStyle/>
          <a:p>
            <a:pPr algn="ctr">
              <a:lnSpc>
                <a:spcPts val="7055"/>
              </a:lnSpc>
            </a:pPr>
            <a:r>
              <a:rPr lang="en-US" sz="5039">
                <a:solidFill>
                  <a:srgbClr val="000000"/>
                </a:solidFill>
                <a:latin typeface="Quicksand"/>
                <a:ea typeface="Quicksand"/>
                <a:cs typeface="Quicksand"/>
                <a:sym typeface="Quicksand"/>
              </a:rPr>
              <a:t>An overview of growth, partnerships, and services</a:t>
            </a:r>
          </a:p>
        </p:txBody>
      </p:sp>
      <p:sp>
        <p:nvSpPr>
          <p:cNvPr id="9" name="TextBox 9"/>
          <p:cNvSpPr txBox="1"/>
          <p:nvPr/>
        </p:nvSpPr>
        <p:spPr>
          <a:xfrm>
            <a:off x="4363243" y="6555524"/>
            <a:ext cx="9561514" cy="1455420"/>
          </a:xfrm>
          <a:prstGeom prst="rect">
            <a:avLst/>
          </a:prstGeom>
        </p:spPr>
        <p:txBody>
          <a:bodyPr lIns="0" tIns="0" rIns="0" bIns="0" rtlCol="0" anchor="t">
            <a:spAutoFit/>
          </a:bodyPr>
          <a:lstStyle/>
          <a:p>
            <a:pPr algn="ctr">
              <a:lnSpc>
                <a:spcPts val="5880"/>
              </a:lnSpc>
            </a:pPr>
            <a:r>
              <a:rPr lang="en-US" sz="4200">
                <a:solidFill>
                  <a:srgbClr val="000000"/>
                </a:solidFill>
                <a:latin typeface="Quicksand"/>
                <a:ea typeface="Quicksand"/>
                <a:cs typeface="Quicksand"/>
                <a:sym typeface="Quicksand"/>
              </a:rPr>
              <a:t>Prepared &amp; presented by: Kim Koepf, Victim Services Senior Manager, MSCJ</a:t>
            </a:r>
          </a:p>
        </p:txBody>
      </p:sp>
      <p:sp>
        <p:nvSpPr>
          <p:cNvPr id="10" name="Freeform 10"/>
          <p:cNvSpPr/>
          <p:nvPr/>
        </p:nvSpPr>
        <p:spPr>
          <a:xfrm rot="-6904383">
            <a:off x="-3629239" y="7343174"/>
            <a:ext cx="8086336" cy="6138877"/>
          </a:xfrm>
          <a:custGeom>
            <a:avLst/>
            <a:gdLst/>
            <a:ahLst/>
            <a:cxnLst/>
            <a:rect l="l" t="t" r="r" b="b"/>
            <a:pathLst>
              <a:path w="8086336" h="6138877">
                <a:moveTo>
                  <a:pt x="0" y="0"/>
                </a:moveTo>
                <a:lnTo>
                  <a:pt x="8086336" y="0"/>
                </a:lnTo>
                <a:lnTo>
                  <a:pt x="8086336" y="6138877"/>
                </a:lnTo>
                <a:lnTo>
                  <a:pt x="0" y="613887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sp>
        <p:nvSpPr>
          <p:cNvPr id="2" name="Freeform 2" descr="Aesthetic shape blob with leaf "/>
          <p:cNvSpPr/>
          <p:nvPr/>
        </p:nvSpPr>
        <p:spPr>
          <a:xfrm>
            <a:off x="15370073" y="-718097"/>
            <a:ext cx="4070223" cy="4114800"/>
          </a:xfrm>
          <a:custGeom>
            <a:avLst/>
            <a:gdLst/>
            <a:ahLst/>
            <a:cxnLst/>
            <a:rect l="l" t="t" r="r" b="b"/>
            <a:pathLst>
              <a:path w="4070223" h="4114800">
                <a:moveTo>
                  <a:pt x="0" y="0"/>
                </a:moveTo>
                <a:lnTo>
                  <a:pt x="4070223" y="0"/>
                </a:lnTo>
                <a:lnTo>
                  <a:pt x="4070223"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descr="Leaf Outline Icon"/>
          <p:cNvSpPr/>
          <p:nvPr/>
        </p:nvSpPr>
        <p:spPr>
          <a:xfrm rot="-7074017" flipH="1" flipV="1">
            <a:off x="-1004405" y="4573909"/>
            <a:ext cx="2278931" cy="3472657"/>
          </a:xfrm>
          <a:custGeom>
            <a:avLst/>
            <a:gdLst/>
            <a:ahLst/>
            <a:cxnLst/>
            <a:rect l="l" t="t" r="r" b="b"/>
            <a:pathLst>
              <a:path w="2278931" h="3472657">
                <a:moveTo>
                  <a:pt x="2278931" y="3472657"/>
                </a:moveTo>
                <a:lnTo>
                  <a:pt x="0" y="3472657"/>
                </a:lnTo>
                <a:lnTo>
                  <a:pt x="0" y="0"/>
                </a:lnTo>
                <a:lnTo>
                  <a:pt x="2278931" y="0"/>
                </a:lnTo>
                <a:lnTo>
                  <a:pt x="2278931" y="3472657"/>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28700" y="6071017"/>
            <a:ext cx="7340600" cy="4025900"/>
          </a:xfrm>
          <a:prstGeom prst="rect">
            <a:avLst/>
          </a:prstGeom>
          <a:solidFill>
            <a:srgbClr val="FFFFFF"/>
          </a:solidFill>
        </p:spPr>
        <p:txBody>
          <a:bodyPr/>
          <a:lstStyle/>
          <a:p>
            <a:endParaRPr lang="en-US"/>
          </a:p>
        </p:txBody>
      </p:sp>
      <p:sp>
        <p:nvSpPr>
          <p:cNvPr id="5" name="AutoShape 5"/>
          <p:cNvSpPr/>
          <p:nvPr/>
        </p:nvSpPr>
        <p:spPr>
          <a:xfrm>
            <a:off x="9531350" y="6071017"/>
            <a:ext cx="7340600" cy="4025900"/>
          </a:xfrm>
          <a:prstGeom prst="rect">
            <a:avLst/>
          </a:prstGeom>
          <a:solidFill>
            <a:srgbClr val="FFFFFF"/>
          </a:solidFill>
        </p:spPr>
        <p:txBody>
          <a:bodyPr/>
          <a:lstStyle/>
          <a:p>
            <a:endParaRPr lang="en-US"/>
          </a:p>
        </p:txBody>
      </p:sp>
      <p:sp>
        <p:nvSpPr>
          <p:cNvPr id="6" name="Freeform 6"/>
          <p:cNvSpPr/>
          <p:nvPr/>
        </p:nvSpPr>
        <p:spPr>
          <a:xfrm>
            <a:off x="1729248" y="1435562"/>
            <a:ext cx="5944351" cy="4475678"/>
          </a:xfrm>
          <a:custGeom>
            <a:avLst/>
            <a:gdLst/>
            <a:ahLst/>
            <a:cxnLst/>
            <a:rect l="l" t="t" r="r" b="b"/>
            <a:pathLst>
              <a:path w="5944351" h="4475678">
                <a:moveTo>
                  <a:pt x="0" y="0"/>
                </a:moveTo>
                <a:lnTo>
                  <a:pt x="5944351" y="0"/>
                </a:lnTo>
                <a:lnTo>
                  <a:pt x="5944351" y="4475678"/>
                </a:lnTo>
                <a:lnTo>
                  <a:pt x="0" y="447567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9709259" y="6774597"/>
            <a:ext cx="6984783" cy="3322320"/>
          </a:xfrm>
          <a:prstGeom prst="rect">
            <a:avLst/>
          </a:prstGeom>
        </p:spPr>
        <p:txBody>
          <a:bodyPr lIns="0" tIns="0" rIns="0" bIns="0" rtlCol="0" anchor="t">
            <a:spAutoFit/>
          </a:bodyPr>
          <a:lstStyle/>
          <a:p>
            <a:pPr marL="0" lvl="0" indent="0" algn="ctr">
              <a:lnSpc>
                <a:spcPts val="3779"/>
              </a:lnSpc>
            </a:pPr>
            <a:r>
              <a:rPr lang="en-US" sz="2700">
                <a:solidFill>
                  <a:srgbClr val="000000"/>
                </a:solidFill>
                <a:latin typeface="Balgin"/>
                <a:ea typeface="Balgin"/>
                <a:cs typeface="Balgin"/>
                <a:sym typeface="Balgin"/>
              </a:rPr>
              <a:t>Through an Amazon wishlist &amp; community donors, 74 survivors of DV/SA received gifts this holiday season! These items were direct requests from each receipent including doll houses, a sewing machine, and new shoes! 31 adults and 43 children!</a:t>
            </a:r>
          </a:p>
        </p:txBody>
      </p:sp>
      <p:sp>
        <p:nvSpPr>
          <p:cNvPr id="8" name="TextBox 8"/>
          <p:cNvSpPr txBox="1"/>
          <p:nvPr/>
        </p:nvSpPr>
        <p:spPr>
          <a:xfrm>
            <a:off x="9709259" y="6014904"/>
            <a:ext cx="6984783" cy="888365"/>
          </a:xfrm>
          <a:prstGeom prst="rect">
            <a:avLst/>
          </a:prstGeom>
        </p:spPr>
        <p:txBody>
          <a:bodyPr lIns="0" tIns="0" rIns="0" bIns="0" rtlCol="0" anchor="t">
            <a:spAutoFit/>
          </a:bodyPr>
          <a:lstStyle/>
          <a:p>
            <a:pPr marL="0" lvl="0" indent="0" algn="ctr">
              <a:lnSpc>
                <a:spcPts val="6160"/>
              </a:lnSpc>
            </a:pPr>
            <a:r>
              <a:rPr lang="en-US" sz="4400">
                <a:solidFill>
                  <a:srgbClr val="000000"/>
                </a:solidFill>
                <a:latin typeface="Cooper Hewitt"/>
                <a:ea typeface="Cooper Hewitt"/>
                <a:cs typeface="Cooper Hewitt"/>
                <a:sym typeface="Cooper Hewitt"/>
              </a:rPr>
              <a:t>Christmas Gift Collection</a:t>
            </a:r>
          </a:p>
        </p:txBody>
      </p:sp>
      <p:sp>
        <p:nvSpPr>
          <p:cNvPr id="9" name="Freeform 9" descr="Leaf Outline Icon"/>
          <p:cNvSpPr/>
          <p:nvPr/>
        </p:nvSpPr>
        <p:spPr>
          <a:xfrm rot="1611884">
            <a:off x="16675477" y="7150704"/>
            <a:ext cx="2278931" cy="3472657"/>
          </a:xfrm>
          <a:custGeom>
            <a:avLst/>
            <a:gdLst/>
            <a:ahLst/>
            <a:cxnLst/>
            <a:rect l="l" t="t" r="r" b="b"/>
            <a:pathLst>
              <a:path w="2278931" h="3472657">
                <a:moveTo>
                  <a:pt x="0" y="0"/>
                </a:moveTo>
                <a:lnTo>
                  <a:pt x="2278931" y="0"/>
                </a:lnTo>
                <a:lnTo>
                  <a:pt x="2278931" y="3472657"/>
                </a:lnTo>
                <a:lnTo>
                  <a:pt x="0" y="347265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0817791" y="1648406"/>
            <a:ext cx="4767719" cy="4049989"/>
          </a:xfrm>
          <a:custGeom>
            <a:avLst/>
            <a:gdLst/>
            <a:ahLst/>
            <a:cxnLst/>
            <a:rect l="l" t="t" r="r" b="b"/>
            <a:pathLst>
              <a:path w="4767719" h="4049989">
                <a:moveTo>
                  <a:pt x="0" y="0"/>
                </a:moveTo>
                <a:lnTo>
                  <a:pt x="4767718" y="0"/>
                </a:lnTo>
                <a:lnTo>
                  <a:pt x="4767718" y="4049990"/>
                </a:lnTo>
                <a:lnTo>
                  <a:pt x="0" y="4049990"/>
                </a:lnTo>
                <a:lnTo>
                  <a:pt x="0" y="0"/>
                </a:lnTo>
                <a:close/>
              </a:path>
            </a:pathLst>
          </a:custGeom>
          <a:blipFill>
            <a:blip r:embed="rId5"/>
            <a:stretch>
              <a:fillRect t="-33028" b="-23934"/>
            </a:stretch>
          </a:blipFill>
        </p:spPr>
        <p:txBody>
          <a:bodyPr/>
          <a:lstStyle/>
          <a:p>
            <a:endParaRPr lang="en-US"/>
          </a:p>
        </p:txBody>
      </p:sp>
      <p:sp>
        <p:nvSpPr>
          <p:cNvPr id="11" name="TextBox 11"/>
          <p:cNvSpPr txBox="1"/>
          <p:nvPr/>
        </p:nvSpPr>
        <p:spPr>
          <a:xfrm>
            <a:off x="4365068" y="119450"/>
            <a:ext cx="9557863" cy="1156335"/>
          </a:xfrm>
          <a:prstGeom prst="rect">
            <a:avLst/>
          </a:prstGeom>
        </p:spPr>
        <p:txBody>
          <a:bodyPr lIns="0" tIns="0" rIns="0" bIns="0" rtlCol="0" anchor="t">
            <a:spAutoFit/>
          </a:bodyPr>
          <a:lstStyle/>
          <a:p>
            <a:pPr marL="0" lvl="0" indent="0" algn="ctr">
              <a:lnSpc>
                <a:spcPts val="9359"/>
              </a:lnSpc>
            </a:pPr>
            <a:r>
              <a:rPr lang="en-US" sz="7199" b="1">
                <a:solidFill>
                  <a:srgbClr val="000000"/>
                </a:solidFill>
                <a:latin typeface="Playfair Display 2 Bold"/>
                <a:ea typeface="Playfair Display 2 Bold"/>
                <a:cs typeface="Playfair Display 2 Bold"/>
                <a:sym typeface="Playfair Display 2 Bold"/>
              </a:rPr>
              <a:t>Celebrating Survivors </a:t>
            </a:r>
          </a:p>
        </p:txBody>
      </p:sp>
      <p:sp>
        <p:nvSpPr>
          <p:cNvPr id="12" name="TextBox 12"/>
          <p:cNvSpPr txBox="1"/>
          <p:nvPr/>
        </p:nvSpPr>
        <p:spPr>
          <a:xfrm>
            <a:off x="1209032" y="7031772"/>
            <a:ext cx="6984783" cy="2846070"/>
          </a:xfrm>
          <a:prstGeom prst="rect">
            <a:avLst/>
          </a:prstGeom>
        </p:spPr>
        <p:txBody>
          <a:bodyPr lIns="0" tIns="0" rIns="0" bIns="0" rtlCol="0" anchor="t">
            <a:spAutoFit/>
          </a:bodyPr>
          <a:lstStyle/>
          <a:p>
            <a:pPr marL="0" lvl="0" indent="0" algn="ctr">
              <a:lnSpc>
                <a:spcPts val="3779"/>
              </a:lnSpc>
            </a:pPr>
            <a:r>
              <a:rPr lang="en-US" sz="2700">
                <a:solidFill>
                  <a:srgbClr val="000000"/>
                </a:solidFill>
                <a:latin typeface="Balgin"/>
                <a:ea typeface="Balgin"/>
                <a:cs typeface="Balgin"/>
                <a:sym typeface="Balgin"/>
              </a:rPr>
              <a:t>Pure Color Creations supports survivors  by hosting a free-of-charge jewelry event. Owners Jerry Doubler and Emily Doubler offer a personal, dignified experience that brings “a small joy during a very difficult time.”</a:t>
            </a:r>
          </a:p>
        </p:txBody>
      </p:sp>
      <p:sp>
        <p:nvSpPr>
          <p:cNvPr id="13" name="TextBox 13"/>
          <p:cNvSpPr txBox="1"/>
          <p:nvPr/>
        </p:nvSpPr>
        <p:spPr>
          <a:xfrm>
            <a:off x="1209032" y="6088268"/>
            <a:ext cx="6984783" cy="912335"/>
          </a:xfrm>
          <a:prstGeom prst="rect">
            <a:avLst/>
          </a:prstGeom>
        </p:spPr>
        <p:txBody>
          <a:bodyPr lIns="0" tIns="0" rIns="0" bIns="0" rtlCol="0" anchor="t">
            <a:spAutoFit/>
          </a:bodyPr>
          <a:lstStyle/>
          <a:p>
            <a:pPr marL="0" lvl="0" indent="0" algn="ctr">
              <a:lnSpc>
                <a:spcPts val="6413"/>
              </a:lnSpc>
            </a:pPr>
            <a:r>
              <a:rPr lang="en-US" sz="4581">
                <a:solidFill>
                  <a:srgbClr val="000000"/>
                </a:solidFill>
                <a:latin typeface="Cooper Hewitt"/>
                <a:ea typeface="Cooper Hewitt"/>
                <a:cs typeface="Cooper Hewitt"/>
                <a:sym typeface="Cooper Hewitt"/>
              </a:rPr>
              <a:t>Pure Color Creations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grpSp>
        <p:nvGrpSpPr>
          <p:cNvPr id="2" name="Group 2"/>
          <p:cNvGrpSpPr/>
          <p:nvPr/>
        </p:nvGrpSpPr>
        <p:grpSpPr>
          <a:xfrm>
            <a:off x="15201900" y="0"/>
            <a:ext cx="3086100" cy="10287000"/>
            <a:chOff x="0" y="0"/>
            <a:chExt cx="812800" cy="2709333"/>
          </a:xfrm>
        </p:grpSpPr>
        <p:sp>
          <p:nvSpPr>
            <p:cNvPr id="3" name="Freeform 3"/>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08996"/>
            </a:solidFill>
          </p:spPr>
          <p:txBody>
            <a:bodyPr/>
            <a:lstStyle/>
            <a:p>
              <a:endParaRPr lang="en-US"/>
            </a:p>
          </p:txBody>
        </p:sp>
        <p:sp>
          <p:nvSpPr>
            <p:cNvPr id="4" name="TextBox 4"/>
            <p:cNvSpPr txBox="1"/>
            <p:nvPr/>
          </p:nvSpPr>
          <p:spPr>
            <a:xfrm>
              <a:off x="0" y="-38100"/>
              <a:ext cx="812800"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48498" y="291410"/>
            <a:ext cx="6163342" cy="4683213"/>
          </a:xfrm>
          <a:custGeom>
            <a:avLst/>
            <a:gdLst/>
            <a:ahLst/>
            <a:cxnLst/>
            <a:rect l="l" t="t" r="r" b="b"/>
            <a:pathLst>
              <a:path w="6163342" h="4683213">
                <a:moveTo>
                  <a:pt x="0" y="0"/>
                </a:moveTo>
                <a:lnTo>
                  <a:pt x="6163342" y="0"/>
                </a:lnTo>
                <a:lnTo>
                  <a:pt x="6163342" y="4683212"/>
                </a:lnTo>
                <a:lnTo>
                  <a:pt x="0" y="4683212"/>
                </a:lnTo>
                <a:lnTo>
                  <a:pt x="0" y="0"/>
                </a:lnTo>
                <a:close/>
              </a:path>
            </a:pathLst>
          </a:custGeom>
          <a:blipFill>
            <a:blip r:embed="rId2"/>
            <a:stretch>
              <a:fillRect l="-3457" t="-2866" r="-4412"/>
            </a:stretch>
          </a:blipFill>
        </p:spPr>
        <p:txBody>
          <a:bodyPr/>
          <a:lstStyle/>
          <a:p>
            <a:endParaRPr lang="en-US"/>
          </a:p>
        </p:txBody>
      </p:sp>
      <p:grpSp>
        <p:nvGrpSpPr>
          <p:cNvPr id="6" name="Group 6"/>
          <p:cNvGrpSpPr/>
          <p:nvPr/>
        </p:nvGrpSpPr>
        <p:grpSpPr>
          <a:xfrm>
            <a:off x="9735502" y="4869349"/>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3"/>
              <a:stretch>
                <a:fillRect t="-5452" b="-27881"/>
              </a:stretch>
            </a:blipFill>
          </p:spPr>
          <p:txBody>
            <a:bodyPr/>
            <a:lstStyle/>
            <a:p>
              <a:endParaRPr lang="en-US"/>
            </a:p>
          </p:txBody>
        </p:sp>
      </p:grpSp>
      <p:sp>
        <p:nvSpPr>
          <p:cNvPr id="8" name="TextBox 8"/>
          <p:cNvSpPr txBox="1"/>
          <p:nvPr/>
        </p:nvSpPr>
        <p:spPr>
          <a:xfrm rot="5400000">
            <a:off x="11897622" y="3967162"/>
            <a:ext cx="9704181" cy="2352675"/>
          </a:xfrm>
          <a:prstGeom prst="rect">
            <a:avLst/>
          </a:prstGeom>
        </p:spPr>
        <p:txBody>
          <a:bodyPr lIns="0" tIns="0" rIns="0" bIns="0" rtlCol="0" anchor="t">
            <a:spAutoFit/>
          </a:bodyPr>
          <a:lstStyle/>
          <a:p>
            <a:pPr algn="ctr">
              <a:lnSpc>
                <a:spcPts val="6201"/>
              </a:lnSpc>
            </a:pPr>
            <a:r>
              <a:rPr lang="en-US" sz="5168" b="1">
                <a:solidFill>
                  <a:srgbClr val="000000"/>
                </a:solidFill>
                <a:latin typeface="Playfair Display 1 Bold"/>
                <a:ea typeface="Playfair Display 1 Bold"/>
                <a:cs typeface="Playfair Display 1 Bold"/>
                <a:sym typeface="Playfair Display 1 Bold"/>
              </a:rPr>
              <a:t>Awareness efforts help change culture, inform communities, and build relationships.</a:t>
            </a:r>
          </a:p>
        </p:txBody>
      </p:sp>
      <p:sp>
        <p:nvSpPr>
          <p:cNvPr id="9" name="TextBox 9"/>
          <p:cNvSpPr txBox="1"/>
          <p:nvPr/>
        </p:nvSpPr>
        <p:spPr>
          <a:xfrm>
            <a:off x="2426736" y="5563305"/>
            <a:ext cx="4597896" cy="515207"/>
          </a:xfrm>
          <a:prstGeom prst="rect">
            <a:avLst/>
          </a:prstGeom>
        </p:spPr>
        <p:txBody>
          <a:bodyPr lIns="0" tIns="0" rIns="0" bIns="0" rtlCol="0" anchor="t">
            <a:spAutoFit/>
          </a:bodyPr>
          <a:lstStyle/>
          <a:p>
            <a:pPr algn="r">
              <a:lnSpc>
                <a:spcPts val="4152"/>
              </a:lnSpc>
              <a:spcBef>
                <a:spcPct val="0"/>
              </a:spcBef>
            </a:pPr>
            <a:r>
              <a:rPr lang="en-US" sz="2966">
                <a:solidFill>
                  <a:srgbClr val="000000"/>
                </a:solidFill>
                <a:latin typeface="Apricots"/>
                <a:ea typeface="Apricots"/>
                <a:cs typeface="Apricots"/>
                <a:sym typeface="Apricots"/>
              </a:rPr>
              <a:t>April: S.A. Awareness Month</a:t>
            </a:r>
          </a:p>
        </p:txBody>
      </p:sp>
      <p:sp>
        <p:nvSpPr>
          <p:cNvPr id="10" name="TextBox 10"/>
          <p:cNvSpPr txBox="1"/>
          <p:nvPr/>
        </p:nvSpPr>
        <p:spPr>
          <a:xfrm>
            <a:off x="7879468" y="285221"/>
            <a:ext cx="4962079" cy="515207"/>
          </a:xfrm>
          <a:prstGeom prst="rect">
            <a:avLst/>
          </a:prstGeom>
        </p:spPr>
        <p:txBody>
          <a:bodyPr lIns="0" tIns="0" rIns="0" bIns="0" rtlCol="0" anchor="t">
            <a:spAutoFit/>
          </a:bodyPr>
          <a:lstStyle/>
          <a:p>
            <a:pPr algn="l">
              <a:lnSpc>
                <a:spcPts val="4152"/>
              </a:lnSpc>
              <a:spcBef>
                <a:spcPct val="0"/>
              </a:spcBef>
            </a:pPr>
            <a:r>
              <a:rPr lang="en-US" sz="2966">
                <a:solidFill>
                  <a:srgbClr val="000000"/>
                </a:solidFill>
                <a:latin typeface="Apricots"/>
                <a:ea typeface="Apricots"/>
                <a:cs typeface="Apricots"/>
                <a:sym typeface="Apricots"/>
              </a:rPr>
              <a:t>October: D.V. Awareness Month</a:t>
            </a:r>
          </a:p>
        </p:txBody>
      </p:sp>
      <p:sp>
        <p:nvSpPr>
          <p:cNvPr id="11" name="TextBox 11"/>
          <p:cNvSpPr txBox="1"/>
          <p:nvPr/>
        </p:nvSpPr>
        <p:spPr>
          <a:xfrm>
            <a:off x="6611840" y="885825"/>
            <a:ext cx="8085235" cy="4210463"/>
          </a:xfrm>
          <a:prstGeom prst="rect">
            <a:avLst/>
          </a:prstGeom>
        </p:spPr>
        <p:txBody>
          <a:bodyPr lIns="0" tIns="0" rIns="0" bIns="0" rtlCol="0" anchor="t">
            <a:spAutoFit/>
          </a:bodyPr>
          <a:lstStyle/>
          <a:p>
            <a:pPr marL="532735" lvl="1" indent="-266367" algn="l">
              <a:lnSpc>
                <a:spcPts val="3454"/>
              </a:lnSpc>
              <a:buFont typeface="Arial"/>
              <a:buChar char="•"/>
            </a:pPr>
            <a:r>
              <a:rPr lang="en-US" sz="2467">
                <a:solidFill>
                  <a:srgbClr val="000000"/>
                </a:solidFill>
                <a:latin typeface="Quicksand"/>
                <a:ea typeface="Quicksand"/>
                <a:cs typeface="Quicksand"/>
                <a:sym typeface="Quicksand"/>
              </a:rPr>
              <a:t>Paint the Town Purple: City of Vassar &amp; City of Caro</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Purple Thursday</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Caro Library educational display</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Intentional Social Media Campaign</a:t>
            </a:r>
          </a:p>
          <a:p>
            <a:pPr marL="863601" lvl="2" indent="-287867" algn="l">
              <a:lnSpc>
                <a:spcPts val="2800"/>
              </a:lnSpc>
              <a:buFont typeface="Arial"/>
              <a:buChar char="⚬"/>
            </a:pPr>
            <a:r>
              <a:rPr lang="en-US" sz="2000">
                <a:solidFill>
                  <a:srgbClr val="000000"/>
                </a:solidFill>
                <a:latin typeface="Quicksand"/>
                <a:ea typeface="Quicksand"/>
                <a:cs typeface="Quicksand"/>
                <a:sym typeface="Quicksand"/>
              </a:rPr>
              <a:t>Self Care Sunday</a:t>
            </a:r>
          </a:p>
          <a:p>
            <a:pPr marL="863601" lvl="2" indent="-287867" algn="l">
              <a:lnSpc>
                <a:spcPts val="2800"/>
              </a:lnSpc>
              <a:buFont typeface="Arial"/>
              <a:buChar char="⚬"/>
            </a:pPr>
            <a:r>
              <a:rPr lang="en-US" sz="2000">
                <a:solidFill>
                  <a:srgbClr val="000000"/>
                </a:solidFill>
                <a:latin typeface="Quicksand"/>
                <a:ea typeface="Quicksand"/>
                <a:cs typeface="Quicksand"/>
                <a:sym typeface="Quicksand"/>
              </a:rPr>
              <a:t>Media Monday</a:t>
            </a:r>
          </a:p>
          <a:p>
            <a:pPr marL="863601" lvl="2" indent="-287867" algn="l">
              <a:lnSpc>
                <a:spcPts val="2800"/>
              </a:lnSpc>
              <a:buFont typeface="Arial"/>
              <a:buChar char="⚬"/>
            </a:pPr>
            <a:r>
              <a:rPr lang="en-US" sz="2000">
                <a:solidFill>
                  <a:srgbClr val="000000"/>
                </a:solidFill>
                <a:latin typeface="Quicksand"/>
                <a:ea typeface="Quicksand"/>
                <a:cs typeface="Quicksand"/>
                <a:sym typeface="Quicksand"/>
              </a:rPr>
              <a:t>Lets Talk Tuesday</a:t>
            </a:r>
          </a:p>
          <a:p>
            <a:pPr marL="863601" lvl="2" indent="-287867" algn="l">
              <a:lnSpc>
                <a:spcPts val="2800"/>
              </a:lnSpc>
              <a:buFont typeface="Arial"/>
              <a:buChar char="⚬"/>
            </a:pPr>
            <a:r>
              <a:rPr lang="en-US" sz="2000">
                <a:solidFill>
                  <a:srgbClr val="000000"/>
                </a:solidFill>
                <a:latin typeface="Quicksand"/>
                <a:ea typeface="Quicksand"/>
                <a:cs typeface="Quicksand"/>
                <a:sym typeface="Quicksand"/>
              </a:rPr>
              <a:t>Warning Sign Wednesday</a:t>
            </a:r>
          </a:p>
          <a:p>
            <a:pPr marL="863601" lvl="2" indent="-287867" algn="l">
              <a:lnSpc>
                <a:spcPts val="2800"/>
              </a:lnSpc>
              <a:buFont typeface="Arial"/>
              <a:buChar char="⚬"/>
            </a:pPr>
            <a:r>
              <a:rPr lang="en-US" sz="2000">
                <a:solidFill>
                  <a:srgbClr val="000000"/>
                </a:solidFill>
                <a:latin typeface="Quicksand"/>
                <a:ea typeface="Quicksand"/>
                <a:cs typeface="Quicksand"/>
                <a:sym typeface="Quicksand"/>
              </a:rPr>
              <a:t>Throwback Thursday</a:t>
            </a:r>
          </a:p>
          <a:p>
            <a:pPr marL="863601" lvl="2" indent="-287867" algn="l">
              <a:lnSpc>
                <a:spcPts val="2800"/>
              </a:lnSpc>
              <a:buFont typeface="Arial"/>
              <a:buChar char="⚬"/>
            </a:pPr>
            <a:r>
              <a:rPr lang="en-US" sz="2000">
                <a:solidFill>
                  <a:srgbClr val="000000"/>
                </a:solidFill>
                <a:latin typeface="Quicksand"/>
                <a:ea typeface="Quicksand"/>
                <a:cs typeface="Quicksand"/>
                <a:sym typeface="Quicksand"/>
              </a:rPr>
              <a:t>Fast Fact Friday</a:t>
            </a:r>
          </a:p>
          <a:p>
            <a:pPr marL="863601" lvl="2" indent="-287867" algn="l">
              <a:lnSpc>
                <a:spcPts val="2800"/>
              </a:lnSpc>
              <a:buFont typeface="Arial"/>
              <a:buChar char="⚬"/>
            </a:pPr>
            <a:r>
              <a:rPr lang="en-US" sz="2000">
                <a:solidFill>
                  <a:srgbClr val="000000"/>
                </a:solidFill>
                <a:latin typeface="Quicksand"/>
                <a:ea typeface="Quicksand"/>
                <a:cs typeface="Quicksand"/>
                <a:sym typeface="Quicksand"/>
              </a:rPr>
              <a:t>Services Saturday</a:t>
            </a:r>
          </a:p>
        </p:txBody>
      </p:sp>
      <p:sp>
        <p:nvSpPr>
          <p:cNvPr id="12" name="TextBox 12"/>
          <p:cNvSpPr txBox="1"/>
          <p:nvPr/>
        </p:nvSpPr>
        <p:spPr>
          <a:xfrm>
            <a:off x="655991" y="6206300"/>
            <a:ext cx="8488009" cy="3490150"/>
          </a:xfrm>
          <a:prstGeom prst="rect">
            <a:avLst/>
          </a:prstGeom>
        </p:spPr>
        <p:txBody>
          <a:bodyPr lIns="0" tIns="0" rIns="0" bIns="0" rtlCol="0" anchor="t">
            <a:spAutoFit/>
          </a:bodyPr>
          <a:lstStyle/>
          <a:p>
            <a:pPr marL="532735" lvl="1" indent="-266367" algn="l">
              <a:lnSpc>
                <a:spcPts val="3454"/>
              </a:lnSpc>
              <a:buFont typeface="Arial"/>
              <a:buChar char="•"/>
            </a:pPr>
            <a:r>
              <a:rPr lang="en-US" sz="2467">
                <a:solidFill>
                  <a:srgbClr val="000000"/>
                </a:solidFill>
                <a:latin typeface="Quicksand"/>
                <a:ea typeface="Quicksand"/>
                <a:cs typeface="Quicksand"/>
                <a:sym typeface="Quicksand"/>
              </a:rPr>
              <a:t>Sandsuky Open House</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Paint the Town Teal: Village of Pigeon &amp; City of Vassar</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Gather for Good: items drive</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“What Were They Wearing” visual art display </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Denim Day April 29th</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Rotating courthouse educational display</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Month long educational display at Caro Library </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Intentional &amp; trauma informed social media campaign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grpSp>
        <p:nvGrpSpPr>
          <p:cNvPr id="2" name="Group 2"/>
          <p:cNvGrpSpPr/>
          <p:nvPr/>
        </p:nvGrpSpPr>
        <p:grpSpPr>
          <a:xfrm>
            <a:off x="1672770" y="4769254"/>
            <a:ext cx="6987489" cy="933316"/>
            <a:chOff x="0" y="0"/>
            <a:chExt cx="3042608" cy="406400"/>
          </a:xfrm>
        </p:grpSpPr>
        <p:sp>
          <p:nvSpPr>
            <p:cNvPr id="3" name="Freeform 3"/>
            <p:cNvSpPr/>
            <p:nvPr/>
          </p:nvSpPr>
          <p:spPr>
            <a:xfrm>
              <a:off x="0" y="0"/>
              <a:ext cx="3042608" cy="406400"/>
            </a:xfrm>
            <a:custGeom>
              <a:avLst/>
              <a:gdLst/>
              <a:ahLst/>
              <a:cxnLst/>
              <a:rect l="l" t="t" r="r" b="b"/>
              <a:pathLst>
                <a:path w="3042608" h="406400">
                  <a:moveTo>
                    <a:pt x="2839408" y="0"/>
                  </a:moveTo>
                  <a:cubicBezTo>
                    <a:pt x="2951632" y="0"/>
                    <a:pt x="3042608" y="90976"/>
                    <a:pt x="3042608" y="203200"/>
                  </a:cubicBezTo>
                  <a:cubicBezTo>
                    <a:pt x="3042608" y="315424"/>
                    <a:pt x="2951632" y="406400"/>
                    <a:pt x="2839408" y="406400"/>
                  </a:cubicBezTo>
                  <a:lnTo>
                    <a:pt x="203200" y="406400"/>
                  </a:lnTo>
                  <a:cubicBezTo>
                    <a:pt x="90976" y="406400"/>
                    <a:pt x="0" y="315424"/>
                    <a:pt x="0" y="203200"/>
                  </a:cubicBezTo>
                  <a:cubicBezTo>
                    <a:pt x="0" y="90976"/>
                    <a:pt x="90976" y="0"/>
                    <a:pt x="203200" y="0"/>
                  </a:cubicBezTo>
                  <a:close/>
                </a:path>
              </a:pathLst>
            </a:custGeom>
            <a:solidFill>
              <a:srgbClr val="008996"/>
            </a:solidFill>
          </p:spPr>
          <p:txBody>
            <a:bodyPr/>
            <a:lstStyle/>
            <a:p>
              <a:endParaRPr lang="en-US"/>
            </a:p>
          </p:txBody>
        </p:sp>
        <p:sp>
          <p:nvSpPr>
            <p:cNvPr id="4" name="TextBox 4"/>
            <p:cNvSpPr txBox="1"/>
            <p:nvPr/>
          </p:nvSpPr>
          <p:spPr>
            <a:xfrm>
              <a:off x="0" y="-38100"/>
              <a:ext cx="3042608" cy="444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751417" y="6180726"/>
            <a:ext cx="6908841" cy="933316"/>
            <a:chOff x="0" y="0"/>
            <a:chExt cx="3008362" cy="406400"/>
          </a:xfrm>
        </p:grpSpPr>
        <p:sp>
          <p:nvSpPr>
            <p:cNvPr id="6" name="Freeform 6"/>
            <p:cNvSpPr/>
            <p:nvPr/>
          </p:nvSpPr>
          <p:spPr>
            <a:xfrm>
              <a:off x="0" y="0"/>
              <a:ext cx="3008362" cy="406400"/>
            </a:xfrm>
            <a:custGeom>
              <a:avLst/>
              <a:gdLst/>
              <a:ahLst/>
              <a:cxnLst/>
              <a:rect l="l" t="t" r="r" b="b"/>
              <a:pathLst>
                <a:path w="3008362" h="406400">
                  <a:moveTo>
                    <a:pt x="2805162" y="0"/>
                  </a:moveTo>
                  <a:cubicBezTo>
                    <a:pt x="2917386" y="0"/>
                    <a:pt x="3008362" y="90976"/>
                    <a:pt x="3008362" y="203200"/>
                  </a:cubicBezTo>
                  <a:cubicBezTo>
                    <a:pt x="3008362" y="315424"/>
                    <a:pt x="2917386" y="406400"/>
                    <a:pt x="2805162" y="406400"/>
                  </a:cubicBezTo>
                  <a:lnTo>
                    <a:pt x="203200" y="406400"/>
                  </a:lnTo>
                  <a:cubicBezTo>
                    <a:pt x="90976" y="406400"/>
                    <a:pt x="0" y="315424"/>
                    <a:pt x="0" y="203200"/>
                  </a:cubicBezTo>
                  <a:cubicBezTo>
                    <a:pt x="0" y="90976"/>
                    <a:pt x="90976" y="0"/>
                    <a:pt x="203200" y="0"/>
                  </a:cubicBezTo>
                  <a:close/>
                </a:path>
              </a:pathLst>
            </a:custGeom>
            <a:solidFill>
              <a:srgbClr val="008996"/>
            </a:solidFill>
          </p:spPr>
          <p:txBody>
            <a:bodyPr/>
            <a:lstStyle/>
            <a:p>
              <a:endParaRPr lang="en-US"/>
            </a:p>
          </p:txBody>
        </p:sp>
        <p:sp>
          <p:nvSpPr>
            <p:cNvPr id="7" name="TextBox 7"/>
            <p:cNvSpPr txBox="1"/>
            <p:nvPr/>
          </p:nvSpPr>
          <p:spPr>
            <a:xfrm>
              <a:off x="0" y="-38100"/>
              <a:ext cx="3008362" cy="444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373834" y="4615902"/>
            <a:ext cx="1240021" cy="1240021"/>
          </a:xfrm>
          <a:custGeom>
            <a:avLst/>
            <a:gdLst/>
            <a:ahLst/>
            <a:cxnLst/>
            <a:rect l="l" t="t" r="r" b="b"/>
            <a:pathLst>
              <a:path w="1240021" h="1240021">
                <a:moveTo>
                  <a:pt x="0" y="0"/>
                </a:moveTo>
                <a:lnTo>
                  <a:pt x="1240021" y="0"/>
                </a:lnTo>
                <a:lnTo>
                  <a:pt x="1240021" y="1240021"/>
                </a:lnTo>
                <a:lnTo>
                  <a:pt x="0" y="124002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9" name="Group 9"/>
          <p:cNvGrpSpPr/>
          <p:nvPr/>
        </p:nvGrpSpPr>
        <p:grpSpPr>
          <a:xfrm>
            <a:off x="1440582" y="4682650"/>
            <a:ext cx="1106525" cy="110652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996"/>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357459" y="6019186"/>
            <a:ext cx="1256396" cy="1256396"/>
          </a:xfrm>
          <a:custGeom>
            <a:avLst/>
            <a:gdLst/>
            <a:ahLst/>
            <a:cxnLst/>
            <a:rect l="l" t="t" r="r" b="b"/>
            <a:pathLst>
              <a:path w="1256396" h="1256396">
                <a:moveTo>
                  <a:pt x="0" y="0"/>
                </a:moveTo>
                <a:lnTo>
                  <a:pt x="1256396" y="0"/>
                </a:lnTo>
                <a:lnTo>
                  <a:pt x="1256396" y="1256396"/>
                </a:lnTo>
                <a:lnTo>
                  <a:pt x="0" y="125639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3" name="Group 13"/>
          <p:cNvGrpSpPr/>
          <p:nvPr/>
        </p:nvGrpSpPr>
        <p:grpSpPr>
          <a:xfrm>
            <a:off x="1440582" y="6094121"/>
            <a:ext cx="1106525" cy="110652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996"/>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230600" y="-218968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772735" y="-1492765"/>
            <a:ext cx="4193427" cy="4114800"/>
          </a:xfrm>
          <a:custGeom>
            <a:avLst/>
            <a:gdLst/>
            <a:ahLst/>
            <a:cxnLst/>
            <a:rect l="l" t="t" r="r" b="b"/>
            <a:pathLst>
              <a:path w="4193427" h="4114800">
                <a:moveTo>
                  <a:pt x="0" y="0"/>
                </a:moveTo>
                <a:lnTo>
                  <a:pt x="4193427" y="0"/>
                </a:lnTo>
                <a:lnTo>
                  <a:pt x="4193427"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0" y="7590292"/>
            <a:ext cx="1303588" cy="4089687"/>
          </a:xfrm>
          <a:custGeom>
            <a:avLst/>
            <a:gdLst/>
            <a:ahLst/>
            <a:cxnLst/>
            <a:rect l="l" t="t" r="r" b="b"/>
            <a:pathLst>
              <a:path w="1303588" h="4089687">
                <a:moveTo>
                  <a:pt x="0" y="0"/>
                </a:moveTo>
                <a:lnTo>
                  <a:pt x="1303588" y="0"/>
                </a:lnTo>
                <a:lnTo>
                  <a:pt x="1303588" y="4089687"/>
                </a:lnTo>
                <a:lnTo>
                  <a:pt x="0" y="408968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9050624">
            <a:off x="8004754" y="-1064957"/>
            <a:ext cx="1642747" cy="3387107"/>
          </a:xfrm>
          <a:custGeom>
            <a:avLst/>
            <a:gdLst/>
            <a:ahLst/>
            <a:cxnLst/>
            <a:rect l="l" t="t" r="r" b="b"/>
            <a:pathLst>
              <a:path w="1642747" h="3387107">
                <a:moveTo>
                  <a:pt x="0" y="0"/>
                </a:moveTo>
                <a:lnTo>
                  <a:pt x="1642747" y="0"/>
                </a:lnTo>
                <a:lnTo>
                  <a:pt x="1642747" y="3387107"/>
                </a:lnTo>
                <a:lnTo>
                  <a:pt x="0" y="338710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9165084" y="2343284"/>
            <a:ext cx="8785748" cy="6589311"/>
          </a:xfrm>
          <a:custGeom>
            <a:avLst/>
            <a:gdLst/>
            <a:ahLst/>
            <a:cxnLst/>
            <a:rect l="l" t="t" r="r" b="b"/>
            <a:pathLst>
              <a:path w="8785748" h="6589311">
                <a:moveTo>
                  <a:pt x="0" y="0"/>
                </a:moveTo>
                <a:lnTo>
                  <a:pt x="8785748" y="0"/>
                </a:lnTo>
                <a:lnTo>
                  <a:pt x="8785748" y="6589311"/>
                </a:lnTo>
                <a:lnTo>
                  <a:pt x="0" y="6589311"/>
                </a:lnTo>
                <a:lnTo>
                  <a:pt x="0" y="0"/>
                </a:lnTo>
                <a:close/>
              </a:path>
            </a:pathLst>
          </a:custGeom>
          <a:blipFill>
            <a:blip r:embed="rId8"/>
            <a:stretch>
              <a:fillRect l="-1083" t="-2572" r="-3922" b="-2433"/>
            </a:stretch>
          </a:blipFill>
        </p:spPr>
        <p:txBody>
          <a:bodyPr/>
          <a:lstStyle/>
          <a:p>
            <a:endParaRPr lang="en-US"/>
          </a:p>
        </p:txBody>
      </p:sp>
      <p:grpSp>
        <p:nvGrpSpPr>
          <p:cNvPr id="21" name="Group 21"/>
          <p:cNvGrpSpPr/>
          <p:nvPr/>
        </p:nvGrpSpPr>
        <p:grpSpPr>
          <a:xfrm>
            <a:off x="11375749" y="8130364"/>
            <a:ext cx="4364418" cy="2047047"/>
            <a:chOff x="0" y="0"/>
            <a:chExt cx="5819224" cy="2729396"/>
          </a:xfrm>
        </p:grpSpPr>
        <p:sp>
          <p:nvSpPr>
            <p:cNvPr id="22" name="AutoShape 22"/>
            <p:cNvSpPr/>
            <p:nvPr/>
          </p:nvSpPr>
          <p:spPr>
            <a:xfrm>
              <a:off x="0" y="0"/>
              <a:ext cx="5819224" cy="2729396"/>
            </a:xfrm>
            <a:prstGeom prst="rect">
              <a:avLst/>
            </a:prstGeom>
            <a:solidFill>
              <a:srgbClr val="F9F6EE"/>
            </a:solidFill>
          </p:spPr>
          <p:txBody>
            <a:bodyPr/>
            <a:lstStyle/>
            <a:p>
              <a:endParaRPr lang="en-US"/>
            </a:p>
          </p:txBody>
        </p:sp>
        <p:sp>
          <p:nvSpPr>
            <p:cNvPr id="23" name="TextBox 23"/>
            <p:cNvSpPr txBox="1"/>
            <p:nvPr/>
          </p:nvSpPr>
          <p:spPr>
            <a:xfrm>
              <a:off x="328024" y="389235"/>
              <a:ext cx="5163176" cy="1016553"/>
            </a:xfrm>
            <a:prstGeom prst="rect">
              <a:avLst/>
            </a:prstGeom>
          </p:spPr>
          <p:txBody>
            <a:bodyPr lIns="0" tIns="0" rIns="0" bIns="0" rtlCol="0" anchor="t">
              <a:spAutoFit/>
            </a:bodyPr>
            <a:lstStyle/>
            <a:p>
              <a:pPr marL="0" lvl="0" indent="0" algn="ctr">
                <a:lnSpc>
                  <a:spcPts val="5870"/>
                </a:lnSpc>
              </a:pPr>
              <a:r>
                <a:rPr lang="en-US" sz="5289" b="1">
                  <a:solidFill>
                    <a:srgbClr val="000000"/>
                  </a:solidFill>
                  <a:latin typeface="Playfair Display 1 Bold"/>
                  <a:ea typeface="Playfair Display 1 Bold"/>
                  <a:cs typeface="Playfair Display 1 Bold"/>
                  <a:sym typeface="Playfair Display 1 Bold"/>
                </a:rPr>
                <a:t>Thank you</a:t>
              </a:r>
            </a:p>
          </p:txBody>
        </p:sp>
        <p:sp>
          <p:nvSpPr>
            <p:cNvPr id="24" name="TextBox 24"/>
            <p:cNvSpPr txBox="1"/>
            <p:nvPr/>
          </p:nvSpPr>
          <p:spPr>
            <a:xfrm>
              <a:off x="328024" y="1624410"/>
              <a:ext cx="5163176" cy="763376"/>
            </a:xfrm>
            <a:prstGeom prst="rect">
              <a:avLst/>
            </a:prstGeom>
          </p:spPr>
          <p:txBody>
            <a:bodyPr lIns="0" tIns="0" rIns="0" bIns="0" rtlCol="0" anchor="t">
              <a:spAutoFit/>
            </a:bodyPr>
            <a:lstStyle/>
            <a:p>
              <a:pPr algn="ctr">
                <a:lnSpc>
                  <a:spcPts val="2350"/>
                </a:lnSpc>
              </a:pPr>
              <a:r>
                <a:rPr lang="en-US" sz="1678">
                  <a:solidFill>
                    <a:srgbClr val="000000"/>
                  </a:solidFill>
                  <a:latin typeface="Quicksand"/>
                  <a:ea typeface="Quicksand"/>
                  <a:cs typeface="Quicksand"/>
                  <a:sym typeface="Quicksand"/>
                </a:rPr>
                <a:t>for your attention, time and support!</a:t>
              </a:r>
            </a:p>
            <a:p>
              <a:pPr algn="ctr">
                <a:lnSpc>
                  <a:spcPts val="2350"/>
                </a:lnSpc>
              </a:pPr>
              <a:r>
                <a:rPr lang="en-US" sz="1678">
                  <a:solidFill>
                    <a:srgbClr val="000000"/>
                  </a:solidFill>
                  <a:latin typeface="Quicksand"/>
                  <a:ea typeface="Quicksand"/>
                  <a:cs typeface="Quicksand"/>
                  <a:sym typeface="Quicksand"/>
                </a:rPr>
                <a:t>~ from my team to yours!</a:t>
              </a:r>
            </a:p>
          </p:txBody>
        </p:sp>
      </p:grpSp>
      <p:sp>
        <p:nvSpPr>
          <p:cNvPr id="25" name="Freeform 25"/>
          <p:cNvSpPr/>
          <p:nvPr/>
        </p:nvSpPr>
        <p:spPr>
          <a:xfrm>
            <a:off x="1600110" y="6289979"/>
            <a:ext cx="714809" cy="714809"/>
          </a:xfrm>
          <a:custGeom>
            <a:avLst/>
            <a:gdLst/>
            <a:ahLst/>
            <a:cxnLst/>
            <a:rect l="l" t="t" r="r" b="b"/>
            <a:pathLst>
              <a:path w="714809" h="714809">
                <a:moveTo>
                  <a:pt x="0" y="0"/>
                </a:moveTo>
                <a:lnTo>
                  <a:pt x="714809" y="0"/>
                </a:lnTo>
                <a:lnTo>
                  <a:pt x="714809" y="714809"/>
                </a:lnTo>
                <a:lnTo>
                  <a:pt x="0" y="71480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26"/>
          <p:cNvSpPr/>
          <p:nvPr/>
        </p:nvSpPr>
        <p:spPr>
          <a:xfrm>
            <a:off x="1713866" y="4788520"/>
            <a:ext cx="543582" cy="894785"/>
          </a:xfrm>
          <a:custGeom>
            <a:avLst/>
            <a:gdLst/>
            <a:ahLst/>
            <a:cxnLst/>
            <a:rect l="l" t="t" r="r" b="b"/>
            <a:pathLst>
              <a:path w="543582" h="894785">
                <a:moveTo>
                  <a:pt x="0" y="0"/>
                </a:moveTo>
                <a:lnTo>
                  <a:pt x="543582" y="0"/>
                </a:lnTo>
                <a:lnTo>
                  <a:pt x="543582" y="894785"/>
                </a:lnTo>
                <a:lnTo>
                  <a:pt x="0" y="894785"/>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TextBox 27"/>
          <p:cNvSpPr txBox="1"/>
          <p:nvPr/>
        </p:nvSpPr>
        <p:spPr>
          <a:xfrm>
            <a:off x="1303588" y="2409959"/>
            <a:ext cx="6161236" cy="1666875"/>
          </a:xfrm>
          <a:prstGeom prst="rect">
            <a:avLst/>
          </a:prstGeom>
        </p:spPr>
        <p:txBody>
          <a:bodyPr lIns="0" tIns="0" rIns="0" bIns="0" rtlCol="0" anchor="t">
            <a:spAutoFit/>
          </a:bodyPr>
          <a:lstStyle/>
          <a:p>
            <a:pPr marL="0" lvl="0" indent="0" algn="l">
              <a:lnSpc>
                <a:spcPts val="6599"/>
              </a:lnSpc>
            </a:pPr>
            <a:r>
              <a:rPr lang="en-US" sz="5999" b="1">
                <a:solidFill>
                  <a:srgbClr val="000000"/>
                </a:solidFill>
                <a:latin typeface="Playfair Display 1 Bold"/>
                <a:ea typeface="Playfair Display 1 Bold"/>
                <a:cs typeface="Playfair Display 1 Bold"/>
                <a:sym typeface="Playfair Display 1 Bold"/>
              </a:rPr>
              <a:t>Contact Information </a:t>
            </a:r>
          </a:p>
        </p:txBody>
      </p:sp>
      <p:sp>
        <p:nvSpPr>
          <p:cNvPr id="28" name="TextBox 28"/>
          <p:cNvSpPr txBox="1"/>
          <p:nvPr/>
        </p:nvSpPr>
        <p:spPr>
          <a:xfrm>
            <a:off x="2821097" y="4954354"/>
            <a:ext cx="5434146" cy="505967"/>
          </a:xfrm>
          <a:prstGeom prst="rect">
            <a:avLst/>
          </a:prstGeom>
        </p:spPr>
        <p:txBody>
          <a:bodyPr lIns="0" tIns="0" rIns="0" bIns="0" rtlCol="0" anchor="t">
            <a:spAutoFit/>
          </a:bodyPr>
          <a:lstStyle/>
          <a:p>
            <a:pPr marL="0" lvl="0" indent="0" algn="l">
              <a:lnSpc>
                <a:spcPts val="4137"/>
              </a:lnSpc>
              <a:spcBef>
                <a:spcPct val="0"/>
              </a:spcBef>
            </a:pPr>
            <a:r>
              <a:rPr lang="en-US" sz="2955">
                <a:solidFill>
                  <a:srgbClr val="000000"/>
                </a:solidFill>
                <a:latin typeface="Quicksand"/>
                <a:ea typeface="Quicksand"/>
                <a:cs typeface="Quicksand"/>
                <a:sym typeface="Quicksand"/>
              </a:rPr>
              <a:t>Crisis line: 989-551-4724</a:t>
            </a:r>
          </a:p>
        </p:txBody>
      </p:sp>
      <p:sp>
        <p:nvSpPr>
          <p:cNvPr id="29" name="TextBox 29"/>
          <p:cNvSpPr txBox="1"/>
          <p:nvPr/>
        </p:nvSpPr>
        <p:spPr>
          <a:xfrm>
            <a:off x="2821097" y="6365825"/>
            <a:ext cx="5434146" cy="505967"/>
          </a:xfrm>
          <a:prstGeom prst="rect">
            <a:avLst/>
          </a:prstGeom>
        </p:spPr>
        <p:txBody>
          <a:bodyPr lIns="0" tIns="0" rIns="0" bIns="0" rtlCol="0" anchor="t">
            <a:spAutoFit/>
          </a:bodyPr>
          <a:lstStyle/>
          <a:p>
            <a:pPr marL="0" lvl="0" indent="0" algn="l">
              <a:lnSpc>
                <a:spcPts val="4137"/>
              </a:lnSpc>
              <a:spcBef>
                <a:spcPct val="0"/>
              </a:spcBef>
            </a:pPr>
            <a:r>
              <a:rPr lang="en-US" sz="2955">
                <a:solidFill>
                  <a:srgbClr val="000000"/>
                </a:solidFill>
                <a:latin typeface="Quicksand"/>
                <a:ea typeface="Quicksand"/>
                <a:cs typeface="Quicksand"/>
                <a:sym typeface="Quicksand"/>
              </a:rPr>
              <a:t>Direct Office Line: 989-672-1748</a:t>
            </a:r>
          </a:p>
        </p:txBody>
      </p:sp>
      <p:grpSp>
        <p:nvGrpSpPr>
          <p:cNvPr id="30" name="Group 30"/>
          <p:cNvGrpSpPr/>
          <p:nvPr/>
        </p:nvGrpSpPr>
        <p:grpSpPr>
          <a:xfrm>
            <a:off x="1767792" y="7599047"/>
            <a:ext cx="6908841" cy="933316"/>
            <a:chOff x="0" y="0"/>
            <a:chExt cx="3008362" cy="406400"/>
          </a:xfrm>
        </p:grpSpPr>
        <p:sp>
          <p:nvSpPr>
            <p:cNvPr id="31" name="Freeform 31"/>
            <p:cNvSpPr/>
            <p:nvPr/>
          </p:nvSpPr>
          <p:spPr>
            <a:xfrm>
              <a:off x="0" y="0"/>
              <a:ext cx="3008362" cy="406400"/>
            </a:xfrm>
            <a:custGeom>
              <a:avLst/>
              <a:gdLst/>
              <a:ahLst/>
              <a:cxnLst/>
              <a:rect l="l" t="t" r="r" b="b"/>
              <a:pathLst>
                <a:path w="3008362" h="406400">
                  <a:moveTo>
                    <a:pt x="2805162" y="0"/>
                  </a:moveTo>
                  <a:cubicBezTo>
                    <a:pt x="2917386" y="0"/>
                    <a:pt x="3008362" y="90976"/>
                    <a:pt x="3008362" y="203200"/>
                  </a:cubicBezTo>
                  <a:cubicBezTo>
                    <a:pt x="3008362" y="315424"/>
                    <a:pt x="2917386" y="406400"/>
                    <a:pt x="2805162" y="406400"/>
                  </a:cubicBezTo>
                  <a:lnTo>
                    <a:pt x="203200" y="406400"/>
                  </a:lnTo>
                  <a:cubicBezTo>
                    <a:pt x="90976" y="406400"/>
                    <a:pt x="0" y="315424"/>
                    <a:pt x="0" y="203200"/>
                  </a:cubicBezTo>
                  <a:cubicBezTo>
                    <a:pt x="0" y="90976"/>
                    <a:pt x="90976" y="0"/>
                    <a:pt x="203200" y="0"/>
                  </a:cubicBezTo>
                  <a:close/>
                </a:path>
              </a:pathLst>
            </a:custGeom>
            <a:solidFill>
              <a:srgbClr val="008996"/>
            </a:solidFill>
          </p:spPr>
          <p:txBody>
            <a:bodyPr/>
            <a:lstStyle/>
            <a:p>
              <a:endParaRPr lang="en-US"/>
            </a:p>
          </p:txBody>
        </p:sp>
        <p:sp>
          <p:nvSpPr>
            <p:cNvPr id="32" name="TextBox 32"/>
            <p:cNvSpPr txBox="1"/>
            <p:nvPr/>
          </p:nvSpPr>
          <p:spPr>
            <a:xfrm>
              <a:off x="0" y="-38100"/>
              <a:ext cx="3008362" cy="444500"/>
            </a:xfrm>
            <a:prstGeom prst="rect">
              <a:avLst/>
            </a:prstGeom>
          </p:spPr>
          <p:txBody>
            <a:bodyPr lIns="50800" tIns="50800" rIns="50800" bIns="50800" rtlCol="0" anchor="ctr"/>
            <a:lstStyle/>
            <a:p>
              <a:pPr algn="ctr">
                <a:lnSpc>
                  <a:spcPts val="2659"/>
                </a:lnSpc>
              </a:pPr>
              <a:endParaRPr/>
            </a:p>
          </p:txBody>
        </p:sp>
      </p:grpSp>
      <p:sp>
        <p:nvSpPr>
          <p:cNvPr id="33" name="Freeform 33"/>
          <p:cNvSpPr/>
          <p:nvPr/>
        </p:nvSpPr>
        <p:spPr>
          <a:xfrm>
            <a:off x="1373834" y="7437507"/>
            <a:ext cx="1256396" cy="1256396"/>
          </a:xfrm>
          <a:custGeom>
            <a:avLst/>
            <a:gdLst/>
            <a:ahLst/>
            <a:cxnLst/>
            <a:rect l="l" t="t" r="r" b="b"/>
            <a:pathLst>
              <a:path w="1256396" h="1256396">
                <a:moveTo>
                  <a:pt x="0" y="0"/>
                </a:moveTo>
                <a:lnTo>
                  <a:pt x="1256396" y="0"/>
                </a:lnTo>
                <a:lnTo>
                  <a:pt x="1256396" y="1256396"/>
                </a:lnTo>
                <a:lnTo>
                  <a:pt x="0" y="125639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4" name="Group 34"/>
          <p:cNvGrpSpPr/>
          <p:nvPr/>
        </p:nvGrpSpPr>
        <p:grpSpPr>
          <a:xfrm>
            <a:off x="1456957" y="7512442"/>
            <a:ext cx="1106525" cy="1106525"/>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996"/>
            </a:solidFill>
          </p:spPr>
          <p:txBody>
            <a:bodyPr/>
            <a:lstStyle/>
            <a:p>
              <a:endParaRPr lang="en-US"/>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7" name="Freeform 37"/>
          <p:cNvSpPr/>
          <p:nvPr/>
        </p:nvSpPr>
        <p:spPr>
          <a:xfrm>
            <a:off x="1583372" y="7638858"/>
            <a:ext cx="853695" cy="853695"/>
          </a:xfrm>
          <a:custGeom>
            <a:avLst/>
            <a:gdLst/>
            <a:ahLst/>
            <a:cxnLst/>
            <a:rect l="l" t="t" r="r" b="b"/>
            <a:pathLst>
              <a:path w="853695" h="853695">
                <a:moveTo>
                  <a:pt x="0" y="0"/>
                </a:moveTo>
                <a:lnTo>
                  <a:pt x="853695" y="0"/>
                </a:lnTo>
                <a:lnTo>
                  <a:pt x="853695" y="853694"/>
                </a:lnTo>
                <a:lnTo>
                  <a:pt x="0" y="853694"/>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8" name="TextBox 38"/>
          <p:cNvSpPr txBox="1"/>
          <p:nvPr/>
        </p:nvSpPr>
        <p:spPr>
          <a:xfrm>
            <a:off x="2837472" y="7784147"/>
            <a:ext cx="5434146" cy="505967"/>
          </a:xfrm>
          <a:prstGeom prst="rect">
            <a:avLst/>
          </a:prstGeom>
        </p:spPr>
        <p:txBody>
          <a:bodyPr lIns="0" tIns="0" rIns="0" bIns="0" rtlCol="0" anchor="t">
            <a:spAutoFit/>
          </a:bodyPr>
          <a:lstStyle/>
          <a:p>
            <a:pPr marL="0" lvl="0" indent="0" algn="l">
              <a:lnSpc>
                <a:spcPts val="4137"/>
              </a:lnSpc>
              <a:spcBef>
                <a:spcPct val="0"/>
              </a:spcBef>
            </a:pPr>
            <a:r>
              <a:rPr lang="en-US" sz="2955">
                <a:solidFill>
                  <a:srgbClr val="000000"/>
                </a:solidFill>
                <a:latin typeface="Quicksand"/>
                <a:ea typeface="Quicksand"/>
                <a:cs typeface="Quicksand"/>
                <a:sym typeface="Quicksand"/>
              </a:rPr>
              <a:t>KimberlyK@HDC-Caro.org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sp>
        <p:nvSpPr>
          <p:cNvPr id="2" name="Freeform 2"/>
          <p:cNvSpPr/>
          <p:nvPr/>
        </p:nvSpPr>
        <p:spPr>
          <a:xfrm>
            <a:off x="-528985" y="-2718016"/>
            <a:ext cx="4539182" cy="3746716"/>
          </a:xfrm>
          <a:custGeom>
            <a:avLst/>
            <a:gdLst/>
            <a:ahLst/>
            <a:cxnLst/>
            <a:rect l="l" t="t" r="r" b="b"/>
            <a:pathLst>
              <a:path w="4539182" h="3746716">
                <a:moveTo>
                  <a:pt x="0" y="0"/>
                </a:moveTo>
                <a:lnTo>
                  <a:pt x="4539182" y="0"/>
                </a:lnTo>
                <a:lnTo>
                  <a:pt x="4539182" y="3746716"/>
                </a:lnTo>
                <a:lnTo>
                  <a:pt x="0" y="374671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5129401" y="7638218"/>
            <a:ext cx="4553029" cy="41148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69541">
            <a:off x="16787969" y="6716928"/>
            <a:ext cx="1855202" cy="5082745"/>
          </a:xfrm>
          <a:custGeom>
            <a:avLst/>
            <a:gdLst/>
            <a:ahLst/>
            <a:cxnLst/>
            <a:rect l="l" t="t" r="r" b="b"/>
            <a:pathLst>
              <a:path w="1855202" h="5082745">
                <a:moveTo>
                  <a:pt x="0" y="0"/>
                </a:moveTo>
                <a:lnTo>
                  <a:pt x="1855202" y="0"/>
                </a:lnTo>
                <a:lnTo>
                  <a:pt x="1855202" y="5082744"/>
                </a:lnTo>
                <a:lnTo>
                  <a:pt x="0" y="508274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0309" y="410201"/>
            <a:ext cx="7699775" cy="9466599"/>
          </a:xfrm>
          <a:custGeom>
            <a:avLst/>
            <a:gdLst/>
            <a:ahLst/>
            <a:cxnLst/>
            <a:rect l="l" t="t" r="r" b="b"/>
            <a:pathLst>
              <a:path w="7699775" h="9466599">
                <a:moveTo>
                  <a:pt x="0" y="0"/>
                </a:moveTo>
                <a:lnTo>
                  <a:pt x="7699775" y="0"/>
                </a:lnTo>
                <a:lnTo>
                  <a:pt x="7699775" y="9466598"/>
                </a:lnTo>
                <a:lnTo>
                  <a:pt x="0" y="9466598"/>
                </a:lnTo>
                <a:lnTo>
                  <a:pt x="0" y="0"/>
                </a:lnTo>
                <a:close/>
              </a:path>
            </a:pathLst>
          </a:custGeom>
          <a:blipFill>
            <a:blip r:embed="rId5"/>
            <a:stretch>
              <a:fillRect t="-3861" b="-1427"/>
            </a:stretch>
          </a:blipFill>
        </p:spPr>
        <p:txBody>
          <a:bodyPr/>
          <a:lstStyle/>
          <a:p>
            <a:endParaRPr lang="en-US"/>
          </a:p>
        </p:txBody>
      </p:sp>
      <p:sp>
        <p:nvSpPr>
          <p:cNvPr id="6" name="Freeform 6"/>
          <p:cNvSpPr/>
          <p:nvPr/>
        </p:nvSpPr>
        <p:spPr>
          <a:xfrm>
            <a:off x="8237194" y="5333073"/>
            <a:ext cx="207977" cy="397093"/>
          </a:xfrm>
          <a:custGeom>
            <a:avLst/>
            <a:gdLst/>
            <a:ahLst/>
            <a:cxnLst/>
            <a:rect l="l" t="t" r="r" b="b"/>
            <a:pathLst>
              <a:path w="207977" h="397093">
                <a:moveTo>
                  <a:pt x="0" y="0"/>
                </a:moveTo>
                <a:lnTo>
                  <a:pt x="207977" y="0"/>
                </a:lnTo>
                <a:lnTo>
                  <a:pt x="207977" y="397093"/>
                </a:lnTo>
                <a:lnTo>
                  <a:pt x="0" y="39709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9705532" y="172076"/>
            <a:ext cx="6477298" cy="1027949"/>
          </a:xfrm>
          <a:prstGeom prst="rect">
            <a:avLst/>
          </a:prstGeom>
        </p:spPr>
        <p:txBody>
          <a:bodyPr lIns="0" tIns="0" rIns="0" bIns="0" rtlCol="0" anchor="t">
            <a:spAutoFit/>
          </a:bodyPr>
          <a:lstStyle/>
          <a:p>
            <a:pPr algn="ctr">
              <a:lnSpc>
                <a:spcPts val="8441"/>
              </a:lnSpc>
            </a:pPr>
            <a:r>
              <a:rPr lang="en-US" sz="6029" b="1">
                <a:solidFill>
                  <a:srgbClr val="000000"/>
                </a:solidFill>
                <a:latin typeface="Playfair Display 1 Bold"/>
                <a:ea typeface="Playfair Display 1 Bold"/>
                <a:cs typeface="Playfair Display 1 Bold"/>
                <a:sym typeface="Playfair Display 1 Bold"/>
              </a:rPr>
              <a:t>Services Overview</a:t>
            </a:r>
          </a:p>
        </p:txBody>
      </p:sp>
      <p:sp>
        <p:nvSpPr>
          <p:cNvPr id="8" name="TextBox 8"/>
          <p:cNvSpPr txBox="1"/>
          <p:nvPr/>
        </p:nvSpPr>
        <p:spPr>
          <a:xfrm>
            <a:off x="8090936" y="1289184"/>
            <a:ext cx="9168364" cy="8361045"/>
          </a:xfrm>
          <a:prstGeom prst="rect">
            <a:avLst/>
          </a:prstGeom>
        </p:spPr>
        <p:txBody>
          <a:bodyPr lIns="0" tIns="0" rIns="0" bIns="0" rtlCol="0" anchor="t">
            <a:spAutoFit/>
          </a:bodyPr>
          <a:lstStyle/>
          <a:p>
            <a:pPr marL="604519" lvl="1" indent="-302260" algn="l">
              <a:lnSpc>
                <a:spcPts val="4199"/>
              </a:lnSpc>
              <a:buFont typeface="Arial"/>
              <a:buChar char="•"/>
            </a:pPr>
            <a:r>
              <a:rPr lang="en-US" sz="2799">
                <a:solidFill>
                  <a:srgbClr val="000000"/>
                </a:solidFill>
                <a:latin typeface="Quicksand"/>
                <a:ea typeface="Quicksand"/>
                <a:cs typeface="Quicksand"/>
                <a:sym typeface="Quicksand"/>
              </a:rPr>
              <a:t>ACC has provided emergency shelter for survivors of intimate partner violence since the 1980s. With the addition of the SACS grant in FY24, sexual assault survivors are now provided the same shelter access regardless of their relationship with the assailant. </a:t>
            </a:r>
          </a:p>
          <a:p>
            <a:pPr marL="604519" lvl="1" indent="-302260" algn="l">
              <a:lnSpc>
                <a:spcPts val="4199"/>
              </a:lnSpc>
              <a:buFont typeface="Arial"/>
              <a:buChar char="•"/>
            </a:pPr>
            <a:r>
              <a:rPr lang="en-US" sz="2799">
                <a:solidFill>
                  <a:srgbClr val="000000"/>
                </a:solidFill>
                <a:latin typeface="Quicksand"/>
                <a:ea typeface="Quicksand"/>
                <a:cs typeface="Quicksand"/>
                <a:sym typeface="Quicksand"/>
              </a:rPr>
              <a:t>ACC staffing has increased to directly serve clients in Huron &amp; Sanilac counties and to address survivor’s unique housing challenges needs.</a:t>
            </a:r>
          </a:p>
          <a:p>
            <a:pPr marL="604519" lvl="1" indent="-302260" algn="l">
              <a:lnSpc>
                <a:spcPts val="4199"/>
              </a:lnSpc>
              <a:buFont typeface="Arial"/>
              <a:buChar char="•"/>
            </a:pPr>
            <a:r>
              <a:rPr lang="en-US" sz="2799">
                <a:solidFill>
                  <a:srgbClr val="000000"/>
                </a:solidFill>
                <a:latin typeface="Quicksand"/>
                <a:ea typeface="Quicksand"/>
                <a:cs typeface="Quicksand"/>
                <a:sym typeface="Quicksand"/>
              </a:rPr>
              <a:t>Community based advocates have helped navigate the unique procedures of civil/criminal justice systems, partnerships, and resources.</a:t>
            </a:r>
          </a:p>
          <a:p>
            <a:pPr marL="604519" lvl="1" indent="-302260" algn="l">
              <a:lnSpc>
                <a:spcPts val="4199"/>
              </a:lnSpc>
              <a:buFont typeface="Arial"/>
              <a:buChar char="•"/>
            </a:pPr>
            <a:r>
              <a:rPr lang="en-US" sz="2799">
                <a:solidFill>
                  <a:srgbClr val="000000"/>
                </a:solidFill>
                <a:latin typeface="Quicksand"/>
                <a:ea typeface="Quicksand"/>
                <a:cs typeface="Quicksand"/>
                <a:sym typeface="Quicksand"/>
              </a:rPr>
              <a:t>Support groups are avaiable for survivors both during the day and in the evening to provide survivors with trauma informed activities and peer led conversations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sp>
        <p:nvSpPr>
          <p:cNvPr id="2" name="Freeform 2"/>
          <p:cNvSpPr/>
          <p:nvPr/>
        </p:nvSpPr>
        <p:spPr>
          <a:xfrm>
            <a:off x="-1533443" y="8017565"/>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142288">
            <a:off x="244312" y="-11292"/>
            <a:ext cx="7485746" cy="2579463"/>
          </a:xfrm>
          <a:custGeom>
            <a:avLst/>
            <a:gdLst/>
            <a:ahLst/>
            <a:cxnLst/>
            <a:rect l="l" t="t" r="r" b="b"/>
            <a:pathLst>
              <a:path w="7485746" h="2579463">
                <a:moveTo>
                  <a:pt x="0" y="0"/>
                </a:moveTo>
                <a:lnTo>
                  <a:pt x="7485746" y="0"/>
                </a:lnTo>
                <a:lnTo>
                  <a:pt x="7485746" y="2579464"/>
                </a:lnTo>
                <a:lnTo>
                  <a:pt x="0" y="257946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288356" y="207645"/>
            <a:ext cx="5628557" cy="821055"/>
          </a:xfrm>
          <a:prstGeom prst="rect">
            <a:avLst/>
          </a:prstGeom>
        </p:spPr>
        <p:txBody>
          <a:bodyPr lIns="0" tIns="0" rIns="0" bIns="0" rtlCol="0" anchor="t">
            <a:spAutoFit/>
          </a:bodyPr>
          <a:lstStyle/>
          <a:p>
            <a:pPr algn="l">
              <a:lnSpc>
                <a:spcPts val="6719"/>
              </a:lnSpc>
            </a:pPr>
            <a:r>
              <a:rPr lang="en-US" sz="4800">
                <a:solidFill>
                  <a:srgbClr val="000000"/>
                </a:solidFill>
                <a:latin typeface="Playfair Display 1"/>
                <a:ea typeface="Playfair Display 1"/>
                <a:cs typeface="Playfair Display 1"/>
                <a:sym typeface="Playfair Display 1"/>
              </a:rPr>
              <a:t>24/7 SANE Response</a:t>
            </a:r>
          </a:p>
        </p:txBody>
      </p:sp>
      <p:sp>
        <p:nvSpPr>
          <p:cNvPr id="5" name="TextBox 5"/>
          <p:cNvSpPr txBox="1"/>
          <p:nvPr/>
        </p:nvSpPr>
        <p:spPr>
          <a:xfrm>
            <a:off x="407035" y="1173665"/>
            <a:ext cx="7160300" cy="830580"/>
          </a:xfrm>
          <a:prstGeom prst="rect">
            <a:avLst/>
          </a:prstGeom>
        </p:spPr>
        <p:txBody>
          <a:bodyPr lIns="0" tIns="0" rIns="0" bIns="0" rtlCol="0" anchor="t">
            <a:spAutoFit/>
          </a:bodyPr>
          <a:lstStyle/>
          <a:p>
            <a:pPr algn="ctr">
              <a:lnSpc>
                <a:spcPts val="6719"/>
              </a:lnSpc>
            </a:pPr>
            <a:r>
              <a:rPr lang="en-US" sz="4800">
                <a:solidFill>
                  <a:srgbClr val="000000"/>
                </a:solidFill>
                <a:latin typeface="Apricots"/>
                <a:ea typeface="Apricots"/>
                <a:cs typeface="Apricots"/>
                <a:sym typeface="Apricots"/>
              </a:rPr>
              <a:t>Throughout the Thumb</a:t>
            </a:r>
          </a:p>
        </p:txBody>
      </p:sp>
      <p:sp>
        <p:nvSpPr>
          <p:cNvPr id="6" name="TextBox 6"/>
          <p:cNvSpPr txBox="1"/>
          <p:nvPr/>
        </p:nvSpPr>
        <p:spPr>
          <a:xfrm>
            <a:off x="305028" y="2623767"/>
            <a:ext cx="7364313" cy="7024192"/>
          </a:xfrm>
          <a:prstGeom prst="rect">
            <a:avLst/>
          </a:prstGeom>
        </p:spPr>
        <p:txBody>
          <a:bodyPr lIns="0" tIns="0" rIns="0" bIns="0" rtlCol="0" anchor="t">
            <a:spAutoFit/>
          </a:bodyPr>
          <a:lstStyle/>
          <a:p>
            <a:pPr marL="665399" lvl="1" indent="-332700" algn="l">
              <a:lnSpc>
                <a:spcPts val="4314"/>
              </a:lnSpc>
              <a:buFont typeface="Arial"/>
              <a:buChar char="•"/>
            </a:pPr>
            <a:r>
              <a:rPr lang="en-US" sz="3081">
                <a:solidFill>
                  <a:srgbClr val="000000"/>
                </a:solidFill>
                <a:latin typeface="Quicksand"/>
                <a:ea typeface="Quicksand"/>
                <a:cs typeface="Quicksand"/>
                <a:sym typeface="Quicksand"/>
              </a:rPr>
              <a:t>4-person on call team provides response, typically within less than an hour  </a:t>
            </a:r>
          </a:p>
          <a:p>
            <a:pPr marL="665399" lvl="1" indent="-332700" algn="l">
              <a:lnSpc>
                <a:spcPts val="4314"/>
              </a:lnSpc>
              <a:buFont typeface="Arial"/>
              <a:buChar char="•"/>
            </a:pPr>
            <a:r>
              <a:rPr lang="en-US" sz="3081">
                <a:solidFill>
                  <a:srgbClr val="000000"/>
                </a:solidFill>
                <a:latin typeface="Quicksand"/>
                <a:ea typeface="Quicksand"/>
                <a:cs typeface="Quicksand"/>
                <a:sym typeface="Quicksand"/>
              </a:rPr>
              <a:t>46 responses since beginning comprehensive Sexual Assault Services in FY24</a:t>
            </a:r>
          </a:p>
          <a:p>
            <a:pPr marL="665399" lvl="1" indent="-332700" algn="l">
              <a:lnSpc>
                <a:spcPts val="4314"/>
              </a:lnSpc>
              <a:buFont typeface="Arial"/>
              <a:buChar char="•"/>
            </a:pPr>
            <a:r>
              <a:rPr lang="en-US" sz="3081">
                <a:solidFill>
                  <a:srgbClr val="000000"/>
                </a:solidFill>
                <a:latin typeface="Quicksand"/>
                <a:ea typeface="Quicksand"/>
                <a:cs typeface="Quicksand"/>
                <a:sym typeface="Quicksand"/>
              </a:rPr>
              <a:t>Response provided for </a:t>
            </a:r>
          </a:p>
          <a:p>
            <a:pPr algn="l">
              <a:lnSpc>
                <a:spcPts val="4314"/>
              </a:lnSpc>
            </a:pPr>
            <a:r>
              <a:rPr lang="en-US" sz="3081">
                <a:solidFill>
                  <a:srgbClr val="000000"/>
                </a:solidFill>
                <a:latin typeface="Quicksand"/>
                <a:ea typeface="Quicksand"/>
                <a:cs typeface="Quicksand"/>
                <a:sym typeface="Quicksand"/>
              </a:rPr>
              <a:t>      survivors across the lifespan </a:t>
            </a:r>
          </a:p>
          <a:p>
            <a:pPr algn="l">
              <a:lnSpc>
                <a:spcPts val="4314"/>
              </a:lnSpc>
            </a:pPr>
            <a:r>
              <a:rPr lang="en-US" sz="3081">
                <a:solidFill>
                  <a:srgbClr val="000000"/>
                </a:solidFill>
                <a:latin typeface="Quicksand"/>
                <a:ea typeface="Quicksand"/>
                <a:cs typeface="Quicksand"/>
                <a:sym typeface="Quicksand"/>
              </a:rPr>
              <a:t>      (youngest: 2 years; eldest: 82 years)</a:t>
            </a:r>
          </a:p>
          <a:p>
            <a:pPr marL="665399" lvl="1" indent="-332700" algn="l">
              <a:lnSpc>
                <a:spcPts val="4314"/>
              </a:lnSpc>
              <a:buFont typeface="Arial"/>
              <a:buChar char="•"/>
            </a:pPr>
            <a:r>
              <a:rPr lang="en-US" sz="3081">
                <a:solidFill>
                  <a:srgbClr val="000000"/>
                </a:solidFill>
                <a:latin typeface="Quicksand"/>
                <a:ea typeface="Quicksand"/>
                <a:cs typeface="Quicksand"/>
                <a:sym typeface="Quicksand"/>
              </a:rPr>
              <a:t>Survivors are provided with support during the exam, throughout the investigation, and with follow up based on their lead and comfort</a:t>
            </a:r>
          </a:p>
        </p:txBody>
      </p:sp>
      <p:pic>
        <p:nvPicPr>
          <p:cNvPr id="7" name="Picture 7"/>
          <p:cNvPicPr>
            <a:picLocks noChangeAspect="1"/>
          </p:cNvPicPr>
          <p:nvPr/>
        </p:nvPicPr>
        <p:blipFill>
          <a:blip r:embed="rId4"/>
          <a:stretch>
            <a:fillRect/>
          </a:stretch>
        </p:blipFill>
        <p:spPr>
          <a:xfrm>
            <a:off x="5669266" y="-1370751"/>
            <a:ext cx="14971762" cy="129053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sp>
        <p:nvSpPr>
          <p:cNvPr id="2" name="Freeform 2"/>
          <p:cNvSpPr/>
          <p:nvPr/>
        </p:nvSpPr>
        <p:spPr>
          <a:xfrm rot="1092850">
            <a:off x="-829346" y="-13673"/>
            <a:ext cx="2304288" cy="4114800"/>
          </a:xfrm>
          <a:custGeom>
            <a:avLst/>
            <a:gdLst/>
            <a:ahLst/>
            <a:cxnLst/>
            <a:rect l="l" t="t" r="r" b="b"/>
            <a:pathLst>
              <a:path w="2304288" h="4114800">
                <a:moveTo>
                  <a:pt x="0" y="0"/>
                </a:moveTo>
                <a:lnTo>
                  <a:pt x="2304288" y="0"/>
                </a:lnTo>
                <a:lnTo>
                  <a:pt x="2304288"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16645283" y="7200900"/>
            <a:ext cx="1651063" cy="4114800"/>
          </a:xfrm>
          <a:custGeom>
            <a:avLst/>
            <a:gdLst/>
            <a:ahLst/>
            <a:cxnLst/>
            <a:rect l="l" t="t" r="r" b="b"/>
            <a:pathLst>
              <a:path w="1651063" h="4114800">
                <a:moveTo>
                  <a:pt x="0" y="0"/>
                </a:moveTo>
                <a:lnTo>
                  <a:pt x="1651064" y="0"/>
                </a:lnTo>
                <a:lnTo>
                  <a:pt x="1651064"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1998814" y="2426278"/>
            <a:ext cx="5136765" cy="6103541"/>
          </a:xfrm>
          <a:custGeom>
            <a:avLst/>
            <a:gdLst/>
            <a:ahLst/>
            <a:cxnLst/>
            <a:rect l="l" t="t" r="r" b="b"/>
            <a:pathLst>
              <a:path w="5136765" h="6103541">
                <a:moveTo>
                  <a:pt x="0" y="0"/>
                </a:moveTo>
                <a:lnTo>
                  <a:pt x="5136764" y="0"/>
                </a:lnTo>
                <a:lnTo>
                  <a:pt x="5136764" y="6103541"/>
                </a:lnTo>
                <a:lnTo>
                  <a:pt x="0" y="6103541"/>
                </a:lnTo>
                <a:lnTo>
                  <a:pt x="0" y="0"/>
                </a:lnTo>
                <a:close/>
              </a:path>
            </a:pathLst>
          </a:custGeom>
          <a:blipFill>
            <a:blip r:embed="rId4"/>
            <a:stretch>
              <a:fillRect t="-5903" b="-5903"/>
            </a:stretch>
          </a:blipFill>
        </p:spPr>
        <p:txBody>
          <a:bodyPr/>
          <a:lstStyle/>
          <a:p>
            <a:endParaRPr lang="en-US"/>
          </a:p>
        </p:txBody>
      </p:sp>
      <p:sp>
        <p:nvSpPr>
          <p:cNvPr id="5" name="Freeform 5"/>
          <p:cNvSpPr/>
          <p:nvPr/>
        </p:nvSpPr>
        <p:spPr>
          <a:xfrm>
            <a:off x="813093" y="2500777"/>
            <a:ext cx="5136765" cy="6103541"/>
          </a:xfrm>
          <a:custGeom>
            <a:avLst/>
            <a:gdLst/>
            <a:ahLst/>
            <a:cxnLst/>
            <a:rect l="l" t="t" r="r" b="b"/>
            <a:pathLst>
              <a:path w="5136765" h="6103541">
                <a:moveTo>
                  <a:pt x="0" y="0"/>
                </a:moveTo>
                <a:lnTo>
                  <a:pt x="5136765" y="0"/>
                </a:lnTo>
                <a:lnTo>
                  <a:pt x="5136765" y="6103540"/>
                </a:lnTo>
                <a:lnTo>
                  <a:pt x="0" y="6103540"/>
                </a:lnTo>
                <a:lnTo>
                  <a:pt x="0" y="0"/>
                </a:lnTo>
                <a:close/>
              </a:path>
            </a:pathLst>
          </a:custGeom>
          <a:blipFill>
            <a:blip r:embed="rId5"/>
            <a:stretch>
              <a:fillRect l="-8069" t="-13765" b="-9142"/>
            </a:stretch>
          </a:blipFill>
        </p:spPr>
        <p:txBody>
          <a:bodyPr/>
          <a:lstStyle/>
          <a:p>
            <a:endParaRPr lang="en-US"/>
          </a:p>
        </p:txBody>
      </p:sp>
      <p:sp>
        <p:nvSpPr>
          <p:cNvPr id="6" name="TextBox 6"/>
          <p:cNvSpPr txBox="1"/>
          <p:nvPr/>
        </p:nvSpPr>
        <p:spPr>
          <a:xfrm>
            <a:off x="813093" y="8751991"/>
            <a:ext cx="16322485" cy="506309"/>
          </a:xfrm>
          <a:prstGeom prst="rect">
            <a:avLst/>
          </a:prstGeom>
        </p:spPr>
        <p:txBody>
          <a:bodyPr lIns="0" tIns="0" rIns="0" bIns="0" rtlCol="0" anchor="t">
            <a:spAutoFit/>
          </a:bodyPr>
          <a:lstStyle/>
          <a:p>
            <a:pPr algn="l">
              <a:lnSpc>
                <a:spcPts val="3986"/>
              </a:lnSpc>
              <a:spcBef>
                <a:spcPct val="0"/>
              </a:spcBef>
            </a:pPr>
            <a:r>
              <a:rPr lang="en-US" sz="3322">
                <a:solidFill>
                  <a:srgbClr val="008996"/>
                </a:solidFill>
                <a:latin typeface="Lato"/>
                <a:ea typeface="Lato"/>
                <a:cs typeface="Lato"/>
                <a:sym typeface="Lato"/>
              </a:rPr>
              <a:t>   Bad Axe Children’s Area                 Caro SANE Suite                 Sandusky Group Space</a:t>
            </a:r>
          </a:p>
        </p:txBody>
      </p:sp>
      <p:sp>
        <p:nvSpPr>
          <p:cNvPr id="7" name="Freeform 7"/>
          <p:cNvSpPr/>
          <p:nvPr/>
        </p:nvSpPr>
        <p:spPr>
          <a:xfrm>
            <a:off x="6430772" y="2468471"/>
            <a:ext cx="5092092" cy="6103541"/>
          </a:xfrm>
          <a:custGeom>
            <a:avLst/>
            <a:gdLst/>
            <a:ahLst/>
            <a:cxnLst/>
            <a:rect l="l" t="t" r="r" b="b"/>
            <a:pathLst>
              <a:path w="5092092" h="6103541">
                <a:moveTo>
                  <a:pt x="0" y="0"/>
                </a:moveTo>
                <a:lnTo>
                  <a:pt x="5092092" y="0"/>
                </a:lnTo>
                <a:lnTo>
                  <a:pt x="5092092" y="6103541"/>
                </a:lnTo>
                <a:lnTo>
                  <a:pt x="0" y="6103541"/>
                </a:lnTo>
                <a:lnTo>
                  <a:pt x="0" y="0"/>
                </a:lnTo>
                <a:close/>
              </a:path>
            </a:pathLst>
          </a:custGeom>
          <a:blipFill>
            <a:blip r:embed="rId6"/>
            <a:stretch>
              <a:fillRect r="-60011"/>
            </a:stretch>
          </a:blipFill>
        </p:spPr>
        <p:txBody>
          <a:bodyPr/>
          <a:lstStyle/>
          <a:p>
            <a:endParaRPr lang="en-US"/>
          </a:p>
        </p:txBody>
      </p:sp>
      <p:sp>
        <p:nvSpPr>
          <p:cNvPr id="8" name="TextBox 8"/>
          <p:cNvSpPr txBox="1"/>
          <p:nvPr/>
        </p:nvSpPr>
        <p:spPr>
          <a:xfrm>
            <a:off x="3761544" y="114300"/>
            <a:ext cx="10764911" cy="1525750"/>
          </a:xfrm>
          <a:prstGeom prst="rect">
            <a:avLst/>
          </a:prstGeom>
        </p:spPr>
        <p:txBody>
          <a:bodyPr lIns="0" tIns="0" rIns="0" bIns="0" rtlCol="0" anchor="t">
            <a:spAutoFit/>
          </a:bodyPr>
          <a:lstStyle/>
          <a:p>
            <a:pPr marL="0" lvl="0" indent="0" algn="ctr">
              <a:lnSpc>
                <a:spcPts val="11701"/>
              </a:lnSpc>
            </a:pPr>
            <a:r>
              <a:rPr lang="en-US" sz="10637" b="1">
                <a:solidFill>
                  <a:srgbClr val="000000"/>
                </a:solidFill>
                <a:latin typeface="Playfair Display 1 Bold"/>
                <a:ea typeface="Playfair Display 1 Bold"/>
                <a:cs typeface="Playfair Display 1 Bold"/>
                <a:sym typeface="Playfair Display 1 Bold"/>
              </a:rPr>
              <a:t>Community Sites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314623" y="0"/>
          <a:ext cx="11646799" cy="10239375"/>
        </p:xfrm>
        <a:graphic>
          <a:graphicData uri="http://schemas.openxmlformats.org/drawingml/2006/table">
            <a:tbl>
              <a:tblPr/>
              <a:tblGrid>
                <a:gridCol w="2241114">
                  <a:extLst>
                    <a:ext uri="{9D8B030D-6E8A-4147-A177-3AD203B41FA5}">
                      <a16:colId xmlns:a16="http://schemas.microsoft.com/office/drawing/2014/main" val="20000"/>
                    </a:ext>
                  </a:extLst>
                </a:gridCol>
                <a:gridCol w="9405686">
                  <a:extLst>
                    <a:ext uri="{9D8B030D-6E8A-4147-A177-3AD203B41FA5}">
                      <a16:colId xmlns:a16="http://schemas.microsoft.com/office/drawing/2014/main" val="20001"/>
                    </a:ext>
                  </a:extLst>
                </a:gridCol>
              </a:tblGrid>
              <a:tr h="2669483">
                <a:tc>
                  <a:txBody>
                    <a:bodyPr/>
                    <a:lstStyle/>
                    <a:p>
                      <a:pPr algn="ctr">
                        <a:lnSpc>
                          <a:spcPts val="4200"/>
                        </a:lnSpc>
                        <a:defRPr/>
                      </a:pPr>
                      <a:r>
                        <a:rPr lang="en-US" sz="3000" b="1">
                          <a:solidFill>
                            <a:srgbClr val="000000"/>
                          </a:solidFill>
                          <a:latin typeface="Playfair Display 1 Bold"/>
                          <a:ea typeface="Playfair Display 1 Bold"/>
                          <a:cs typeface="Playfair Display 1 Bold"/>
                          <a:sym typeface="Playfair Display 1 Bold"/>
                        </a:rPr>
                        <a:t>Group Space</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tc>
                  <a:txBody>
                    <a:bodyPr/>
                    <a:lstStyle/>
                    <a:p>
                      <a:pPr marL="539749" lvl="1" indent="-269875" algn="l">
                        <a:lnSpc>
                          <a:spcPts val="3499"/>
                        </a:lnSpc>
                        <a:buFont typeface="Arial"/>
                        <a:buChar char="•"/>
                        <a:defRPr/>
                      </a:pPr>
                      <a:r>
                        <a:rPr lang="en-US" sz="2499">
                          <a:solidFill>
                            <a:srgbClr val="000000"/>
                          </a:solidFill>
                          <a:latin typeface="Playfair Display 1"/>
                          <a:ea typeface="Playfair Display 1"/>
                          <a:cs typeface="Playfair Display 1"/>
                          <a:sym typeface="Playfair Display 1"/>
                        </a:rPr>
                        <a:t>Bad Axe Survivor Group: 9-10:30AM Tuesdays</a:t>
                      </a:r>
                      <a:endParaRPr lang="en-US" sz="1100"/>
                    </a:p>
                    <a:p>
                      <a:pPr marL="539749" lvl="1" indent="-269875" algn="l">
                        <a:lnSpc>
                          <a:spcPts val="3499"/>
                        </a:lnSpc>
                        <a:buFont typeface="Arial"/>
                        <a:buChar char="•"/>
                      </a:pPr>
                      <a:r>
                        <a:rPr lang="en-US" sz="2499">
                          <a:solidFill>
                            <a:srgbClr val="000000"/>
                          </a:solidFill>
                          <a:latin typeface="Playfair Display 1"/>
                          <a:ea typeface="Playfair Display 1"/>
                          <a:cs typeface="Playfair Display 1"/>
                          <a:sym typeface="Playfair Display 1"/>
                        </a:rPr>
                        <a:t>Caro DV  Group: 9-10:30AM Tuesdays &amp; Thursdays</a:t>
                      </a:r>
                    </a:p>
                    <a:p>
                      <a:pPr marL="539749" lvl="1" indent="-269875" algn="l">
                        <a:lnSpc>
                          <a:spcPts val="3499"/>
                        </a:lnSpc>
                        <a:buFont typeface="Arial"/>
                        <a:buChar char="•"/>
                      </a:pPr>
                      <a:r>
                        <a:rPr lang="en-US" sz="2499">
                          <a:solidFill>
                            <a:srgbClr val="000000"/>
                          </a:solidFill>
                          <a:latin typeface="Playfair Display 1"/>
                          <a:ea typeface="Playfair Display 1"/>
                          <a:cs typeface="Playfair Display 1"/>
                          <a:sym typeface="Playfair Display 1"/>
                        </a:rPr>
                        <a:t>Caro SA Group: 9-10:30AM Wednesdays</a:t>
                      </a:r>
                    </a:p>
                    <a:p>
                      <a:pPr marL="539749" lvl="1" indent="-269875" algn="l">
                        <a:lnSpc>
                          <a:spcPts val="3499"/>
                        </a:lnSpc>
                        <a:buFont typeface="Arial"/>
                        <a:buChar char="•"/>
                      </a:pPr>
                      <a:r>
                        <a:rPr lang="en-US" sz="2499">
                          <a:solidFill>
                            <a:srgbClr val="000000"/>
                          </a:solidFill>
                          <a:latin typeface="Playfair Display 1"/>
                          <a:ea typeface="Playfair Display 1"/>
                          <a:cs typeface="Playfair Display 1"/>
                          <a:sym typeface="Playfair Display 1"/>
                        </a:rPr>
                        <a:t>Caro Survivor Group: 5:30-7PM Thursdays</a:t>
                      </a:r>
                    </a:p>
                    <a:p>
                      <a:pPr marL="539749" lvl="1" indent="-269875" algn="l">
                        <a:lnSpc>
                          <a:spcPts val="3499"/>
                        </a:lnSpc>
                        <a:buFont typeface="Arial"/>
                        <a:buChar char="•"/>
                      </a:pPr>
                      <a:r>
                        <a:rPr lang="en-US" sz="2499">
                          <a:solidFill>
                            <a:srgbClr val="000000"/>
                          </a:solidFill>
                          <a:latin typeface="Playfair Display 1"/>
                          <a:ea typeface="Playfair Display 1"/>
                          <a:cs typeface="Playfair Display 1"/>
                          <a:sym typeface="Playfair Display 1"/>
                        </a:rPr>
                        <a:t>Sandusky Survivor Group: Starting in May - 5:30-7PM Weds</a:t>
                      </a:r>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extLst>
                  <a:ext uri="{0D108BD9-81ED-4DB2-BD59-A6C34878D82A}">
                    <a16:rowId xmlns:a16="http://schemas.microsoft.com/office/drawing/2014/main" val="10000"/>
                  </a:ext>
                </a:extLst>
              </a:tr>
              <a:tr h="2230925">
                <a:tc>
                  <a:txBody>
                    <a:bodyPr/>
                    <a:lstStyle/>
                    <a:p>
                      <a:pPr algn="ctr">
                        <a:lnSpc>
                          <a:spcPts val="4200"/>
                        </a:lnSpc>
                        <a:defRPr/>
                      </a:pPr>
                      <a:r>
                        <a:rPr lang="en-US" sz="3000" b="1">
                          <a:solidFill>
                            <a:srgbClr val="000000"/>
                          </a:solidFill>
                          <a:latin typeface="Playfair Display 1 Bold"/>
                          <a:ea typeface="Playfair Display 1 Bold"/>
                          <a:cs typeface="Playfair Display 1 Bold"/>
                          <a:sym typeface="Playfair Display 1 Bold"/>
                        </a:rPr>
                        <a:t>Soft InterviewRoom </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tc>
                  <a:txBody>
                    <a:bodyPr/>
                    <a:lstStyle/>
                    <a:p>
                      <a:pPr algn="l">
                        <a:lnSpc>
                          <a:spcPts val="3500"/>
                        </a:lnSpc>
                        <a:defRPr/>
                      </a:pPr>
                      <a:r>
                        <a:rPr lang="en-US" sz="2500">
                          <a:solidFill>
                            <a:srgbClr val="000000"/>
                          </a:solidFill>
                          <a:latin typeface="Playfair Display 1"/>
                          <a:ea typeface="Playfair Display 1"/>
                          <a:cs typeface="Playfair Display 1"/>
                          <a:sym typeface="Playfair Display 1"/>
                        </a:rPr>
                        <a:t>The Bad Axe location features a dedicated, low-sensory 'soft' interview room—designed to be less clinical and punitive feeling—providing survivors a comfortable space to meet with service providers, legal representation, or law enforcement</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extLst>
                  <a:ext uri="{0D108BD9-81ED-4DB2-BD59-A6C34878D82A}">
                    <a16:rowId xmlns:a16="http://schemas.microsoft.com/office/drawing/2014/main" val="10001"/>
                  </a:ext>
                </a:extLst>
              </a:tr>
              <a:tr h="2669483">
                <a:tc>
                  <a:txBody>
                    <a:bodyPr/>
                    <a:lstStyle/>
                    <a:p>
                      <a:pPr algn="ctr">
                        <a:lnSpc>
                          <a:spcPts val="4200"/>
                        </a:lnSpc>
                        <a:defRPr/>
                      </a:pPr>
                      <a:r>
                        <a:rPr lang="en-US" sz="3000" b="1">
                          <a:solidFill>
                            <a:srgbClr val="000000"/>
                          </a:solidFill>
                          <a:latin typeface="Playfair Display 1 Bold"/>
                          <a:ea typeface="Playfair Display 1 Bold"/>
                          <a:cs typeface="Playfair Display 1 Bold"/>
                          <a:sym typeface="Playfair Display 1 Bold"/>
                        </a:rPr>
                        <a:t>SANE</a:t>
                      </a:r>
                      <a:endParaRPr lang="en-US" sz="1100"/>
                    </a:p>
                    <a:p>
                      <a:pPr algn="ctr">
                        <a:lnSpc>
                          <a:spcPts val="4200"/>
                        </a:lnSpc>
                      </a:pPr>
                      <a:r>
                        <a:rPr lang="en-US" sz="3000" b="1">
                          <a:solidFill>
                            <a:srgbClr val="000000"/>
                          </a:solidFill>
                          <a:latin typeface="Playfair Display 1 Bold"/>
                          <a:ea typeface="Playfair Display 1 Bold"/>
                          <a:cs typeface="Playfair Display 1 Bold"/>
                          <a:sym typeface="Playfair Display 1 Bold"/>
                        </a:rPr>
                        <a:t>Suites</a:t>
                      </a:r>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tc>
                  <a:txBody>
                    <a:bodyPr/>
                    <a:lstStyle/>
                    <a:p>
                      <a:pPr algn="l">
                        <a:lnSpc>
                          <a:spcPts val="3500"/>
                        </a:lnSpc>
                        <a:defRPr/>
                      </a:pPr>
                      <a:r>
                        <a:rPr lang="en-US" sz="2500">
                          <a:solidFill>
                            <a:srgbClr val="000000"/>
                          </a:solidFill>
                          <a:latin typeface="Playfair Display 1"/>
                          <a:ea typeface="Playfair Display 1"/>
                          <a:cs typeface="Playfair Display 1"/>
                          <a:sym typeface="Playfair Display 1"/>
                        </a:rPr>
                        <a:t>All three offices offer a dedicated space for Forensic Medical Exams. Survivors receive a head to toe exam assessing for injury and documenting evidence. Survivors can be provided with blankets, replacement sheets, clothing, and other needed resources.</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extLst>
                  <a:ext uri="{0D108BD9-81ED-4DB2-BD59-A6C34878D82A}">
                    <a16:rowId xmlns:a16="http://schemas.microsoft.com/office/drawing/2014/main" val="10002"/>
                  </a:ext>
                </a:extLst>
              </a:tr>
              <a:tr h="2669483">
                <a:tc>
                  <a:txBody>
                    <a:bodyPr/>
                    <a:lstStyle/>
                    <a:p>
                      <a:pPr algn="ctr">
                        <a:lnSpc>
                          <a:spcPts val="4200"/>
                        </a:lnSpc>
                        <a:defRPr/>
                      </a:pPr>
                      <a:r>
                        <a:rPr lang="en-US" sz="3000" b="1">
                          <a:solidFill>
                            <a:srgbClr val="000000"/>
                          </a:solidFill>
                          <a:latin typeface="Playfair Display 1 Bold"/>
                          <a:ea typeface="Playfair Display 1 Bold"/>
                          <a:cs typeface="Playfair Display 1 Bold"/>
                          <a:sym typeface="Playfair Display 1 Bold"/>
                        </a:rPr>
                        <a:t>Dedicated Children’s Spaces </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tc>
                  <a:txBody>
                    <a:bodyPr/>
                    <a:lstStyle/>
                    <a:p>
                      <a:pPr algn="l">
                        <a:lnSpc>
                          <a:spcPts val="3500"/>
                        </a:lnSpc>
                        <a:defRPr/>
                      </a:pPr>
                      <a:r>
                        <a:rPr lang="en-US" sz="2500">
                          <a:solidFill>
                            <a:srgbClr val="000000"/>
                          </a:solidFill>
                          <a:latin typeface="Playfair Display 1"/>
                          <a:ea typeface="Playfair Display 1"/>
                          <a:cs typeface="Playfair Display 1"/>
                          <a:sym typeface="Playfair Display 1"/>
                        </a:rPr>
                        <a:t>Rapport building with children is often obtained by play, art, or comfort. Our spaces offer stuffies, age appropriate toys &amp; activities for children while awaiting their services or those of their loved ones. Staff can provide childcare focusing on the 40 Developmental Assets framework.</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Freeform 3"/>
          <p:cNvSpPr/>
          <p:nvPr/>
        </p:nvSpPr>
        <p:spPr>
          <a:xfrm>
            <a:off x="1371709" y="3634691"/>
            <a:ext cx="3138190" cy="4504229"/>
          </a:xfrm>
          <a:custGeom>
            <a:avLst/>
            <a:gdLst/>
            <a:ahLst/>
            <a:cxnLst/>
            <a:rect l="l" t="t" r="r" b="b"/>
            <a:pathLst>
              <a:path w="3138190" h="4504229">
                <a:moveTo>
                  <a:pt x="0" y="0"/>
                </a:moveTo>
                <a:lnTo>
                  <a:pt x="3138190" y="0"/>
                </a:lnTo>
                <a:lnTo>
                  <a:pt x="3138190" y="4504229"/>
                </a:lnTo>
                <a:lnTo>
                  <a:pt x="0" y="4504229"/>
                </a:lnTo>
                <a:lnTo>
                  <a:pt x="0" y="0"/>
                </a:lnTo>
                <a:close/>
              </a:path>
            </a:pathLst>
          </a:custGeom>
          <a:blipFill>
            <a:blip r:embed="rId2"/>
            <a:stretch>
              <a:fillRect r="-395" b="-4595"/>
            </a:stretch>
          </a:blipFill>
        </p:spPr>
        <p:txBody>
          <a:bodyPr/>
          <a:lstStyle/>
          <a:p>
            <a:endParaRPr lang="en-US"/>
          </a:p>
        </p:txBody>
      </p:sp>
      <p:sp>
        <p:nvSpPr>
          <p:cNvPr id="4" name="TextBox 4"/>
          <p:cNvSpPr txBox="1"/>
          <p:nvPr/>
        </p:nvSpPr>
        <p:spPr>
          <a:xfrm>
            <a:off x="417451" y="145092"/>
            <a:ext cx="5059131" cy="3333750"/>
          </a:xfrm>
          <a:prstGeom prst="rect">
            <a:avLst/>
          </a:prstGeom>
        </p:spPr>
        <p:txBody>
          <a:bodyPr lIns="0" tIns="0" rIns="0" bIns="0" rtlCol="0" anchor="t">
            <a:spAutoFit/>
          </a:bodyPr>
          <a:lstStyle/>
          <a:p>
            <a:pPr algn="ctr">
              <a:lnSpc>
                <a:spcPts val="8776"/>
              </a:lnSpc>
            </a:pPr>
            <a:r>
              <a:rPr lang="en-US" sz="7313" b="1">
                <a:solidFill>
                  <a:srgbClr val="000000"/>
                </a:solidFill>
                <a:latin typeface="Playfair Display 1 Bold"/>
                <a:ea typeface="Playfair Display 1 Bold"/>
                <a:cs typeface="Playfair Display 1 Bold"/>
                <a:sym typeface="Playfair Display 1 Bold"/>
              </a:rPr>
              <a:t>Purposeful Spaces Matter</a:t>
            </a:r>
          </a:p>
        </p:txBody>
      </p:sp>
      <p:sp>
        <p:nvSpPr>
          <p:cNvPr id="5" name="TextBox 5"/>
          <p:cNvSpPr txBox="1"/>
          <p:nvPr/>
        </p:nvSpPr>
        <p:spPr>
          <a:xfrm>
            <a:off x="325194" y="8463641"/>
            <a:ext cx="5243646" cy="1569720"/>
          </a:xfrm>
          <a:prstGeom prst="rect">
            <a:avLst/>
          </a:prstGeom>
        </p:spPr>
        <p:txBody>
          <a:bodyPr lIns="0" tIns="0" rIns="0" bIns="0" rtlCol="0" anchor="t">
            <a:spAutoFit/>
          </a:bodyPr>
          <a:lstStyle/>
          <a:p>
            <a:pPr marL="0" lvl="0" indent="0" algn="ctr">
              <a:lnSpc>
                <a:spcPts val="3120"/>
              </a:lnSpc>
              <a:spcBef>
                <a:spcPct val="0"/>
              </a:spcBef>
            </a:pPr>
            <a:r>
              <a:rPr lang="en-US" sz="2400">
                <a:solidFill>
                  <a:srgbClr val="000000"/>
                </a:solidFill>
                <a:latin typeface="Quicksand"/>
                <a:ea typeface="Quicksand"/>
                <a:cs typeface="Quicksand"/>
                <a:sym typeface="Quicksand"/>
              </a:rPr>
              <a:t>Our goal was to help survivors feel serene, thought of, and welcomed while they navigate these traumatic experiences.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grpSp>
        <p:nvGrpSpPr>
          <p:cNvPr id="2" name="Group 2"/>
          <p:cNvGrpSpPr/>
          <p:nvPr/>
        </p:nvGrpSpPr>
        <p:grpSpPr>
          <a:xfrm>
            <a:off x="15201900" y="0"/>
            <a:ext cx="3086100" cy="10287000"/>
            <a:chOff x="0" y="0"/>
            <a:chExt cx="812800" cy="2709333"/>
          </a:xfrm>
        </p:grpSpPr>
        <p:sp>
          <p:nvSpPr>
            <p:cNvPr id="3" name="Freeform 3"/>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008996"/>
            </a:solidFill>
          </p:spPr>
          <p:txBody>
            <a:bodyPr/>
            <a:lstStyle/>
            <a:p>
              <a:endParaRPr lang="en-US"/>
            </a:p>
          </p:txBody>
        </p:sp>
        <p:sp>
          <p:nvSpPr>
            <p:cNvPr id="4" name="TextBox 4"/>
            <p:cNvSpPr txBox="1"/>
            <p:nvPr/>
          </p:nvSpPr>
          <p:spPr>
            <a:xfrm>
              <a:off x="0" y="-38100"/>
              <a:ext cx="812800"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93160" y="8344238"/>
            <a:ext cx="4553029" cy="41148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8769551" y="5549954"/>
            <a:ext cx="4806084" cy="4482462"/>
          </a:xfrm>
          <a:custGeom>
            <a:avLst/>
            <a:gdLst/>
            <a:ahLst/>
            <a:cxnLst/>
            <a:rect l="l" t="t" r="r" b="b"/>
            <a:pathLst>
              <a:path w="4806084" h="4482462">
                <a:moveTo>
                  <a:pt x="0" y="0"/>
                </a:moveTo>
                <a:lnTo>
                  <a:pt x="4806084" y="0"/>
                </a:lnTo>
                <a:lnTo>
                  <a:pt x="4806084" y="4482462"/>
                </a:lnTo>
                <a:lnTo>
                  <a:pt x="0" y="4482462"/>
                </a:lnTo>
                <a:lnTo>
                  <a:pt x="0" y="0"/>
                </a:lnTo>
                <a:close/>
              </a:path>
            </a:pathLst>
          </a:custGeom>
          <a:blipFill>
            <a:blip r:embed="rId3"/>
            <a:stretch>
              <a:fillRect l="-17518" t="-10075" r="-24290" b="-4404"/>
            </a:stretch>
          </a:blipFill>
        </p:spPr>
        <p:txBody>
          <a:bodyPr/>
          <a:lstStyle/>
          <a:p>
            <a:endParaRPr lang="en-US"/>
          </a:p>
        </p:txBody>
      </p:sp>
      <p:sp>
        <p:nvSpPr>
          <p:cNvPr id="7" name="Freeform 7"/>
          <p:cNvSpPr/>
          <p:nvPr/>
        </p:nvSpPr>
        <p:spPr>
          <a:xfrm>
            <a:off x="1723628" y="280578"/>
            <a:ext cx="4862922" cy="4862922"/>
          </a:xfrm>
          <a:custGeom>
            <a:avLst/>
            <a:gdLst/>
            <a:ahLst/>
            <a:cxnLst/>
            <a:rect l="l" t="t" r="r" b="b"/>
            <a:pathLst>
              <a:path w="4862922" h="4862922">
                <a:moveTo>
                  <a:pt x="0" y="0"/>
                </a:moveTo>
                <a:lnTo>
                  <a:pt x="4862921" y="0"/>
                </a:lnTo>
                <a:lnTo>
                  <a:pt x="4862921" y="4862922"/>
                </a:lnTo>
                <a:lnTo>
                  <a:pt x="0" y="4862922"/>
                </a:lnTo>
                <a:lnTo>
                  <a:pt x="0" y="0"/>
                </a:lnTo>
                <a:close/>
              </a:path>
            </a:pathLst>
          </a:custGeom>
          <a:blipFill>
            <a:blip r:embed="rId4"/>
            <a:stretch>
              <a:fillRect l="-2684" t="-24640" r="-4149" b="-17805"/>
            </a:stretch>
          </a:blipFill>
        </p:spPr>
        <p:txBody>
          <a:bodyPr/>
          <a:lstStyle/>
          <a:p>
            <a:endParaRPr lang="en-US"/>
          </a:p>
        </p:txBody>
      </p:sp>
      <p:sp>
        <p:nvSpPr>
          <p:cNvPr id="8" name="TextBox 8"/>
          <p:cNvSpPr txBox="1"/>
          <p:nvPr/>
        </p:nvSpPr>
        <p:spPr>
          <a:xfrm rot="5400000">
            <a:off x="12482911" y="4774797"/>
            <a:ext cx="8982061" cy="1085215"/>
          </a:xfrm>
          <a:prstGeom prst="rect">
            <a:avLst/>
          </a:prstGeom>
        </p:spPr>
        <p:txBody>
          <a:bodyPr lIns="0" tIns="0" rIns="0" bIns="0" rtlCol="0" anchor="t">
            <a:spAutoFit/>
          </a:bodyPr>
          <a:lstStyle/>
          <a:p>
            <a:pPr algn="ctr">
              <a:lnSpc>
                <a:spcPts val="8959"/>
              </a:lnSpc>
              <a:spcBef>
                <a:spcPct val="0"/>
              </a:spcBef>
            </a:pPr>
            <a:r>
              <a:rPr lang="en-US" sz="6399" b="1">
                <a:solidFill>
                  <a:srgbClr val="000000"/>
                </a:solidFill>
                <a:latin typeface="Playfair Display 1 Bold"/>
                <a:ea typeface="Playfair Display 1 Bold"/>
                <a:cs typeface="Playfair Display 1 Bold"/>
                <a:sym typeface="Playfair Display 1 Bold"/>
              </a:rPr>
              <a:t>Open House Recap</a:t>
            </a:r>
          </a:p>
        </p:txBody>
      </p:sp>
      <p:sp>
        <p:nvSpPr>
          <p:cNvPr id="9" name="TextBox 9"/>
          <p:cNvSpPr txBox="1"/>
          <p:nvPr/>
        </p:nvSpPr>
        <p:spPr>
          <a:xfrm>
            <a:off x="7156996" y="311167"/>
            <a:ext cx="5123408" cy="515207"/>
          </a:xfrm>
          <a:prstGeom prst="rect">
            <a:avLst/>
          </a:prstGeom>
        </p:spPr>
        <p:txBody>
          <a:bodyPr lIns="0" tIns="0" rIns="0" bIns="0" rtlCol="0" anchor="t">
            <a:spAutoFit/>
          </a:bodyPr>
          <a:lstStyle/>
          <a:p>
            <a:pPr algn="l">
              <a:lnSpc>
                <a:spcPts val="4152"/>
              </a:lnSpc>
              <a:spcBef>
                <a:spcPct val="0"/>
              </a:spcBef>
            </a:pPr>
            <a:r>
              <a:rPr lang="en-US" sz="2966">
                <a:solidFill>
                  <a:srgbClr val="000000"/>
                </a:solidFill>
                <a:latin typeface="Apricots"/>
                <a:ea typeface="Apricots"/>
                <a:cs typeface="Apricots"/>
                <a:sym typeface="Apricots"/>
              </a:rPr>
              <a:t>Sandusky Open House Attendees </a:t>
            </a:r>
          </a:p>
        </p:txBody>
      </p:sp>
      <p:sp>
        <p:nvSpPr>
          <p:cNvPr id="10" name="TextBox 10"/>
          <p:cNvSpPr txBox="1"/>
          <p:nvPr/>
        </p:nvSpPr>
        <p:spPr>
          <a:xfrm>
            <a:off x="7156996" y="778749"/>
            <a:ext cx="7309682" cy="4366450"/>
          </a:xfrm>
          <a:prstGeom prst="rect">
            <a:avLst/>
          </a:prstGeom>
        </p:spPr>
        <p:txBody>
          <a:bodyPr lIns="0" tIns="0" rIns="0" bIns="0" rtlCol="0" anchor="t">
            <a:spAutoFit/>
          </a:bodyPr>
          <a:lstStyle/>
          <a:p>
            <a:pPr marL="532735" lvl="1" indent="-266367" algn="l">
              <a:lnSpc>
                <a:spcPts val="3454"/>
              </a:lnSpc>
              <a:buFont typeface="Arial"/>
              <a:buChar char="•"/>
            </a:pPr>
            <a:r>
              <a:rPr lang="en-US" sz="2467">
                <a:solidFill>
                  <a:srgbClr val="000000"/>
                </a:solidFill>
                <a:latin typeface="Quicksand"/>
                <a:ea typeface="Quicksand"/>
                <a:cs typeface="Quicksand"/>
                <a:sym typeface="Quicksand"/>
              </a:rPr>
              <a:t>HDC board members &amp; staff</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List Psychological Services Director</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Michigan Forensic Examiners Director &amp; nurse</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Sanilac County Prosecutor </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Sanilac County Victim Advocate </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Sandusky Police Chief </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Sanilac County Sheriff &amp; Undersheriff</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Sanilac Community Mental Health Nurses</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Families First Case Manager</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&amp; more!</a:t>
            </a:r>
          </a:p>
        </p:txBody>
      </p:sp>
      <p:sp>
        <p:nvSpPr>
          <p:cNvPr id="11" name="TextBox 11"/>
          <p:cNvSpPr txBox="1"/>
          <p:nvPr/>
        </p:nvSpPr>
        <p:spPr>
          <a:xfrm>
            <a:off x="1459869" y="5576621"/>
            <a:ext cx="4991993" cy="515207"/>
          </a:xfrm>
          <a:prstGeom prst="rect">
            <a:avLst/>
          </a:prstGeom>
        </p:spPr>
        <p:txBody>
          <a:bodyPr lIns="0" tIns="0" rIns="0" bIns="0" rtlCol="0" anchor="t">
            <a:spAutoFit/>
          </a:bodyPr>
          <a:lstStyle/>
          <a:p>
            <a:pPr algn="l">
              <a:lnSpc>
                <a:spcPts val="4152"/>
              </a:lnSpc>
              <a:spcBef>
                <a:spcPct val="0"/>
              </a:spcBef>
            </a:pPr>
            <a:r>
              <a:rPr lang="en-US" sz="2966">
                <a:solidFill>
                  <a:srgbClr val="000000"/>
                </a:solidFill>
                <a:latin typeface="Apricots"/>
                <a:ea typeface="Apricots"/>
                <a:cs typeface="Apricots"/>
                <a:sym typeface="Apricots"/>
              </a:rPr>
              <a:t>Bad Axe Open House Attendees </a:t>
            </a:r>
          </a:p>
        </p:txBody>
      </p:sp>
      <p:sp>
        <p:nvSpPr>
          <p:cNvPr id="12" name="TextBox 12"/>
          <p:cNvSpPr txBox="1"/>
          <p:nvPr/>
        </p:nvSpPr>
        <p:spPr>
          <a:xfrm>
            <a:off x="1459869" y="6044203"/>
            <a:ext cx="7309682" cy="3928300"/>
          </a:xfrm>
          <a:prstGeom prst="rect">
            <a:avLst/>
          </a:prstGeom>
        </p:spPr>
        <p:txBody>
          <a:bodyPr lIns="0" tIns="0" rIns="0" bIns="0" rtlCol="0" anchor="t">
            <a:spAutoFit/>
          </a:bodyPr>
          <a:lstStyle/>
          <a:p>
            <a:pPr marL="532735" lvl="1" indent="-266367" algn="l">
              <a:lnSpc>
                <a:spcPts val="3454"/>
              </a:lnSpc>
              <a:buFont typeface="Arial"/>
              <a:buChar char="•"/>
            </a:pPr>
            <a:r>
              <a:rPr lang="en-US" sz="2467">
                <a:solidFill>
                  <a:srgbClr val="000000"/>
                </a:solidFill>
                <a:latin typeface="Quicksand"/>
                <a:ea typeface="Quicksand"/>
                <a:cs typeface="Quicksand"/>
                <a:sym typeface="Quicksand"/>
              </a:rPr>
              <a:t>HDC board members &amp; staff</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CAN Council board members &amp; staff</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Michigan Forensic Examiners Director &amp; nurses </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Huron County Victim Advocate </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Bad Axe Police Chief </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Huron County Sheriffs Deputy</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Huron Community Mental Health staff</a:t>
            </a:r>
          </a:p>
          <a:p>
            <a:pPr marL="532735" lvl="1" indent="-266367" algn="l">
              <a:lnSpc>
                <a:spcPts val="3454"/>
              </a:lnSpc>
              <a:buFont typeface="Arial"/>
              <a:buChar char="•"/>
            </a:pPr>
            <a:r>
              <a:rPr lang="en-US" sz="2467">
                <a:solidFill>
                  <a:srgbClr val="000000"/>
                </a:solidFill>
                <a:latin typeface="Quicksand"/>
                <a:ea typeface="Quicksand"/>
                <a:cs typeface="Quicksand"/>
                <a:sym typeface="Quicksand"/>
              </a:rPr>
              <a:t>&amp; more!</a:t>
            </a:r>
          </a:p>
        </p:txBody>
      </p:sp>
      <p:sp>
        <p:nvSpPr>
          <p:cNvPr id="13" name="Freeform 13"/>
          <p:cNvSpPr/>
          <p:nvPr/>
        </p:nvSpPr>
        <p:spPr>
          <a:xfrm>
            <a:off x="15125735" y="-2619682"/>
            <a:ext cx="4553029" cy="41148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4" name="Freeform 14"/>
          <p:cNvSpPr/>
          <p:nvPr/>
        </p:nvSpPr>
        <p:spPr>
          <a:xfrm>
            <a:off x="15278135" y="-2467282"/>
            <a:ext cx="4553029" cy="41148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5" name="Freeform 15"/>
          <p:cNvSpPr/>
          <p:nvPr/>
        </p:nvSpPr>
        <p:spPr>
          <a:xfrm>
            <a:off x="15125735" y="7975016"/>
            <a:ext cx="4553029" cy="41148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Tree>
  </p:cSld>
  <p:clrMapOvr>
    <a:masterClrMapping/>
  </p:clrMapOvr>
  <p:transition>
    <p:cover di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sp>
        <p:nvSpPr>
          <p:cNvPr id="2" name="Freeform 2" descr="Fun Playful Simple Shape"/>
          <p:cNvSpPr/>
          <p:nvPr/>
        </p:nvSpPr>
        <p:spPr>
          <a:xfrm>
            <a:off x="3082290" y="599069"/>
            <a:ext cx="1086984" cy="1086984"/>
          </a:xfrm>
          <a:custGeom>
            <a:avLst/>
            <a:gdLst/>
            <a:ahLst/>
            <a:cxnLst/>
            <a:rect l="l" t="t" r="r" b="b"/>
            <a:pathLst>
              <a:path w="1086984" h="1086984">
                <a:moveTo>
                  <a:pt x="0" y="0"/>
                </a:moveTo>
                <a:lnTo>
                  <a:pt x="1086984" y="0"/>
                </a:lnTo>
                <a:lnTo>
                  <a:pt x="1086984" y="1086985"/>
                </a:lnTo>
                <a:lnTo>
                  <a:pt x="0" y="108698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rot="3067140" flipH="1">
            <a:off x="308610" y="-1238694"/>
            <a:ext cx="1440180" cy="4114800"/>
          </a:xfrm>
          <a:custGeom>
            <a:avLst/>
            <a:gdLst/>
            <a:ahLst/>
            <a:cxnLst/>
            <a:rect l="l" t="t" r="r" b="b"/>
            <a:pathLst>
              <a:path w="1440180" h="4114800">
                <a:moveTo>
                  <a:pt x="1440180" y="0"/>
                </a:moveTo>
                <a:lnTo>
                  <a:pt x="0" y="0"/>
                </a:lnTo>
                <a:lnTo>
                  <a:pt x="0" y="4114800"/>
                </a:lnTo>
                <a:lnTo>
                  <a:pt x="1440180" y="4114800"/>
                </a:lnTo>
                <a:lnTo>
                  <a:pt x="144018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6240424" y="-2289564"/>
            <a:ext cx="3549015" cy="4114800"/>
          </a:xfrm>
          <a:custGeom>
            <a:avLst/>
            <a:gdLst/>
            <a:ahLst/>
            <a:cxnLst/>
            <a:rect l="l" t="t" r="r" b="b"/>
            <a:pathLst>
              <a:path w="3549015" h="4114800">
                <a:moveTo>
                  <a:pt x="0" y="0"/>
                </a:moveTo>
                <a:lnTo>
                  <a:pt x="3549015" y="0"/>
                </a:lnTo>
                <a:lnTo>
                  <a:pt x="3549015"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7777766"/>
            <a:ext cx="5542837" cy="4207937"/>
          </a:xfrm>
          <a:custGeom>
            <a:avLst/>
            <a:gdLst/>
            <a:ahLst/>
            <a:cxnLst/>
            <a:rect l="l" t="t" r="r" b="b"/>
            <a:pathLst>
              <a:path w="5542837" h="4207937">
                <a:moveTo>
                  <a:pt x="0" y="0"/>
                </a:moveTo>
                <a:lnTo>
                  <a:pt x="5542837" y="0"/>
                </a:lnTo>
                <a:lnTo>
                  <a:pt x="5542837" y="4207937"/>
                </a:lnTo>
                <a:lnTo>
                  <a:pt x="0" y="420793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155311" flipH="1">
            <a:off x="4071628" y="7934537"/>
            <a:ext cx="1399879" cy="2647526"/>
          </a:xfrm>
          <a:custGeom>
            <a:avLst/>
            <a:gdLst/>
            <a:ahLst/>
            <a:cxnLst/>
            <a:rect l="l" t="t" r="r" b="b"/>
            <a:pathLst>
              <a:path w="1399879" h="2647526">
                <a:moveTo>
                  <a:pt x="1399880" y="0"/>
                </a:moveTo>
                <a:lnTo>
                  <a:pt x="0" y="0"/>
                </a:lnTo>
                <a:lnTo>
                  <a:pt x="0" y="2647526"/>
                </a:lnTo>
                <a:lnTo>
                  <a:pt x="1399880" y="2647526"/>
                </a:lnTo>
                <a:lnTo>
                  <a:pt x="139988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9377197" y="1451489"/>
            <a:ext cx="7681081" cy="7681081"/>
            <a:chOff x="0" y="0"/>
            <a:chExt cx="812800" cy="812800"/>
          </a:xfrm>
        </p:grpSpPr>
        <p:sp>
          <p:nvSpPr>
            <p:cNvPr id="8" name="Freeform 8"/>
            <p:cNvSpPr/>
            <p:nvPr/>
          </p:nvSpPr>
          <p:spPr>
            <a:xfrm>
              <a:off x="0" y="0"/>
              <a:ext cx="812800" cy="812800"/>
            </a:xfrm>
            <a:custGeom>
              <a:avLst/>
              <a:gdLst/>
              <a:ahLst/>
              <a:cxnLst/>
              <a:rect l="l" t="t" r="r" b="b"/>
              <a:pathLst>
                <a:path w="812800" h="812800">
                  <a:moveTo>
                    <a:pt x="23182" y="0"/>
                  </a:moveTo>
                  <a:lnTo>
                    <a:pt x="789618" y="0"/>
                  </a:lnTo>
                  <a:cubicBezTo>
                    <a:pt x="795766" y="0"/>
                    <a:pt x="801663" y="2442"/>
                    <a:pt x="806010" y="6790"/>
                  </a:cubicBezTo>
                  <a:cubicBezTo>
                    <a:pt x="810358" y="11137"/>
                    <a:pt x="812800" y="17034"/>
                    <a:pt x="812800" y="23182"/>
                  </a:cubicBezTo>
                  <a:lnTo>
                    <a:pt x="812800" y="789618"/>
                  </a:lnTo>
                  <a:cubicBezTo>
                    <a:pt x="812800" y="795766"/>
                    <a:pt x="810358" y="801663"/>
                    <a:pt x="806010" y="806010"/>
                  </a:cubicBezTo>
                  <a:cubicBezTo>
                    <a:pt x="801663" y="810358"/>
                    <a:pt x="795766" y="812800"/>
                    <a:pt x="789618" y="812800"/>
                  </a:cubicBezTo>
                  <a:lnTo>
                    <a:pt x="23182" y="812800"/>
                  </a:lnTo>
                  <a:cubicBezTo>
                    <a:pt x="17034" y="812800"/>
                    <a:pt x="11137" y="810358"/>
                    <a:pt x="6790" y="806010"/>
                  </a:cubicBezTo>
                  <a:cubicBezTo>
                    <a:pt x="2442" y="801663"/>
                    <a:pt x="0" y="795766"/>
                    <a:pt x="0" y="789618"/>
                  </a:cubicBezTo>
                  <a:lnTo>
                    <a:pt x="0" y="23182"/>
                  </a:lnTo>
                  <a:cubicBezTo>
                    <a:pt x="0" y="17034"/>
                    <a:pt x="2442" y="11137"/>
                    <a:pt x="6790" y="6790"/>
                  </a:cubicBezTo>
                  <a:cubicBezTo>
                    <a:pt x="11137" y="2442"/>
                    <a:pt x="17034" y="0"/>
                    <a:pt x="23182" y="0"/>
                  </a:cubicBezTo>
                  <a:close/>
                </a:path>
              </a:pathLst>
            </a:custGeom>
            <a:blipFill>
              <a:blip r:embed="rId7"/>
              <a:stretch>
                <a:fillRect/>
              </a:stretch>
            </a:blipFill>
          </p:spPr>
          <p:txBody>
            <a:bodyPr/>
            <a:lstStyle/>
            <a:p>
              <a:endParaRPr lang="en-US"/>
            </a:p>
          </p:txBody>
        </p:sp>
      </p:grpSp>
      <p:sp>
        <p:nvSpPr>
          <p:cNvPr id="9" name="TextBox 9"/>
          <p:cNvSpPr txBox="1"/>
          <p:nvPr/>
        </p:nvSpPr>
        <p:spPr>
          <a:xfrm>
            <a:off x="976888" y="1537214"/>
            <a:ext cx="9784020" cy="6315075"/>
          </a:xfrm>
          <a:prstGeom prst="rect">
            <a:avLst/>
          </a:prstGeom>
        </p:spPr>
        <p:txBody>
          <a:bodyPr lIns="0" tIns="0" rIns="0" bIns="0" rtlCol="0" anchor="t">
            <a:spAutoFit/>
          </a:bodyPr>
          <a:lstStyle/>
          <a:p>
            <a:pPr algn="l">
              <a:lnSpc>
                <a:spcPts val="9900"/>
              </a:lnSpc>
            </a:pPr>
            <a:r>
              <a:rPr lang="en-US" sz="9000" b="1">
                <a:solidFill>
                  <a:srgbClr val="000000"/>
                </a:solidFill>
                <a:latin typeface="Playfair Display 1 Bold"/>
                <a:ea typeface="Playfair Display 1 Bold"/>
                <a:cs typeface="Playfair Display 1 Bold"/>
                <a:sym typeface="Playfair Display 1 Bold"/>
              </a:rPr>
              <a:t>Empowerment Center: </a:t>
            </a:r>
          </a:p>
          <a:p>
            <a:pPr algn="l">
              <a:lnSpc>
                <a:spcPts val="9900"/>
              </a:lnSpc>
            </a:pPr>
            <a:r>
              <a:rPr lang="en-US" sz="9000">
                <a:solidFill>
                  <a:srgbClr val="000000"/>
                </a:solidFill>
                <a:latin typeface="Playfair Display 1"/>
                <a:ea typeface="Playfair Display 1"/>
                <a:cs typeface="Playfair Display 1"/>
                <a:sym typeface="Playfair Display 1"/>
              </a:rPr>
              <a:t>Basement Remodel</a:t>
            </a:r>
          </a:p>
          <a:p>
            <a:pPr marL="0" lvl="0" indent="0" algn="l">
              <a:lnSpc>
                <a:spcPts val="9900"/>
              </a:lnSpc>
            </a:pPr>
            <a:r>
              <a:rPr lang="en-US" sz="9000">
                <a:solidFill>
                  <a:srgbClr val="000000"/>
                </a:solidFill>
                <a:latin typeface="Playfair Display 1"/>
                <a:ea typeface="Playfair Display 1"/>
                <a:cs typeface="Playfair Display 1"/>
                <a:sym typeface="Playfair Display 1"/>
              </a:rPr>
              <a:t>Overview</a:t>
            </a:r>
          </a:p>
        </p:txBody>
      </p:sp>
      <p:sp>
        <p:nvSpPr>
          <p:cNvPr id="10" name="Freeform 10"/>
          <p:cNvSpPr/>
          <p:nvPr/>
        </p:nvSpPr>
        <p:spPr>
          <a:xfrm rot="-9050624">
            <a:off x="16810861" y="-901991"/>
            <a:ext cx="1642747" cy="3387107"/>
          </a:xfrm>
          <a:custGeom>
            <a:avLst/>
            <a:gdLst/>
            <a:ahLst/>
            <a:cxnLst/>
            <a:rect l="l" t="t" r="r" b="b"/>
            <a:pathLst>
              <a:path w="1642747" h="3387107">
                <a:moveTo>
                  <a:pt x="0" y="0"/>
                </a:moveTo>
                <a:lnTo>
                  <a:pt x="1642747" y="0"/>
                </a:lnTo>
                <a:lnTo>
                  <a:pt x="1642747" y="3387108"/>
                </a:lnTo>
                <a:lnTo>
                  <a:pt x="0" y="338710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1113858">
            <a:off x="17065836" y="6918538"/>
            <a:ext cx="1855202" cy="5082745"/>
          </a:xfrm>
          <a:custGeom>
            <a:avLst/>
            <a:gdLst/>
            <a:ahLst/>
            <a:cxnLst/>
            <a:rect l="l" t="t" r="r" b="b"/>
            <a:pathLst>
              <a:path w="1855202" h="5082745">
                <a:moveTo>
                  <a:pt x="0" y="0"/>
                </a:moveTo>
                <a:lnTo>
                  <a:pt x="1855202" y="0"/>
                </a:lnTo>
                <a:lnTo>
                  <a:pt x="1855202" y="5082745"/>
                </a:lnTo>
                <a:lnTo>
                  <a:pt x="0" y="5082745"/>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873397"/>
            <a:ext cx="3674316" cy="4997406"/>
            <a:chOff x="0" y="0"/>
            <a:chExt cx="597607" cy="812800"/>
          </a:xfrm>
        </p:grpSpPr>
        <p:sp>
          <p:nvSpPr>
            <p:cNvPr id="3" name="Freeform 3"/>
            <p:cNvSpPr/>
            <p:nvPr/>
          </p:nvSpPr>
          <p:spPr>
            <a:xfrm>
              <a:off x="0" y="0"/>
              <a:ext cx="597607" cy="812800"/>
            </a:xfrm>
            <a:custGeom>
              <a:avLst/>
              <a:gdLst/>
              <a:ahLst/>
              <a:cxnLst/>
              <a:rect l="l" t="t" r="r" b="b"/>
              <a:pathLst>
                <a:path w="597607" h="812800">
                  <a:moveTo>
                    <a:pt x="199310" y="19070"/>
                  </a:moveTo>
                  <a:cubicBezTo>
                    <a:pt x="229849" y="7556"/>
                    <a:pt x="264779" y="0"/>
                    <a:pt x="298964" y="0"/>
                  </a:cubicBezTo>
                  <a:cubicBezTo>
                    <a:pt x="333151" y="0"/>
                    <a:pt x="366047" y="6476"/>
                    <a:pt x="396362" y="17990"/>
                  </a:cubicBezTo>
                  <a:cubicBezTo>
                    <a:pt x="397008" y="18350"/>
                    <a:pt x="397652" y="18350"/>
                    <a:pt x="398297" y="18710"/>
                  </a:cubicBezTo>
                  <a:cubicBezTo>
                    <a:pt x="512142" y="64765"/>
                    <a:pt x="595994" y="186379"/>
                    <a:pt x="597607" y="328502"/>
                  </a:cubicBezTo>
                  <a:lnTo>
                    <a:pt x="597607" y="812800"/>
                  </a:lnTo>
                  <a:lnTo>
                    <a:pt x="0" y="812800"/>
                  </a:lnTo>
                  <a:lnTo>
                    <a:pt x="0" y="328861"/>
                  </a:lnTo>
                  <a:cubicBezTo>
                    <a:pt x="1613" y="185660"/>
                    <a:pt x="84175" y="64045"/>
                    <a:pt x="199310" y="19070"/>
                  </a:cubicBezTo>
                  <a:close/>
                </a:path>
              </a:pathLst>
            </a:custGeom>
            <a:blipFill>
              <a:blip r:embed="rId2"/>
              <a:stretch>
                <a:fillRect l="-1173" r="-1173"/>
              </a:stretch>
            </a:blipFill>
          </p:spPr>
          <p:txBody>
            <a:bodyPr/>
            <a:lstStyle/>
            <a:p>
              <a:endParaRPr lang="en-US"/>
            </a:p>
          </p:txBody>
        </p:sp>
      </p:grpSp>
      <p:grpSp>
        <p:nvGrpSpPr>
          <p:cNvPr id="4" name="Group 4"/>
          <p:cNvGrpSpPr/>
          <p:nvPr/>
        </p:nvGrpSpPr>
        <p:grpSpPr>
          <a:xfrm>
            <a:off x="4972921" y="2873397"/>
            <a:ext cx="3674316" cy="4997406"/>
            <a:chOff x="0" y="0"/>
            <a:chExt cx="597607" cy="812800"/>
          </a:xfrm>
        </p:grpSpPr>
        <p:sp>
          <p:nvSpPr>
            <p:cNvPr id="5" name="Freeform 5"/>
            <p:cNvSpPr/>
            <p:nvPr/>
          </p:nvSpPr>
          <p:spPr>
            <a:xfrm>
              <a:off x="0" y="0"/>
              <a:ext cx="597607" cy="812800"/>
            </a:xfrm>
            <a:custGeom>
              <a:avLst/>
              <a:gdLst/>
              <a:ahLst/>
              <a:cxnLst/>
              <a:rect l="l" t="t" r="r" b="b"/>
              <a:pathLst>
                <a:path w="597607" h="812800">
                  <a:moveTo>
                    <a:pt x="199310" y="19070"/>
                  </a:moveTo>
                  <a:cubicBezTo>
                    <a:pt x="229849" y="7556"/>
                    <a:pt x="264779" y="0"/>
                    <a:pt x="298964" y="0"/>
                  </a:cubicBezTo>
                  <a:cubicBezTo>
                    <a:pt x="333151" y="0"/>
                    <a:pt x="366047" y="6476"/>
                    <a:pt x="396362" y="17990"/>
                  </a:cubicBezTo>
                  <a:cubicBezTo>
                    <a:pt x="397008" y="18350"/>
                    <a:pt x="397652" y="18350"/>
                    <a:pt x="398297" y="18710"/>
                  </a:cubicBezTo>
                  <a:cubicBezTo>
                    <a:pt x="512142" y="64765"/>
                    <a:pt x="595994" y="186379"/>
                    <a:pt x="597607" y="328502"/>
                  </a:cubicBezTo>
                  <a:lnTo>
                    <a:pt x="597607" y="812800"/>
                  </a:lnTo>
                  <a:lnTo>
                    <a:pt x="0" y="812800"/>
                  </a:lnTo>
                  <a:lnTo>
                    <a:pt x="0" y="328861"/>
                  </a:lnTo>
                  <a:cubicBezTo>
                    <a:pt x="1613" y="185660"/>
                    <a:pt x="84175" y="64045"/>
                    <a:pt x="199310" y="19070"/>
                  </a:cubicBezTo>
                  <a:close/>
                </a:path>
              </a:pathLst>
            </a:custGeom>
            <a:blipFill>
              <a:blip r:embed="rId3"/>
              <a:stretch>
                <a:fillRect l="-1173" r="-1173"/>
              </a:stretch>
            </a:blipFill>
          </p:spPr>
          <p:txBody>
            <a:bodyPr/>
            <a:lstStyle/>
            <a:p>
              <a:endParaRPr lang="en-US"/>
            </a:p>
          </p:txBody>
        </p:sp>
      </p:grpSp>
      <p:grpSp>
        <p:nvGrpSpPr>
          <p:cNvPr id="6" name="Group 6"/>
          <p:cNvGrpSpPr/>
          <p:nvPr/>
        </p:nvGrpSpPr>
        <p:grpSpPr>
          <a:xfrm>
            <a:off x="8917143" y="2889166"/>
            <a:ext cx="3674316" cy="4997406"/>
            <a:chOff x="0" y="0"/>
            <a:chExt cx="597607" cy="812800"/>
          </a:xfrm>
        </p:grpSpPr>
        <p:sp>
          <p:nvSpPr>
            <p:cNvPr id="7" name="Freeform 7"/>
            <p:cNvSpPr/>
            <p:nvPr/>
          </p:nvSpPr>
          <p:spPr>
            <a:xfrm>
              <a:off x="0" y="0"/>
              <a:ext cx="597607" cy="812800"/>
            </a:xfrm>
            <a:custGeom>
              <a:avLst/>
              <a:gdLst/>
              <a:ahLst/>
              <a:cxnLst/>
              <a:rect l="l" t="t" r="r" b="b"/>
              <a:pathLst>
                <a:path w="597607" h="812800">
                  <a:moveTo>
                    <a:pt x="199310" y="19070"/>
                  </a:moveTo>
                  <a:cubicBezTo>
                    <a:pt x="229849" y="7556"/>
                    <a:pt x="264779" y="0"/>
                    <a:pt x="298964" y="0"/>
                  </a:cubicBezTo>
                  <a:cubicBezTo>
                    <a:pt x="333151" y="0"/>
                    <a:pt x="366047" y="6476"/>
                    <a:pt x="396362" y="17990"/>
                  </a:cubicBezTo>
                  <a:cubicBezTo>
                    <a:pt x="397008" y="18350"/>
                    <a:pt x="397652" y="18350"/>
                    <a:pt x="398297" y="18710"/>
                  </a:cubicBezTo>
                  <a:cubicBezTo>
                    <a:pt x="512142" y="64765"/>
                    <a:pt x="595994" y="186379"/>
                    <a:pt x="597607" y="328502"/>
                  </a:cubicBezTo>
                  <a:lnTo>
                    <a:pt x="597607" y="812800"/>
                  </a:lnTo>
                  <a:lnTo>
                    <a:pt x="0" y="812800"/>
                  </a:lnTo>
                  <a:lnTo>
                    <a:pt x="0" y="328861"/>
                  </a:lnTo>
                  <a:cubicBezTo>
                    <a:pt x="1613" y="185660"/>
                    <a:pt x="84175" y="64045"/>
                    <a:pt x="199310" y="19070"/>
                  </a:cubicBezTo>
                  <a:close/>
                </a:path>
              </a:pathLst>
            </a:custGeom>
            <a:blipFill>
              <a:blip r:embed="rId4"/>
              <a:stretch>
                <a:fillRect l="-1173" r="-1173"/>
              </a:stretch>
            </a:blipFill>
          </p:spPr>
          <p:txBody>
            <a:bodyPr/>
            <a:lstStyle/>
            <a:p>
              <a:endParaRPr lang="en-US"/>
            </a:p>
          </p:txBody>
        </p:sp>
      </p:grpSp>
      <p:grpSp>
        <p:nvGrpSpPr>
          <p:cNvPr id="8" name="Group 8"/>
          <p:cNvGrpSpPr/>
          <p:nvPr/>
        </p:nvGrpSpPr>
        <p:grpSpPr>
          <a:xfrm>
            <a:off x="12861364" y="2873397"/>
            <a:ext cx="3674316" cy="4997406"/>
            <a:chOff x="0" y="0"/>
            <a:chExt cx="597607" cy="812800"/>
          </a:xfrm>
        </p:grpSpPr>
        <p:sp>
          <p:nvSpPr>
            <p:cNvPr id="9" name="Freeform 9"/>
            <p:cNvSpPr/>
            <p:nvPr/>
          </p:nvSpPr>
          <p:spPr>
            <a:xfrm>
              <a:off x="0" y="0"/>
              <a:ext cx="597607" cy="812800"/>
            </a:xfrm>
            <a:custGeom>
              <a:avLst/>
              <a:gdLst/>
              <a:ahLst/>
              <a:cxnLst/>
              <a:rect l="l" t="t" r="r" b="b"/>
              <a:pathLst>
                <a:path w="597607" h="812800">
                  <a:moveTo>
                    <a:pt x="199310" y="19070"/>
                  </a:moveTo>
                  <a:cubicBezTo>
                    <a:pt x="229849" y="7556"/>
                    <a:pt x="264779" y="0"/>
                    <a:pt x="298964" y="0"/>
                  </a:cubicBezTo>
                  <a:cubicBezTo>
                    <a:pt x="333151" y="0"/>
                    <a:pt x="366047" y="6476"/>
                    <a:pt x="396362" y="17990"/>
                  </a:cubicBezTo>
                  <a:cubicBezTo>
                    <a:pt x="397008" y="18350"/>
                    <a:pt x="397652" y="18350"/>
                    <a:pt x="398297" y="18710"/>
                  </a:cubicBezTo>
                  <a:cubicBezTo>
                    <a:pt x="512142" y="64765"/>
                    <a:pt x="595994" y="186379"/>
                    <a:pt x="597607" y="328502"/>
                  </a:cubicBezTo>
                  <a:lnTo>
                    <a:pt x="597607" y="812800"/>
                  </a:lnTo>
                  <a:lnTo>
                    <a:pt x="0" y="812800"/>
                  </a:lnTo>
                  <a:lnTo>
                    <a:pt x="0" y="328861"/>
                  </a:lnTo>
                  <a:cubicBezTo>
                    <a:pt x="1613" y="185660"/>
                    <a:pt x="84175" y="64045"/>
                    <a:pt x="199310" y="19070"/>
                  </a:cubicBezTo>
                  <a:close/>
                </a:path>
              </a:pathLst>
            </a:custGeom>
            <a:blipFill>
              <a:blip r:embed="rId5"/>
              <a:stretch>
                <a:fillRect r="-2346"/>
              </a:stretch>
            </a:blipFill>
          </p:spPr>
          <p:txBody>
            <a:bodyPr/>
            <a:lstStyle/>
            <a:p>
              <a:endParaRPr lang="en-US"/>
            </a:p>
          </p:txBody>
        </p:sp>
      </p:grpSp>
      <p:sp>
        <p:nvSpPr>
          <p:cNvPr id="10" name="Freeform 10"/>
          <p:cNvSpPr/>
          <p:nvPr/>
        </p:nvSpPr>
        <p:spPr>
          <a:xfrm rot="-9648776">
            <a:off x="16766526" y="-1007082"/>
            <a:ext cx="1409386" cy="3512490"/>
          </a:xfrm>
          <a:custGeom>
            <a:avLst/>
            <a:gdLst/>
            <a:ahLst/>
            <a:cxnLst/>
            <a:rect l="l" t="t" r="r" b="b"/>
            <a:pathLst>
              <a:path w="1409386" h="3512490">
                <a:moveTo>
                  <a:pt x="0" y="0"/>
                </a:moveTo>
                <a:lnTo>
                  <a:pt x="1409387" y="0"/>
                </a:lnTo>
                <a:lnTo>
                  <a:pt x="1409387" y="3512490"/>
                </a:lnTo>
                <a:lnTo>
                  <a:pt x="0" y="351249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684212" y="486940"/>
            <a:ext cx="5764664" cy="1986407"/>
          </a:xfrm>
          <a:custGeom>
            <a:avLst/>
            <a:gdLst/>
            <a:ahLst/>
            <a:cxnLst/>
            <a:rect l="l" t="t" r="r" b="b"/>
            <a:pathLst>
              <a:path w="5764664" h="1986407">
                <a:moveTo>
                  <a:pt x="0" y="0"/>
                </a:moveTo>
                <a:lnTo>
                  <a:pt x="5764664" y="0"/>
                </a:lnTo>
                <a:lnTo>
                  <a:pt x="5764664" y="1986407"/>
                </a:lnTo>
                <a:lnTo>
                  <a:pt x="0" y="198640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5778637" y="770990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7383322" y="-2265848"/>
            <a:ext cx="7315200" cy="3745992"/>
          </a:xfrm>
          <a:custGeom>
            <a:avLst/>
            <a:gdLst/>
            <a:ahLst/>
            <a:cxnLst/>
            <a:rect l="l" t="t" r="r" b="b"/>
            <a:pathLst>
              <a:path w="7315200" h="3745992">
                <a:moveTo>
                  <a:pt x="0" y="0"/>
                </a:moveTo>
                <a:lnTo>
                  <a:pt x="7315200" y="0"/>
                </a:lnTo>
                <a:lnTo>
                  <a:pt x="7315200" y="3745992"/>
                </a:lnTo>
                <a:lnTo>
                  <a:pt x="0" y="374599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3007767" y="8709415"/>
            <a:ext cx="4940230" cy="4114800"/>
          </a:xfrm>
          <a:custGeom>
            <a:avLst/>
            <a:gdLst/>
            <a:ahLst/>
            <a:cxnLst/>
            <a:rect l="l" t="t" r="r" b="b"/>
            <a:pathLst>
              <a:path w="4940230" h="4114800">
                <a:moveTo>
                  <a:pt x="0" y="0"/>
                </a:moveTo>
                <a:lnTo>
                  <a:pt x="4940230" y="0"/>
                </a:lnTo>
                <a:lnTo>
                  <a:pt x="4940230" y="4114800"/>
                </a:lnTo>
                <a:lnTo>
                  <a:pt x="0" y="41148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TextBox 15"/>
          <p:cNvSpPr txBox="1"/>
          <p:nvPr/>
        </p:nvSpPr>
        <p:spPr>
          <a:xfrm>
            <a:off x="0" y="1085850"/>
            <a:ext cx="4703016" cy="1116330"/>
          </a:xfrm>
          <a:prstGeom prst="rect">
            <a:avLst/>
          </a:prstGeom>
        </p:spPr>
        <p:txBody>
          <a:bodyPr lIns="0" tIns="0" rIns="0" bIns="0" rtlCol="0" anchor="t">
            <a:spAutoFit/>
          </a:bodyPr>
          <a:lstStyle/>
          <a:p>
            <a:pPr algn="ctr">
              <a:lnSpc>
                <a:spcPts val="4200"/>
              </a:lnSpc>
            </a:pPr>
            <a:r>
              <a:rPr lang="en-US" sz="4200">
                <a:solidFill>
                  <a:srgbClr val="F9F6EE"/>
                </a:solidFill>
                <a:latin typeface="Apricots"/>
                <a:ea typeface="Apricots"/>
                <a:cs typeface="Apricots"/>
                <a:sym typeface="Apricots"/>
              </a:rPr>
              <a:t>Empowerment starts with intention</a:t>
            </a:r>
          </a:p>
        </p:txBody>
      </p:sp>
      <p:sp>
        <p:nvSpPr>
          <p:cNvPr id="16" name="TextBox 16"/>
          <p:cNvSpPr txBox="1"/>
          <p:nvPr/>
        </p:nvSpPr>
        <p:spPr>
          <a:xfrm>
            <a:off x="1595684" y="8212316"/>
            <a:ext cx="2540347" cy="464820"/>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Quicksand"/>
                <a:ea typeface="Quicksand"/>
                <a:cs typeface="Quicksand"/>
                <a:sym typeface="Quicksand"/>
              </a:rPr>
              <a:t>Resource Room</a:t>
            </a:r>
          </a:p>
        </p:txBody>
      </p:sp>
      <p:sp>
        <p:nvSpPr>
          <p:cNvPr id="17" name="TextBox 17"/>
          <p:cNvSpPr txBox="1"/>
          <p:nvPr/>
        </p:nvSpPr>
        <p:spPr>
          <a:xfrm>
            <a:off x="5358112" y="8202791"/>
            <a:ext cx="2903934" cy="490855"/>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Quicksand"/>
                <a:ea typeface="Quicksand"/>
                <a:cs typeface="Quicksand"/>
                <a:sym typeface="Quicksand"/>
              </a:rPr>
              <a:t>Survivor Boutique</a:t>
            </a:r>
          </a:p>
        </p:txBody>
      </p:sp>
      <p:sp>
        <p:nvSpPr>
          <p:cNvPr id="18" name="TextBox 18"/>
          <p:cNvSpPr txBox="1"/>
          <p:nvPr/>
        </p:nvSpPr>
        <p:spPr>
          <a:xfrm>
            <a:off x="9284326" y="8218560"/>
            <a:ext cx="2939951" cy="490855"/>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Quicksand"/>
                <a:ea typeface="Quicksand"/>
                <a:cs typeface="Quicksand"/>
                <a:sym typeface="Quicksand"/>
              </a:rPr>
              <a:t>Connection space</a:t>
            </a:r>
          </a:p>
        </p:txBody>
      </p:sp>
      <p:sp>
        <p:nvSpPr>
          <p:cNvPr id="19" name="TextBox 19"/>
          <p:cNvSpPr txBox="1"/>
          <p:nvPr/>
        </p:nvSpPr>
        <p:spPr>
          <a:xfrm>
            <a:off x="13316356" y="8202791"/>
            <a:ext cx="2764334" cy="490855"/>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Quicksand"/>
                <a:ea typeface="Quicksand"/>
                <a:cs typeface="Quicksand"/>
                <a:sym typeface="Quicksand"/>
              </a:rPr>
              <a:t>Childrens spaces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6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533384" y="471351"/>
          <a:ext cx="11362459" cy="9226370"/>
        </p:xfrm>
        <a:graphic>
          <a:graphicData uri="http://schemas.openxmlformats.org/drawingml/2006/table">
            <a:tbl>
              <a:tblPr/>
              <a:tblGrid>
                <a:gridCol w="11362459">
                  <a:extLst>
                    <a:ext uri="{9D8B030D-6E8A-4147-A177-3AD203B41FA5}">
                      <a16:colId xmlns:a16="http://schemas.microsoft.com/office/drawing/2014/main" val="20000"/>
                    </a:ext>
                  </a:extLst>
                </a:gridCol>
              </a:tblGrid>
              <a:tr h="1592319">
                <a:tc>
                  <a:txBody>
                    <a:bodyPr/>
                    <a:lstStyle/>
                    <a:p>
                      <a:pPr algn="ctr">
                        <a:lnSpc>
                          <a:spcPts val="2940"/>
                        </a:lnSpc>
                        <a:defRPr/>
                      </a:pPr>
                      <a:r>
                        <a:rPr lang="en-US" sz="2100" b="1">
                          <a:solidFill>
                            <a:srgbClr val="000000"/>
                          </a:solidFill>
                          <a:latin typeface="Quicksand Bold"/>
                          <a:ea typeface="Quicksand Bold"/>
                          <a:cs typeface="Quicksand Bold"/>
                          <a:sym typeface="Quicksand Bold"/>
                        </a:rPr>
                        <a:t>Library/Resource Room: </a:t>
                      </a:r>
                      <a:r>
                        <a:rPr lang="en-US" sz="2100">
                          <a:solidFill>
                            <a:srgbClr val="000000"/>
                          </a:solidFill>
                          <a:latin typeface="Quicksand"/>
                          <a:ea typeface="Quicksand"/>
                          <a:cs typeface="Quicksand"/>
                          <a:sym typeface="Quicksand"/>
                        </a:rPr>
                        <a:t>This space offers comfort, distraction, and opportunities for rebuilding independence through resources like children’s and adult books, as well as computers for resume building, job searches, and accessing essential services.</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extLst>
                  <a:ext uri="{0D108BD9-81ED-4DB2-BD59-A6C34878D82A}">
                    <a16:rowId xmlns:a16="http://schemas.microsoft.com/office/drawing/2014/main" val="10000"/>
                  </a:ext>
                </a:extLst>
              </a:tr>
              <a:tr h="1592319">
                <a:tc>
                  <a:txBody>
                    <a:bodyPr/>
                    <a:lstStyle/>
                    <a:p>
                      <a:pPr algn="ctr">
                        <a:lnSpc>
                          <a:spcPts val="2940"/>
                        </a:lnSpc>
                        <a:defRPr/>
                      </a:pPr>
                      <a:r>
                        <a:rPr lang="en-US" sz="2100" b="1">
                          <a:solidFill>
                            <a:srgbClr val="000000"/>
                          </a:solidFill>
                          <a:latin typeface="Quicksand Bold"/>
                          <a:ea typeface="Quicksand Bold"/>
                          <a:cs typeface="Quicksand Bold"/>
                          <a:sym typeface="Quicksand Bold"/>
                        </a:rPr>
                        <a:t>Group Area: </a:t>
                      </a:r>
                      <a:r>
                        <a:rPr lang="en-US" sz="2100">
                          <a:solidFill>
                            <a:srgbClr val="000000"/>
                          </a:solidFill>
                          <a:latin typeface="Quicksand"/>
                          <a:ea typeface="Quicksand"/>
                          <a:cs typeface="Quicksand"/>
                          <a:sym typeface="Quicksand"/>
                        </a:rPr>
                        <a:t>A connection space offers comfortable seating and a welcoming environment for group activities or quiet moments of reflection. It provides survivors a safe place to share their experiences, goals, and needs at their own pace and discretion.</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extLst>
                  <a:ext uri="{0D108BD9-81ED-4DB2-BD59-A6C34878D82A}">
                    <a16:rowId xmlns:a16="http://schemas.microsoft.com/office/drawing/2014/main" val="10001"/>
                  </a:ext>
                </a:extLst>
              </a:tr>
              <a:tr h="1487572">
                <a:tc>
                  <a:txBody>
                    <a:bodyPr/>
                    <a:lstStyle/>
                    <a:p>
                      <a:pPr algn="ctr">
                        <a:lnSpc>
                          <a:spcPts val="2940"/>
                        </a:lnSpc>
                        <a:defRPr/>
                      </a:pPr>
                      <a:r>
                        <a:rPr lang="en-US" sz="2100" b="1">
                          <a:solidFill>
                            <a:srgbClr val="000000"/>
                          </a:solidFill>
                          <a:latin typeface="Quicksand Bold"/>
                          <a:ea typeface="Quicksand Bold"/>
                          <a:cs typeface="Quicksand Bold"/>
                          <a:sym typeface="Quicksand Bold"/>
                        </a:rPr>
                        <a:t>Offices: </a:t>
                      </a:r>
                      <a:r>
                        <a:rPr lang="en-US" sz="2100">
                          <a:solidFill>
                            <a:srgbClr val="000000"/>
                          </a:solidFill>
                          <a:latin typeface="Quicksand"/>
                          <a:ea typeface="Quicksand"/>
                          <a:cs typeface="Quicksand"/>
                          <a:sym typeface="Quicksand"/>
                        </a:rPr>
                        <a:t>Private offices ensure confidentiality and a secure space for phone calls and one-on-one client interactions.</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extLst>
                  <a:ext uri="{0D108BD9-81ED-4DB2-BD59-A6C34878D82A}">
                    <a16:rowId xmlns:a16="http://schemas.microsoft.com/office/drawing/2014/main" val="10002"/>
                  </a:ext>
                </a:extLst>
              </a:tr>
              <a:tr h="1592319">
                <a:tc>
                  <a:txBody>
                    <a:bodyPr/>
                    <a:lstStyle/>
                    <a:p>
                      <a:pPr algn="ctr">
                        <a:lnSpc>
                          <a:spcPts val="2940"/>
                        </a:lnSpc>
                        <a:defRPr/>
                      </a:pPr>
                      <a:r>
                        <a:rPr lang="en-US" sz="2100" b="1">
                          <a:solidFill>
                            <a:srgbClr val="000000"/>
                          </a:solidFill>
                          <a:latin typeface="Quicksand Bold"/>
                          <a:ea typeface="Quicksand Bold"/>
                          <a:cs typeface="Quicksand Bold"/>
                          <a:sym typeface="Quicksand Bold"/>
                        </a:rPr>
                        <a:t>Survivor Boutique: </a:t>
                      </a:r>
                      <a:r>
                        <a:rPr lang="en-US" sz="2100">
                          <a:solidFill>
                            <a:srgbClr val="000000"/>
                          </a:solidFill>
                          <a:latin typeface="Quicksand"/>
                          <a:ea typeface="Quicksand"/>
                          <a:cs typeface="Quicksand"/>
                          <a:sym typeface="Quicksand"/>
                        </a:rPr>
                        <a:t>The survivor boutique celebrates choice, autonomy, and individuality by offering a shopping-style experience where survivors can select clothing that reflects their unique identity.</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extLst>
                  <a:ext uri="{0D108BD9-81ED-4DB2-BD59-A6C34878D82A}">
                    <a16:rowId xmlns:a16="http://schemas.microsoft.com/office/drawing/2014/main" val="10003"/>
                  </a:ext>
                </a:extLst>
              </a:tr>
              <a:tr h="1592319">
                <a:tc>
                  <a:txBody>
                    <a:bodyPr/>
                    <a:lstStyle/>
                    <a:p>
                      <a:pPr algn="ctr">
                        <a:lnSpc>
                          <a:spcPts val="2940"/>
                        </a:lnSpc>
                        <a:defRPr/>
                      </a:pPr>
                      <a:r>
                        <a:rPr lang="en-US" sz="2100" b="1">
                          <a:solidFill>
                            <a:srgbClr val="000000"/>
                          </a:solidFill>
                          <a:latin typeface="Quicksand Bold"/>
                          <a:ea typeface="Quicksand Bold"/>
                          <a:cs typeface="Quicksand Bold"/>
                          <a:sym typeface="Quicksand Bold"/>
                        </a:rPr>
                        <a:t>Teen Lounge: </a:t>
                      </a:r>
                      <a:r>
                        <a:rPr lang="en-US" sz="2100">
                          <a:solidFill>
                            <a:srgbClr val="000000"/>
                          </a:solidFill>
                          <a:latin typeface="Quicksand"/>
                          <a:ea typeface="Quicksand"/>
                          <a:cs typeface="Quicksand"/>
                          <a:sym typeface="Quicksand"/>
                        </a:rPr>
                        <a:t>This space offers teens comfort, connection, and a sense of normalcy, with access to a TV, DVDs, and opportunities for gaming with non-violent video games in a safe and supportive environment.</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extLst>
                  <a:ext uri="{0D108BD9-81ED-4DB2-BD59-A6C34878D82A}">
                    <a16:rowId xmlns:a16="http://schemas.microsoft.com/office/drawing/2014/main" val="10004"/>
                  </a:ext>
                </a:extLst>
              </a:tr>
              <a:tr h="1369522">
                <a:tc>
                  <a:txBody>
                    <a:bodyPr/>
                    <a:lstStyle/>
                    <a:p>
                      <a:pPr algn="ctr">
                        <a:lnSpc>
                          <a:spcPts val="2940"/>
                        </a:lnSpc>
                        <a:defRPr/>
                      </a:pPr>
                      <a:r>
                        <a:rPr lang="en-US" sz="2100" b="1">
                          <a:solidFill>
                            <a:srgbClr val="000000"/>
                          </a:solidFill>
                          <a:latin typeface="Quicksand Bold"/>
                          <a:ea typeface="Quicksand Bold"/>
                          <a:cs typeface="Quicksand Bold"/>
                          <a:sym typeface="Quicksand Bold"/>
                        </a:rPr>
                        <a:t>Sensory Area: </a:t>
                      </a:r>
                      <a:r>
                        <a:rPr lang="en-US" sz="2100">
                          <a:solidFill>
                            <a:srgbClr val="000000"/>
                          </a:solidFill>
                          <a:latin typeface="Quicksand"/>
                          <a:ea typeface="Quicksand"/>
                          <a:cs typeface="Quicksand"/>
                          <a:sym typeface="Quicksand"/>
                        </a:rPr>
                        <a:t>A sensory corner offers calming, supportive tools for survivors who are sensory-seeking or feeling dysregulated.</a:t>
                      </a:r>
                      <a:endParaRPr lang="en-US" sz="1100"/>
                    </a:p>
                  </a:txBody>
                  <a:tcPr marL="190500" marR="190500" marT="190500" marB="190500" anchor="ctr">
                    <a:lnL w="9525" cap="flat" cmpd="sng" algn="ctr">
                      <a:solidFill>
                        <a:srgbClr val="008996"/>
                      </a:solidFill>
                      <a:prstDash val="solid"/>
                      <a:round/>
                      <a:headEnd type="none" w="med" len="med"/>
                      <a:tailEnd type="none" w="med" len="med"/>
                    </a:lnL>
                    <a:lnR w="9525" cap="flat" cmpd="sng" algn="ctr">
                      <a:solidFill>
                        <a:srgbClr val="008996"/>
                      </a:solidFill>
                      <a:prstDash val="solid"/>
                      <a:round/>
                      <a:headEnd type="none" w="med" len="med"/>
                      <a:tailEnd type="none" w="med" len="med"/>
                    </a:lnR>
                    <a:lnT w="9525" cap="flat" cmpd="sng" algn="ctr">
                      <a:solidFill>
                        <a:srgbClr val="008996"/>
                      </a:solidFill>
                      <a:prstDash val="solid"/>
                      <a:round/>
                      <a:headEnd type="none" w="med" len="med"/>
                      <a:tailEnd type="none" w="med" len="med"/>
                    </a:lnT>
                    <a:lnB w="9525" cap="flat" cmpd="sng" algn="ctr">
                      <a:solidFill>
                        <a:srgbClr val="00899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Freeform 3"/>
          <p:cNvSpPr/>
          <p:nvPr/>
        </p:nvSpPr>
        <p:spPr>
          <a:xfrm>
            <a:off x="12693445" y="3611475"/>
            <a:ext cx="4783611" cy="6086246"/>
          </a:xfrm>
          <a:custGeom>
            <a:avLst/>
            <a:gdLst/>
            <a:ahLst/>
            <a:cxnLst/>
            <a:rect l="l" t="t" r="r" b="b"/>
            <a:pathLst>
              <a:path w="4783611" h="6086246">
                <a:moveTo>
                  <a:pt x="0" y="0"/>
                </a:moveTo>
                <a:lnTo>
                  <a:pt x="4783611" y="0"/>
                </a:lnTo>
                <a:lnTo>
                  <a:pt x="4783611" y="6086246"/>
                </a:lnTo>
                <a:lnTo>
                  <a:pt x="0" y="6086246"/>
                </a:lnTo>
                <a:lnTo>
                  <a:pt x="0" y="0"/>
                </a:lnTo>
                <a:close/>
              </a:path>
            </a:pathLst>
          </a:custGeom>
          <a:blipFill>
            <a:blip r:embed="rId2"/>
            <a:stretch>
              <a:fillRect t="-4447"/>
            </a:stretch>
          </a:blipFill>
        </p:spPr>
        <p:txBody>
          <a:bodyPr/>
          <a:lstStyle/>
          <a:p>
            <a:endParaRPr lang="en-US"/>
          </a:p>
        </p:txBody>
      </p:sp>
      <p:sp>
        <p:nvSpPr>
          <p:cNvPr id="4" name="TextBox 4"/>
          <p:cNvSpPr txBox="1"/>
          <p:nvPr/>
        </p:nvSpPr>
        <p:spPr>
          <a:xfrm>
            <a:off x="12756396" y="371390"/>
            <a:ext cx="4657710" cy="3078000"/>
          </a:xfrm>
          <a:prstGeom prst="rect">
            <a:avLst/>
          </a:prstGeom>
        </p:spPr>
        <p:txBody>
          <a:bodyPr lIns="0" tIns="0" rIns="0" bIns="0" rtlCol="0" anchor="t">
            <a:spAutoFit/>
          </a:bodyPr>
          <a:lstStyle/>
          <a:p>
            <a:pPr algn="ctr">
              <a:lnSpc>
                <a:spcPts val="8080"/>
              </a:lnSpc>
            </a:pPr>
            <a:r>
              <a:rPr lang="en-US" sz="6733" b="1">
                <a:solidFill>
                  <a:srgbClr val="000000"/>
                </a:solidFill>
                <a:latin typeface="Playfair Display 1 Bold"/>
                <a:ea typeface="Playfair Display 1 Bold"/>
                <a:cs typeface="Playfair Display 1 Bold"/>
                <a:sym typeface="Playfair Display 1 Bold"/>
              </a:rPr>
              <a:t>Create.  </a:t>
            </a:r>
          </a:p>
          <a:p>
            <a:pPr algn="ctr">
              <a:lnSpc>
                <a:spcPts val="8080"/>
              </a:lnSpc>
            </a:pPr>
            <a:r>
              <a:rPr lang="en-US" sz="6733" b="1">
                <a:solidFill>
                  <a:srgbClr val="000000"/>
                </a:solidFill>
                <a:latin typeface="Playfair Display 1 Bold"/>
                <a:ea typeface="Playfair Display 1 Bold"/>
                <a:cs typeface="Playfair Display 1 Bold"/>
                <a:sym typeface="Playfair Display 1 Bold"/>
              </a:rPr>
              <a:t>Hope.</a:t>
            </a:r>
          </a:p>
          <a:p>
            <a:pPr algn="ctr">
              <a:lnSpc>
                <a:spcPts val="8080"/>
              </a:lnSpc>
            </a:pPr>
            <a:r>
              <a:rPr lang="en-US" sz="6733" b="1">
                <a:solidFill>
                  <a:srgbClr val="000000"/>
                </a:solidFill>
                <a:latin typeface="Playfair Display 1 Bold"/>
                <a:ea typeface="Playfair Display 1 Bold"/>
                <a:cs typeface="Playfair Display 1 Bold"/>
                <a:sym typeface="Playfair Display 1 Bold"/>
              </a:rPr>
              <a:t>Heal.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977</Words>
  <Application>Microsoft Office PowerPoint</Application>
  <PresentationFormat>Custom</PresentationFormat>
  <Paragraphs>105</Paragraphs>
  <Slides>12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Arial</vt:lpstr>
      <vt:lpstr>Playfair Display 1</vt:lpstr>
      <vt:lpstr>Balgin</vt:lpstr>
      <vt:lpstr>Playfair Display 2 Bold</vt:lpstr>
      <vt:lpstr>Lato</vt:lpstr>
      <vt:lpstr>Quicksand</vt:lpstr>
      <vt:lpstr>Playfair Display 1 Bold</vt:lpstr>
      <vt:lpstr>Calibri</vt:lpstr>
      <vt:lpstr>Apricots</vt:lpstr>
      <vt:lpstr>Quicksand Bold</vt:lpstr>
      <vt:lpstr>Cooper Hewitt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Expanding Impact : Board Presentation</dc:title>
  <dc:creator>Vanessa Cole</dc:creator>
  <cp:lastModifiedBy>Vanessa Cole</cp:lastModifiedBy>
  <cp:revision>1</cp:revision>
  <dcterms:created xsi:type="dcterms:W3CDTF">2006-08-16T00:00:00Z</dcterms:created>
  <dcterms:modified xsi:type="dcterms:W3CDTF">2026-04-17T12:35:12Z</dcterms:modified>
  <dc:identifier>DAHGTd4CG00</dc:identifier>
</cp:coreProperties>
</file>