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8" r:id="rId4"/>
    <p:sldId id="267" r:id="rId5"/>
    <p:sldId id="266" r:id="rId6"/>
    <p:sldId id="265" r:id="rId7"/>
    <p:sldId id="258" r:id="rId8"/>
    <p:sldId id="264" r:id="rId9"/>
    <p:sldId id="261" r:id="rId10"/>
    <p:sldId id="262" r:id="rId11"/>
    <p:sldId id="263" r:id="rId12"/>
    <p:sldId id="260" r:id="rId13"/>
    <p:sldId id="259" r:id="rId14"/>
    <p:sldId id="269" r:id="rId15"/>
    <p:sldId id="271"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759" autoAdjust="0"/>
  </p:normalViewPr>
  <p:slideViewPr>
    <p:cSldViewPr snapToGrid="0">
      <p:cViewPr varScale="1">
        <p:scale>
          <a:sx n="62" d="100"/>
          <a:sy n="62" d="100"/>
        </p:scale>
        <p:origin x="1746" y="72"/>
      </p:cViewPr>
      <p:guideLst/>
    </p:cSldViewPr>
  </p:slideViewPr>
  <p:notesTextViewPr>
    <p:cViewPr>
      <p:scale>
        <a:sx n="1" d="1"/>
        <a:sy n="1" d="1"/>
      </p:scale>
      <p:origin x="0" y="0"/>
    </p:cViewPr>
  </p:notesTextViewPr>
  <p:sorterViewPr>
    <p:cViewPr varScale="1">
      <p:scale>
        <a:sx n="100" d="100"/>
        <a:sy n="100" d="100"/>
      </p:scale>
      <p:origin x="0" y="-576"/>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1E1C6-A899-4F68-8C84-588E6DDE8ED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18EECD3-1C52-4479-8D46-AA1FD9F604D4}">
      <dgm:prSet/>
      <dgm:spPr/>
      <dgm:t>
        <a:bodyPr/>
        <a:lstStyle/>
        <a:p>
          <a:r>
            <a:rPr lang="en-US"/>
            <a:t>Lesson Plans</a:t>
          </a:r>
        </a:p>
      </dgm:t>
    </dgm:pt>
    <dgm:pt modelId="{4CCF9CB8-BA86-48CF-9D88-3ED408A89EA1}" type="parTrans" cxnId="{44A703D3-750A-486A-AB40-E374061C01A8}">
      <dgm:prSet/>
      <dgm:spPr/>
      <dgm:t>
        <a:bodyPr/>
        <a:lstStyle/>
        <a:p>
          <a:endParaRPr lang="en-US"/>
        </a:p>
      </dgm:t>
    </dgm:pt>
    <dgm:pt modelId="{AB1AC6E1-4370-4589-AE7A-FBF3563C5B59}" type="sibTrans" cxnId="{44A703D3-750A-486A-AB40-E374061C01A8}">
      <dgm:prSet/>
      <dgm:spPr/>
      <dgm:t>
        <a:bodyPr/>
        <a:lstStyle/>
        <a:p>
          <a:endParaRPr lang="en-US"/>
        </a:p>
      </dgm:t>
    </dgm:pt>
    <dgm:pt modelId="{06AEFA6A-510A-40C7-8F8F-37A66BFBE7ED}">
      <dgm:prSet/>
      <dgm:spPr/>
      <dgm:t>
        <a:bodyPr/>
        <a:lstStyle/>
        <a:p>
          <a:r>
            <a:rPr lang="en-US" dirty="0"/>
            <a:t>Safety Operations Checklists for tools</a:t>
          </a:r>
        </a:p>
      </dgm:t>
    </dgm:pt>
    <dgm:pt modelId="{6C648DE8-D112-4D3C-8A35-6ACF4B000A17}" type="parTrans" cxnId="{68B6B00B-6B44-401E-8915-CDB7FE0F7120}">
      <dgm:prSet/>
      <dgm:spPr/>
      <dgm:t>
        <a:bodyPr/>
        <a:lstStyle/>
        <a:p>
          <a:endParaRPr lang="en-US"/>
        </a:p>
      </dgm:t>
    </dgm:pt>
    <dgm:pt modelId="{89BD1B82-0AA9-4A6F-88DD-A58D3260D22B}" type="sibTrans" cxnId="{68B6B00B-6B44-401E-8915-CDB7FE0F7120}">
      <dgm:prSet/>
      <dgm:spPr/>
      <dgm:t>
        <a:bodyPr/>
        <a:lstStyle/>
        <a:p>
          <a:endParaRPr lang="en-US"/>
        </a:p>
      </dgm:t>
    </dgm:pt>
    <dgm:pt modelId="{988D59F2-332F-4388-8388-89512C0DE3F0}">
      <dgm:prSet/>
      <dgm:spPr/>
      <dgm:t>
        <a:bodyPr/>
        <a:lstStyle/>
        <a:p>
          <a:r>
            <a:rPr lang="en-US"/>
            <a:t>Question Bank/Assessment Generator</a:t>
          </a:r>
        </a:p>
      </dgm:t>
    </dgm:pt>
    <dgm:pt modelId="{894C0D33-97ED-48F4-BD53-B7DB48F1E7B0}" type="parTrans" cxnId="{F366A34E-FB90-49E7-A540-8C14D4C22246}">
      <dgm:prSet/>
      <dgm:spPr/>
      <dgm:t>
        <a:bodyPr/>
        <a:lstStyle/>
        <a:p>
          <a:endParaRPr lang="en-US"/>
        </a:p>
      </dgm:t>
    </dgm:pt>
    <dgm:pt modelId="{7F2811A5-331A-4DBF-8A28-6106A9D23FD9}" type="sibTrans" cxnId="{F366A34E-FB90-49E7-A540-8C14D4C22246}">
      <dgm:prSet/>
      <dgm:spPr/>
      <dgm:t>
        <a:bodyPr/>
        <a:lstStyle/>
        <a:p>
          <a:endParaRPr lang="en-US"/>
        </a:p>
      </dgm:t>
    </dgm:pt>
    <dgm:pt modelId="{62A40BDB-096E-41ED-85CC-A85AEFE580E2}">
      <dgm:prSet/>
      <dgm:spPr/>
      <dgm:t>
        <a:bodyPr/>
        <a:lstStyle/>
        <a:p>
          <a:r>
            <a:rPr lang="en-US"/>
            <a:t>Timelines for Implementation</a:t>
          </a:r>
        </a:p>
      </dgm:t>
    </dgm:pt>
    <dgm:pt modelId="{01CCD24B-1BC4-4F85-8AEB-DF1C29BDC0C8}" type="parTrans" cxnId="{DFF3190D-576C-443B-9E57-DF2D9A599745}">
      <dgm:prSet/>
      <dgm:spPr/>
      <dgm:t>
        <a:bodyPr/>
        <a:lstStyle/>
        <a:p>
          <a:endParaRPr lang="en-US"/>
        </a:p>
      </dgm:t>
    </dgm:pt>
    <dgm:pt modelId="{8D980506-2F97-4395-8945-5D562CCA317F}" type="sibTrans" cxnId="{DFF3190D-576C-443B-9E57-DF2D9A599745}">
      <dgm:prSet/>
      <dgm:spPr/>
      <dgm:t>
        <a:bodyPr/>
        <a:lstStyle/>
        <a:p>
          <a:endParaRPr lang="en-US"/>
        </a:p>
      </dgm:t>
    </dgm:pt>
    <dgm:pt modelId="{14B63BCE-DC45-483F-B5B4-EE5B3712C824}">
      <dgm:prSet/>
      <dgm:spPr/>
      <dgm:t>
        <a:bodyPr/>
        <a:lstStyle/>
        <a:p>
          <a:r>
            <a:rPr lang="en-US"/>
            <a:t>Material Lists</a:t>
          </a:r>
        </a:p>
      </dgm:t>
    </dgm:pt>
    <dgm:pt modelId="{18F41D20-2308-4BE5-873B-2A284A413A4B}" type="parTrans" cxnId="{A46B2F7A-9B5E-4B52-8105-F0D867B2E62E}">
      <dgm:prSet/>
      <dgm:spPr/>
      <dgm:t>
        <a:bodyPr/>
        <a:lstStyle/>
        <a:p>
          <a:endParaRPr lang="en-US"/>
        </a:p>
      </dgm:t>
    </dgm:pt>
    <dgm:pt modelId="{77E39F3D-B9A2-4376-A0E4-F088480E0E52}" type="sibTrans" cxnId="{A46B2F7A-9B5E-4B52-8105-F0D867B2E62E}">
      <dgm:prSet/>
      <dgm:spPr/>
      <dgm:t>
        <a:bodyPr/>
        <a:lstStyle/>
        <a:p>
          <a:endParaRPr lang="en-US"/>
        </a:p>
      </dgm:t>
    </dgm:pt>
    <dgm:pt modelId="{F764E677-6BDB-4A72-B1EB-962F7EFBC4DF}">
      <dgm:prSet/>
      <dgm:spPr/>
      <dgm:t>
        <a:bodyPr/>
        <a:lstStyle/>
        <a:p>
          <a:r>
            <a:rPr lang="en-US"/>
            <a:t>PowerPoints</a:t>
          </a:r>
        </a:p>
      </dgm:t>
    </dgm:pt>
    <dgm:pt modelId="{2B10CA81-9C43-469F-BB01-78E418AD6DAD}" type="parTrans" cxnId="{385EE589-4C86-4BBB-A4BD-05581C454E62}">
      <dgm:prSet/>
      <dgm:spPr/>
      <dgm:t>
        <a:bodyPr/>
        <a:lstStyle/>
        <a:p>
          <a:endParaRPr lang="en-US"/>
        </a:p>
      </dgm:t>
    </dgm:pt>
    <dgm:pt modelId="{6EEC8535-37EC-4B66-A953-A439A7A50A4B}" type="sibTrans" cxnId="{385EE589-4C86-4BBB-A4BD-05581C454E62}">
      <dgm:prSet/>
      <dgm:spPr/>
      <dgm:t>
        <a:bodyPr/>
        <a:lstStyle/>
        <a:p>
          <a:endParaRPr lang="en-US"/>
        </a:p>
      </dgm:t>
    </dgm:pt>
    <dgm:pt modelId="{E8F9D6B2-8049-41D8-9609-56F1E0276052}">
      <dgm:prSet/>
      <dgm:spPr/>
      <dgm:t>
        <a:bodyPr/>
        <a:lstStyle/>
        <a:p>
          <a:r>
            <a:rPr lang="en-US"/>
            <a:t>Chapter Reviews</a:t>
          </a:r>
        </a:p>
      </dgm:t>
    </dgm:pt>
    <dgm:pt modelId="{0FB8BB18-A4EE-4C5D-B866-8B107334076D}" type="parTrans" cxnId="{AAC3B4C9-F764-427C-98F1-592280D6E988}">
      <dgm:prSet/>
      <dgm:spPr/>
      <dgm:t>
        <a:bodyPr/>
        <a:lstStyle/>
        <a:p>
          <a:endParaRPr lang="en-US"/>
        </a:p>
      </dgm:t>
    </dgm:pt>
    <dgm:pt modelId="{07433DAC-F14B-47F0-9E31-9917A3140679}" type="sibTrans" cxnId="{AAC3B4C9-F764-427C-98F1-592280D6E988}">
      <dgm:prSet/>
      <dgm:spPr/>
      <dgm:t>
        <a:bodyPr/>
        <a:lstStyle/>
        <a:p>
          <a:endParaRPr lang="en-US"/>
        </a:p>
      </dgm:t>
    </dgm:pt>
    <dgm:pt modelId="{DD0D8771-C55A-4CDC-B8D0-2B56FC83D477}">
      <dgm:prSet/>
      <dgm:spPr/>
      <dgm:t>
        <a:bodyPr/>
        <a:lstStyle/>
        <a:p>
          <a:r>
            <a:rPr lang="en-US" dirty="0"/>
            <a:t>Virtual Shop:</a:t>
          </a:r>
        </a:p>
        <a:p>
          <a:r>
            <a:rPr lang="en-US" dirty="0"/>
            <a:t>How-To Videos</a:t>
          </a:r>
        </a:p>
      </dgm:t>
    </dgm:pt>
    <dgm:pt modelId="{24987B67-B360-49D0-910C-3C7ADAA13641}" type="parTrans" cxnId="{F102AB35-099B-4FEA-ABE6-805835F811E8}">
      <dgm:prSet/>
      <dgm:spPr/>
      <dgm:t>
        <a:bodyPr/>
        <a:lstStyle/>
        <a:p>
          <a:endParaRPr lang="en-US"/>
        </a:p>
      </dgm:t>
    </dgm:pt>
    <dgm:pt modelId="{A18E097E-5F70-48F4-8EDA-F5BCE324BD9B}" type="sibTrans" cxnId="{F102AB35-099B-4FEA-ABE6-805835F811E8}">
      <dgm:prSet/>
      <dgm:spPr/>
      <dgm:t>
        <a:bodyPr/>
        <a:lstStyle/>
        <a:p>
          <a:endParaRPr lang="en-US"/>
        </a:p>
      </dgm:t>
    </dgm:pt>
    <dgm:pt modelId="{70B4A60E-D559-4E30-9654-49ABE5D344B4}">
      <dgm:prSet/>
      <dgm:spPr/>
      <dgm:t>
        <a:bodyPr/>
        <a:lstStyle/>
        <a:p>
          <a:r>
            <a:rPr lang="en-US"/>
            <a:t>Blueprints</a:t>
          </a:r>
        </a:p>
      </dgm:t>
    </dgm:pt>
    <dgm:pt modelId="{4C1728DA-D9A5-4201-B0DA-624CCFB9CEBC}" type="parTrans" cxnId="{D29C9325-FDD6-475B-B42D-D7957FA61E0A}">
      <dgm:prSet/>
      <dgm:spPr/>
      <dgm:t>
        <a:bodyPr/>
        <a:lstStyle/>
        <a:p>
          <a:endParaRPr lang="en-US"/>
        </a:p>
      </dgm:t>
    </dgm:pt>
    <dgm:pt modelId="{223EE50B-9B8D-4208-8B09-9C329988EBF3}" type="sibTrans" cxnId="{D29C9325-FDD6-475B-B42D-D7957FA61E0A}">
      <dgm:prSet/>
      <dgm:spPr/>
      <dgm:t>
        <a:bodyPr/>
        <a:lstStyle/>
        <a:p>
          <a:endParaRPr lang="en-US"/>
        </a:p>
      </dgm:t>
    </dgm:pt>
    <dgm:pt modelId="{21ED1220-B9FA-4E28-9AAC-4C699AF39424}">
      <dgm:prSet/>
      <dgm:spPr/>
      <dgm:t>
        <a:bodyPr/>
        <a:lstStyle/>
        <a:p>
          <a:r>
            <a:rPr lang="en-US"/>
            <a:t>Rubrics</a:t>
          </a:r>
        </a:p>
      </dgm:t>
    </dgm:pt>
    <dgm:pt modelId="{4803BCD6-683B-448D-B055-909AF2ED5F7E}" type="parTrans" cxnId="{2855EB9B-B492-44FB-963F-3B580C1D3710}">
      <dgm:prSet/>
      <dgm:spPr/>
      <dgm:t>
        <a:bodyPr/>
        <a:lstStyle/>
        <a:p>
          <a:endParaRPr lang="en-US"/>
        </a:p>
      </dgm:t>
    </dgm:pt>
    <dgm:pt modelId="{E1D24422-D8A5-417C-A16D-75B31CEE3FFE}" type="sibTrans" cxnId="{2855EB9B-B492-44FB-963F-3B580C1D3710}">
      <dgm:prSet/>
      <dgm:spPr/>
      <dgm:t>
        <a:bodyPr/>
        <a:lstStyle/>
        <a:p>
          <a:endParaRPr lang="en-US"/>
        </a:p>
      </dgm:t>
    </dgm:pt>
    <dgm:pt modelId="{B5B04B96-F332-47EA-9F86-D3EB9D015E77}">
      <dgm:prSet/>
      <dgm:spPr/>
      <dgm:t>
        <a:bodyPr/>
        <a:lstStyle/>
        <a:p>
          <a:r>
            <a:rPr lang="en-US"/>
            <a:t>Evaluation Forms</a:t>
          </a:r>
        </a:p>
      </dgm:t>
    </dgm:pt>
    <dgm:pt modelId="{0FD1DDD0-777D-4E2C-94C7-8E5B80CFDDEB}" type="parTrans" cxnId="{8FEA8829-5455-4AFB-BAAB-8C3B9F58C8E7}">
      <dgm:prSet/>
      <dgm:spPr/>
      <dgm:t>
        <a:bodyPr/>
        <a:lstStyle/>
        <a:p>
          <a:endParaRPr lang="en-US"/>
        </a:p>
      </dgm:t>
    </dgm:pt>
    <dgm:pt modelId="{16EB2CB1-5962-4AC1-B6FA-5AD949B8FDE0}" type="sibTrans" cxnId="{8FEA8829-5455-4AFB-BAAB-8C3B9F58C8E7}">
      <dgm:prSet/>
      <dgm:spPr/>
      <dgm:t>
        <a:bodyPr/>
        <a:lstStyle/>
        <a:p>
          <a:endParaRPr lang="en-US"/>
        </a:p>
      </dgm:t>
    </dgm:pt>
    <dgm:pt modelId="{9FF70DDF-EF44-49FF-A134-B9618C1031F2}">
      <dgm:prSet/>
      <dgm:spPr/>
      <dgm:t>
        <a:bodyPr/>
        <a:lstStyle/>
        <a:p>
          <a:r>
            <a:rPr lang="en-US"/>
            <a:t>Math Practice Sheets</a:t>
          </a:r>
        </a:p>
      </dgm:t>
    </dgm:pt>
    <dgm:pt modelId="{2EDBB096-D55A-4E80-AACA-4A2A940FADC8}" type="parTrans" cxnId="{8AF6E9EE-C050-4DE7-819A-1C1593F4EE86}">
      <dgm:prSet/>
      <dgm:spPr/>
      <dgm:t>
        <a:bodyPr/>
        <a:lstStyle/>
        <a:p>
          <a:endParaRPr lang="en-US"/>
        </a:p>
      </dgm:t>
    </dgm:pt>
    <dgm:pt modelId="{476F2EA9-D70F-408D-B068-7A2AA008F3EB}" type="sibTrans" cxnId="{8AF6E9EE-C050-4DE7-819A-1C1593F4EE86}">
      <dgm:prSet/>
      <dgm:spPr/>
      <dgm:t>
        <a:bodyPr/>
        <a:lstStyle/>
        <a:p>
          <a:endParaRPr lang="en-US"/>
        </a:p>
      </dgm:t>
    </dgm:pt>
    <dgm:pt modelId="{D36C07A8-F656-4BC2-A9AC-D992B1A37A93}" type="pres">
      <dgm:prSet presAssocID="{CDD1E1C6-A899-4F68-8C84-588E6DDE8EDD}" presName="diagram" presStyleCnt="0">
        <dgm:presLayoutVars>
          <dgm:dir/>
          <dgm:resizeHandles val="exact"/>
        </dgm:presLayoutVars>
      </dgm:prSet>
      <dgm:spPr/>
    </dgm:pt>
    <dgm:pt modelId="{663EF8FC-B5E4-4C73-B892-4E30EBBBCB8A}" type="pres">
      <dgm:prSet presAssocID="{B18EECD3-1C52-4479-8D46-AA1FD9F604D4}" presName="node" presStyleLbl="node1" presStyleIdx="0" presStyleCnt="12">
        <dgm:presLayoutVars>
          <dgm:bulletEnabled val="1"/>
        </dgm:presLayoutVars>
      </dgm:prSet>
      <dgm:spPr/>
    </dgm:pt>
    <dgm:pt modelId="{9FAF69E0-285E-4894-9A49-BE05629A408B}" type="pres">
      <dgm:prSet presAssocID="{AB1AC6E1-4370-4589-AE7A-FBF3563C5B59}" presName="sibTrans" presStyleCnt="0"/>
      <dgm:spPr/>
    </dgm:pt>
    <dgm:pt modelId="{D5A54906-1739-426E-BDC4-8810FB690C9C}" type="pres">
      <dgm:prSet presAssocID="{06AEFA6A-510A-40C7-8F8F-37A66BFBE7ED}" presName="node" presStyleLbl="node1" presStyleIdx="1" presStyleCnt="12">
        <dgm:presLayoutVars>
          <dgm:bulletEnabled val="1"/>
        </dgm:presLayoutVars>
      </dgm:prSet>
      <dgm:spPr/>
    </dgm:pt>
    <dgm:pt modelId="{B5B2DD67-D52D-49BE-8991-8931D0A7CA5B}" type="pres">
      <dgm:prSet presAssocID="{89BD1B82-0AA9-4A6F-88DD-A58D3260D22B}" presName="sibTrans" presStyleCnt="0"/>
      <dgm:spPr/>
    </dgm:pt>
    <dgm:pt modelId="{1DA1E515-0454-4DD3-9136-095D09F4F9DD}" type="pres">
      <dgm:prSet presAssocID="{988D59F2-332F-4388-8388-89512C0DE3F0}" presName="node" presStyleLbl="node1" presStyleIdx="2" presStyleCnt="12">
        <dgm:presLayoutVars>
          <dgm:bulletEnabled val="1"/>
        </dgm:presLayoutVars>
      </dgm:prSet>
      <dgm:spPr/>
    </dgm:pt>
    <dgm:pt modelId="{03C56BB6-0736-430D-BAD4-ECFFE88FF54A}" type="pres">
      <dgm:prSet presAssocID="{7F2811A5-331A-4DBF-8A28-6106A9D23FD9}" presName="sibTrans" presStyleCnt="0"/>
      <dgm:spPr/>
    </dgm:pt>
    <dgm:pt modelId="{1CCC27C6-167E-460F-87F9-9F4407EC4DB1}" type="pres">
      <dgm:prSet presAssocID="{62A40BDB-096E-41ED-85CC-A85AEFE580E2}" presName="node" presStyleLbl="node1" presStyleIdx="3" presStyleCnt="12">
        <dgm:presLayoutVars>
          <dgm:bulletEnabled val="1"/>
        </dgm:presLayoutVars>
      </dgm:prSet>
      <dgm:spPr/>
    </dgm:pt>
    <dgm:pt modelId="{71FE3039-D021-466A-8CC4-4754AE159F39}" type="pres">
      <dgm:prSet presAssocID="{8D980506-2F97-4395-8945-5D562CCA317F}" presName="sibTrans" presStyleCnt="0"/>
      <dgm:spPr/>
    </dgm:pt>
    <dgm:pt modelId="{100F22BB-1BBC-4E94-A86B-0C99B1FDFBE7}" type="pres">
      <dgm:prSet presAssocID="{14B63BCE-DC45-483F-B5B4-EE5B3712C824}" presName="node" presStyleLbl="node1" presStyleIdx="4" presStyleCnt="12">
        <dgm:presLayoutVars>
          <dgm:bulletEnabled val="1"/>
        </dgm:presLayoutVars>
      </dgm:prSet>
      <dgm:spPr/>
    </dgm:pt>
    <dgm:pt modelId="{03FACDC3-5BCC-4B27-84DD-3043384DE0E7}" type="pres">
      <dgm:prSet presAssocID="{77E39F3D-B9A2-4376-A0E4-F088480E0E52}" presName="sibTrans" presStyleCnt="0"/>
      <dgm:spPr/>
    </dgm:pt>
    <dgm:pt modelId="{8EC76D97-4DA4-4DE6-BC73-79804215C23C}" type="pres">
      <dgm:prSet presAssocID="{F764E677-6BDB-4A72-B1EB-962F7EFBC4DF}" presName="node" presStyleLbl="node1" presStyleIdx="5" presStyleCnt="12">
        <dgm:presLayoutVars>
          <dgm:bulletEnabled val="1"/>
        </dgm:presLayoutVars>
      </dgm:prSet>
      <dgm:spPr/>
    </dgm:pt>
    <dgm:pt modelId="{455C366C-E048-415A-8E59-250509DBA1C8}" type="pres">
      <dgm:prSet presAssocID="{6EEC8535-37EC-4B66-A953-A439A7A50A4B}" presName="sibTrans" presStyleCnt="0"/>
      <dgm:spPr/>
    </dgm:pt>
    <dgm:pt modelId="{56F7540F-2A68-426C-AF60-D981F366E819}" type="pres">
      <dgm:prSet presAssocID="{E8F9D6B2-8049-41D8-9609-56F1E0276052}" presName="node" presStyleLbl="node1" presStyleIdx="6" presStyleCnt="12">
        <dgm:presLayoutVars>
          <dgm:bulletEnabled val="1"/>
        </dgm:presLayoutVars>
      </dgm:prSet>
      <dgm:spPr/>
    </dgm:pt>
    <dgm:pt modelId="{69A10151-0F19-49BA-9AF9-FEEF54CA8E5B}" type="pres">
      <dgm:prSet presAssocID="{07433DAC-F14B-47F0-9E31-9917A3140679}" presName="sibTrans" presStyleCnt="0"/>
      <dgm:spPr/>
    </dgm:pt>
    <dgm:pt modelId="{30D73FC3-A130-4A6F-B05B-2E2BFDD8A05B}" type="pres">
      <dgm:prSet presAssocID="{DD0D8771-C55A-4CDC-B8D0-2B56FC83D477}" presName="node" presStyleLbl="node1" presStyleIdx="7" presStyleCnt="12">
        <dgm:presLayoutVars>
          <dgm:bulletEnabled val="1"/>
        </dgm:presLayoutVars>
      </dgm:prSet>
      <dgm:spPr/>
    </dgm:pt>
    <dgm:pt modelId="{7D0FEEB8-2C11-4A6C-9A30-D1873D130150}" type="pres">
      <dgm:prSet presAssocID="{A18E097E-5F70-48F4-8EDA-F5BCE324BD9B}" presName="sibTrans" presStyleCnt="0"/>
      <dgm:spPr/>
    </dgm:pt>
    <dgm:pt modelId="{BF30CD94-E23D-4249-9E76-7C362F4EE09A}" type="pres">
      <dgm:prSet presAssocID="{70B4A60E-D559-4E30-9654-49ABE5D344B4}" presName="node" presStyleLbl="node1" presStyleIdx="8" presStyleCnt="12">
        <dgm:presLayoutVars>
          <dgm:bulletEnabled val="1"/>
        </dgm:presLayoutVars>
      </dgm:prSet>
      <dgm:spPr/>
    </dgm:pt>
    <dgm:pt modelId="{881C3D29-F63E-45BC-96A7-6C1AE1882DF1}" type="pres">
      <dgm:prSet presAssocID="{223EE50B-9B8D-4208-8B09-9C329988EBF3}" presName="sibTrans" presStyleCnt="0"/>
      <dgm:spPr/>
    </dgm:pt>
    <dgm:pt modelId="{3841C397-56EC-4FD8-B159-937ECEC9C891}" type="pres">
      <dgm:prSet presAssocID="{21ED1220-B9FA-4E28-9AAC-4C699AF39424}" presName="node" presStyleLbl="node1" presStyleIdx="9" presStyleCnt="12">
        <dgm:presLayoutVars>
          <dgm:bulletEnabled val="1"/>
        </dgm:presLayoutVars>
      </dgm:prSet>
      <dgm:spPr/>
    </dgm:pt>
    <dgm:pt modelId="{56C49149-0583-4DE1-B10B-3AAA1F88E908}" type="pres">
      <dgm:prSet presAssocID="{E1D24422-D8A5-417C-A16D-75B31CEE3FFE}" presName="sibTrans" presStyleCnt="0"/>
      <dgm:spPr/>
    </dgm:pt>
    <dgm:pt modelId="{1659AEFF-2966-40E3-A804-0FD8F1D6FFD0}" type="pres">
      <dgm:prSet presAssocID="{B5B04B96-F332-47EA-9F86-D3EB9D015E77}" presName="node" presStyleLbl="node1" presStyleIdx="10" presStyleCnt="12">
        <dgm:presLayoutVars>
          <dgm:bulletEnabled val="1"/>
        </dgm:presLayoutVars>
      </dgm:prSet>
      <dgm:spPr/>
    </dgm:pt>
    <dgm:pt modelId="{E13DA6B6-E7A4-4694-8D22-6453833C77EC}" type="pres">
      <dgm:prSet presAssocID="{16EB2CB1-5962-4AC1-B6FA-5AD949B8FDE0}" presName="sibTrans" presStyleCnt="0"/>
      <dgm:spPr/>
    </dgm:pt>
    <dgm:pt modelId="{A325D5E5-AFEA-4AE2-8031-D6A4DBFF0DF0}" type="pres">
      <dgm:prSet presAssocID="{9FF70DDF-EF44-49FF-A134-B9618C1031F2}" presName="node" presStyleLbl="node1" presStyleIdx="11" presStyleCnt="12">
        <dgm:presLayoutVars>
          <dgm:bulletEnabled val="1"/>
        </dgm:presLayoutVars>
      </dgm:prSet>
      <dgm:spPr/>
    </dgm:pt>
  </dgm:ptLst>
  <dgm:cxnLst>
    <dgm:cxn modelId="{7B02E302-FC22-4D5D-BAD0-D36138E4EC9B}" type="presOf" srcId="{CDD1E1C6-A899-4F68-8C84-588E6DDE8EDD}" destId="{D36C07A8-F656-4BC2-A9AC-D992B1A37A93}" srcOrd="0" destOrd="0" presId="urn:microsoft.com/office/officeart/2005/8/layout/default"/>
    <dgm:cxn modelId="{0E88C008-DAFA-4807-89D1-DC3EE8CBFBE7}" type="presOf" srcId="{9FF70DDF-EF44-49FF-A134-B9618C1031F2}" destId="{A325D5E5-AFEA-4AE2-8031-D6A4DBFF0DF0}" srcOrd="0" destOrd="0" presId="urn:microsoft.com/office/officeart/2005/8/layout/default"/>
    <dgm:cxn modelId="{68B6B00B-6B44-401E-8915-CDB7FE0F7120}" srcId="{CDD1E1C6-A899-4F68-8C84-588E6DDE8EDD}" destId="{06AEFA6A-510A-40C7-8F8F-37A66BFBE7ED}" srcOrd="1" destOrd="0" parTransId="{6C648DE8-D112-4D3C-8A35-6ACF4B000A17}" sibTransId="{89BD1B82-0AA9-4A6F-88DD-A58D3260D22B}"/>
    <dgm:cxn modelId="{DFF3190D-576C-443B-9E57-DF2D9A599745}" srcId="{CDD1E1C6-A899-4F68-8C84-588E6DDE8EDD}" destId="{62A40BDB-096E-41ED-85CC-A85AEFE580E2}" srcOrd="3" destOrd="0" parTransId="{01CCD24B-1BC4-4F85-8AEB-DF1C29BDC0C8}" sibTransId="{8D980506-2F97-4395-8945-5D562CCA317F}"/>
    <dgm:cxn modelId="{1907DF15-E228-413E-9BAA-31F40B575A8B}" type="presOf" srcId="{988D59F2-332F-4388-8388-89512C0DE3F0}" destId="{1DA1E515-0454-4DD3-9136-095D09F4F9DD}" srcOrd="0" destOrd="0" presId="urn:microsoft.com/office/officeart/2005/8/layout/default"/>
    <dgm:cxn modelId="{A134C219-B454-46B5-AB25-619AE3C2480D}" type="presOf" srcId="{14B63BCE-DC45-483F-B5B4-EE5B3712C824}" destId="{100F22BB-1BBC-4E94-A86B-0C99B1FDFBE7}" srcOrd="0" destOrd="0" presId="urn:microsoft.com/office/officeart/2005/8/layout/default"/>
    <dgm:cxn modelId="{D29C9325-FDD6-475B-B42D-D7957FA61E0A}" srcId="{CDD1E1C6-A899-4F68-8C84-588E6DDE8EDD}" destId="{70B4A60E-D559-4E30-9654-49ABE5D344B4}" srcOrd="8" destOrd="0" parTransId="{4C1728DA-D9A5-4201-B0DA-624CCFB9CEBC}" sibTransId="{223EE50B-9B8D-4208-8B09-9C329988EBF3}"/>
    <dgm:cxn modelId="{8FEA8829-5455-4AFB-BAAB-8C3B9F58C8E7}" srcId="{CDD1E1C6-A899-4F68-8C84-588E6DDE8EDD}" destId="{B5B04B96-F332-47EA-9F86-D3EB9D015E77}" srcOrd="10" destOrd="0" parTransId="{0FD1DDD0-777D-4E2C-94C7-8E5B80CFDDEB}" sibTransId="{16EB2CB1-5962-4AC1-B6FA-5AD949B8FDE0}"/>
    <dgm:cxn modelId="{A147AF2A-E968-497B-927B-831294BDDD95}" type="presOf" srcId="{F764E677-6BDB-4A72-B1EB-962F7EFBC4DF}" destId="{8EC76D97-4DA4-4DE6-BC73-79804215C23C}" srcOrd="0" destOrd="0" presId="urn:microsoft.com/office/officeart/2005/8/layout/default"/>
    <dgm:cxn modelId="{4F4FE92B-1CC4-4FEA-8161-95436AC48583}" type="presOf" srcId="{B18EECD3-1C52-4479-8D46-AA1FD9F604D4}" destId="{663EF8FC-B5E4-4C73-B892-4E30EBBBCB8A}" srcOrd="0" destOrd="0" presId="urn:microsoft.com/office/officeart/2005/8/layout/default"/>
    <dgm:cxn modelId="{F20E082E-9689-458C-B968-3B293F6B4F37}" type="presOf" srcId="{B5B04B96-F332-47EA-9F86-D3EB9D015E77}" destId="{1659AEFF-2966-40E3-A804-0FD8F1D6FFD0}" srcOrd="0" destOrd="0" presId="urn:microsoft.com/office/officeart/2005/8/layout/default"/>
    <dgm:cxn modelId="{F102AB35-099B-4FEA-ABE6-805835F811E8}" srcId="{CDD1E1C6-A899-4F68-8C84-588E6DDE8EDD}" destId="{DD0D8771-C55A-4CDC-B8D0-2B56FC83D477}" srcOrd="7" destOrd="0" parTransId="{24987B67-B360-49D0-910C-3C7ADAA13641}" sibTransId="{A18E097E-5F70-48F4-8EDA-F5BCE324BD9B}"/>
    <dgm:cxn modelId="{645E4445-4453-468F-B227-1D26F5145367}" type="presOf" srcId="{DD0D8771-C55A-4CDC-B8D0-2B56FC83D477}" destId="{30D73FC3-A130-4A6F-B05B-2E2BFDD8A05B}" srcOrd="0" destOrd="0" presId="urn:microsoft.com/office/officeart/2005/8/layout/default"/>
    <dgm:cxn modelId="{F366A34E-FB90-49E7-A540-8C14D4C22246}" srcId="{CDD1E1C6-A899-4F68-8C84-588E6DDE8EDD}" destId="{988D59F2-332F-4388-8388-89512C0DE3F0}" srcOrd="2" destOrd="0" parTransId="{894C0D33-97ED-48F4-BD53-B7DB48F1E7B0}" sibTransId="{7F2811A5-331A-4DBF-8A28-6106A9D23FD9}"/>
    <dgm:cxn modelId="{080B3573-5ABB-416A-BBF2-1567CFB74C3B}" type="presOf" srcId="{62A40BDB-096E-41ED-85CC-A85AEFE580E2}" destId="{1CCC27C6-167E-460F-87F9-9F4407EC4DB1}" srcOrd="0" destOrd="0" presId="urn:microsoft.com/office/officeart/2005/8/layout/default"/>
    <dgm:cxn modelId="{69D3A575-0754-4E8D-934C-B405B6617991}" type="presOf" srcId="{70B4A60E-D559-4E30-9654-49ABE5D344B4}" destId="{BF30CD94-E23D-4249-9E76-7C362F4EE09A}" srcOrd="0" destOrd="0" presId="urn:microsoft.com/office/officeart/2005/8/layout/default"/>
    <dgm:cxn modelId="{B9121F58-3F6A-47EF-8BA7-833904148F25}" type="presOf" srcId="{21ED1220-B9FA-4E28-9AAC-4C699AF39424}" destId="{3841C397-56EC-4FD8-B159-937ECEC9C891}" srcOrd="0" destOrd="0" presId="urn:microsoft.com/office/officeart/2005/8/layout/default"/>
    <dgm:cxn modelId="{A46B2F7A-9B5E-4B52-8105-F0D867B2E62E}" srcId="{CDD1E1C6-A899-4F68-8C84-588E6DDE8EDD}" destId="{14B63BCE-DC45-483F-B5B4-EE5B3712C824}" srcOrd="4" destOrd="0" parTransId="{18F41D20-2308-4BE5-873B-2A284A413A4B}" sibTransId="{77E39F3D-B9A2-4376-A0E4-F088480E0E52}"/>
    <dgm:cxn modelId="{5ECD9A5A-94A3-48B4-97E8-A9B52D226931}" type="presOf" srcId="{06AEFA6A-510A-40C7-8F8F-37A66BFBE7ED}" destId="{D5A54906-1739-426E-BDC4-8810FB690C9C}" srcOrd="0" destOrd="0" presId="urn:microsoft.com/office/officeart/2005/8/layout/default"/>
    <dgm:cxn modelId="{385EE589-4C86-4BBB-A4BD-05581C454E62}" srcId="{CDD1E1C6-A899-4F68-8C84-588E6DDE8EDD}" destId="{F764E677-6BDB-4A72-B1EB-962F7EFBC4DF}" srcOrd="5" destOrd="0" parTransId="{2B10CA81-9C43-469F-BB01-78E418AD6DAD}" sibTransId="{6EEC8535-37EC-4B66-A953-A439A7A50A4B}"/>
    <dgm:cxn modelId="{2855EB9B-B492-44FB-963F-3B580C1D3710}" srcId="{CDD1E1C6-A899-4F68-8C84-588E6DDE8EDD}" destId="{21ED1220-B9FA-4E28-9AAC-4C699AF39424}" srcOrd="9" destOrd="0" parTransId="{4803BCD6-683B-448D-B055-909AF2ED5F7E}" sibTransId="{E1D24422-D8A5-417C-A16D-75B31CEE3FFE}"/>
    <dgm:cxn modelId="{AAC3B4C9-F764-427C-98F1-592280D6E988}" srcId="{CDD1E1C6-A899-4F68-8C84-588E6DDE8EDD}" destId="{E8F9D6B2-8049-41D8-9609-56F1E0276052}" srcOrd="6" destOrd="0" parTransId="{0FB8BB18-A4EE-4C5D-B866-8B107334076D}" sibTransId="{07433DAC-F14B-47F0-9E31-9917A3140679}"/>
    <dgm:cxn modelId="{44A703D3-750A-486A-AB40-E374061C01A8}" srcId="{CDD1E1C6-A899-4F68-8C84-588E6DDE8EDD}" destId="{B18EECD3-1C52-4479-8D46-AA1FD9F604D4}" srcOrd="0" destOrd="0" parTransId="{4CCF9CB8-BA86-48CF-9D88-3ED408A89EA1}" sibTransId="{AB1AC6E1-4370-4589-AE7A-FBF3563C5B59}"/>
    <dgm:cxn modelId="{E52B79E3-6015-49F6-AA28-9E6435904040}" type="presOf" srcId="{E8F9D6B2-8049-41D8-9609-56F1E0276052}" destId="{56F7540F-2A68-426C-AF60-D981F366E819}" srcOrd="0" destOrd="0" presId="urn:microsoft.com/office/officeart/2005/8/layout/default"/>
    <dgm:cxn modelId="{8AF6E9EE-C050-4DE7-819A-1C1593F4EE86}" srcId="{CDD1E1C6-A899-4F68-8C84-588E6DDE8EDD}" destId="{9FF70DDF-EF44-49FF-A134-B9618C1031F2}" srcOrd="11" destOrd="0" parTransId="{2EDBB096-D55A-4E80-AACA-4A2A940FADC8}" sibTransId="{476F2EA9-D70F-408D-B068-7A2AA008F3EB}"/>
    <dgm:cxn modelId="{1BBA5E4B-6523-4A69-97D0-062D1DF53DDE}" type="presParOf" srcId="{D36C07A8-F656-4BC2-A9AC-D992B1A37A93}" destId="{663EF8FC-B5E4-4C73-B892-4E30EBBBCB8A}" srcOrd="0" destOrd="0" presId="urn:microsoft.com/office/officeart/2005/8/layout/default"/>
    <dgm:cxn modelId="{079DB408-FC8D-443B-9388-98AB0EF2D95A}" type="presParOf" srcId="{D36C07A8-F656-4BC2-A9AC-D992B1A37A93}" destId="{9FAF69E0-285E-4894-9A49-BE05629A408B}" srcOrd="1" destOrd="0" presId="urn:microsoft.com/office/officeart/2005/8/layout/default"/>
    <dgm:cxn modelId="{81278F4F-78BA-42FC-BB25-A00BA793FC07}" type="presParOf" srcId="{D36C07A8-F656-4BC2-A9AC-D992B1A37A93}" destId="{D5A54906-1739-426E-BDC4-8810FB690C9C}" srcOrd="2" destOrd="0" presId="urn:microsoft.com/office/officeart/2005/8/layout/default"/>
    <dgm:cxn modelId="{0EF63E82-0036-4441-AA0A-8757F76ADFE2}" type="presParOf" srcId="{D36C07A8-F656-4BC2-A9AC-D992B1A37A93}" destId="{B5B2DD67-D52D-49BE-8991-8931D0A7CA5B}" srcOrd="3" destOrd="0" presId="urn:microsoft.com/office/officeart/2005/8/layout/default"/>
    <dgm:cxn modelId="{A2D7E9E7-0386-4720-8270-3E3F3A284098}" type="presParOf" srcId="{D36C07A8-F656-4BC2-A9AC-D992B1A37A93}" destId="{1DA1E515-0454-4DD3-9136-095D09F4F9DD}" srcOrd="4" destOrd="0" presId="urn:microsoft.com/office/officeart/2005/8/layout/default"/>
    <dgm:cxn modelId="{6CC0B346-7F83-46D4-84A9-A27473C4A0A5}" type="presParOf" srcId="{D36C07A8-F656-4BC2-A9AC-D992B1A37A93}" destId="{03C56BB6-0736-430D-BAD4-ECFFE88FF54A}" srcOrd="5" destOrd="0" presId="urn:microsoft.com/office/officeart/2005/8/layout/default"/>
    <dgm:cxn modelId="{F8F65D6E-7627-4151-A40B-60ED29C43BCD}" type="presParOf" srcId="{D36C07A8-F656-4BC2-A9AC-D992B1A37A93}" destId="{1CCC27C6-167E-460F-87F9-9F4407EC4DB1}" srcOrd="6" destOrd="0" presId="urn:microsoft.com/office/officeart/2005/8/layout/default"/>
    <dgm:cxn modelId="{6BCFA3DB-5EC7-480A-9166-9C44EB6863BB}" type="presParOf" srcId="{D36C07A8-F656-4BC2-A9AC-D992B1A37A93}" destId="{71FE3039-D021-466A-8CC4-4754AE159F39}" srcOrd="7" destOrd="0" presId="urn:microsoft.com/office/officeart/2005/8/layout/default"/>
    <dgm:cxn modelId="{E166FA08-A10F-4F6F-AEB8-81ECC0C7B92B}" type="presParOf" srcId="{D36C07A8-F656-4BC2-A9AC-D992B1A37A93}" destId="{100F22BB-1BBC-4E94-A86B-0C99B1FDFBE7}" srcOrd="8" destOrd="0" presId="urn:microsoft.com/office/officeart/2005/8/layout/default"/>
    <dgm:cxn modelId="{236AB754-441B-41B0-B411-1250C2858BEB}" type="presParOf" srcId="{D36C07A8-F656-4BC2-A9AC-D992B1A37A93}" destId="{03FACDC3-5BCC-4B27-84DD-3043384DE0E7}" srcOrd="9" destOrd="0" presId="urn:microsoft.com/office/officeart/2005/8/layout/default"/>
    <dgm:cxn modelId="{EF0E1E96-9297-4FF7-9D30-B6F4114F4DEF}" type="presParOf" srcId="{D36C07A8-F656-4BC2-A9AC-D992B1A37A93}" destId="{8EC76D97-4DA4-4DE6-BC73-79804215C23C}" srcOrd="10" destOrd="0" presId="urn:microsoft.com/office/officeart/2005/8/layout/default"/>
    <dgm:cxn modelId="{591BF898-67A8-43E1-B988-45A805580464}" type="presParOf" srcId="{D36C07A8-F656-4BC2-A9AC-D992B1A37A93}" destId="{455C366C-E048-415A-8E59-250509DBA1C8}" srcOrd="11" destOrd="0" presId="urn:microsoft.com/office/officeart/2005/8/layout/default"/>
    <dgm:cxn modelId="{E2AD6D44-988D-420A-833C-CE1141439B01}" type="presParOf" srcId="{D36C07A8-F656-4BC2-A9AC-D992B1A37A93}" destId="{56F7540F-2A68-426C-AF60-D981F366E819}" srcOrd="12" destOrd="0" presId="urn:microsoft.com/office/officeart/2005/8/layout/default"/>
    <dgm:cxn modelId="{B36F67C1-0462-4396-8E42-9E1E5538F484}" type="presParOf" srcId="{D36C07A8-F656-4BC2-A9AC-D992B1A37A93}" destId="{69A10151-0F19-49BA-9AF9-FEEF54CA8E5B}" srcOrd="13" destOrd="0" presId="urn:microsoft.com/office/officeart/2005/8/layout/default"/>
    <dgm:cxn modelId="{F27D055D-D63A-4DEC-8195-573BDAE6C192}" type="presParOf" srcId="{D36C07A8-F656-4BC2-A9AC-D992B1A37A93}" destId="{30D73FC3-A130-4A6F-B05B-2E2BFDD8A05B}" srcOrd="14" destOrd="0" presId="urn:microsoft.com/office/officeart/2005/8/layout/default"/>
    <dgm:cxn modelId="{9DA327DA-6A6C-4579-9333-693798BCE261}" type="presParOf" srcId="{D36C07A8-F656-4BC2-A9AC-D992B1A37A93}" destId="{7D0FEEB8-2C11-4A6C-9A30-D1873D130150}" srcOrd="15" destOrd="0" presId="urn:microsoft.com/office/officeart/2005/8/layout/default"/>
    <dgm:cxn modelId="{7C8556C5-2573-4E2B-B3F0-4BF34B454ACC}" type="presParOf" srcId="{D36C07A8-F656-4BC2-A9AC-D992B1A37A93}" destId="{BF30CD94-E23D-4249-9E76-7C362F4EE09A}" srcOrd="16" destOrd="0" presId="urn:microsoft.com/office/officeart/2005/8/layout/default"/>
    <dgm:cxn modelId="{014775D3-20B9-42EB-B566-658BEA2B5EAB}" type="presParOf" srcId="{D36C07A8-F656-4BC2-A9AC-D992B1A37A93}" destId="{881C3D29-F63E-45BC-96A7-6C1AE1882DF1}" srcOrd="17" destOrd="0" presId="urn:microsoft.com/office/officeart/2005/8/layout/default"/>
    <dgm:cxn modelId="{A0BF6853-1C1B-4BA4-B307-37F8257C9BD5}" type="presParOf" srcId="{D36C07A8-F656-4BC2-A9AC-D992B1A37A93}" destId="{3841C397-56EC-4FD8-B159-937ECEC9C891}" srcOrd="18" destOrd="0" presId="urn:microsoft.com/office/officeart/2005/8/layout/default"/>
    <dgm:cxn modelId="{E161348C-7BAD-4AC2-B1F9-F8D834D7CA1C}" type="presParOf" srcId="{D36C07A8-F656-4BC2-A9AC-D992B1A37A93}" destId="{56C49149-0583-4DE1-B10B-3AAA1F88E908}" srcOrd="19" destOrd="0" presId="urn:microsoft.com/office/officeart/2005/8/layout/default"/>
    <dgm:cxn modelId="{FCA64DC0-97A1-4757-9975-458EA105085E}" type="presParOf" srcId="{D36C07A8-F656-4BC2-A9AC-D992B1A37A93}" destId="{1659AEFF-2966-40E3-A804-0FD8F1D6FFD0}" srcOrd="20" destOrd="0" presId="urn:microsoft.com/office/officeart/2005/8/layout/default"/>
    <dgm:cxn modelId="{DCF9573C-A1E4-4F2F-8DEE-076FD8826EEC}" type="presParOf" srcId="{D36C07A8-F656-4BC2-A9AC-D992B1A37A93}" destId="{E13DA6B6-E7A4-4694-8D22-6453833C77EC}" srcOrd="21" destOrd="0" presId="urn:microsoft.com/office/officeart/2005/8/layout/default"/>
    <dgm:cxn modelId="{3F2DE691-99B4-48EE-B46D-AC49A5BAF033}" type="presParOf" srcId="{D36C07A8-F656-4BC2-A9AC-D992B1A37A93}" destId="{A325D5E5-AFEA-4AE2-8031-D6A4DBFF0DF0}"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EF8FC-B5E4-4C73-B892-4E30EBBBCB8A}">
      <dsp:nvSpPr>
        <dsp:cNvPr id="0" name=""/>
        <dsp:cNvSpPr/>
      </dsp:nvSpPr>
      <dsp:spPr>
        <a:xfrm>
          <a:off x="1945" y="367594"/>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Lesson Plans</a:t>
          </a:r>
        </a:p>
      </dsp:txBody>
      <dsp:txXfrm>
        <a:off x="1945" y="367594"/>
        <a:ext cx="1543501" cy="926100"/>
      </dsp:txXfrm>
    </dsp:sp>
    <dsp:sp modelId="{D5A54906-1739-426E-BDC4-8810FB690C9C}">
      <dsp:nvSpPr>
        <dsp:cNvPr id="0" name=""/>
        <dsp:cNvSpPr/>
      </dsp:nvSpPr>
      <dsp:spPr>
        <a:xfrm>
          <a:off x="1699796" y="367594"/>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Safety Operations Checklists for tools</a:t>
          </a:r>
        </a:p>
      </dsp:txBody>
      <dsp:txXfrm>
        <a:off x="1699796" y="367594"/>
        <a:ext cx="1543501" cy="926100"/>
      </dsp:txXfrm>
    </dsp:sp>
    <dsp:sp modelId="{1DA1E515-0454-4DD3-9136-095D09F4F9DD}">
      <dsp:nvSpPr>
        <dsp:cNvPr id="0" name=""/>
        <dsp:cNvSpPr/>
      </dsp:nvSpPr>
      <dsp:spPr>
        <a:xfrm>
          <a:off x="3397648" y="367594"/>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Question Bank/Assessment Generator</a:t>
          </a:r>
        </a:p>
      </dsp:txBody>
      <dsp:txXfrm>
        <a:off x="3397648" y="367594"/>
        <a:ext cx="1543501" cy="926100"/>
      </dsp:txXfrm>
    </dsp:sp>
    <dsp:sp modelId="{1CCC27C6-167E-460F-87F9-9F4407EC4DB1}">
      <dsp:nvSpPr>
        <dsp:cNvPr id="0" name=""/>
        <dsp:cNvSpPr/>
      </dsp:nvSpPr>
      <dsp:spPr>
        <a:xfrm>
          <a:off x="5095499" y="367594"/>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Timelines for Implementation</a:t>
          </a:r>
        </a:p>
      </dsp:txBody>
      <dsp:txXfrm>
        <a:off x="5095499" y="367594"/>
        <a:ext cx="1543501" cy="926100"/>
      </dsp:txXfrm>
    </dsp:sp>
    <dsp:sp modelId="{100F22BB-1BBC-4E94-A86B-0C99B1FDFBE7}">
      <dsp:nvSpPr>
        <dsp:cNvPr id="0" name=""/>
        <dsp:cNvSpPr/>
      </dsp:nvSpPr>
      <dsp:spPr>
        <a:xfrm>
          <a:off x="1945" y="1448045"/>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Material Lists</a:t>
          </a:r>
        </a:p>
      </dsp:txBody>
      <dsp:txXfrm>
        <a:off x="1945" y="1448045"/>
        <a:ext cx="1543501" cy="926100"/>
      </dsp:txXfrm>
    </dsp:sp>
    <dsp:sp modelId="{8EC76D97-4DA4-4DE6-BC73-79804215C23C}">
      <dsp:nvSpPr>
        <dsp:cNvPr id="0" name=""/>
        <dsp:cNvSpPr/>
      </dsp:nvSpPr>
      <dsp:spPr>
        <a:xfrm>
          <a:off x="1699796" y="1448045"/>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PowerPoints</a:t>
          </a:r>
        </a:p>
      </dsp:txBody>
      <dsp:txXfrm>
        <a:off x="1699796" y="1448045"/>
        <a:ext cx="1543501" cy="926100"/>
      </dsp:txXfrm>
    </dsp:sp>
    <dsp:sp modelId="{56F7540F-2A68-426C-AF60-D981F366E819}">
      <dsp:nvSpPr>
        <dsp:cNvPr id="0" name=""/>
        <dsp:cNvSpPr/>
      </dsp:nvSpPr>
      <dsp:spPr>
        <a:xfrm>
          <a:off x="3397648" y="1448045"/>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Chapter Reviews</a:t>
          </a:r>
        </a:p>
      </dsp:txBody>
      <dsp:txXfrm>
        <a:off x="3397648" y="1448045"/>
        <a:ext cx="1543501" cy="926100"/>
      </dsp:txXfrm>
    </dsp:sp>
    <dsp:sp modelId="{30D73FC3-A130-4A6F-B05B-2E2BFDD8A05B}">
      <dsp:nvSpPr>
        <dsp:cNvPr id="0" name=""/>
        <dsp:cNvSpPr/>
      </dsp:nvSpPr>
      <dsp:spPr>
        <a:xfrm>
          <a:off x="5095499" y="1448045"/>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Virtual Shop:</a:t>
          </a:r>
        </a:p>
        <a:p>
          <a:pPr marL="0" lvl="0" indent="0" algn="ctr" defTabSz="666750">
            <a:lnSpc>
              <a:spcPct val="90000"/>
            </a:lnSpc>
            <a:spcBef>
              <a:spcPct val="0"/>
            </a:spcBef>
            <a:spcAft>
              <a:spcPct val="35000"/>
            </a:spcAft>
            <a:buNone/>
          </a:pPr>
          <a:r>
            <a:rPr lang="en-US" sz="1500" kern="1200" dirty="0"/>
            <a:t>How-To Videos</a:t>
          </a:r>
        </a:p>
      </dsp:txBody>
      <dsp:txXfrm>
        <a:off x="5095499" y="1448045"/>
        <a:ext cx="1543501" cy="926100"/>
      </dsp:txXfrm>
    </dsp:sp>
    <dsp:sp modelId="{BF30CD94-E23D-4249-9E76-7C362F4EE09A}">
      <dsp:nvSpPr>
        <dsp:cNvPr id="0" name=""/>
        <dsp:cNvSpPr/>
      </dsp:nvSpPr>
      <dsp:spPr>
        <a:xfrm>
          <a:off x="1945" y="2528496"/>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Blueprints</a:t>
          </a:r>
        </a:p>
      </dsp:txBody>
      <dsp:txXfrm>
        <a:off x="1945" y="2528496"/>
        <a:ext cx="1543501" cy="926100"/>
      </dsp:txXfrm>
    </dsp:sp>
    <dsp:sp modelId="{3841C397-56EC-4FD8-B159-937ECEC9C891}">
      <dsp:nvSpPr>
        <dsp:cNvPr id="0" name=""/>
        <dsp:cNvSpPr/>
      </dsp:nvSpPr>
      <dsp:spPr>
        <a:xfrm>
          <a:off x="1699796" y="2528496"/>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Rubrics</a:t>
          </a:r>
        </a:p>
      </dsp:txBody>
      <dsp:txXfrm>
        <a:off x="1699796" y="2528496"/>
        <a:ext cx="1543501" cy="926100"/>
      </dsp:txXfrm>
    </dsp:sp>
    <dsp:sp modelId="{1659AEFF-2966-40E3-A804-0FD8F1D6FFD0}">
      <dsp:nvSpPr>
        <dsp:cNvPr id="0" name=""/>
        <dsp:cNvSpPr/>
      </dsp:nvSpPr>
      <dsp:spPr>
        <a:xfrm>
          <a:off x="3397648" y="2528496"/>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Evaluation Forms</a:t>
          </a:r>
        </a:p>
      </dsp:txBody>
      <dsp:txXfrm>
        <a:off x="3397648" y="2528496"/>
        <a:ext cx="1543501" cy="926100"/>
      </dsp:txXfrm>
    </dsp:sp>
    <dsp:sp modelId="{A325D5E5-AFEA-4AE2-8031-D6A4DBFF0DF0}">
      <dsp:nvSpPr>
        <dsp:cNvPr id="0" name=""/>
        <dsp:cNvSpPr/>
      </dsp:nvSpPr>
      <dsp:spPr>
        <a:xfrm>
          <a:off x="5095499" y="2528496"/>
          <a:ext cx="1543501" cy="9261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Math Practice Sheets</a:t>
          </a:r>
        </a:p>
      </dsp:txBody>
      <dsp:txXfrm>
        <a:off x="5095499" y="2528496"/>
        <a:ext cx="1543501" cy="9261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B4A9E-A790-44C0-8C0A-2B8F4637DC4F}" type="datetimeFigureOut">
              <a:rPr lang="en-US" smtClean="0"/>
              <a:t>10/18/2021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67142-AF6E-462E-A0EF-0E795D04737F}" type="slidenum">
              <a:rPr lang="en-US" smtClean="0"/>
              <a:t>‹#›</a:t>
            </a:fld>
            <a:endParaRPr lang="en-US"/>
          </a:p>
        </p:txBody>
      </p:sp>
    </p:spTree>
    <p:extLst>
      <p:ext uri="{BB962C8B-B14F-4D97-AF65-F5344CB8AC3E}">
        <p14:creationId xmlns:p14="http://schemas.microsoft.com/office/powerpoint/2010/main" val="719320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39219"/>
          </a:xfrm>
        </p:spPr>
        <p:txBody>
          <a:bodyPr/>
          <a:lstStyle/>
          <a:p>
            <a:r>
              <a:rPr lang="en-US" dirty="0"/>
              <a:t>The CITF is an organization separate from the UBC – they are focused entirely on training. They write and publish the books that apprenticeship training centers across North America use. </a:t>
            </a:r>
          </a:p>
          <a:p>
            <a:endParaRPr lang="en-US" dirty="0"/>
          </a:p>
          <a:p>
            <a:r>
              <a:rPr lang="en-US" dirty="0"/>
              <a:t>About 11 years ago, the CITF master instructors created this curriculum for high schools and other educational programs that wanted to develop the skills that are actually important in our industry and offer students a clear path into a career. Job Corps, prisons, community-based pre-apprenticeship programs use this material.</a:t>
            </a:r>
          </a:p>
          <a:p>
            <a:endParaRPr lang="en-US" dirty="0"/>
          </a:p>
          <a:p>
            <a:r>
              <a:rPr lang="en-US" dirty="0"/>
              <a:t>Career Connections has grown over the years from the first Project Books you’ll see in a minute to a collection of eight books and an online Learning Management System that rolled out last year. </a:t>
            </a:r>
          </a:p>
          <a:p>
            <a:endParaRPr lang="en-US" dirty="0"/>
          </a:p>
          <a:p>
            <a:r>
              <a:rPr lang="en-US" dirty="0"/>
              <a:t>The CITF developed all of the content and makes it available to schools regionally through their area’s Carpenters Apprenticeship Training Program – in Oregon, that’s the Pacific NW Carpenters Institute. With student books ranging from $11 to $30 and a yearly teacher Site License for $101, the materials are very affordable. </a:t>
            </a:r>
          </a:p>
          <a:p>
            <a:endParaRPr lang="en-US" dirty="0"/>
          </a:p>
          <a:p>
            <a:r>
              <a:rPr lang="en-US" dirty="0"/>
              <a:t>At the end I’ll give you contact information for Meg Kilmer, my colleague over at the Pacific NW Carpenters Institute. </a:t>
            </a:r>
          </a:p>
        </p:txBody>
      </p:sp>
      <p:sp>
        <p:nvSpPr>
          <p:cNvPr id="4" name="Slide Number Placeholder 3"/>
          <p:cNvSpPr>
            <a:spLocks noGrp="1"/>
          </p:cNvSpPr>
          <p:nvPr>
            <p:ph type="sldNum" sz="quarter" idx="5"/>
          </p:nvPr>
        </p:nvSpPr>
        <p:spPr/>
        <p:txBody>
          <a:bodyPr/>
          <a:lstStyle/>
          <a:p>
            <a:fld id="{FE567142-AF6E-462E-A0EF-0E795D04737F}" type="slidenum">
              <a:rPr lang="en-US" smtClean="0"/>
              <a:t>1</a:t>
            </a:fld>
            <a:endParaRPr lang="en-US"/>
          </a:p>
        </p:txBody>
      </p:sp>
    </p:spTree>
    <p:extLst>
      <p:ext uri="{BB962C8B-B14F-4D97-AF65-F5344CB8AC3E}">
        <p14:creationId xmlns:p14="http://schemas.microsoft.com/office/powerpoint/2010/main" val="3450027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Oregon Community College uses the Millwrighting book in a manufacturing program and the Welding book is popular with High School Ag teachers and metal shop programs too. </a:t>
            </a:r>
          </a:p>
          <a:p>
            <a:endParaRPr lang="en-US" dirty="0"/>
          </a:p>
          <a:p>
            <a:r>
              <a:rPr lang="en-US" dirty="0"/>
              <a:t>We don’t know of an Oregon HS that uses all of the books – they select the ones that relate to their programs. </a:t>
            </a:r>
          </a:p>
          <a:p>
            <a:endParaRPr lang="en-US" dirty="0"/>
          </a:p>
          <a:p>
            <a:r>
              <a:rPr lang="en-US" dirty="0"/>
              <a:t>The exception is . . . The schools that purchase the online version of Career Connections have access to all 8 books. As teachers build online classes they select the chapters from any of these books that they want to use. </a:t>
            </a:r>
          </a:p>
        </p:txBody>
      </p:sp>
      <p:sp>
        <p:nvSpPr>
          <p:cNvPr id="4" name="Slide Number Placeholder 3"/>
          <p:cNvSpPr>
            <a:spLocks noGrp="1"/>
          </p:cNvSpPr>
          <p:nvPr>
            <p:ph type="sldNum" sz="quarter" idx="5"/>
          </p:nvPr>
        </p:nvSpPr>
        <p:spPr/>
        <p:txBody>
          <a:bodyPr/>
          <a:lstStyle/>
          <a:p>
            <a:fld id="{FE567142-AF6E-462E-A0EF-0E795D04737F}" type="slidenum">
              <a:rPr lang="en-US" smtClean="0"/>
              <a:t>10</a:t>
            </a:fld>
            <a:endParaRPr lang="en-US"/>
          </a:p>
        </p:txBody>
      </p:sp>
    </p:spTree>
    <p:extLst>
      <p:ext uri="{BB962C8B-B14F-4D97-AF65-F5344CB8AC3E}">
        <p14:creationId xmlns:p14="http://schemas.microsoft.com/office/powerpoint/2010/main" val="2494902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Skills Matrix I showed you earlier is also behind the Learning Management System. </a:t>
            </a:r>
          </a:p>
          <a:p>
            <a:endParaRPr lang="en-US" dirty="0"/>
          </a:p>
          <a:p>
            <a:r>
              <a:rPr lang="en-US" dirty="0"/>
              <a:t>Here you can see how easily a teacher can track the skills a student mastered by building the birdhouse. </a:t>
            </a:r>
          </a:p>
        </p:txBody>
      </p:sp>
      <p:sp>
        <p:nvSpPr>
          <p:cNvPr id="4" name="Slide Number Placeholder 3"/>
          <p:cNvSpPr>
            <a:spLocks noGrp="1"/>
          </p:cNvSpPr>
          <p:nvPr>
            <p:ph type="sldNum" sz="quarter" idx="5"/>
          </p:nvPr>
        </p:nvSpPr>
        <p:spPr/>
        <p:txBody>
          <a:bodyPr/>
          <a:lstStyle/>
          <a:p>
            <a:fld id="{FE567142-AF6E-462E-A0EF-0E795D04737F}" type="slidenum">
              <a:rPr lang="en-US" smtClean="0"/>
              <a:t>11</a:t>
            </a:fld>
            <a:endParaRPr lang="en-US"/>
          </a:p>
        </p:txBody>
      </p:sp>
    </p:spTree>
    <p:extLst>
      <p:ext uri="{BB962C8B-B14F-4D97-AF65-F5344CB8AC3E}">
        <p14:creationId xmlns:p14="http://schemas.microsoft.com/office/powerpoint/2010/main" val="109601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Carpenters International  Training Fund is not in this to make a profit. They publish their own books and sell them at cost. </a:t>
            </a:r>
          </a:p>
          <a:p>
            <a:endParaRPr lang="en-US" dirty="0"/>
          </a:p>
          <a:p>
            <a:r>
              <a:rPr lang="en-US" dirty="0"/>
              <a:t>We are in this for the relationship. We want to support our local schools and show young people the path into a construction career. Apprenticeship is a solid choice for advanced  training after high school. </a:t>
            </a:r>
          </a:p>
          <a:p>
            <a:endParaRPr lang="en-US" dirty="0"/>
          </a:p>
          <a:p>
            <a:r>
              <a:rPr lang="en-US" dirty="0"/>
              <a:t>Tomorrow’s Carpenters are in School Today!</a:t>
            </a:r>
          </a:p>
        </p:txBody>
      </p:sp>
      <p:sp>
        <p:nvSpPr>
          <p:cNvPr id="4" name="Slide Number Placeholder 3"/>
          <p:cNvSpPr>
            <a:spLocks noGrp="1"/>
          </p:cNvSpPr>
          <p:nvPr>
            <p:ph type="sldNum" sz="quarter" idx="5"/>
          </p:nvPr>
        </p:nvSpPr>
        <p:spPr/>
        <p:txBody>
          <a:bodyPr/>
          <a:lstStyle/>
          <a:p>
            <a:fld id="{FE567142-AF6E-462E-A0EF-0E795D04737F}" type="slidenum">
              <a:rPr lang="en-US" smtClean="0"/>
              <a:t>12</a:t>
            </a:fld>
            <a:endParaRPr lang="en-US"/>
          </a:p>
        </p:txBody>
      </p:sp>
    </p:spTree>
    <p:extLst>
      <p:ext uri="{BB962C8B-B14F-4D97-AF65-F5344CB8AC3E}">
        <p14:creationId xmlns:p14="http://schemas.microsoft.com/office/powerpoint/2010/main" val="121549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 Connections teachers feel really supported by all the stuff that comes with their Teacher Editions. </a:t>
            </a:r>
          </a:p>
          <a:p>
            <a:endParaRPr lang="en-US" dirty="0"/>
          </a:p>
          <a:p>
            <a:r>
              <a:rPr lang="en-US" dirty="0"/>
              <a:t>The training center, Pacific NW Carpenters Institute, makes Career Connection teachers a priority too. They are welcome to take a class with apprentices in the summer and attend Curriculum classes. </a:t>
            </a:r>
          </a:p>
        </p:txBody>
      </p:sp>
      <p:sp>
        <p:nvSpPr>
          <p:cNvPr id="4" name="Slide Number Placeholder 3"/>
          <p:cNvSpPr>
            <a:spLocks noGrp="1"/>
          </p:cNvSpPr>
          <p:nvPr>
            <p:ph type="sldNum" sz="quarter" idx="5"/>
          </p:nvPr>
        </p:nvSpPr>
        <p:spPr/>
        <p:txBody>
          <a:bodyPr/>
          <a:lstStyle/>
          <a:p>
            <a:fld id="{FE567142-AF6E-462E-A0EF-0E795D04737F}" type="slidenum">
              <a:rPr lang="en-US" smtClean="0"/>
              <a:t>13</a:t>
            </a:fld>
            <a:endParaRPr lang="en-US"/>
          </a:p>
        </p:txBody>
      </p:sp>
    </p:spTree>
    <p:extLst>
      <p:ext uri="{BB962C8B-B14F-4D97-AF65-F5344CB8AC3E}">
        <p14:creationId xmlns:p14="http://schemas.microsoft.com/office/powerpoint/2010/main" val="1141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PNCI gets a lot of requests for job fairs and job shadows. They can’t say yes to all of them, but Career Connection schools are welcome to ask for Career Related Learning Experiences. </a:t>
            </a:r>
          </a:p>
        </p:txBody>
      </p:sp>
      <p:sp>
        <p:nvSpPr>
          <p:cNvPr id="4" name="Slide Number Placeholder 3"/>
          <p:cNvSpPr>
            <a:spLocks noGrp="1"/>
          </p:cNvSpPr>
          <p:nvPr>
            <p:ph type="sldNum" sz="quarter" idx="5"/>
          </p:nvPr>
        </p:nvSpPr>
        <p:spPr/>
        <p:txBody>
          <a:bodyPr/>
          <a:lstStyle/>
          <a:p>
            <a:fld id="{FE567142-AF6E-462E-A0EF-0E795D04737F}" type="slidenum">
              <a:rPr lang="en-US" smtClean="0"/>
              <a:t>14</a:t>
            </a:fld>
            <a:endParaRPr lang="en-US"/>
          </a:p>
        </p:txBody>
      </p:sp>
    </p:spTree>
    <p:extLst>
      <p:ext uri="{BB962C8B-B14F-4D97-AF65-F5344CB8AC3E}">
        <p14:creationId xmlns:p14="http://schemas.microsoft.com/office/powerpoint/2010/main" val="273538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567142-AF6E-462E-A0EF-0E795D04737F}" type="slidenum">
              <a:rPr lang="en-US" smtClean="0"/>
              <a:t>16</a:t>
            </a:fld>
            <a:endParaRPr lang="en-US"/>
          </a:p>
        </p:txBody>
      </p:sp>
    </p:spTree>
    <p:extLst>
      <p:ext uri="{BB962C8B-B14F-4D97-AF65-F5344CB8AC3E}">
        <p14:creationId xmlns:p14="http://schemas.microsoft.com/office/powerpoint/2010/main" val="385087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Books 1 introduces  Safety concepts as well as Tools, Materials and Fasteners and provide drawings and pictures for 15 typical </a:t>
            </a:r>
            <a:r>
              <a:rPr lang="en-US" dirty="0" err="1"/>
              <a:t>WoodShop</a:t>
            </a:r>
            <a:r>
              <a:rPr lang="en-US" dirty="0"/>
              <a:t> class projects: coat rack, birdhouse, toolbox, stepstool, etc. </a:t>
            </a:r>
          </a:p>
          <a:p>
            <a:endParaRPr lang="en-US" dirty="0"/>
          </a:p>
          <a:p>
            <a:r>
              <a:rPr lang="en-US" dirty="0"/>
              <a:t>In  Project Book 2, the drawings start to look like blueprints and the projects are more complex: sawhorses, Adirondack chairs, picnic tables and a shed. </a:t>
            </a:r>
          </a:p>
          <a:p>
            <a:endParaRPr lang="en-US" dirty="0"/>
          </a:p>
          <a:p>
            <a:r>
              <a:rPr lang="en-US" dirty="0"/>
              <a:t>Student develop a sequence of skills, from basic like reading a tape measure and using hand tools safely to more intermediate skills like using a framing square to layout angles and building trusses and rafters. </a:t>
            </a:r>
          </a:p>
          <a:p>
            <a:endParaRPr lang="en-US" dirty="0"/>
          </a:p>
          <a:p>
            <a:r>
              <a:rPr lang="en-US" dirty="0"/>
              <a:t>You can see there are two versions of Project Book 3. Schools typically choose the Residential Construction book and our pre-apprenticeship programs and Job Corps prefer the Commercial Construction book because it includes metal stud framing and other advanced skills. </a:t>
            </a:r>
          </a:p>
          <a:p>
            <a:endParaRPr lang="en-US" dirty="0"/>
          </a:p>
          <a:p>
            <a:endParaRPr lang="en-US" dirty="0"/>
          </a:p>
        </p:txBody>
      </p:sp>
      <p:sp>
        <p:nvSpPr>
          <p:cNvPr id="4" name="Slide Number Placeholder 3"/>
          <p:cNvSpPr>
            <a:spLocks noGrp="1"/>
          </p:cNvSpPr>
          <p:nvPr>
            <p:ph type="sldNum" sz="quarter" idx="5"/>
          </p:nvPr>
        </p:nvSpPr>
        <p:spPr/>
        <p:txBody>
          <a:bodyPr/>
          <a:lstStyle/>
          <a:p>
            <a:fld id="{FE567142-AF6E-462E-A0EF-0E795D04737F}" type="slidenum">
              <a:rPr lang="en-US" smtClean="0"/>
              <a:t>2</a:t>
            </a:fld>
            <a:endParaRPr lang="en-US"/>
          </a:p>
        </p:txBody>
      </p:sp>
    </p:spTree>
    <p:extLst>
      <p:ext uri="{BB962C8B-B14F-4D97-AF65-F5344CB8AC3E}">
        <p14:creationId xmlns:p14="http://schemas.microsoft.com/office/powerpoint/2010/main" val="380646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Book 1 features lesson plans, drawings and resources for 15 total projects.  Most schools can get through 5 key projects in a semester. </a:t>
            </a:r>
          </a:p>
          <a:p>
            <a:endParaRPr lang="en-US" dirty="0"/>
          </a:p>
          <a:p>
            <a:endParaRPr lang="en-US" dirty="0"/>
          </a:p>
        </p:txBody>
      </p:sp>
      <p:sp>
        <p:nvSpPr>
          <p:cNvPr id="4" name="Slide Number Placeholder 3"/>
          <p:cNvSpPr>
            <a:spLocks noGrp="1"/>
          </p:cNvSpPr>
          <p:nvPr>
            <p:ph type="sldNum" sz="quarter" idx="5"/>
          </p:nvPr>
        </p:nvSpPr>
        <p:spPr/>
        <p:txBody>
          <a:bodyPr/>
          <a:lstStyle/>
          <a:p>
            <a:fld id="{FE567142-AF6E-462E-A0EF-0E795D04737F}" type="slidenum">
              <a:rPr lang="en-US" smtClean="0"/>
              <a:t>3</a:t>
            </a:fld>
            <a:endParaRPr lang="en-US"/>
          </a:p>
        </p:txBody>
      </p:sp>
    </p:spTree>
    <p:extLst>
      <p:ext uri="{BB962C8B-B14F-4D97-AF65-F5344CB8AC3E}">
        <p14:creationId xmlns:p14="http://schemas.microsoft.com/office/powerpoint/2010/main" val="280031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things get bigger and more complex in Project Book 2. </a:t>
            </a:r>
          </a:p>
          <a:p>
            <a:endParaRPr lang="en-US" dirty="0"/>
          </a:p>
          <a:p>
            <a:pPr marL="171450" indent="-171450">
              <a:buFont typeface="Arial" panose="020B0604020202020204" pitchFamily="34" charset="0"/>
              <a:buChar char="•"/>
            </a:pPr>
            <a:r>
              <a:rPr lang="en-US" dirty="0">
                <a:effectLst/>
                <a:latin typeface="Arial" panose="020B0604020202020204" pitchFamily="34" charset="0"/>
              </a:rPr>
              <a:t>3 kinds of Saw Horses</a:t>
            </a:r>
          </a:p>
          <a:p>
            <a:pPr marL="171450" indent="-171450">
              <a:buFont typeface="Arial" panose="020B0604020202020204" pitchFamily="34" charset="0"/>
              <a:buChar char="•"/>
            </a:pPr>
            <a:r>
              <a:rPr lang="en-US" dirty="0">
                <a:latin typeface="Arial" panose="020B0604020202020204" pitchFamily="34" charset="0"/>
              </a:rPr>
              <a:t>3 kinds of picnic tables</a:t>
            </a:r>
          </a:p>
          <a:p>
            <a:pPr marL="171450" indent="-171450">
              <a:buFont typeface="Arial" panose="020B0604020202020204" pitchFamily="34" charset="0"/>
              <a:buChar char="•"/>
            </a:pPr>
            <a:r>
              <a:rPr lang="en-US" dirty="0">
                <a:effectLst/>
                <a:latin typeface="Arial" panose="020B0604020202020204" pitchFamily="34" charset="0"/>
              </a:rPr>
              <a:t>A Skateboard Ramp</a:t>
            </a:r>
          </a:p>
          <a:p>
            <a:pPr marL="171450" indent="-171450">
              <a:buFont typeface="Arial" panose="020B0604020202020204" pitchFamily="34" charset="0"/>
              <a:buChar char="•"/>
            </a:pPr>
            <a:r>
              <a:rPr lang="en-US" dirty="0">
                <a:effectLst/>
                <a:latin typeface="Arial" panose="020B0604020202020204" pitchFamily="34" charset="0"/>
              </a:rPr>
              <a:t>Adirondack Chair</a:t>
            </a:r>
          </a:p>
          <a:p>
            <a:pPr marL="171450" indent="-171450">
              <a:buFont typeface="Arial" panose="020B0604020202020204" pitchFamily="34" charset="0"/>
              <a:buChar char="•"/>
            </a:pPr>
            <a:r>
              <a:rPr lang="en-US" dirty="0">
                <a:latin typeface="Arial" panose="020B0604020202020204" pitchFamily="34" charset="0"/>
              </a:rPr>
              <a:t>A cool </a:t>
            </a:r>
            <a:r>
              <a:rPr lang="en-US" dirty="0">
                <a:effectLst/>
                <a:latin typeface="Arial" panose="020B0604020202020204" pitchFamily="34" charset="0"/>
              </a:rPr>
              <a:t>Portable Folding Workbench</a:t>
            </a:r>
          </a:p>
          <a:p>
            <a:pPr marL="171450" indent="-171450">
              <a:buFont typeface="Arial" panose="020B0604020202020204" pitchFamily="34" charset="0"/>
              <a:buChar char="•"/>
            </a:pPr>
            <a:r>
              <a:rPr lang="en-US" dirty="0">
                <a:effectLst/>
                <a:latin typeface="Arial" panose="020B0604020202020204" pitchFamily="34" charset="0"/>
              </a:rPr>
              <a:t>Shed with Gable Roof</a:t>
            </a:r>
          </a:p>
          <a:p>
            <a:pPr marL="171450" indent="-171450">
              <a:buFont typeface="Arial" panose="020B0604020202020204" pitchFamily="34" charset="0"/>
              <a:buChar char="•"/>
            </a:pPr>
            <a:r>
              <a:rPr lang="en-US" dirty="0">
                <a:effectLst/>
                <a:latin typeface="Arial" panose="020B0604020202020204" pitchFamily="34" charset="0"/>
              </a:rPr>
              <a:t>Garden Shed</a:t>
            </a:r>
          </a:p>
          <a:p>
            <a:pPr marL="171450" indent="-171450">
              <a:buFont typeface="Arial" panose="020B0604020202020204" pitchFamily="34" charset="0"/>
              <a:buChar char="•"/>
            </a:pPr>
            <a:r>
              <a:rPr lang="en-US" dirty="0">
                <a:effectLst/>
                <a:latin typeface="Arial" panose="020B0604020202020204" pitchFamily="34" charset="0"/>
              </a:rPr>
              <a:t>Wishing Well</a:t>
            </a:r>
          </a:p>
          <a:p>
            <a:pPr marL="171450" indent="-171450">
              <a:buFont typeface="Arial" panose="020B0604020202020204" pitchFamily="34" charset="0"/>
              <a:buChar char="•"/>
            </a:pPr>
            <a:r>
              <a:rPr lang="en-US" dirty="0">
                <a:solidFill>
                  <a:srgbClr val="000000"/>
                </a:solidFill>
                <a:latin typeface="Arial" panose="020B0604020202020204" pitchFamily="34" charset="0"/>
              </a:rPr>
              <a:t>Child’s </a:t>
            </a:r>
            <a:r>
              <a:rPr lang="en-US" dirty="0">
                <a:solidFill>
                  <a:srgbClr val="000000"/>
                </a:solidFill>
                <a:effectLst/>
                <a:latin typeface="Arial" panose="020B0604020202020204" pitchFamily="34" charset="0"/>
              </a:rPr>
              <a:t>Playhouse</a:t>
            </a:r>
            <a:endParaRPr lang="en-US" dirty="0"/>
          </a:p>
        </p:txBody>
      </p:sp>
      <p:sp>
        <p:nvSpPr>
          <p:cNvPr id="4" name="Slide Number Placeholder 3"/>
          <p:cNvSpPr>
            <a:spLocks noGrp="1"/>
          </p:cNvSpPr>
          <p:nvPr>
            <p:ph type="sldNum" sz="quarter" idx="5"/>
          </p:nvPr>
        </p:nvSpPr>
        <p:spPr/>
        <p:txBody>
          <a:bodyPr/>
          <a:lstStyle/>
          <a:p>
            <a:fld id="{FE567142-AF6E-462E-A0EF-0E795D04737F}" type="slidenum">
              <a:rPr lang="en-US" smtClean="0"/>
              <a:t>4</a:t>
            </a:fld>
            <a:endParaRPr lang="en-US"/>
          </a:p>
        </p:txBody>
      </p:sp>
    </p:spTree>
    <p:extLst>
      <p:ext uri="{BB962C8B-B14F-4D97-AF65-F5344CB8AC3E}">
        <p14:creationId xmlns:p14="http://schemas.microsoft.com/office/powerpoint/2010/main" val="243324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pages from the Commercial Construction Project Book 3. </a:t>
            </a:r>
          </a:p>
          <a:p>
            <a:endParaRPr lang="en-US" dirty="0"/>
          </a:p>
          <a:p>
            <a:r>
              <a:rPr lang="en-US" dirty="0"/>
              <a:t>Notice lots of pictures and a magazine style layout.  </a:t>
            </a:r>
          </a:p>
          <a:p>
            <a:endParaRPr lang="en-US" dirty="0"/>
          </a:p>
          <a:p>
            <a:r>
              <a:rPr lang="en-US" dirty="0"/>
              <a:t>Teachers also get a </a:t>
            </a:r>
            <a:r>
              <a:rPr lang="en-US" dirty="0" err="1"/>
              <a:t>powerpoint</a:t>
            </a:r>
            <a:r>
              <a:rPr lang="en-US" dirty="0"/>
              <a:t> for every chapter and students will recognize the same pictures and how-to information to reinforce what they read. </a:t>
            </a:r>
          </a:p>
        </p:txBody>
      </p:sp>
      <p:sp>
        <p:nvSpPr>
          <p:cNvPr id="4" name="Slide Number Placeholder 3"/>
          <p:cNvSpPr>
            <a:spLocks noGrp="1"/>
          </p:cNvSpPr>
          <p:nvPr>
            <p:ph type="sldNum" sz="quarter" idx="5"/>
          </p:nvPr>
        </p:nvSpPr>
        <p:spPr/>
        <p:txBody>
          <a:bodyPr/>
          <a:lstStyle/>
          <a:p>
            <a:fld id="{FE567142-AF6E-462E-A0EF-0E795D04737F}" type="slidenum">
              <a:rPr lang="en-US" smtClean="0"/>
              <a:t>5</a:t>
            </a:fld>
            <a:endParaRPr lang="en-US"/>
          </a:p>
        </p:txBody>
      </p:sp>
    </p:spTree>
    <p:extLst>
      <p:ext uri="{BB962C8B-B14F-4D97-AF65-F5344CB8AC3E}">
        <p14:creationId xmlns:p14="http://schemas.microsoft.com/office/powerpoint/2010/main" val="304765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pages from </a:t>
            </a:r>
            <a:r>
              <a:rPr lang="en-US" dirty="0" err="1"/>
              <a:t>aTeacher’s</a:t>
            </a:r>
            <a:r>
              <a:rPr lang="en-US" dirty="0"/>
              <a:t> Edition. </a:t>
            </a:r>
          </a:p>
          <a:p>
            <a:endParaRPr lang="en-US" dirty="0"/>
          </a:p>
          <a:p>
            <a:r>
              <a:rPr lang="en-US" dirty="0"/>
              <a:t>It shows the thinking behind the project books. It is a Skills Matrix, listing hundreds of skills students will learn. It shows the teacher which skills are associated with the sequence of projects students complete.</a:t>
            </a:r>
          </a:p>
          <a:p>
            <a:endParaRPr lang="en-US" dirty="0"/>
          </a:p>
          <a:p>
            <a:r>
              <a:rPr lang="en-US" dirty="0"/>
              <a:t>We’ve had shop teachers look at this and realize how many . . . Or how few . . . skills they have been teaching with the projects they’ve been doing. </a:t>
            </a:r>
          </a:p>
          <a:p>
            <a:endParaRPr lang="en-US" dirty="0"/>
          </a:p>
          <a:p>
            <a:r>
              <a:rPr lang="en-US" dirty="0"/>
              <a:t>Students like the Skills Matrix too – it shows them exactly what they are going to learn!</a:t>
            </a:r>
          </a:p>
        </p:txBody>
      </p:sp>
      <p:sp>
        <p:nvSpPr>
          <p:cNvPr id="4" name="Slide Number Placeholder 3"/>
          <p:cNvSpPr>
            <a:spLocks noGrp="1"/>
          </p:cNvSpPr>
          <p:nvPr>
            <p:ph type="sldNum" sz="quarter" idx="5"/>
          </p:nvPr>
        </p:nvSpPr>
        <p:spPr/>
        <p:txBody>
          <a:bodyPr/>
          <a:lstStyle/>
          <a:p>
            <a:fld id="{FE567142-AF6E-462E-A0EF-0E795D04737F}" type="slidenum">
              <a:rPr lang="en-US" smtClean="0"/>
              <a:t>6</a:t>
            </a:fld>
            <a:endParaRPr lang="en-US"/>
          </a:p>
        </p:txBody>
      </p:sp>
    </p:spTree>
    <p:extLst>
      <p:ext uri="{BB962C8B-B14F-4D97-AF65-F5344CB8AC3E}">
        <p14:creationId xmlns:p14="http://schemas.microsoft.com/office/powerpoint/2010/main" val="36575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Certificates are worth something to students should they EVER decide to pursue apprenticeship with the Union Carpenters. They’ll get points on their application for having certificates.  These should go in a portfolio they bring to an interview. They can list on them a resume.  Students should be proud of their achievements.</a:t>
            </a:r>
          </a:p>
          <a:p>
            <a:endParaRPr lang="en-US" dirty="0"/>
          </a:p>
          <a:p>
            <a:r>
              <a:rPr lang="en-US" dirty="0"/>
              <a:t>Teachers decide when their students can safely and consistently perform the skills they learn in Project Books 1 through 3. Teachers contact their regional Outreach Specialist to request a Certificate. We’ll come out and make a big fuss over the students and encourage them to keep taking their shop and construction classes. </a:t>
            </a:r>
          </a:p>
          <a:p>
            <a:endParaRPr lang="en-US" dirty="0"/>
          </a:p>
          <a:p>
            <a:endParaRPr lang="en-US" dirty="0"/>
          </a:p>
          <a:p>
            <a:r>
              <a:rPr lang="en-US" dirty="0"/>
              <a:t>For CTE programs,  being able to offer their students what the Oregon Department of Education calls “INDUSTRY RECOGNIZED CREDENTIALS” is a big deal, a mark of a quality program.  The good news for schools that have a more traditional woodshop type program is that ODE says that when a student earns a Career Connections Level 1 PLUS a Level 2 certificate, the school gets to claim an Industry Recognized Credential. Schools that have Construction Tech programs typically use Project Book 3 and the students learn a lot of skills – ODE recognizes a Level 3 certificate from us as an IRC too. </a:t>
            </a:r>
          </a:p>
          <a:p>
            <a:endParaRPr lang="en-US" dirty="0"/>
          </a:p>
          <a:p>
            <a:r>
              <a:rPr lang="en-US" dirty="0"/>
              <a:t>There’s no extra charge for certificates. </a:t>
            </a:r>
          </a:p>
        </p:txBody>
      </p:sp>
      <p:sp>
        <p:nvSpPr>
          <p:cNvPr id="4" name="Slide Number Placeholder 3"/>
          <p:cNvSpPr>
            <a:spLocks noGrp="1"/>
          </p:cNvSpPr>
          <p:nvPr>
            <p:ph type="sldNum" sz="quarter" idx="5"/>
          </p:nvPr>
        </p:nvSpPr>
        <p:spPr/>
        <p:txBody>
          <a:bodyPr/>
          <a:lstStyle/>
          <a:p>
            <a:fld id="{FE567142-AF6E-462E-A0EF-0E795D04737F}" type="slidenum">
              <a:rPr lang="en-US" smtClean="0"/>
              <a:t>7</a:t>
            </a:fld>
            <a:endParaRPr lang="en-US"/>
          </a:p>
        </p:txBody>
      </p:sp>
    </p:spTree>
    <p:extLst>
      <p:ext uri="{BB962C8B-B14F-4D97-AF65-F5344CB8AC3E}">
        <p14:creationId xmlns:p14="http://schemas.microsoft.com/office/powerpoint/2010/main" val="406359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for the Trades includes arithmetic, fractions, decimals and a lot of geometry. </a:t>
            </a:r>
          </a:p>
          <a:p>
            <a:endParaRPr lang="en-US" dirty="0"/>
          </a:p>
          <a:p>
            <a:r>
              <a:rPr lang="en-US" dirty="0"/>
              <a:t>This book can help fill in the gaps for students who never fully grasped their fundamentals  . . . And  be more practice for others who will like seeing how their knowledge is valuable in construction. </a:t>
            </a:r>
          </a:p>
          <a:p>
            <a:endParaRPr lang="en-US" dirty="0"/>
          </a:p>
          <a:p>
            <a:r>
              <a:rPr lang="en-US" dirty="0"/>
              <a:t>It’s motivating when the story problems use a scenario from construction and often requires props so the math moves from theory to a real-world application. </a:t>
            </a:r>
          </a:p>
        </p:txBody>
      </p:sp>
      <p:sp>
        <p:nvSpPr>
          <p:cNvPr id="4" name="Slide Number Placeholder 3"/>
          <p:cNvSpPr>
            <a:spLocks noGrp="1"/>
          </p:cNvSpPr>
          <p:nvPr>
            <p:ph type="sldNum" sz="quarter" idx="5"/>
          </p:nvPr>
        </p:nvSpPr>
        <p:spPr/>
        <p:txBody>
          <a:bodyPr/>
          <a:lstStyle/>
          <a:p>
            <a:fld id="{FE567142-AF6E-462E-A0EF-0E795D04737F}" type="slidenum">
              <a:rPr lang="en-US" smtClean="0"/>
              <a:t>8</a:t>
            </a:fld>
            <a:endParaRPr lang="en-US"/>
          </a:p>
        </p:txBody>
      </p:sp>
    </p:spTree>
    <p:extLst>
      <p:ext uri="{BB962C8B-B14F-4D97-AF65-F5344CB8AC3E}">
        <p14:creationId xmlns:p14="http://schemas.microsoft.com/office/powerpoint/2010/main" val="873588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Trades Many Careers</a:t>
            </a:r>
            <a:r>
              <a:rPr lang="en-US" b="0" dirty="0"/>
              <a:t> is </a:t>
            </a:r>
            <a:r>
              <a:rPr lang="en-US" dirty="0"/>
              <a:t>really a great career exploration guide. The first section is all about the student: who are you, what are you good at? </a:t>
            </a:r>
          </a:p>
          <a:p>
            <a:endParaRPr lang="en-US" dirty="0"/>
          </a:p>
          <a:p>
            <a:r>
              <a:rPr lang="en-US" dirty="0"/>
              <a:t>The second part is about the world of work and employer expectations. In the last part it focuses on construction careers. </a:t>
            </a:r>
          </a:p>
          <a:p>
            <a:endParaRPr lang="en-US" dirty="0"/>
          </a:p>
          <a:p>
            <a:r>
              <a:rPr lang="en-US" dirty="0"/>
              <a:t>Teachers have the books but also lesson plans, </a:t>
            </a:r>
            <a:r>
              <a:rPr lang="en-US" dirty="0" err="1"/>
              <a:t>powerpoints</a:t>
            </a:r>
            <a:r>
              <a:rPr lang="en-US" dirty="0"/>
              <a:t>, and chapter reviews to help them add reading, writing and thinking into their curriculum. </a:t>
            </a:r>
          </a:p>
          <a:p>
            <a:endParaRPr lang="en-US" dirty="0"/>
          </a:p>
          <a:p>
            <a:endParaRPr lang="en-US" dirty="0"/>
          </a:p>
        </p:txBody>
      </p:sp>
      <p:sp>
        <p:nvSpPr>
          <p:cNvPr id="4" name="Slide Number Placeholder 3"/>
          <p:cNvSpPr>
            <a:spLocks noGrp="1"/>
          </p:cNvSpPr>
          <p:nvPr>
            <p:ph type="sldNum" sz="quarter" idx="5"/>
          </p:nvPr>
        </p:nvSpPr>
        <p:spPr/>
        <p:txBody>
          <a:bodyPr/>
          <a:lstStyle/>
          <a:p>
            <a:fld id="{FE567142-AF6E-462E-A0EF-0E795D04737F}" type="slidenum">
              <a:rPr lang="en-US" smtClean="0"/>
              <a:t>9</a:t>
            </a:fld>
            <a:endParaRPr lang="en-US"/>
          </a:p>
        </p:txBody>
      </p:sp>
    </p:spTree>
    <p:extLst>
      <p:ext uri="{BB962C8B-B14F-4D97-AF65-F5344CB8AC3E}">
        <p14:creationId xmlns:p14="http://schemas.microsoft.com/office/powerpoint/2010/main" val="91633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A540-75D1-4248-80D1-3C58029BA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DF6B45-BF76-4B2B-94F6-46AAF9BCB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7BA9D-ABB1-410F-B7CB-22608B0E6B4F}"/>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5" name="Footer Placeholder 4">
            <a:extLst>
              <a:ext uri="{FF2B5EF4-FFF2-40B4-BE49-F238E27FC236}">
                <a16:creationId xmlns:a16="http://schemas.microsoft.com/office/drawing/2014/main" id="{229F2C71-B21A-4E9A-8736-30307F3A0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92795-FBF1-4330-98C4-B579FB493F6C}"/>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453317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CD4E-4233-405D-9E8F-71C73B6BB5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2DE74E-A1E9-4F80-A2CA-3B760FEF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18FD8-A6B7-4CA3-AA75-7612189288D3}"/>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5" name="Footer Placeholder 4">
            <a:extLst>
              <a:ext uri="{FF2B5EF4-FFF2-40B4-BE49-F238E27FC236}">
                <a16:creationId xmlns:a16="http://schemas.microsoft.com/office/drawing/2014/main" id="{F4B7C706-1BE8-4F82-9C21-AA99A42E9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DA0F3-30ED-46F3-A61B-F70F11F94603}"/>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2084112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175B8-5B6F-4D8F-8C49-A0FD2D6D4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85F2AB-9DFA-4960-A80E-758F07820B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48219-BB81-4510-8340-E0D20129CCE1}"/>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5" name="Footer Placeholder 4">
            <a:extLst>
              <a:ext uri="{FF2B5EF4-FFF2-40B4-BE49-F238E27FC236}">
                <a16:creationId xmlns:a16="http://schemas.microsoft.com/office/drawing/2014/main" id="{9CD53C28-8509-4CB5-B2A9-66588888B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72FB4-92D5-4FD6-8E84-9C08AC078D6D}"/>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59983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BEDA-3675-446A-A36A-7FEFBF513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B61EA-69DA-4094-901E-36C8EDE34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79AE7-85F8-46DB-9B5C-8BE84B8E07F2}"/>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5" name="Footer Placeholder 4">
            <a:extLst>
              <a:ext uri="{FF2B5EF4-FFF2-40B4-BE49-F238E27FC236}">
                <a16:creationId xmlns:a16="http://schemas.microsoft.com/office/drawing/2014/main" id="{87FDF3BF-791B-442D-861A-6792681F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770D-F054-4566-ADB6-29336B212B70}"/>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87724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B9C2-071E-45A4-ACFC-EE7F5F2453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FB259-FE5A-4E1F-AA9F-44A0C6E1A7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5B67D-7601-436C-A5D5-7618352FC115}"/>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5" name="Footer Placeholder 4">
            <a:extLst>
              <a:ext uri="{FF2B5EF4-FFF2-40B4-BE49-F238E27FC236}">
                <a16:creationId xmlns:a16="http://schemas.microsoft.com/office/drawing/2014/main" id="{7596375E-8343-420B-B2A9-917730F4E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6DD2-0E28-42B5-8E3B-7FA7EDD62207}"/>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1255690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9F95-872B-4AA3-9288-4E25528CDF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6FCD9-E457-427F-A456-237EA70C32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897959-00F3-4807-B521-93996243BD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D66E0B-228F-4528-8880-4CD401EBE8BB}"/>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6" name="Footer Placeholder 5">
            <a:extLst>
              <a:ext uri="{FF2B5EF4-FFF2-40B4-BE49-F238E27FC236}">
                <a16:creationId xmlns:a16="http://schemas.microsoft.com/office/drawing/2014/main" id="{AA0EE20A-061C-44D3-BFC6-1EE1C3060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A9E41-3D71-497D-BD4F-BA404A644BDE}"/>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310398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1F1B2-2A1E-4053-AE21-015A1152D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7AC426-84AC-482E-9494-8E779E4D17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12A4A-2B62-4D6E-B05B-EF225028C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F787C-DBAB-44DB-91BC-473638BBC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E10273-BB2D-4A0A-8714-6A11E8B4BE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DBD4E7-EC61-4EE1-858D-CB989877CA30}"/>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8" name="Footer Placeholder 7">
            <a:extLst>
              <a:ext uri="{FF2B5EF4-FFF2-40B4-BE49-F238E27FC236}">
                <a16:creationId xmlns:a16="http://schemas.microsoft.com/office/drawing/2014/main" id="{353070EB-ABAA-44CB-88B3-C85F64B86A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E63BB2-70F5-4430-B916-CC2E978DF83B}"/>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5351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91B67-FF30-430D-A295-C5DACD3E01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6BD157-EC5A-4D8C-90DA-BC38FFDE7B93}"/>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4" name="Footer Placeholder 3">
            <a:extLst>
              <a:ext uri="{FF2B5EF4-FFF2-40B4-BE49-F238E27FC236}">
                <a16:creationId xmlns:a16="http://schemas.microsoft.com/office/drawing/2014/main" id="{FA5DB434-BC8A-4632-BAA7-F2C38C97C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47D3AC-35CB-46FD-9AB6-8BD80A4F98E4}"/>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05399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71111-296E-4B6A-8D85-A5478D46E35B}"/>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3" name="Footer Placeholder 2">
            <a:extLst>
              <a:ext uri="{FF2B5EF4-FFF2-40B4-BE49-F238E27FC236}">
                <a16:creationId xmlns:a16="http://schemas.microsoft.com/office/drawing/2014/main" id="{3BC9BB52-9CF3-4111-85D4-88D95B2F5D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0235B8-CDB7-4977-804B-E05048A13305}"/>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264883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E8EB-8963-4EEF-BE70-F13E53CA7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D66A49-AE1F-4E58-AC42-4585351FD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89034-8E4E-499F-B775-9A0094D52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1D678-3B60-483B-A24E-0D07B887E3E9}"/>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6" name="Footer Placeholder 5">
            <a:extLst>
              <a:ext uri="{FF2B5EF4-FFF2-40B4-BE49-F238E27FC236}">
                <a16:creationId xmlns:a16="http://schemas.microsoft.com/office/drawing/2014/main" id="{15C2074E-9F8B-4F40-AB3D-8705A8824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00F12-1223-4323-890B-D130AC30B7DF}"/>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1686902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7459-8928-4C3A-9832-54358C313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51D339-2BAE-446A-9BA0-54618EE8E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30C98C-BCFF-47C0-8178-39080E52B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960F6-2BAB-4DFE-AC96-5B8C3381C86C}"/>
              </a:ext>
            </a:extLst>
          </p:cNvPr>
          <p:cNvSpPr>
            <a:spLocks noGrp="1"/>
          </p:cNvSpPr>
          <p:nvPr>
            <p:ph type="dt" sz="half" idx="10"/>
          </p:nvPr>
        </p:nvSpPr>
        <p:spPr/>
        <p:txBody>
          <a:bodyPr/>
          <a:lstStyle/>
          <a:p>
            <a:fld id="{757CE138-3D18-4A7C-84BB-9B5613AB886C}" type="datetimeFigureOut">
              <a:rPr lang="en-US" smtClean="0"/>
              <a:t>10/18/2021</a:t>
            </a:fld>
            <a:endParaRPr lang="en-US"/>
          </a:p>
        </p:txBody>
      </p:sp>
      <p:sp>
        <p:nvSpPr>
          <p:cNvPr id="6" name="Footer Placeholder 5">
            <a:extLst>
              <a:ext uri="{FF2B5EF4-FFF2-40B4-BE49-F238E27FC236}">
                <a16:creationId xmlns:a16="http://schemas.microsoft.com/office/drawing/2014/main" id="{03C6B4FD-66A3-477B-B060-EA62C2909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30FE7-E7CC-4F2A-81A8-33814CCA80E7}"/>
              </a:ext>
            </a:extLst>
          </p:cNvPr>
          <p:cNvSpPr>
            <a:spLocks noGrp="1"/>
          </p:cNvSpPr>
          <p:nvPr>
            <p:ph type="sldNum" sz="quarter" idx="12"/>
          </p:nvPr>
        </p:nvSpPr>
        <p:spPr/>
        <p:txBody>
          <a:bodyPr/>
          <a:lstStyle/>
          <a:p>
            <a:fld id="{9AB5C679-C853-4C09-81FF-F369FF5A4851}" type="slidenum">
              <a:rPr lang="en-US" smtClean="0"/>
              <a:t>‹#›</a:t>
            </a:fld>
            <a:endParaRPr lang="en-US"/>
          </a:p>
        </p:txBody>
      </p:sp>
    </p:spTree>
    <p:extLst>
      <p:ext uri="{BB962C8B-B14F-4D97-AF65-F5344CB8AC3E}">
        <p14:creationId xmlns:p14="http://schemas.microsoft.com/office/powerpoint/2010/main" val="364539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F61F5-C738-4BF2-9C25-7EA8DC39D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18B23-F781-4C05-8231-D951CA9E3E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545C5-AF81-4383-AA5A-B90BE96AB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CE138-3D18-4A7C-84BB-9B5613AB886C}" type="datetimeFigureOut">
              <a:rPr lang="en-US" smtClean="0"/>
              <a:t>10/18/2021</a:t>
            </a:fld>
            <a:endParaRPr lang="en-US"/>
          </a:p>
        </p:txBody>
      </p:sp>
      <p:sp>
        <p:nvSpPr>
          <p:cNvPr id="5" name="Footer Placeholder 4">
            <a:extLst>
              <a:ext uri="{FF2B5EF4-FFF2-40B4-BE49-F238E27FC236}">
                <a16:creationId xmlns:a16="http://schemas.microsoft.com/office/drawing/2014/main" id="{8A33E987-E6B7-4D47-9BF0-CB130CB709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079E55-A707-4180-A38A-187BBD6989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5C679-C853-4C09-81FF-F369FF5A4851}" type="slidenum">
              <a:rPr lang="en-US" smtClean="0"/>
              <a:t>‹#›</a:t>
            </a:fld>
            <a:endParaRPr lang="en-US"/>
          </a:p>
        </p:txBody>
      </p:sp>
    </p:spTree>
    <p:extLst>
      <p:ext uri="{BB962C8B-B14F-4D97-AF65-F5344CB8AC3E}">
        <p14:creationId xmlns:p14="http://schemas.microsoft.com/office/powerpoint/2010/main" val="550422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megkilmer@pnci.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CC366F5-9704-4F6B-87FE-219EF2C6B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804" y="692014"/>
            <a:ext cx="8285714" cy="3361905"/>
          </a:xfrm>
          <a:prstGeom prst="rect">
            <a:avLst/>
          </a:prstGeom>
          <a:noFill/>
          <a:ln>
            <a:noFill/>
          </a:ln>
        </p:spPr>
      </p:pic>
      <p:pic>
        <p:nvPicPr>
          <p:cNvPr id="7" name="Picture 6" descr="Text&#10;&#10;Description automatically generated">
            <a:extLst>
              <a:ext uri="{FF2B5EF4-FFF2-40B4-BE49-F238E27FC236}">
                <a16:creationId xmlns:a16="http://schemas.microsoft.com/office/drawing/2014/main" id="{123AB183-BA36-48BE-9C72-F205A9145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477" y="4633978"/>
            <a:ext cx="5420575" cy="1905969"/>
          </a:xfrm>
          <a:prstGeom prst="rect">
            <a:avLst/>
          </a:prstGeom>
        </p:spPr>
      </p:pic>
    </p:spTree>
    <p:extLst>
      <p:ext uri="{BB962C8B-B14F-4D97-AF65-F5344CB8AC3E}">
        <p14:creationId xmlns:p14="http://schemas.microsoft.com/office/powerpoint/2010/main" val="351438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1AEB-995A-4EE1-9398-51253DA21E4F}"/>
              </a:ext>
            </a:extLst>
          </p:cNvPr>
          <p:cNvSpPr>
            <a:spLocks noGrp="1"/>
          </p:cNvSpPr>
          <p:nvPr>
            <p:ph type="title"/>
          </p:nvPr>
        </p:nvSpPr>
        <p:spPr>
          <a:xfrm>
            <a:off x="9901382" y="1948874"/>
            <a:ext cx="1847274" cy="2697450"/>
          </a:xfrm>
        </p:spPr>
        <p:txBody>
          <a:bodyPr>
            <a:normAutofit/>
          </a:bodyPr>
          <a:lstStyle/>
          <a:p>
            <a:pPr algn="ctr"/>
            <a:r>
              <a:rPr lang="en-US" dirty="0">
                <a:latin typeface="Impact" panose="020B0806030902050204" pitchFamily="34" charset="0"/>
              </a:rPr>
              <a:t>More Titles</a:t>
            </a:r>
          </a:p>
        </p:txBody>
      </p:sp>
      <p:pic>
        <p:nvPicPr>
          <p:cNvPr id="4" name="Picture 3" descr="Text&#10;&#10;Description automatically generated">
            <a:extLst>
              <a:ext uri="{FF2B5EF4-FFF2-40B4-BE49-F238E27FC236}">
                <a16:creationId xmlns:a16="http://schemas.microsoft.com/office/drawing/2014/main" id="{24B0BA27-9145-41CB-9925-C90E420F7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913" y="738801"/>
            <a:ext cx="4541414" cy="5987327"/>
          </a:xfrm>
          <a:prstGeom prst="rect">
            <a:avLst/>
          </a:prstGeom>
        </p:spPr>
      </p:pic>
      <p:pic>
        <p:nvPicPr>
          <p:cNvPr id="5" name="Content Placeholder 4" descr="A picture containing engineering drawing&#10;&#10;Description automatically generated">
            <a:extLst>
              <a:ext uri="{FF2B5EF4-FFF2-40B4-BE49-F238E27FC236}">
                <a16:creationId xmlns:a16="http://schemas.microsoft.com/office/drawing/2014/main" id="{7B007529-96DA-4FE9-A739-C1BFD562AA9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9077" y="270523"/>
            <a:ext cx="4541415" cy="5986632"/>
          </a:xfrm>
        </p:spPr>
      </p:pic>
    </p:spTree>
    <p:extLst>
      <p:ext uri="{BB962C8B-B14F-4D97-AF65-F5344CB8AC3E}">
        <p14:creationId xmlns:p14="http://schemas.microsoft.com/office/powerpoint/2010/main" val="72784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14DA-36CF-4A85-8F24-264A644DBB9B}"/>
              </a:ext>
            </a:extLst>
          </p:cNvPr>
          <p:cNvSpPr>
            <a:spLocks noGrp="1"/>
          </p:cNvSpPr>
          <p:nvPr>
            <p:ph type="title"/>
          </p:nvPr>
        </p:nvSpPr>
        <p:spPr>
          <a:xfrm>
            <a:off x="309653" y="73278"/>
            <a:ext cx="10515600" cy="1325563"/>
          </a:xfrm>
        </p:spPr>
        <p:txBody>
          <a:bodyPr/>
          <a:lstStyle/>
          <a:p>
            <a:r>
              <a:rPr lang="en-US" dirty="0">
                <a:latin typeface="Impact" panose="020B0806030902050204" pitchFamily="34" charset="0"/>
              </a:rPr>
              <a:t>Online since 2020</a:t>
            </a:r>
          </a:p>
        </p:txBody>
      </p:sp>
      <p:pic>
        <p:nvPicPr>
          <p:cNvPr id="5" name="Content Placeholder 4" descr="A picture containing text, electronics, computer, indoor&#10;&#10;Description automatically generated">
            <a:extLst>
              <a:ext uri="{FF2B5EF4-FFF2-40B4-BE49-F238E27FC236}">
                <a16:creationId xmlns:a16="http://schemas.microsoft.com/office/drawing/2014/main" id="{CD4D6ADD-DFD7-4222-8694-C1BA7EFB66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27906"/>
            <a:ext cx="6090448" cy="5538248"/>
          </a:xfrm>
        </p:spPr>
      </p:pic>
      <p:pic>
        <p:nvPicPr>
          <p:cNvPr id="13" name="Picture 12">
            <a:extLst>
              <a:ext uri="{FF2B5EF4-FFF2-40B4-BE49-F238E27FC236}">
                <a16:creationId xmlns:a16="http://schemas.microsoft.com/office/drawing/2014/main" id="{771C9E31-B9A6-4E44-9045-EF57751535AB}"/>
              </a:ext>
            </a:extLst>
          </p:cNvPr>
          <p:cNvPicPr>
            <a:picLocks noChangeAspect="1"/>
          </p:cNvPicPr>
          <p:nvPr/>
        </p:nvPicPr>
        <p:blipFill>
          <a:blip r:embed="rId4"/>
          <a:stretch>
            <a:fillRect/>
          </a:stretch>
        </p:blipFill>
        <p:spPr>
          <a:xfrm>
            <a:off x="5567453" y="-73278"/>
            <a:ext cx="6384757" cy="6858000"/>
          </a:xfrm>
          <a:prstGeom prst="rect">
            <a:avLst/>
          </a:prstGeom>
        </p:spPr>
      </p:pic>
    </p:spTree>
    <p:extLst>
      <p:ext uri="{BB962C8B-B14F-4D97-AF65-F5344CB8AC3E}">
        <p14:creationId xmlns:p14="http://schemas.microsoft.com/office/powerpoint/2010/main" val="85570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2F9958EF-038A-4325-BD80-26FD70360622}"/>
              </a:ext>
            </a:extLst>
          </p:cNvPr>
          <p:cNvSpPr>
            <a:spLocks noGrp="1"/>
          </p:cNvSpPr>
          <p:nvPr>
            <p:ph type="title"/>
          </p:nvPr>
        </p:nvSpPr>
        <p:spPr>
          <a:xfrm>
            <a:off x="838200" y="643467"/>
            <a:ext cx="2951205" cy="5571066"/>
          </a:xfrm>
        </p:spPr>
        <p:txBody>
          <a:bodyPr>
            <a:normAutofit/>
          </a:bodyPr>
          <a:lstStyle/>
          <a:p>
            <a:r>
              <a:rPr lang="en-US" sz="4100" dirty="0">
                <a:solidFill>
                  <a:srgbClr val="FFFFFF"/>
                </a:solidFill>
                <a:latin typeface="Impact" panose="020B0806030902050204" pitchFamily="34" charset="0"/>
              </a:rPr>
              <a:t>Affordable Textbooks</a:t>
            </a:r>
            <a:br>
              <a:rPr lang="en-US" sz="4100" dirty="0">
                <a:solidFill>
                  <a:srgbClr val="FFFFFF"/>
                </a:solidFill>
                <a:latin typeface="Impact" panose="020B0806030902050204" pitchFamily="34" charset="0"/>
              </a:rPr>
            </a:br>
            <a:br>
              <a:rPr lang="en-US" sz="4100" dirty="0">
                <a:solidFill>
                  <a:srgbClr val="FFFFFF"/>
                </a:solidFill>
                <a:latin typeface="Impact" panose="020B0806030902050204" pitchFamily="34" charset="0"/>
              </a:rPr>
            </a:br>
            <a:r>
              <a:rPr lang="en-US" sz="4100" dirty="0">
                <a:solidFill>
                  <a:srgbClr val="FFFFFF"/>
                </a:solidFill>
                <a:latin typeface="Impact" panose="020B0806030902050204" pitchFamily="34" charset="0"/>
              </a:rPr>
              <a:t>Schools choose: </a:t>
            </a:r>
            <a:br>
              <a:rPr lang="en-US" sz="4100" dirty="0">
                <a:solidFill>
                  <a:srgbClr val="FFFFFF"/>
                </a:solidFill>
                <a:latin typeface="Impact" panose="020B0806030902050204" pitchFamily="34" charset="0"/>
              </a:rPr>
            </a:br>
            <a:r>
              <a:rPr lang="en-US" sz="4100" i="1" dirty="0">
                <a:solidFill>
                  <a:srgbClr val="FFFFFF"/>
                </a:solidFill>
                <a:latin typeface="+mn-lt"/>
              </a:rPr>
              <a:t>One book per pupil or a classroom set</a:t>
            </a:r>
          </a:p>
        </p:txBody>
      </p:sp>
      <p:graphicFrame>
        <p:nvGraphicFramePr>
          <p:cNvPr id="12" name="Content Placeholder 11">
            <a:extLst>
              <a:ext uri="{FF2B5EF4-FFF2-40B4-BE49-F238E27FC236}">
                <a16:creationId xmlns:a16="http://schemas.microsoft.com/office/drawing/2014/main" id="{39DF2AF7-C3D8-42FD-A628-48829ED5D2C4}"/>
              </a:ext>
            </a:extLst>
          </p:cNvPr>
          <p:cNvGraphicFramePr>
            <a:graphicFrameLocks noGrp="1"/>
          </p:cNvGraphicFramePr>
          <p:nvPr>
            <p:ph idx="1"/>
            <p:extLst>
              <p:ext uri="{D42A27DB-BD31-4B8C-83A1-F6EECF244321}">
                <p14:modId xmlns:p14="http://schemas.microsoft.com/office/powerpoint/2010/main" val="444020631"/>
              </p:ext>
            </p:extLst>
          </p:nvPr>
        </p:nvGraphicFramePr>
        <p:xfrm>
          <a:off x="5524398" y="286327"/>
          <a:ext cx="6048766" cy="6345372"/>
        </p:xfrm>
        <a:graphic>
          <a:graphicData uri="http://schemas.openxmlformats.org/drawingml/2006/table">
            <a:tbl>
              <a:tblPr>
                <a:tableStyleId>{5C22544A-7EE6-4342-B048-85BDC9FD1C3A}</a:tableStyleId>
              </a:tblPr>
              <a:tblGrid>
                <a:gridCol w="4960996">
                  <a:extLst>
                    <a:ext uri="{9D8B030D-6E8A-4147-A177-3AD203B41FA5}">
                      <a16:colId xmlns:a16="http://schemas.microsoft.com/office/drawing/2014/main" val="338570251"/>
                    </a:ext>
                  </a:extLst>
                </a:gridCol>
                <a:gridCol w="1087770">
                  <a:extLst>
                    <a:ext uri="{9D8B030D-6E8A-4147-A177-3AD203B41FA5}">
                      <a16:colId xmlns:a16="http://schemas.microsoft.com/office/drawing/2014/main" val="4218852728"/>
                    </a:ext>
                  </a:extLst>
                </a:gridCol>
              </a:tblGrid>
              <a:tr h="229732">
                <a:tc>
                  <a:txBody>
                    <a:bodyPr/>
                    <a:lstStyle/>
                    <a:p>
                      <a:pPr algn="l" fontAlgn="b"/>
                      <a:r>
                        <a:rPr lang="en-US" sz="1100" u="none" strike="noStrike">
                          <a:effectLst/>
                        </a:rPr>
                        <a:t>One Trade, Many Careers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$10.28</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020487895"/>
                  </a:ext>
                </a:extLst>
              </a:tr>
              <a:tr h="229732">
                <a:tc>
                  <a:txBody>
                    <a:bodyPr/>
                    <a:lstStyle/>
                    <a:p>
                      <a:pPr algn="l" fontAlgn="b"/>
                      <a:r>
                        <a:rPr lang="en-US" sz="1100" u="none" strike="noStrike">
                          <a:effectLst/>
                        </a:rPr>
                        <a:t>One Trade, Many Careers (Teacher's Annotated Edition)</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$32.06</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75044028"/>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171323355"/>
                  </a:ext>
                </a:extLst>
              </a:tr>
              <a:tr h="229732">
                <a:tc>
                  <a:txBody>
                    <a:bodyPr/>
                    <a:lstStyle/>
                    <a:p>
                      <a:pPr algn="l" fontAlgn="b"/>
                      <a:r>
                        <a:rPr lang="en-US" sz="1100" u="none" strike="noStrike">
                          <a:effectLst/>
                        </a:rPr>
                        <a:t>Project Book 1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$12.53</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72726907"/>
                  </a:ext>
                </a:extLst>
              </a:tr>
              <a:tr h="229732">
                <a:tc>
                  <a:txBody>
                    <a:bodyPr/>
                    <a:lstStyle/>
                    <a:p>
                      <a:pPr algn="l" fontAlgn="b"/>
                      <a:r>
                        <a:rPr lang="en-US" sz="1100" u="none" strike="noStrike">
                          <a:effectLst/>
                        </a:rPr>
                        <a:t>Project Book 1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$47.57</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1583451703"/>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1966423877"/>
                  </a:ext>
                </a:extLst>
              </a:tr>
              <a:tr h="229732">
                <a:tc>
                  <a:txBody>
                    <a:bodyPr/>
                    <a:lstStyle/>
                    <a:p>
                      <a:pPr algn="l" fontAlgn="b"/>
                      <a:r>
                        <a:rPr lang="en-US" sz="1100" u="none" strike="noStrike">
                          <a:effectLst/>
                        </a:rPr>
                        <a:t>Project Book 2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$16.24</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587930303"/>
                  </a:ext>
                </a:extLst>
              </a:tr>
              <a:tr h="229732">
                <a:tc>
                  <a:txBody>
                    <a:bodyPr/>
                    <a:lstStyle/>
                    <a:p>
                      <a:pPr algn="l" fontAlgn="b"/>
                      <a:r>
                        <a:rPr lang="en-US" sz="1100" u="none" strike="noStrike">
                          <a:effectLst/>
                        </a:rPr>
                        <a:t>Project Book 2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$50.72</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1108640030"/>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933216300"/>
                  </a:ext>
                </a:extLst>
              </a:tr>
              <a:tr h="229732">
                <a:tc>
                  <a:txBody>
                    <a:bodyPr/>
                    <a:lstStyle/>
                    <a:p>
                      <a:pPr algn="l" fontAlgn="b"/>
                      <a:r>
                        <a:rPr lang="en-US" sz="1100" u="none" strike="noStrike">
                          <a:effectLst/>
                        </a:rPr>
                        <a:t>Project Book 3-Residential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$23.98</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226479760"/>
                  </a:ext>
                </a:extLst>
              </a:tr>
              <a:tr h="229732">
                <a:tc>
                  <a:txBody>
                    <a:bodyPr/>
                    <a:lstStyle/>
                    <a:p>
                      <a:pPr algn="l" fontAlgn="b"/>
                      <a:r>
                        <a:rPr lang="en-US" sz="1100" u="none" strike="noStrike">
                          <a:effectLst/>
                        </a:rPr>
                        <a:t>Project Book 3-Residential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$83.19</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986549646"/>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1465670054"/>
                  </a:ext>
                </a:extLst>
              </a:tr>
              <a:tr h="229732">
                <a:tc>
                  <a:txBody>
                    <a:bodyPr/>
                    <a:lstStyle/>
                    <a:p>
                      <a:pPr algn="l" fontAlgn="b"/>
                      <a:r>
                        <a:rPr lang="en-US" sz="1100" u="none" strike="noStrike">
                          <a:effectLst/>
                        </a:rPr>
                        <a:t>Project Book 3-Commercial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$19.71</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642126241"/>
                  </a:ext>
                </a:extLst>
              </a:tr>
              <a:tr h="229732">
                <a:tc>
                  <a:txBody>
                    <a:bodyPr/>
                    <a:lstStyle/>
                    <a:p>
                      <a:pPr algn="l" fontAlgn="b"/>
                      <a:r>
                        <a:rPr lang="en-US" sz="1100" u="none" strike="noStrike">
                          <a:effectLst/>
                        </a:rPr>
                        <a:t>Project Book 3-Commercial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$62.71</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18795281"/>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917935602"/>
                  </a:ext>
                </a:extLst>
              </a:tr>
              <a:tr h="229732">
                <a:tc>
                  <a:txBody>
                    <a:bodyPr/>
                    <a:lstStyle/>
                    <a:p>
                      <a:pPr algn="l" fontAlgn="b"/>
                      <a:r>
                        <a:rPr lang="en-US" sz="1100" u="none" strike="noStrike">
                          <a:effectLst/>
                        </a:rPr>
                        <a:t>Math for the Trades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$19.15</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748937606"/>
                  </a:ext>
                </a:extLst>
              </a:tr>
              <a:tr h="229732">
                <a:tc>
                  <a:txBody>
                    <a:bodyPr/>
                    <a:lstStyle/>
                    <a:p>
                      <a:pPr algn="l" fontAlgn="b"/>
                      <a:r>
                        <a:rPr lang="en-US" sz="1100" u="none" strike="noStrike">
                          <a:effectLst/>
                        </a:rPr>
                        <a:t>Math for the Trades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$50.72</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490883991"/>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85182464"/>
                  </a:ext>
                </a:extLst>
              </a:tr>
              <a:tr h="229732">
                <a:tc>
                  <a:txBody>
                    <a:bodyPr/>
                    <a:lstStyle/>
                    <a:p>
                      <a:pPr algn="l" fontAlgn="b"/>
                      <a:r>
                        <a:rPr lang="en-US" sz="1100" u="none" strike="noStrike">
                          <a:effectLst/>
                        </a:rPr>
                        <a:t>Oxyfuel Cutting &amp; Shielded Metal Arc Welding (S)</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$17.91</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493825059"/>
                  </a:ext>
                </a:extLst>
              </a:tr>
              <a:tr h="229732">
                <a:tc>
                  <a:txBody>
                    <a:bodyPr/>
                    <a:lstStyle/>
                    <a:p>
                      <a:pPr algn="l" fontAlgn="b"/>
                      <a:r>
                        <a:rPr lang="en-US" sz="1100" u="none" strike="noStrike">
                          <a:effectLst/>
                        </a:rPr>
                        <a:t>Oxyfuel Cutting &amp; Shielded Metal Arc Welding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$30.79</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117170782"/>
                  </a:ext>
                </a:extLst>
              </a:tr>
              <a:tr h="229732">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493731024"/>
                  </a:ext>
                </a:extLst>
              </a:tr>
              <a:tr h="229732">
                <a:tc>
                  <a:txBody>
                    <a:bodyPr/>
                    <a:lstStyle/>
                    <a:p>
                      <a:pPr algn="l" fontAlgn="b"/>
                      <a:r>
                        <a:rPr lang="en-US" sz="1100" u="none" strike="noStrike">
                          <a:effectLst/>
                        </a:rPr>
                        <a:t>Introduction to Millwrighting (Student)</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$30.03</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675842084"/>
                  </a:ext>
                </a:extLst>
              </a:tr>
              <a:tr h="229732">
                <a:tc>
                  <a:txBody>
                    <a:bodyPr/>
                    <a:lstStyle/>
                    <a:p>
                      <a:pPr algn="l" fontAlgn="b"/>
                      <a:r>
                        <a:rPr lang="en-US" sz="1100" u="none" strike="noStrike">
                          <a:effectLst/>
                        </a:rPr>
                        <a:t>Introduction to Millwrighting (TAE)</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a:effectLst/>
                        </a:rPr>
                        <a:t>$38.21</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367217820"/>
                  </a:ext>
                </a:extLst>
              </a:tr>
              <a:tr h="229732">
                <a:tc>
                  <a:txBody>
                    <a:bodyPr/>
                    <a:lstStyle/>
                    <a:p>
                      <a:pPr algn="l" fontAlgn="b"/>
                      <a:r>
                        <a:rPr lang="en-US" sz="1100" i="1" u="none" strike="noStrike">
                          <a:effectLst/>
                        </a:rPr>
                        <a:t>Career Connections Learning Management System (LMS)</a:t>
                      </a:r>
                      <a:endParaRPr lang="en-US" sz="1100" b="0" i="1" u="none" strike="noStrike">
                        <a:solidFill>
                          <a:srgbClr val="FF0000"/>
                        </a:solidFill>
                        <a:effectLst/>
                        <a:latin typeface="Calibri" panose="020F0502020204030204" pitchFamily="34" charset="0"/>
                      </a:endParaRPr>
                    </a:p>
                  </a:txBody>
                  <a:tcPr marL="5515" marR="5515" marT="5515" marB="0" anchor="b"/>
                </a:tc>
                <a:tc>
                  <a:txBody>
                    <a:bodyPr/>
                    <a:lstStyle/>
                    <a:p>
                      <a:pPr algn="ctr" fontAlgn="b"/>
                      <a:endParaRPr lang="en-US" sz="1100" b="1" i="0" u="none" strike="noStrike">
                        <a:solidFill>
                          <a:srgbClr val="FF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056507163"/>
                  </a:ext>
                </a:extLst>
              </a:tr>
              <a:tr h="415902">
                <a:tc>
                  <a:txBody>
                    <a:bodyPr/>
                    <a:lstStyle/>
                    <a:p>
                      <a:pPr algn="l" fontAlgn="t"/>
                      <a:r>
                        <a:rPr lang="en-US" sz="1100" u="none" strike="noStrike">
                          <a:effectLst/>
                        </a:rPr>
                        <a:t>Annual Teacher's Site License </a:t>
                      </a:r>
                      <a:br>
                        <a:rPr lang="en-US" sz="1100" u="none" strike="noStrike">
                          <a:effectLst/>
                        </a:rPr>
                      </a:br>
                      <a:r>
                        <a:rPr lang="en-US" sz="1100" u="none" strike="noStrike">
                          <a:effectLst/>
                        </a:rPr>
                        <a:t>for Career Connections LMS</a:t>
                      </a:r>
                      <a:endParaRPr lang="en-US" sz="1100" b="0" i="0" u="none" strike="noStrike">
                        <a:solidFill>
                          <a:srgbClr val="000000"/>
                        </a:solidFill>
                        <a:effectLst/>
                        <a:latin typeface="Calibri" panose="020F0502020204030204" pitchFamily="34" charset="0"/>
                      </a:endParaRPr>
                    </a:p>
                  </a:txBody>
                  <a:tcPr marL="5515" marR="5515" marT="5515" marB="0"/>
                </a:tc>
                <a:tc>
                  <a:txBody>
                    <a:bodyPr/>
                    <a:lstStyle/>
                    <a:p>
                      <a:pPr algn="ctr" fontAlgn="b"/>
                      <a:r>
                        <a:rPr lang="en-US" sz="1100" u="none" strike="noStrike">
                          <a:effectLst/>
                        </a:rPr>
                        <a:t>$101.00 </a:t>
                      </a:r>
                      <a:endParaRPr lang="en-US" sz="1100" b="1" i="0" u="none" strike="noStrike">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2738070390"/>
                  </a:ext>
                </a:extLst>
              </a:tr>
              <a:tr h="415902">
                <a:tc>
                  <a:txBody>
                    <a:bodyPr/>
                    <a:lstStyle/>
                    <a:p>
                      <a:pPr algn="l" fontAlgn="b"/>
                      <a:r>
                        <a:rPr lang="en-US" sz="1100" u="none" strike="noStrike">
                          <a:effectLst/>
                        </a:rPr>
                        <a:t>Annual Student Site License </a:t>
                      </a:r>
                      <a:br>
                        <a:rPr lang="en-US" sz="1100" u="none" strike="noStrike">
                          <a:effectLst/>
                        </a:rPr>
                      </a:br>
                      <a:r>
                        <a:rPr lang="en-US" sz="1100" u="none" strike="noStrike">
                          <a:effectLst/>
                        </a:rPr>
                        <a:t>for Career Connections LMS</a:t>
                      </a:r>
                      <a:endParaRPr lang="en-US" sz="1100" b="0" i="0" u="none" strike="noStrike">
                        <a:solidFill>
                          <a:srgbClr val="000000"/>
                        </a:solidFill>
                        <a:effectLst/>
                        <a:latin typeface="Calibri" panose="020F0502020204030204" pitchFamily="34" charset="0"/>
                      </a:endParaRPr>
                    </a:p>
                  </a:txBody>
                  <a:tcPr marL="5515" marR="5515" marT="5515" marB="0" anchor="b"/>
                </a:tc>
                <a:tc>
                  <a:txBody>
                    <a:bodyPr/>
                    <a:lstStyle/>
                    <a:p>
                      <a:pPr algn="ctr" fontAlgn="b"/>
                      <a:r>
                        <a:rPr lang="en-US" sz="1100" u="none" strike="noStrike" dirty="0">
                          <a:effectLst/>
                        </a:rPr>
                        <a:t>$17.00 </a:t>
                      </a:r>
                      <a:endParaRPr lang="en-US" sz="1100" b="1" i="0" u="none" strike="noStrike" dirty="0">
                        <a:solidFill>
                          <a:srgbClr val="000000"/>
                        </a:solidFill>
                        <a:effectLst/>
                        <a:latin typeface="Calibri" panose="020F0502020204030204" pitchFamily="34" charset="0"/>
                      </a:endParaRPr>
                    </a:p>
                  </a:txBody>
                  <a:tcPr marL="5515" marR="5515" marT="5515" marB="0" anchor="b"/>
                </a:tc>
                <a:extLst>
                  <a:ext uri="{0D108BD9-81ED-4DB2-BD59-A6C34878D82A}">
                    <a16:rowId xmlns:a16="http://schemas.microsoft.com/office/drawing/2014/main" val="3201486552"/>
                  </a:ext>
                </a:extLst>
              </a:tr>
            </a:tbl>
          </a:graphicData>
        </a:graphic>
      </p:graphicFrame>
    </p:spTree>
    <p:extLst>
      <p:ext uri="{BB962C8B-B14F-4D97-AF65-F5344CB8AC3E}">
        <p14:creationId xmlns:p14="http://schemas.microsoft.com/office/powerpoint/2010/main" val="1999071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B71A45-6A90-4A0D-829E-43CB2FF785F1}"/>
              </a:ext>
            </a:extLst>
          </p:cNvPr>
          <p:cNvSpPr>
            <a:spLocks noGrp="1"/>
          </p:cNvSpPr>
          <p:nvPr>
            <p:ph type="title"/>
          </p:nvPr>
        </p:nvSpPr>
        <p:spPr>
          <a:xfrm>
            <a:off x="5297762" y="329184"/>
            <a:ext cx="6146378" cy="1057687"/>
          </a:xfrm>
        </p:spPr>
        <p:txBody>
          <a:bodyPr anchor="b">
            <a:normAutofit/>
          </a:bodyPr>
          <a:lstStyle/>
          <a:p>
            <a:r>
              <a:rPr lang="en-US" sz="5400">
                <a:latin typeface="Impact" panose="020B0806030902050204" pitchFamily="34" charset="0"/>
              </a:rPr>
              <a:t>Teachers Like . . .</a:t>
            </a:r>
            <a:endParaRPr lang="en-US" sz="5400" dirty="0">
              <a:latin typeface="Impact" panose="020B0806030902050204" pitchFamily="34" charset="0"/>
            </a:endParaRPr>
          </a:p>
        </p:txBody>
      </p:sp>
      <p:pic>
        <p:nvPicPr>
          <p:cNvPr id="9" name="Picture 8" descr="A person with a mask on his face&#10;&#10;Description automatically generated with low confidence">
            <a:extLst>
              <a:ext uri="{FF2B5EF4-FFF2-40B4-BE49-F238E27FC236}">
                <a16:creationId xmlns:a16="http://schemas.microsoft.com/office/drawing/2014/main" id="{A8E42F6D-96CB-4747-93AC-89362AE2800C}"/>
              </a:ext>
            </a:extLst>
          </p:cNvPr>
          <p:cNvPicPr>
            <a:picLocks noChangeAspect="1"/>
          </p:cNvPicPr>
          <p:nvPr/>
        </p:nvPicPr>
        <p:blipFill rotWithShape="1">
          <a:blip r:embed="rId3">
            <a:extLst>
              <a:ext uri="{28A0092B-C50C-407E-A947-70E740481C1C}">
                <a14:useLocalDpi xmlns:a14="http://schemas.microsoft.com/office/drawing/2010/main" val="0"/>
              </a:ext>
            </a:extLst>
          </a:blip>
          <a:srcRect l="5644" r="380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10">
            <a:extLst>
              <a:ext uri="{FF2B5EF4-FFF2-40B4-BE49-F238E27FC236}">
                <a16:creationId xmlns:a16="http://schemas.microsoft.com/office/drawing/2014/main" id="{1EE6FB43-7A09-46AE-BE37-2B0D9B11363E}"/>
              </a:ext>
            </a:extLst>
          </p:cNvPr>
          <p:cNvGraphicFramePr>
            <a:graphicFrameLocks noGrp="1"/>
          </p:cNvGraphicFramePr>
          <p:nvPr>
            <p:ph idx="1"/>
            <p:extLst>
              <p:ext uri="{D42A27DB-BD31-4B8C-83A1-F6EECF244321}">
                <p14:modId xmlns:p14="http://schemas.microsoft.com/office/powerpoint/2010/main" val="2340200977"/>
              </p:ext>
            </p:extLst>
          </p:nvPr>
        </p:nvGraphicFramePr>
        <p:xfrm>
          <a:off x="5163128" y="2706624"/>
          <a:ext cx="6640946" cy="3822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755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B9A780-6398-4416-BA66-30C833B26E05}"/>
              </a:ext>
            </a:extLst>
          </p:cNvPr>
          <p:cNvPicPr>
            <a:picLocks noChangeAspect="1"/>
          </p:cNvPicPr>
          <p:nvPr/>
        </p:nvPicPr>
        <p:blipFill rotWithShape="1">
          <a:blip r:embed="rId3"/>
          <a:srcRect t="3956" r="-2" b="1490"/>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Content Placeholder 6" descr="A person holding a book&#10;&#10;Description automatically generated with low confidence">
            <a:extLst>
              <a:ext uri="{FF2B5EF4-FFF2-40B4-BE49-F238E27FC236}">
                <a16:creationId xmlns:a16="http://schemas.microsoft.com/office/drawing/2014/main" id="{8F433D75-67AF-4E47-B5D0-739C62FACEA7}"/>
              </a:ext>
            </a:extLst>
          </p:cNvPr>
          <p:cNvPicPr>
            <a:picLocks noChangeAspect="1"/>
          </p:cNvPicPr>
          <p:nvPr/>
        </p:nvPicPr>
        <p:blipFill rotWithShape="1">
          <a:blip r:embed="rId4">
            <a:extLst>
              <a:ext uri="{28A0092B-C50C-407E-A947-70E740481C1C}">
                <a14:useLocalDpi xmlns:a14="http://schemas.microsoft.com/office/drawing/2010/main" val="0"/>
              </a:ext>
            </a:extLst>
          </a:blip>
          <a:srcRect r="2" b="6030"/>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124" name="Picture 4">
            <a:extLst>
              <a:ext uri="{FF2B5EF4-FFF2-40B4-BE49-F238E27FC236}">
                <a16:creationId xmlns:a16="http://schemas.microsoft.com/office/drawing/2014/main" id="{DAAD8ECD-76BA-4CB7-BA75-74000BD36F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792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B71A45-6A90-4A0D-829E-43CB2FF785F1}"/>
              </a:ext>
            </a:extLst>
          </p:cNvPr>
          <p:cNvSpPr>
            <a:spLocks noGrp="1"/>
          </p:cNvSpPr>
          <p:nvPr>
            <p:ph type="title"/>
          </p:nvPr>
        </p:nvSpPr>
        <p:spPr>
          <a:xfrm>
            <a:off x="448056" y="685800"/>
            <a:ext cx="2807208" cy="1325563"/>
          </a:xfrm>
        </p:spPr>
        <p:txBody>
          <a:bodyPr>
            <a:normAutofit/>
          </a:bodyPr>
          <a:lstStyle/>
          <a:p>
            <a:r>
              <a:rPr lang="en-US" sz="2400" dirty="0">
                <a:latin typeface="Impact" panose="020B0806030902050204" pitchFamily="34" charset="0"/>
              </a:rPr>
              <a:t>Career Connections </a:t>
            </a:r>
            <a:br>
              <a:rPr lang="en-US" sz="2400" dirty="0">
                <a:latin typeface="Impact" panose="020B0806030902050204" pitchFamily="34" charset="0"/>
              </a:rPr>
            </a:br>
            <a:r>
              <a:rPr lang="en-US" sz="2400" dirty="0">
                <a:latin typeface="Impact" panose="020B0806030902050204" pitchFamily="34" charset="0"/>
              </a:rPr>
              <a:t>Schools are </a:t>
            </a:r>
            <a:br>
              <a:rPr lang="en-US" sz="2400" dirty="0">
                <a:latin typeface="Impact" panose="020B0806030902050204" pitchFamily="34" charset="0"/>
              </a:rPr>
            </a:br>
            <a:r>
              <a:rPr lang="en-US" sz="2400" dirty="0">
                <a:latin typeface="Impact" panose="020B0806030902050204" pitchFamily="34" charset="0"/>
              </a:rPr>
              <a:t>PNCI’s Priority</a:t>
            </a:r>
          </a:p>
        </p:txBody>
      </p:sp>
      <p:sp>
        <p:nvSpPr>
          <p:cNvPr id="81" name="Rectangle 8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8" name="Content Placeholder 5127">
            <a:extLst>
              <a:ext uri="{FF2B5EF4-FFF2-40B4-BE49-F238E27FC236}">
                <a16:creationId xmlns:a16="http://schemas.microsoft.com/office/drawing/2014/main" id="{16A4F223-4B45-4AB4-A358-63BB49BFBDFE}"/>
              </a:ext>
            </a:extLst>
          </p:cNvPr>
          <p:cNvSpPr>
            <a:spLocks noGrp="1"/>
          </p:cNvSpPr>
          <p:nvPr>
            <p:ph idx="1"/>
          </p:nvPr>
        </p:nvSpPr>
        <p:spPr>
          <a:xfrm>
            <a:off x="448056" y="2258568"/>
            <a:ext cx="2807208" cy="3922776"/>
          </a:xfrm>
        </p:spPr>
        <p:txBody>
          <a:bodyPr>
            <a:normAutofit/>
          </a:bodyPr>
          <a:lstStyle/>
          <a:p>
            <a:pPr>
              <a:lnSpc>
                <a:spcPct val="150000"/>
              </a:lnSpc>
            </a:pPr>
            <a:r>
              <a:rPr lang="en-US" sz="2000" dirty="0"/>
              <a:t>Career Fairs</a:t>
            </a:r>
          </a:p>
          <a:p>
            <a:pPr>
              <a:lnSpc>
                <a:spcPct val="150000"/>
              </a:lnSpc>
            </a:pPr>
            <a:r>
              <a:rPr lang="en-US" sz="2000" dirty="0"/>
              <a:t>Classroom Visits</a:t>
            </a:r>
          </a:p>
          <a:p>
            <a:pPr>
              <a:lnSpc>
                <a:spcPct val="150000"/>
              </a:lnSpc>
            </a:pPr>
            <a:r>
              <a:rPr lang="en-US" sz="2000" dirty="0"/>
              <a:t>Job Shadows at PNCI</a:t>
            </a:r>
          </a:p>
          <a:p>
            <a:pPr>
              <a:lnSpc>
                <a:spcPct val="150000"/>
              </a:lnSpc>
            </a:pPr>
            <a:r>
              <a:rPr lang="en-US" sz="2000" dirty="0"/>
              <a:t>Teacher Workshops</a:t>
            </a:r>
          </a:p>
          <a:p>
            <a:pPr>
              <a:lnSpc>
                <a:spcPct val="150000"/>
              </a:lnSpc>
            </a:pPr>
            <a:r>
              <a:rPr lang="en-US" sz="2000" dirty="0"/>
              <a:t>HS Summer Internship</a:t>
            </a:r>
          </a:p>
          <a:p>
            <a:pPr marL="0" indent="0">
              <a:buNone/>
            </a:pPr>
            <a:endParaRPr lang="en-US" sz="1700" dirty="0"/>
          </a:p>
          <a:p>
            <a:pPr marL="0" indent="0">
              <a:buNone/>
            </a:pPr>
            <a:endParaRPr lang="en-US" sz="1700" dirty="0"/>
          </a:p>
        </p:txBody>
      </p:sp>
      <p:pic>
        <p:nvPicPr>
          <p:cNvPr id="8" name="Picture 7" descr="A picture containing person, outdoor, people&#10;&#10;Description automatically generated">
            <a:extLst>
              <a:ext uri="{FF2B5EF4-FFF2-40B4-BE49-F238E27FC236}">
                <a16:creationId xmlns:a16="http://schemas.microsoft.com/office/drawing/2014/main" id="{F5DD94E8-15DC-4857-B1A1-086A9883DB46}"/>
              </a:ext>
            </a:extLst>
          </p:cNvPr>
          <p:cNvPicPr>
            <a:picLocks noChangeAspect="1"/>
          </p:cNvPicPr>
          <p:nvPr/>
        </p:nvPicPr>
        <p:blipFill rotWithShape="1">
          <a:blip r:embed="rId6">
            <a:extLst>
              <a:ext uri="{28A0092B-C50C-407E-A947-70E740481C1C}">
                <a14:useLocalDpi xmlns:a14="http://schemas.microsoft.com/office/drawing/2010/main" val="0"/>
              </a:ext>
            </a:extLst>
          </a:blip>
          <a:srcRect t="5268" r="-1"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pic>
        <p:nvPicPr>
          <p:cNvPr id="11" name="Picture 10" descr="Logo&#10;&#10;Description automatically generated">
            <a:extLst>
              <a:ext uri="{FF2B5EF4-FFF2-40B4-BE49-F238E27FC236}">
                <a16:creationId xmlns:a16="http://schemas.microsoft.com/office/drawing/2014/main" id="{B64E5470-F5A0-473E-A62F-B57E1CD007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647" y="5271834"/>
            <a:ext cx="1927375" cy="1625455"/>
          </a:xfrm>
          <a:prstGeom prst="rect">
            <a:avLst/>
          </a:prstGeom>
        </p:spPr>
      </p:pic>
    </p:spTree>
    <p:extLst>
      <p:ext uri="{BB962C8B-B14F-4D97-AF65-F5344CB8AC3E}">
        <p14:creationId xmlns:p14="http://schemas.microsoft.com/office/powerpoint/2010/main" val="2145122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6CB7E7-0755-4D46-B0B4-0626A10E900D}"/>
              </a:ext>
            </a:extLst>
          </p:cNvPr>
          <p:cNvSpPr>
            <a:spLocks noGrp="1"/>
          </p:cNvSpPr>
          <p:nvPr>
            <p:ph type="title"/>
          </p:nvPr>
        </p:nvSpPr>
        <p:spPr>
          <a:xfrm>
            <a:off x="3870219" y="260126"/>
            <a:ext cx="7880401" cy="966331"/>
          </a:xfrm>
        </p:spPr>
        <p:txBody>
          <a:bodyPr>
            <a:normAutofit/>
          </a:bodyPr>
          <a:lstStyle/>
          <a:p>
            <a:pPr algn="r">
              <a:lnSpc>
                <a:spcPct val="150000"/>
              </a:lnSpc>
            </a:pPr>
            <a:r>
              <a:rPr lang="en-US" dirty="0">
                <a:solidFill>
                  <a:schemeClr val="accent1"/>
                </a:solidFill>
                <a:latin typeface="Impact" panose="020B0806030902050204" pitchFamily="34" charset="0"/>
              </a:rPr>
              <a:t>Career Connections in OR/SW WA</a:t>
            </a:r>
          </a:p>
        </p:txBody>
      </p:sp>
      <p:sp>
        <p:nvSpPr>
          <p:cNvPr id="3" name="Content Placeholder 2">
            <a:extLst>
              <a:ext uri="{FF2B5EF4-FFF2-40B4-BE49-F238E27FC236}">
                <a16:creationId xmlns:a16="http://schemas.microsoft.com/office/drawing/2014/main" id="{8689DB61-9E21-41AF-AF43-5B5E12027FF1}"/>
              </a:ext>
            </a:extLst>
          </p:cNvPr>
          <p:cNvSpPr>
            <a:spLocks noGrp="1"/>
          </p:cNvSpPr>
          <p:nvPr>
            <p:ph sz="half" idx="1"/>
          </p:nvPr>
        </p:nvSpPr>
        <p:spPr>
          <a:xfrm>
            <a:off x="288659" y="210141"/>
            <a:ext cx="3745423" cy="6047514"/>
          </a:xfrm>
        </p:spPr>
        <p:txBody>
          <a:bodyPr>
            <a:normAutofit fontScale="25000" lnSpcReduction="20000"/>
          </a:bodyPr>
          <a:lstStyle/>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Albany Options School</a:t>
            </a: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Battle Ground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Bend Senior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Bend Tech Academy at Marshall</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Benson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Central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Cleveland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Crescent Valley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Creswell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David Douglas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Early College &amp; Career Options (ECCO)</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Elmira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Evergreen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Franklin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Gladstone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Grant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Harrisburg HS</a:t>
            </a:r>
            <a:endParaRPr lang="en-US" sz="5600" b="0" dirty="0">
              <a:effectLst/>
            </a:endParaRPr>
          </a:p>
          <a:p>
            <a:pPr marL="0" indent="0" rtl="0">
              <a:lnSpc>
                <a:spcPct val="170000"/>
              </a:lnSpc>
              <a:spcBef>
                <a:spcPts val="0"/>
              </a:spcBef>
              <a:spcAft>
                <a:spcPts val="0"/>
              </a:spcAft>
              <a:buNone/>
            </a:pPr>
            <a:r>
              <a:rPr lang="en-US" sz="5600" b="0" i="0" u="none" strike="noStrike" dirty="0" err="1">
                <a:solidFill>
                  <a:srgbClr val="000000"/>
                </a:solidFill>
                <a:effectLst/>
                <a:latin typeface="Arial" panose="020B0604020202020204" pitchFamily="34" charset="0"/>
              </a:rPr>
              <a:t>Helensview</a:t>
            </a:r>
            <a:r>
              <a:rPr lang="en-US" sz="5600" b="0" i="0" u="none" strike="noStrike" dirty="0">
                <a:solidFill>
                  <a:srgbClr val="000000"/>
                </a:solidFill>
                <a:effectLst/>
                <a:latin typeface="Arial" panose="020B0604020202020204" pitchFamily="34" charset="0"/>
              </a:rPr>
              <a:t>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Hudson Bay HS</a:t>
            </a:r>
            <a:endParaRPr lang="en-US" sz="5600" b="0" dirty="0">
              <a:effectLst/>
            </a:endParaRPr>
          </a:p>
          <a:p>
            <a:pPr marL="0" indent="0" rtl="0">
              <a:lnSpc>
                <a:spcPct val="170000"/>
              </a:lnSpc>
              <a:spcBef>
                <a:spcPts val="0"/>
              </a:spcBef>
              <a:spcAft>
                <a:spcPts val="0"/>
              </a:spcAft>
              <a:buNone/>
            </a:pPr>
            <a:endParaRPr lang="en-US" dirty="0"/>
          </a:p>
        </p:txBody>
      </p:sp>
      <p:sp>
        <p:nvSpPr>
          <p:cNvPr id="5" name="Content Placeholder 4">
            <a:extLst>
              <a:ext uri="{FF2B5EF4-FFF2-40B4-BE49-F238E27FC236}">
                <a16:creationId xmlns:a16="http://schemas.microsoft.com/office/drawing/2014/main" id="{D9916F4D-F829-4396-B12D-D51148BE1014}"/>
              </a:ext>
            </a:extLst>
          </p:cNvPr>
          <p:cNvSpPr>
            <a:spLocks noGrp="1"/>
          </p:cNvSpPr>
          <p:nvPr>
            <p:ph sz="half" idx="2"/>
          </p:nvPr>
        </p:nvSpPr>
        <p:spPr>
          <a:xfrm>
            <a:off x="3858434" y="1512927"/>
            <a:ext cx="2738677" cy="5847853"/>
          </a:xfrm>
        </p:spPr>
        <p:txBody>
          <a:bodyPr>
            <a:normAutofit fontScale="25000" lnSpcReduction="20000"/>
          </a:bodyPr>
          <a:lstStyle/>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Jefferson HS</a:t>
            </a:r>
            <a:br>
              <a:rPr lang="en-US" sz="5600" dirty="0"/>
            </a:br>
            <a:r>
              <a:rPr lang="en-US" sz="5600" b="0" i="0" u="none" strike="noStrike" dirty="0">
                <a:solidFill>
                  <a:srgbClr val="000000"/>
                </a:solidFill>
                <a:effectLst/>
                <a:latin typeface="Arial" panose="020B0604020202020204" pitchFamily="34" charset="0"/>
              </a:rPr>
              <a:t>La Grande HS</a:t>
            </a:r>
            <a:endParaRPr lang="en-US" sz="5600" b="0" dirty="0">
              <a:effectLst/>
            </a:endParaRPr>
          </a:p>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Lincoln County SD</a:t>
            </a:r>
          </a:p>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Lowell Junior/Senior High</a:t>
            </a:r>
            <a:endParaRPr lang="en-US" sz="5600" b="0" dirty="0">
              <a:effectLst/>
            </a:endParaRPr>
          </a:p>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Madison HS</a:t>
            </a:r>
            <a:endParaRPr lang="en-US" sz="5600" b="0" dirty="0">
              <a:effectLst/>
            </a:endParaRPr>
          </a:p>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Mark Morris HS</a:t>
            </a:r>
            <a:endParaRPr lang="en-US" sz="5600" b="0" dirty="0">
              <a:effectLst/>
            </a:endParaRPr>
          </a:p>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Medford School District </a:t>
            </a:r>
          </a:p>
          <a:p>
            <a:pPr marL="0" indent="0">
              <a:lnSpc>
                <a:spcPct val="170000"/>
              </a:lnSpc>
              <a:spcBef>
                <a:spcPts val="0"/>
              </a:spcBef>
              <a:buNone/>
            </a:pPr>
            <a:r>
              <a:rPr lang="en-US" sz="5600" b="0" i="0" u="none" strike="noStrike" dirty="0">
                <a:solidFill>
                  <a:srgbClr val="000000"/>
                </a:solidFill>
                <a:effectLst/>
                <a:latin typeface="Arial" panose="020B0604020202020204" pitchFamily="34" charset="0"/>
              </a:rPr>
              <a:t>Merlo Station</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Mountain View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Obsidian MS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Redmond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Reynolds HS</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Reynolds Learning Academy</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Riverside Jr/Sr High</a:t>
            </a:r>
            <a:endParaRPr lang="en-US" sz="5600" b="0" dirty="0">
              <a:effectLst/>
            </a:endParaRPr>
          </a:p>
          <a:p>
            <a:pPr marL="0" indent="0" rtl="0">
              <a:lnSpc>
                <a:spcPct val="170000"/>
              </a:lnSpc>
              <a:spcBef>
                <a:spcPts val="0"/>
              </a:spcBef>
              <a:spcAft>
                <a:spcPts val="0"/>
              </a:spcAft>
              <a:buNone/>
            </a:pPr>
            <a:r>
              <a:rPr lang="en-US" sz="5600" b="0" i="0" u="none" strike="noStrike" dirty="0">
                <a:solidFill>
                  <a:srgbClr val="000000"/>
                </a:solidFill>
                <a:effectLst/>
                <a:latin typeface="Arial" panose="020B0604020202020204" pitchFamily="34" charset="0"/>
              </a:rPr>
              <a:t>Roosevelt HS</a:t>
            </a:r>
            <a:endParaRPr lang="en-US" sz="5600" b="0" dirty="0">
              <a:effectLst/>
            </a:endParaRPr>
          </a:p>
          <a:p>
            <a:endParaRPr lang="en-US" dirty="0"/>
          </a:p>
        </p:txBody>
      </p:sp>
      <p:sp>
        <p:nvSpPr>
          <p:cNvPr id="6" name="Content Placeholder 4">
            <a:extLst>
              <a:ext uri="{FF2B5EF4-FFF2-40B4-BE49-F238E27FC236}">
                <a16:creationId xmlns:a16="http://schemas.microsoft.com/office/drawing/2014/main" id="{F221A17A-5BBC-4F07-9574-6BE5A5D972CE}"/>
              </a:ext>
            </a:extLst>
          </p:cNvPr>
          <p:cNvSpPr txBox="1">
            <a:spLocks/>
          </p:cNvSpPr>
          <p:nvPr/>
        </p:nvSpPr>
        <p:spPr>
          <a:xfrm>
            <a:off x="6421463" y="1906317"/>
            <a:ext cx="4654981" cy="435133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Sabin Schellenberg Tech Ctr</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Santiam HS</a:t>
            </a:r>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Silverton HS</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St Helens HS</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Stayton HS</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Tigard HS</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Toledo HS</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Triangle Lake Charter School</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Tualatin HS</a:t>
            </a:r>
            <a:endParaRPr lang="en-US" sz="5600" dirty="0"/>
          </a:p>
          <a:p>
            <a:pPr marL="0" indent="0">
              <a:lnSpc>
                <a:spcPct val="170000"/>
              </a:lnSpc>
              <a:spcBef>
                <a:spcPts val="0"/>
              </a:spcBef>
              <a:buFont typeface="Arial" panose="020B0604020202020204" pitchFamily="34" charset="0"/>
              <a:buNone/>
            </a:pPr>
            <a:r>
              <a:rPr lang="en-US" sz="5600" dirty="0" err="1">
                <a:solidFill>
                  <a:srgbClr val="000000"/>
                </a:solidFill>
                <a:latin typeface="Arial" panose="020B0604020202020204" pitchFamily="34" charset="0"/>
              </a:rPr>
              <a:t>Willamina</a:t>
            </a:r>
            <a:r>
              <a:rPr lang="en-US" sz="5600" dirty="0">
                <a:solidFill>
                  <a:srgbClr val="000000"/>
                </a:solidFill>
                <a:latin typeface="Arial" panose="020B0604020202020204" pitchFamily="34" charset="0"/>
              </a:rPr>
              <a:t> HS</a:t>
            </a:r>
            <a:endParaRPr lang="en-US" sz="5600" dirty="0"/>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Wilson HS</a:t>
            </a:r>
          </a:p>
          <a:p>
            <a:pPr marL="0" indent="0">
              <a:lnSpc>
                <a:spcPct val="170000"/>
              </a:lnSpc>
              <a:spcBef>
                <a:spcPts val="0"/>
              </a:spcBef>
              <a:buFont typeface="Arial" panose="020B0604020202020204" pitchFamily="34" charset="0"/>
              <a:buNone/>
            </a:pPr>
            <a:r>
              <a:rPr lang="en-US" sz="5600" i="1" dirty="0">
                <a:solidFill>
                  <a:srgbClr val="000000"/>
                </a:solidFill>
                <a:latin typeface="Arial" panose="020B0604020202020204" pitchFamily="34" charset="0"/>
              </a:rPr>
              <a:t>Pre-Apprenticeship Programs</a:t>
            </a:r>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Oregon Job Corps Centers</a:t>
            </a:r>
          </a:p>
          <a:p>
            <a:pPr marL="0" indent="0">
              <a:lnSpc>
                <a:spcPct val="170000"/>
              </a:lnSpc>
              <a:spcBef>
                <a:spcPts val="0"/>
              </a:spcBef>
              <a:buFont typeface="Arial" panose="020B0604020202020204" pitchFamily="34" charset="0"/>
              <a:buNone/>
            </a:pPr>
            <a:r>
              <a:rPr lang="en-US" sz="5600" dirty="0">
                <a:solidFill>
                  <a:srgbClr val="000000"/>
                </a:solidFill>
                <a:latin typeface="Arial" panose="020B0604020202020204" pitchFamily="34" charset="0"/>
              </a:rPr>
              <a:t>Community Services Consortium Pre-Apprenticeship</a:t>
            </a:r>
            <a:endParaRPr lang="en-US" sz="5600" dirty="0"/>
          </a:p>
          <a:p>
            <a:endParaRPr lang="en-US" dirty="0"/>
          </a:p>
        </p:txBody>
      </p:sp>
    </p:spTree>
    <p:extLst>
      <p:ext uri="{BB962C8B-B14F-4D97-AF65-F5344CB8AC3E}">
        <p14:creationId xmlns:p14="http://schemas.microsoft.com/office/powerpoint/2010/main" val="16761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additive="base">
                                        <p:cTn id="6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 calcmode="lin" valueType="num">
                                      <p:cBhvr additive="base">
                                        <p:cTn id="72"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 calcmode="lin" valueType="num">
                                      <p:cBhvr additive="base">
                                        <p:cTn id="7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 calcmode="lin" valueType="num">
                                      <p:cBhvr additive="base">
                                        <p:cTn id="82"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grpId="0" nodeType="after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 calcmode="lin" valueType="num">
                                      <p:cBhvr additive="base">
                                        <p:cTn id="8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grpId="0" nodeType="after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 calcmode="lin" valueType="num">
                                      <p:cBhvr additive="base">
                                        <p:cTn id="92"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grpId="0" nodeType="after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 calcmode="lin" valueType="num">
                                      <p:cBhvr additive="base">
                                        <p:cTn id="97"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5">
                                            <p:txEl>
                                              <p:pRg st="0" end="0"/>
                                            </p:txEl>
                                          </p:spTgt>
                                        </p:tgtEl>
                                        <p:attrNameLst>
                                          <p:attrName>style.visibility</p:attrName>
                                        </p:attrNameLst>
                                      </p:cBhvr>
                                      <p:to>
                                        <p:strVal val="visible"/>
                                      </p:to>
                                    </p:set>
                                    <p:anim calcmode="lin" valueType="num">
                                      <p:cBhvr additive="base">
                                        <p:cTn id="10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4" fill="hold" grpId="0" nodeType="afterEffect">
                                  <p:stCondLst>
                                    <p:cond delay="0"/>
                                  </p:stCondLst>
                                  <p:childTnLst>
                                    <p:set>
                                      <p:cBhvr>
                                        <p:cTn id="106" dur="1" fill="hold">
                                          <p:stCondLst>
                                            <p:cond delay="0"/>
                                          </p:stCondLst>
                                        </p:cTn>
                                        <p:tgtEl>
                                          <p:spTgt spid="5">
                                            <p:txEl>
                                              <p:pRg st="1" end="1"/>
                                            </p:txEl>
                                          </p:spTgt>
                                        </p:tgtEl>
                                        <p:attrNameLst>
                                          <p:attrName>style.visibility</p:attrName>
                                        </p:attrNameLst>
                                      </p:cBhvr>
                                      <p:to>
                                        <p:strVal val="visible"/>
                                      </p:to>
                                    </p:set>
                                    <p:anim calcmode="lin" valueType="num">
                                      <p:cBhvr additive="base">
                                        <p:cTn id="10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4" fill="hold" grpId="0" nodeType="afterEffect">
                                  <p:stCondLst>
                                    <p:cond delay="0"/>
                                  </p:stCondLst>
                                  <p:childTnLst>
                                    <p:set>
                                      <p:cBhvr>
                                        <p:cTn id="111" dur="1" fill="hold">
                                          <p:stCondLst>
                                            <p:cond delay="0"/>
                                          </p:stCondLst>
                                        </p:cTn>
                                        <p:tgtEl>
                                          <p:spTgt spid="5">
                                            <p:txEl>
                                              <p:pRg st="2" end="2"/>
                                            </p:txEl>
                                          </p:spTgt>
                                        </p:tgtEl>
                                        <p:attrNameLst>
                                          <p:attrName>style.visibility</p:attrName>
                                        </p:attrNameLst>
                                      </p:cBhvr>
                                      <p:to>
                                        <p:strVal val="visible"/>
                                      </p:to>
                                    </p:set>
                                    <p:anim calcmode="lin" valueType="num">
                                      <p:cBhvr additive="base">
                                        <p:cTn id="1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4" fill="hold" grpId="0" nodeType="afterEffect">
                                  <p:stCondLst>
                                    <p:cond delay="0"/>
                                  </p:stCondLst>
                                  <p:childTnLst>
                                    <p:set>
                                      <p:cBhvr>
                                        <p:cTn id="116" dur="1" fill="hold">
                                          <p:stCondLst>
                                            <p:cond delay="0"/>
                                          </p:stCondLst>
                                        </p:cTn>
                                        <p:tgtEl>
                                          <p:spTgt spid="5">
                                            <p:txEl>
                                              <p:pRg st="3" end="3"/>
                                            </p:txEl>
                                          </p:spTgt>
                                        </p:tgtEl>
                                        <p:attrNameLst>
                                          <p:attrName>style.visibility</p:attrName>
                                        </p:attrNameLst>
                                      </p:cBhvr>
                                      <p:to>
                                        <p:strVal val="visible"/>
                                      </p:to>
                                    </p:set>
                                    <p:anim calcmode="lin" valueType="num">
                                      <p:cBhvr additive="base">
                                        <p:cTn id="1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119" fill="hold">
                            <p:stCondLst>
                              <p:cond delay="11500"/>
                            </p:stCondLst>
                            <p:childTnLst>
                              <p:par>
                                <p:cTn id="120" presetID="2" presetClass="entr" presetSubtype="4" fill="hold" grpId="0" nodeType="afterEffect">
                                  <p:stCondLst>
                                    <p:cond delay="0"/>
                                  </p:stCondLst>
                                  <p:childTnLst>
                                    <p:set>
                                      <p:cBhvr>
                                        <p:cTn id="121" dur="1" fill="hold">
                                          <p:stCondLst>
                                            <p:cond delay="0"/>
                                          </p:stCondLst>
                                        </p:cTn>
                                        <p:tgtEl>
                                          <p:spTgt spid="5">
                                            <p:txEl>
                                              <p:pRg st="4" end="4"/>
                                            </p:txEl>
                                          </p:spTgt>
                                        </p:tgtEl>
                                        <p:attrNameLst>
                                          <p:attrName>style.visibility</p:attrName>
                                        </p:attrNameLst>
                                      </p:cBhvr>
                                      <p:to>
                                        <p:strVal val="visible"/>
                                      </p:to>
                                    </p:set>
                                    <p:anim calcmode="lin" valueType="num">
                                      <p:cBhvr additive="base">
                                        <p:cTn id="12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12000"/>
                            </p:stCondLst>
                            <p:childTnLst>
                              <p:par>
                                <p:cTn id="125" presetID="2" presetClass="entr" presetSubtype="4" fill="hold" grpId="0" nodeType="afterEffect">
                                  <p:stCondLst>
                                    <p:cond delay="0"/>
                                  </p:stCondLst>
                                  <p:childTnLst>
                                    <p:set>
                                      <p:cBhvr>
                                        <p:cTn id="126" dur="1" fill="hold">
                                          <p:stCondLst>
                                            <p:cond delay="0"/>
                                          </p:stCondLst>
                                        </p:cTn>
                                        <p:tgtEl>
                                          <p:spTgt spid="5">
                                            <p:txEl>
                                              <p:pRg st="5" end="5"/>
                                            </p:txEl>
                                          </p:spTgt>
                                        </p:tgtEl>
                                        <p:attrNameLst>
                                          <p:attrName>style.visibility</p:attrName>
                                        </p:attrNameLst>
                                      </p:cBhvr>
                                      <p:to>
                                        <p:strVal val="visible"/>
                                      </p:to>
                                    </p:set>
                                    <p:anim calcmode="lin" valueType="num">
                                      <p:cBhvr additive="base">
                                        <p:cTn id="1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4" fill="hold" grpId="0" nodeType="afterEffect">
                                  <p:stCondLst>
                                    <p:cond delay="0"/>
                                  </p:stCondLst>
                                  <p:childTnLst>
                                    <p:set>
                                      <p:cBhvr>
                                        <p:cTn id="131" dur="1" fill="hold">
                                          <p:stCondLst>
                                            <p:cond delay="0"/>
                                          </p:stCondLst>
                                        </p:cTn>
                                        <p:tgtEl>
                                          <p:spTgt spid="5">
                                            <p:txEl>
                                              <p:pRg st="6" end="6"/>
                                            </p:txEl>
                                          </p:spTgt>
                                        </p:tgtEl>
                                        <p:attrNameLst>
                                          <p:attrName>style.visibility</p:attrName>
                                        </p:attrNameLst>
                                      </p:cBhvr>
                                      <p:to>
                                        <p:strVal val="visible"/>
                                      </p:to>
                                    </p:set>
                                    <p:anim calcmode="lin" valueType="num">
                                      <p:cBhvr additive="base">
                                        <p:cTn id="13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134" fill="hold">
                            <p:stCondLst>
                              <p:cond delay="13000"/>
                            </p:stCondLst>
                            <p:childTnLst>
                              <p:par>
                                <p:cTn id="135" presetID="2" presetClass="entr" presetSubtype="4" fill="hold" grpId="0" nodeType="afterEffect">
                                  <p:stCondLst>
                                    <p:cond delay="0"/>
                                  </p:stCondLst>
                                  <p:childTnLst>
                                    <p:set>
                                      <p:cBhvr>
                                        <p:cTn id="136" dur="1" fill="hold">
                                          <p:stCondLst>
                                            <p:cond delay="0"/>
                                          </p:stCondLst>
                                        </p:cTn>
                                        <p:tgtEl>
                                          <p:spTgt spid="5">
                                            <p:txEl>
                                              <p:pRg st="7" end="7"/>
                                            </p:txEl>
                                          </p:spTgt>
                                        </p:tgtEl>
                                        <p:attrNameLst>
                                          <p:attrName>style.visibility</p:attrName>
                                        </p:attrNameLst>
                                      </p:cBhvr>
                                      <p:to>
                                        <p:strVal val="visible"/>
                                      </p:to>
                                    </p:set>
                                    <p:anim calcmode="lin" valueType="num">
                                      <p:cBhvr additive="base">
                                        <p:cTn id="1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139" fill="hold">
                            <p:stCondLst>
                              <p:cond delay="13500"/>
                            </p:stCondLst>
                            <p:childTnLst>
                              <p:par>
                                <p:cTn id="140" presetID="2" presetClass="entr" presetSubtype="4" fill="hold" grpId="0" nodeType="afterEffect">
                                  <p:stCondLst>
                                    <p:cond delay="0"/>
                                  </p:stCondLst>
                                  <p:childTnLst>
                                    <p:set>
                                      <p:cBhvr>
                                        <p:cTn id="141" dur="1" fill="hold">
                                          <p:stCondLst>
                                            <p:cond delay="0"/>
                                          </p:stCondLst>
                                        </p:cTn>
                                        <p:tgtEl>
                                          <p:spTgt spid="5">
                                            <p:txEl>
                                              <p:pRg st="8" end="8"/>
                                            </p:txEl>
                                          </p:spTgt>
                                        </p:tgtEl>
                                        <p:attrNameLst>
                                          <p:attrName>style.visibility</p:attrName>
                                        </p:attrNameLst>
                                      </p:cBhvr>
                                      <p:to>
                                        <p:strVal val="visible"/>
                                      </p:to>
                                    </p:set>
                                    <p:anim calcmode="lin" valueType="num">
                                      <p:cBhvr additive="base">
                                        <p:cTn id="14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144" fill="hold">
                            <p:stCondLst>
                              <p:cond delay="14000"/>
                            </p:stCondLst>
                            <p:childTnLst>
                              <p:par>
                                <p:cTn id="145" presetID="2" presetClass="entr" presetSubtype="4" fill="hold" grpId="0" nodeType="afterEffect">
                                  <p:stCondLst>
                                    <p:cond delay="0"/>
                                  </p:stCondLst>
                                  <p:childTnLst>
                                    <p:set>
                                      <p:cBhvr>
                                        <p:cTn id="146" dur="1" fill="hold">
                                          <p:stCondLst>
                                            <p:cond delay="0"/>
                                          </p:stCondLst>
                                        </p:cTn>
                                        <p:tgtEl>
                                          <p:spTgt spid="5">
                                            <p:txEl>
                                              <p:pRg st="9" end="9"/>
                                            </p:txEl>
                                          </p:spTgt>
                                        </p:tgtEl>
                                        <p:attrNameLst>
                                          <p:attrName>style.visibility</p:attrName>
                                        </p:attrNameLst>
                                      </p:cBhvr>
                                      <p:to>
                                        <p:strVal val="visible"/>
                                      </p:to>
                                    </p:set>
                                    <p:anim calcmode="lin" valueType="num">
                                      <p:cBhvr additive="base">
                                        <p:cTn id="1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149" fill="hold">
                            <p:stCondLst>
                              <p:cond delay="14500"/>
                            </p:stCondLst>
                            <p:childTnLst>
                              <p:par>
                                <p:cTn id="150" presetID="2" presetClass="entr" presetSubtype="4" fill="hold" grpId="0" nodeType="afterEffect">
                                  <p:stCondLst>
                                    <p:cond delay="0"/>
                                  </p:stCondLst>
                                  <p:childTnLst>
                                    <p:set>
                                      <p:cBhvr>
                                        <p:cTn id="151" dur="1" fill="hold">
                                          <p:stCondLst>
                                            <p:cond delay="0"/>
                                          </p:stCondLst>
                                        </p:cTn>
                                        <p:tgtEl>
                                          <p:spTgt spid="5">
                                            <p:txEl>
                                              <p:pRg st="10" end="10"/>
                                            </p:txEl>
                                          </p:spTgt>
                                        </p:tgtEl>
                                        <p:attrNameLst>
                                          <p:attrName>style.visibility</p:attrName>
                                        </p:attrNameLst>
                                      </p:cBhvr>
                                      <p:to>
                                        <p:strVal val="visible"/>
                                      </p:to>
                                    </p:set>
                                    <p:anim calcmode="lin" valueType="num">
                                      <p:cBhvr additive="base">
                                        <p:cTn id="152"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par>
                          <p:cTn id="154" fill="hold">
                            <p:stCondLst>
                              <p:cond delay="15000"/>
                            </p:stCondLst>
                            <p:childTnLst>
                              <p:par>
                                <p:cTn id="155" presetID="2" presetClass="entr" presetSubtype="4" fill="hold" grpId="0" nodeType="afterEffect">
                                  <p:stCondLst>
                                    <p:cond delay="0"/>
                                  </p:stCondLst>
                                  <p:childTnLst>
                                    <p:set>
                                      <p:cBhvr>
                                        <p:cTn id="156" dur="1" fill="hold">
                                          <p:stCondLst>
                                            <p:cond delay="0"/>
                                          </p:stCondLst>
                                        </p:cTn>
                                        <p:tgtEl>
                                          <p:spTgt spid="5">
                                            <p:txEl>
                                              <p:pRg st="11" end="11"/>
                                            </p:txEl>
                                          </p:spTgt>
                                        </p:tgtEl>
                                        <p:attrNameLst>
                                          <p:attrName>style.visibility</p:attrName>
                                        </p:attrNameLst>
                                      </p:cBhvr>
                                      <p:to>
                                        <p:strVal val="visible"/>
                                      </p:to>
                                    </p:set>
                                    <p:anim calcmode="lin" valueType="num">
                                      <p:cBhvr additive="base">
                                        <p:cTn id="15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par>
                          <p:cTn id="159" fill="hold">
                            <p:stCondLst>
                              <p:cond delay="15500"/>
                            </p:stCondLst>
                            <p:childTnLst>
                              <p:par>
                                <p:cTn id="160" presetID="2" presetClass="entr" presetSubtype="4" fill="hold" grpId="0" nodeType="afterEffect">
                                  <p:stCondLst>
                                    <p:cond delay="0"/>
                                  </p:stCondLst>
                                  <p:childTnLst>
                                    <p:set>
                                      <p:cBhvr>
                                        <p:cTn id="161" dur="1" fill="hold">
                                          <p:stCondLst>
                                            <p:cond delay="0"/>
                                          </p:stCondLst>
                                        </p:cTn>
                                        <p:tgtEl>
                                          <p:spTgt spid="5">
                                            <p:txEl>
                                              <p:pRg st="12" end="12"/>
                                            </p:txEl>
                                          </p:spTgt>
                                        </p:tgtEl>
                                        <p:attrNameLst>
                                          <p:attrName>style.visibility</p:attrName>
                                        </p:attrNameLst>
                                      </p:cBhvr>
                                      <p:to>
                                        <p:strVal val="visible"/>
                                      </p:to>
                                    </p:set>
                                    <p:anim calcmode="lin" valueType="num">
                                      <p:cBhvr additive="base">
                                        <p:cTn id="162"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163"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par>
                          <p:cTn id="164" fill="hold">
                            <p:stCondLst>
                              <p:cond delay="16000"/>
                            </p:stCondLst>
                            <p:childTnLst>
                              <p:par>
                                <p:cTn id="165" presetID="2" presetClass="entr" presetSubtype="4" fill="hold" grpId="0" nodeType="afterEffect">
                                  <p:stCondLst>
                                    <p:cond delay="0"/>
                                  </p:stCondLst>
                                  <p:childTnLst>
                                    <p:set>
                                      <p:cBhvr>
                                        <p:cTn id="166" dur="1" fill="hold">
                                          <p:stCondLst>
                                            <p:cond delay="0"/>
                                          </p:stCondLst>
                                        </p:cTn>
                                        <p:tgtEl>
                                          <p:spTgt spid="5">
                                            <p:txEl>
                                              <p:pRg st="13" end="13"/>
                                            </p:txEl>
                                          </p:spTgt>
                                        </p:tgtEl>
                                        <p:attrNameLst>
                                          <p:attrName>style.visibility</p:attrName>
                                        </p:attrNameLst>
                                      </p:cBhvr>
                                      <p:to>
                                        <p:strVal val="visible"/>
                                      </p:to>
                                    </p:set>
                                    <p:anim calcmode="lin" valueType="num">
                                      <p:cBhvr additive="base">
                                        <p:cTn id="167"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par>
                          <p:cTn id="169" fill="hold">
                            <p:stCondLst>
                              <p:cond delay="16500"/>
                            </p:stCondLst>
                            <p:childTnLst>
                              <p:par>
                                <p:cTn id="170" presetID="2" presetClass="entr" presetSubtype="4" fill="hold" grpId="0" nodeType="afterEffect">
                                  <p:stCondLst>
                                    <p:cond delay="0"/>
                                  </p:stCondLst>
                                  <p:childTnLst>
                                    <p:set>
                                      <p:cBhvr>
                                        <p:cTn id="171" dur="1" fill="hold">
                                          <p:stCondLst>
                                            <p:cond delay="0"/>
                                          </p:stCondLst>
                                        </p:cTn>
                                        <p:tgtEl>
                                          <p:spTgt spid="6">
                                            <p:txEl>
                                              <p:pRg st="0" end="0"/>
                                            </p:txEl>
                                          </p:spTgt>
                                        </p:tgtEl>
                                        <p:attrNameLst>
                                          <p:attrName>style.visibility</p:attrName>
                                        </p:attrNameLst>
                                      </p:cBhvr>
                                      <p:to>
                                        <p:strVal val="visible"/>
                                      </p:to>
                                    </p:set>
                                    <p:anim calcmode="lin" valueType="num">
                                      <p:cBhvr additive="base">
                                        <p:cTn id="17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74" fill="hold">
                            <p:stCondLst>
                              <p:cond delay="17000"/>
                            </p:stCondLst>
                            <p:childTnLst>
                              <p:par>
                                <p:cTn id="175" presetID="2" presetClass="entr" presetSubtype="4" fill="hold" grpId="0" nodeType="afterEffect">
                                  <p:stCondLst>
                                    <p:cond delay="0"/>
                                  </p:stCondLst>
                                  <p:childTnLst>
                                    <p:set>
                                      <p:cBhvr>
                                        <p:cTn id="176" dur="1" fill="hold">
                                          <p:stCondLst>
                                            <p:cond delay="0"/>
                                          </p:stCondLst>
                                        </p:cTn>
                                        <p:tgtEl>
                                          <p:spTgt spid="6">
                                            <p:txEl>
                                              <p:pRg st="1" end="1"/>
                                            </p:txEl>
                                          </p:spTgt>
                                        </p:tgtEl>
                                        <p:attrNameLst>
                                          <p:attrName>style.visibility</p:attrName>
                                        </p:attrNameLst>
                                      </p:cBhvr>
                                      <p:to>
                                        <p:strVal val="visible"/>
                                      </p:to>
                                    </p:set>
                                    <p:anim calcmode="lin" valueType="num">
                                      <p:cBhvr additive="base">
                                        <p:cTn id="17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79" fill="hold">
                            <p:stCondLst>
                              <p:cond delay="17500"/>
                            </p:stCondLst>
                            <p:childTnLst>
                              <p:par>
                                <p:cTn id="180" presetID="2" presetClass="entr" presetSubtype="4" fill="hold" grpId="0" nodeType="afterEffect">
                                  <p:stCondLst>
                                    <p:cond delay="0"/>
                                  </p:stCondLst>
                                  <p:childTnLst>
                                    <p:set>
                                      <p:cBhvr>
                                        <p:cTn id="181" dur="1" fill="hold">
                                          <p:stCondLst>
                                            <p:cond delay="0"/>
                                          </p:stCondLst>
                                        </p:cTn>
                                        <p:tgtEl>
                                          <p:spTgt spid="6">
                                            <p:txEl>
                                              <p:pRg st="2" end="2"/>
                                            </p:txEl>
                                          </p:spTgt>
                                        </p:tgtEl>
                                        <p:attrNameLst>
                                          <p:attrName>style.visibility</p:attrName>
                                        </p:attrNameLst>
                                      </p:cBhvr>
                                      <p:to>
                                        <p:strVal val="visible"/>
                                      </p:to>
                                    </p:set>
                                    <p:anim calcmode="lin" valueType="num">
                                      <p:cBhvr additive="base">
                                        <p:cTn id="18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84" fill="hold">
                            <p:stCondLst>
                              <p:cond delay="18000"/>
                            </p:stCondLst>
                            <p:childTnLst>
                              <p:par>
                                <p:cTn id="185" presetID="2" presetClass="entr" presetSubtype="4" fill="hold" grpId="0" nodeType="afterEffect">
                                  <p:stCondLst>
                                    <p:cond delay="0"/>
                                  </p:stCondLst>
                                  <p:childTnLst>
                                    <p:set>
                                      <p:cBhvr>
                                        <p:cTn id="186" dur="1" fill="hold">
                                          <p:stCondLst>
                                            <p:cond delay="0"/>
                                          </p:stCondLst>
                                        </p:cTn>
                                        <p:tgtEl>
                                          <p:spTgt spid="6">
                                            <p:txEl>
                                              <p:pRg st="3" end="3"/>
                                            </p:txEl>
                                          </p:spTgt>
                                        </p:tgtEl>
                                        <p:attrNameLst>
                                          <p:attrName>style.visibility</p:attrName>
                                        </p:attrNameLst>
                                      </p:cBhvr>
                                      <p:to>
                                        <p:strVal val="visible"/>
                                      </p:to>
                                    </p:set>
                                    <p:anim calcmode="lin" valueType="num">
                                      <p:cBhvr additive="base">
                                        <p:cTn id="18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189" fill="hold">
                            <p:stCondLst>
                              <p:cond delay="18500"/>
                            </p:stCondLst>
                            <p:childTnLst>
                              <p:par>
                                <p:cTn id="190" presetID="2" presetClass="entr" presetSubtype="4" fill="hold" grpId="0" nodeType="afterEffect">
                                  <p:stCondLst>
                                    <p:cond delay="0"/>
                                  </p:stCondLst>
                                  <p:childTnLst>
                                    <p:set>
                                      <p:cBhvr>
                                        <p:cTn id="191" dur="1" fill="hold">
                                          <p:stCondLst>
                                            <p:cond delay="0"/>
                                          </p:stCondLst>
                                        </p:cTn>
                                        <p:tgtEl>
                                          <p:spTgt spid="6">
                                            <p:txEl>
                                              <p:pRg st="4" end="4"/>
                                            </p:txEl>
                                          </p:spTgt>
                                        </p:tgtEl>
                                        <p:attrNameLst>
                                          <p:attrName>style.visibility</p:attrName>
                                        </p:attrNameLst>
                                      </p:cBhvr>
                                      <p:to>
                                        <p:strVal val="visible"/>
                                      </p:to>
                                    </p:set>
                                    <p:anim calcmode="lin" valueType="num">
                                      <p:cBhvr additive="base">
                                        <p:cTn id="19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194" fill="hold">
                            <p:stCondLst>
                              <p:cond delay="19000"/>
                            </p:stCondLst>
                            <p:childTnLst>
                              <p:par>
                                <p:cTn id="195" presetID="2" presetClass="entr" presetSubtype="4" fill="hold" grpId="0" nodeType="afterEffect">
                                  <p:stCondLst>
                                    <p:cond delay="0"/>
                                  </p:stCondLst>
                                  <p:childTnLst>
                                    <p:set>
                                      <p:cBhvr>
                                        <p:cTn id="196" dur="1" fill="hold">
                                          <p:stCondLst>
                                            <p:cond delay="0"/>
                                          </p:stCondLst>
                                        </p:cTn>
                                        <p:tgtEl>
                                          <p:spTgt spid="6">
                                            <p:txEl>
                                              <p:pRg st="5" end="5"/>
                                            </p:txEl>
                                          </p:spTgt>
                                        </p:tgtEl>
                                        <p:attrNameLst>
                                          <p:attrName>style.visibility</p:attrName>
                                        </p:attrNameLst>
                                      </p:cBhvr>
                                      <p:to>
                                        <p:strVal val="visible"/>
                                      </p:to>
                                    </p:set>
                                    <p:anim calcmode="lin" valueType="num">
                                      <p:cBhvr additive="base">
                                        <p:cTn id="19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9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199" fill="hold">
                            <p:stCondLst>
                              <p:cond delay="19500"/>
                            </p:stCondLst>
                            <p:childTnLst>
                              <p:par>
                                <p:cTn id="200" presetID="2" presetClass="entr" presetSubtype="4" fill="hold" grpId="0" nodeType="afterEffect">
                                  <p:stCondLst>
                                    <p:cond delay="0"/>
                                  </p:stCondLst>
                                  <p:childTnLst>
                                    <p:set>
                                      <p:cBhvr>
                                        <p:cTn id="201" dur="1" fill="hold">
                                          <p:stCondLst>
                                            <p:cond delay="0"/>
                                          </p:stCondLst>
                                        </p:cTn>
                                        <p:tgtEl>
                                          <p:spTgt spid="6">
                                            <p:txEl>
                                              <p:pRg st="6" end="6"/>
                                            </p:txEl>
                                          </p:spTgt>
                                        </p:tgtEl>
                                        <p:attrNameLst>
                                          <p:attrName>style.visibility</p:attrName>
                                        </p:attrNameLst>
                                      </p:cBhvr>
                                      <p:to>
                                        <p:strVal val="visible"/>
                                      </p:to>
                                    </p:set>
                                    <p:anim calcmode="lin" valueType="num">
                                      <p:cBhvr additive="base">
                                        <p:cTn id="20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3"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204" fill="hold">
                            <p:stCondLst>
                              <p:cond delay="20000"/>
                            </p:stCondLst>
                            <p:childTnLst>
                              <p:par>
                                <p:cTn id="205" presetID="2" presetClass="entr" presetSubtype="4" fill="hold" grpId="0" nodeType="afterEffect">
                                  <p:stCondLst>
                                    <p:cond delay="0"/>
                                  </p:stCondLst>
                                  <p:childTnLst>
                                    <p:set>
                                      <p:cBhvr>
                                        <p:cTn id="206" dur="1" fill="hold">
                                          <p:stCondLst>
                                            <p:cond delay="0"/>
                                          </p:stCondLst>
                                        </p:cTn>
                                        <p:tgtEl>
                                          <p:spTgt spid="6">
                                            <p:txEl>
                                              <p:pRg st="7" end="7"/>
                                            </p:txEl>
                                          </p:spTgt>
                                        </p:tgtEl>
                                        <p:attrNameLst>
                                          <p:attrName>style.visibility</p:attrName>
                                        </p:attrNameLst>
                                      </p:cBhvr>
                                      <p:to>
                                        <p:strVal val="visible"/>
                                      </p:to>
                                    </p:set>
                                    <p:anim calcmode="lin" valueType="num">
                                      <p:cBhvr additive="base">
                                        <p:cTn id="20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209" fill="hold">
                            <p:stCondLst>
                              <p:cond delay="20500"/>
                            </p:stCondLst>
                            <p:childTnLst>
                              <p:par>
                                <p:cTn id="210" presetID="2" presetClass="entr" presetSubtype="4" fill="hold" grpId="0" nodeType="afterEffect">
                                  <p:stCondLst>
                                    <p:cond delay="0"/>
                                  </p:stCondLst>
                                  <p:childTnLst>
                                    <p:set>
                                      <p:cBhvr>
                                        <p:cTn id="211" dur="1" fill="hold">
                                          <p:stCondLst>
                                            <p:cond delay="0"/>
                                          </p:stCondLst>
                                        </p:cTn>
                                        <p:tgtEl>
                                          <p:spTgt spid="6">
                                            <p:txEl>
                                              <p:pRg st="8" end="8"/>
                                            </p:txEl>
                                          </p:spTgt>
                                        </p:tgtEl>
                                        <p:attrNameLst>
                                          <p:attrName>style.visibility</p:attrName>
                                        </p:attrNameLst>
                                      </p:cBhvr>
                                      <p:to>
                                        <p:strVal val="visible"/>
                                      </p:to>
                                    </p:set>
                                    <p:anim calcmode="lin" valueType="num">
                                      <p:cBhvr additive="base">
                                        <p:cTn id="212"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13"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par>
                          <p:cTn id="214" fill="hold">
                            <p:stCondLst>
                              <p:cond delay="21000"/>
                            </p:stCondLst>
                            <p:childTnLst>
                              <p:par>
                                <p:cTn id="215" presetID="2" presetClass="entr" presetSubtype="4" fill="hold" grpId="0" nodeType="afterEffect">
                                  <p:stCondLst>
                                    <p:cond delay="0"/>
                                  </p:stCondLst>
                                  <p:childTnLst>
                                    <p:set>
                                      <p:cBhvr>
                                        <p:cTn id="216" dur="1" fill="hold">
                                          <p:stCondLst>
                                            <p:cond delay="0"/>
                                          </p:stCondLst>
                                        </p:cTn>
                                        <p:tgtEl>
                                          <p:spTgt spid="6">
                                            <p:txEl>
                                              <p:pRg st="9" end="9"/>
                                            </p:txEl>
                                          </p:spTgt>
                                        </p:tgtEl>
                                        <p:attrNameLst>
                                          <p:attrName>style.visibility</p:attrName>
                                        </p:attrNameLst>
                                      </p:cBhvr>
                                      <p:to>
                                        <p:strVal val="visible"/>
                                      </p:to>
                                    </p:set>
                                    <p:anim calcmode="lin" valueType="num">
                                      <p:cBhvr additive="base">
                                        <p:cTn id="217"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par>
                          <p:cTn id="219" fill="hold">
                            <p:stCondLst>
                              <p:cond delay="21500"/>
                            </p:stCondLst>
                            <p:childTnLst>
                              <p:par>
                                <p:cTn id="220" presetID="2" presetClass="entr" presetSubtype="4" fill="hold" grpId="0" nodeType="afterEffect">
                                  <p:stCondLst>
                                    <p:cond delay="0"/>
                                  </p:stCondLst>
                                  <p:childTnLst>
                                    <p:set>
                                      <p:cBhvr>
                                        <p:cTn id="221" dur="1" fill="hold">
                                          <p:stCondLst>
                                            <p:cond delay="0"/>
                                          </p:stCondLst>
                                        </p:cTn>
                                        <p:tgtEl>
                                          <p:spTgt spid="6">
                                            <p:txEl>
                                              <p:pRg st="10" end="10"/>
                                            </p:txEl>
                                          </p:spTgt>
                                        </p:tgtEl>
                                        <p:attrNameLst>
                                          <p:attrName>style.visibility</p:attrName>
                                        </p:attrNameLst>
                                      </p:cBhvr>
                                      <p:to>
                                        <p:strVal val="visible"/>
                                      </p:to>
                                    </p:set>
                                    <p:anim calcmode="lin" valueType="num">
                                      <p:cBhvr additive="base">
                                        <p:cTn id="222"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223"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par>
                          <p:cTn id="224" fill="hold">
                            <p:stCondLst>
                              <p:cond delay="22000"/>
                            </p:stCondLst>
                            <p:childTnLst>
                              <p:par>
                                <p:cTn id="225" presetID="2" presetClass="entr" presetSubtype="4" fill="hold" grpId="0" nodeType="afterEffect">
                                  <p:stCondLst>
                                    <p:cond delay="0"/>
                                  </p:stCondLst>
                                  <p:childTnLst>
                                    <p:set>
                                      <p:cBhvr>
                                        <p:cTn id="226" dur="1" fill="hold">
                                          <p:stCondLst>
                                            <p:cond delay="0"/>
                                          </p:stCondLst>
                                        </p:cTn>
                                        <p:tgtEl>
                                          <p:spTgt spid="6">
                                            <p:txEl>
                                              <p:pRg st="11" end="11"/>
                                            </p:txEl>
                                          </p:spTgt>
                                        </p:tgtEl>
                                        <p:attrNameLst>
                                          <p:attrName>style.visibility</p:attrName>
                                        </p:attrNameLst>
                                      </p:cBhvr>
                                      <p:to>
                                        <p:strVal val="visible"/>
                                      </p:to>
                                    </p:set>
                                    <p:anim calcmode="lin" valueType="num">
                                      <p:cBhvr additive="base">
                                        <p:cTn id="227"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228"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par>
                          <p:cTn id="229" fill="hold">
                            <p:stCondLst>
                              <p:cond delay="22500"/>
                            </p:stCondLst>
                            <p:childTnLst>
                              <p:par>
                                <p:cTn id="230" presetID="2" presetClass="entr" presetSubtype="4" fill="hold" grpId="0" nodeType="afterEffect">
                                  <p:stCondLst>
                                    <p:cond delay="0"/>
                                  </p:stCondLst>
                                  <p:childTnLst>
                                    <p:set>
                                      <p:cBhvr>
                                        <p:cTn id="231" dur="1" fill="hold">
                                          <p:stCondLst>
                                            <p:cond delay="0"/>
                                          </p:stCondLst>
                                        </p:cTn>
                                        <p:tgtEl>
                                          <p:spTgt spid="6">
                                            <p:txEl>
                                              <p:pRg st="12" end="12"/>
                                            </p:txEl>
                                          </p:spTgt>
                                        </p:tgtEl>
                                        <p:attrNameLst>
                                          <p:attrName>style.visibility</p:attrName>
                                        </p:attrNameLst>
                                      </p:cBhvr>
                                      <p:to>
                                        <p:strVal val="visible"/>
                                      </p:to>
                                    </p:set>
                                    <p:anim calcmode="lin" valueType="num">
                                      <p:cBhvr additive="base">
                                        <p:cTn id="232"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233"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par>
                          <p:cTn id="234" fill="hold">
                            <p:stCondLst>
                              <p:cond delay="23000"/>
                            </p:stCondLst>
                            <p:childTnLst>
                              <p:par>
                                <p:cTn id="235" presetID="2" presetClass="entr" presetSubtype="4" fill="hold" grpId="0" nodeType="afterEffect">
                                  <p:stCondLst>
                                    <p:cond delay="0"/>
                                  </p:stCondLst>
                                  <p:childTnLst>
                                    <p:set>
                                      <p:cBhvr>
                                        <p:cTn id="236" dur="1" fill="hold">
                                          <p:stCondLst>
                                            <p:cond delay="0"/>
                                          </p:stCondLst>
                                        </p:cTn>
                                        <p:tgtEl>
                                          <p:spTgt spid="6">
                                            <p:txEl>
                                              <p:pRg st="13" end="13"/>
                                            </p:txEl>
                                          </p:spTgt>
                                        </p:tgtEl>
                                        <p:attrNameLst>
                                          <p:attrName>style.visibility</p:attrName>
                                        </p:attrNameLst>
                                      </p:cBhvr>
                                      <p:to>
                                        <p:strVal val="visible"/>
                                      </p:to>
                                    </p:set>
                                    <p:anim calcmode="lin" valueType="num">
                                      <p:cBhvr additive="base">
                                        <p:cTn id="237"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238"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E9010D7-9160-46AA-8B2F-3D0679F60CBF}"/>
              </a:ext>
            </a:extLst>
          </p:cNvPr>
          <p:cNvSpPr>
            <a:spLocks noGrp="1"/>
          </p:cNvSpPr>
          <p:nvPr>
            <p:ph type="title"/>
          </p:nvPr>
        </p:nvSpPr>
        <p:spPr>
          <a:xfrm>
            <a:off x="1047280" y="759805"/>
            <a:ext cx="10306520" cy="1325563"/>
          </a:xfrm>
        </p:spPr>
        <p:txBody>
          <a:bodyPr>
            <a:normAutofit/>
          </a:bodyPr>
          <a:lstStyle/>
          <a:p>
            <a:r>
              <a:rPr lang="en-US" sz="4000">
                <a:solidFill>
                  <a:srgbClr val="FFFFFF"/>
                </a:solidFill>
                <a:latin typeface="Impact" panose="020B0806030902050204" pitchFamily="34" charset="0"/>
              </a:rPr>
              <a:t>For More Information</a:t>
            </a:r>
          </a:p>
        </p:txBody>
      </p:sp>
      <p:sp>
        <p:nvSpPr>
          <p:cNvPr id="3" name="Content Placeholder 2">
            <a:extLst>
              <a:ext uri="{FF2B5EF4-FFF2-40B4-BE49-F238E27FC236}">
                <a16:creationId xmlns:a16="http://schemas.microsoft.com/office/drawing/2014/main" id="{2623D3F8-352F-4FFD-9650-BCB03644B13B}"/>
              </a:ext>
            </a:extLst>
          </p:cNvPr>
          <p:cNvSpPr>
            <a:spLocks noGrp="1"/>
          </p:cNvSpPr>
          <p:nvPr>
            <p:ph idx="1"/>
          </p:nvPr>
        </p:nvSpPr>
        <p:spPr>
          <a:xfrm>
            <a:off x="1424904" y="2494450"/>
            <a:ext cx="5317641" cy="3563159"/>
          </a:xfrm>
        </p:spPr>
        <p:txBody>
          <a:bodyPr>
            <a:normAutofit/>
          </a:bodyPr>
          <a:lstStyle/>
          <a:p>
            <a:pPr marL="0" indent="0">
              <a:buNone/>
            </a:pPr>
            <a:r>
              <a:rPr lang="en-US" sz="2400" dirty="0">
                <a:latin typeface="Impact" panose="020B0806030902050204" pitchFamily="34" charset="0"/>
              </a:rPr>
              <a:t>Meg Kilmer</a:t>
            </a:r>
          </a:p>
          <a:p>
            <a:pPr marL="0" indent="0">
              <a:buNone/>
            </a:pPr>
            <a:r>
              <a:rPr lang="en-US" sz="2400" dirty="0">
                <a:latin typeface="Impact" panose="020B0806030902050204" pitchFamily="34" charset="0"/>
              </a:rPr>
              <a:t>Career Connections Outreach Specialist</a:t>
            </a:r>
          </a:p>
          <a:p>
            <a:pPr marL="0" indent="0">
              <a:buNone/>
            </a:pPr>
            <a:r>
              <a:rPr lang="en-US" sz="1600" i="1" dirty="0"/>
              <a:t>For Oregon, SW Washington and S. Idaho</a:t>
            </a:r>
          </a:p>
          <a:p>
            <a:pPr marL="0" indent="0">
              <a:buNone/>
            </a:pPr>
            <a:r>
              <a:rPr lang="en-US" sz="2400" dirty="0">
                <a:latin typeface="Impact" panose="020B0806030902050204" pitchFamily="34" charset="0"/>
              </a:rPr>
              <a:t>Pacific NW Carpenters Institute</a:t>
            </a:r>
          </a:p>
          <a:p>
            <a:pPr marL="0" indent="0">
              <a:buNone/>
            </a:pPr>
            <a:r>
              <a:rPr lang="en-US" sz="2400" dirty="0">
                <a:latin typeface="Impact" panose="020B0806030902050204" pitchFamily="34" charset="0"/>
                <a:hlinkClick r:id="rId3"/>
              </a:rPr>
              <a:t>megkilmer@pnci.org</a:t>
            </a:r>
            <a:endParaRPr lang="en-US" sz="2400" dirty="0">
              <a:latin typeface="Impact" panose="020B0806030902050204" pitchFamily="34" charset="0"/>
            </a:endParaRPr>
          </a:p>
          <a:p>
            <a:pPr marL="0" indent="0">
              <a:buNone/>
            </a:pPr>
            <a:r>
              <a:rPr lang="en-US" sz="2400" dirty="0">
                <a:latin typeface="Impact" panose="020B0806030902050204" pitchFamily="34" charset="0"/>
              </a:rPr>
              <a:t>503 – 816 – 9047</a:t>
            </a:r>
          </a:p>
          <a:p>
            <a:pPr marL="0" indent="0">
              <a:buNone/>
            </a:pPr>
            <a:endParaRPr lang="en-US" sz="2400" dirty="0">
              <a:latin typeface="Impact" panose="020B0806030902050204" pitchFamily="34" charset="0"/>
            </a:endParaRPr>
          </a:p>
          <a:p>
            <a:pPr marL="0" indent="0">
              <a:buNone/>
            </a:pPr>
            <a:r>
              <a:rPr lang="en-US" sz="2400" dirty="0">
                <a:solidFill>
                  <a:schemeClr val="accent1"/>
                </a:solidFill>
                <a:latin typeface="Impact" panose="020B0806030902050204" pitchFamily="34" charset="0"/>
              </a:rPr>
              <a:t>community.pnci.org</a:t>
            </a:r>
          </a:p>
        </p:txBody>
      </p:sp>
      <p:pic>
        <p:nvPicPr>
          <p:cNvPr id="5" name="Picture 4" descr="Logo&#10;&#10;Description automatically generated">
            <a:extLst>
              <a:ext uri="{FF2B5EF4-FFF2-40B4-BE49-F238E27FC236}">
                <a16:creationId xmlns:a16="http://schemas.microsoft.com/office/drawing/2014/main" id="{D74D0A29-5FA2-4D90-9299-B57EF3CAB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026" y="4680829"/>
            <a:ext cx="1826003" cy="1670853"/>
          </a:xfrm>
          <a:prstGeom prst="rect">
            <a:avLst/>
          </a:prstGeom>
        </p:spPr>
      </p:pic>
    </p:spTree>
    <p:extLst>
      <p:ext uri="{BB962C8B-B14F-4D97-AF65-F5344CB8AC3E}">
        <p14:creationId xmlns:p14="http://schemas.microsoft.com/office/powerpoint/2010/main" val="420803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87C2-8461-4C74-8B3B-57B68FEC1E01}"/>
              </a:ext>
            </a:extLst>
          </p:cNvPr>
          <p:cNvSpPr>
            <a:spLocks noGrp="1"/>
          </p:cNvSpPr>
          <p:nvPr>
            <p:ph type="title"/>
          </p:nvPr>
        </p:nvSpPr>
        <p:spPr/>
        <p:txBody>
          <a:bodyPr/>
          <a:lstStyle/>
          <a:p>
            <a:r>
              <a:rPr lang="en-US" dirty="0">
                <a:latin typeface="Impact" panose="020B0806030902050204" pitchFamily="34" charset="0"/>
              </a:rPr>
              <a:t>Project Books = Skill Development</a:t>
            </a:r>
          </a:p>
        </p:txBody>
      </p:sp>
      <p:pic>
        <p:nvPicPr>
          <p:cNvPr id="5" name="Content Placeholder 4" descr="Graphical user interface, application&#10;&#10;Description automatically generated">
            <a:extLst>
              <a:ext uri="{FF2B5EF4-FFF2-40B4-BE49-F238E27FC236}">
                <a16:creationId xmlns:a16="http://schemas.microsoft.com/office/drawing/2014/main" id="{588D93CB-CCE8-4ECB-8841-9EB05EC089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17" y="1908313"/>
            <a:ext cx="12148383" cy="4201045"/>
          </a:xfrm>
        </p:spPr>
      </p:pic>
    </p:spTree>
    <p:extLst>
      <p:ext uri="{BB962C8B-B14F-4D97-AF65-F5344CB8AC3E}">
        <p14:creationId xmlns:p14="http://schemas.microsoft.com/office/powerpoint/2010/main" val="2169282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DA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687C2-8461-4C74-8B3B-57B68FEC1E0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dirty="0">
                <a:solidFill>
                  <a:srgbClr val="FFFFFF"/>
                </a:solidFill>
                <a:latin typeface="+mj-lt"/>
                <a:ea typeface="+mj-ea"/>
                <a:cs typeface="+mj-cs"/>
              </a:rPr>
              <a:t>PB1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Projects</a:t>
            </a:r>
          </a:p>
        </p:txBody>
      </p:sp>
      <p:pic>
        <p:nvPicPr>
          <p:cNvPr id="7" name="Picture 6" descr="Diagram, engineering drawing&#10;&#10;Description automatically generated">
            <a:extLst>
              <a:ext uri="{FF2B5EF4-FFF2-40B4-BE49-F238E27FC236}">
                <a16:creationId xmlns:a16="http://schemas.microsoft.com/office/drawing/2014/main" id="{2AF4E2F7-32FF-4381-876B-467A6EF98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68" y="276564"/>
            <a:ext cx="8607332" cy="6304872"/>
          </a:xfrm>
          <a:prstGeom prst="rect">
            <a:avLst/>
          </a:prstGeom>
        </p:spPr>
      </p:pic>
    </p:spTree>
    <p:extLst>
      <p:ext uri="{BB962C8B-B14F-4D97-AF65-F5344CB8AC3E}">
        <p14:creationId xmlns:p14="http://schemas.microsoft.com/office/powerpoint/2010/main" val="147680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C6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hair, floor, wooden, wood&#10;&#10;Description automatically generated">
            <a:extLst>
              <a:ext uri="{FF2B5EF4-FFF2-40B4-BE49-F238E27FC236}">
                <a16:creationId xmlns:a16="http://schemas.microsoft.com/office/drawing/2014/main" id="{A5279B2B-9B1F-404E-8BAF-C7CD74061E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1330" y="-226243"/>
            <a:ext cx="9107251" cy="6716598"/>
          </a:xfrm>
          <a:prstGeom prst="rect">
            <a:avLst/>
          </a:prstGeom>
        </p:spPr>
      </p:pic>
      <p:sp>
        <p:nvSpPr>
          <p:cNvPr id="2" name="Title 1">
            <a:extLst>
              <a:ext uri="{FF2B5EF4-FFF2-40B4-BE49-F238E27FC236}">
                <a16:creationId xmlns:a16="http://schemas.microsoft.com/office/drawing/2014/main" id="{59DA5F5F-AFC0-424F-9A46-5FF1AAC8FF0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PB2</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Projects</a:t>
            </a:r>
          </a:p>
        </p:txBody>
      </p:sp>
    </p:spTree>
    <p:extLst>
      <p:ext uri="{BB962C8B-B14F-4D97-AF65-F5344CB8AC3E}">
        <p14:creationId xmlns:p14="http://schemas.microsoft.com/office/powerpoint/2010/main" val="251426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A3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85834-A5D4-4416-BD95-1055F9D77761}"/>
              </a:ext>
            </a:extLst>
          </p:cNvPr>
          <p:cNvPicPr>
            <a:picLocks noChangeAspect="1"/>
          </p:cNvPicPr>
          <p:nvPr/>
        </p:nvPicPr>
        <p:blipFill>
          <a:blip r:embed="rId3"/>
          <a:stretch>
            <a:fillRect/>
          </a:stretch>
        </p:blipFill>
        <p:spPr>
          <a:xfrm>
            <a:off x="1370659" y="0"/>
            <a:ext cx="12301349" cy="6858000"/>
          </a:xfrm>
          <a:prstGeom prst="rect">
            <a:avLst/>
          </a:prstGeom>
        </p:spPr>
      </p:pic>
      <p:sp>
        <p:nvSpPr>
          <p:cNvPr id="2" name="Title 1">
            <a:extLst>
              <a:ext uri="{FF2B5EF4-FFF2-40B4-BE49-F238E27FC236}">
                <a16:creationId xmlns:a16="http://schemas.microsoft.com/office/drawing/2014/main" id="{0B5DDC06-A813-4D0E-BF0F-1F9F8D71A25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dirty="0">
                <a:solidFill>
                  <a:srgbClr val="FFFFFF"/>
                </a:solidFill>
              </a:rPr>
              <a:t>PB3 </a:t>
            </a:r>
            <a:br>
              <a:rPr lang="en-US" sz="2600" dirty="0">
                <a:solidFill>
                  <a:srgbClr val="FFFFFF"/>
                </a:solidFill>
              </a:rPr>
            </a:br>
            <a:r>
              <a:rPr lang="en-US" sz="2600" dirty="0">
                <a:solidFill>
                  <a:srgbClr val="FFFFFF"/>
                </a:solidFill>
              </a:rPr>
              <a:t>pages</a:t>
            </a:r>
          </a:p>
        </p:txBody>
      </p:sp>
    </p:spTree>
    <p:extLst>
      <p:ext uri="{BB962C8B-B14F-4D97-AF65-F5344CB8AC3E}">
        <p14:creationId xmlns:p14="http://schemas.microsoft.com/office/powerpoint/2010/main" val="154090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E5BD0D5-0882-40CC-93DC-C4B162DEF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62" y="-20261"/>
            <a:ext cx="5574096" cy="70549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673B01F-69F9-4CEA-9836-64362E7849D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0" y="-20261"/>
            <a:ext cx="5528544" cy="705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9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8589-2285-4ACE-B2DC-B9784C567E01}"/>
              </a:ext>
            </a:extLst>
          </p:cNvPr>
          <p:cNvSpPr>
            <a:spLocks noGrp="1"/>
          </p:cNvSpPr>
          <p:nvPr>
            <p:ph type="title"/>
          </p:nvPr>
        </p:nvSpPr>
        <p:spPr>
          <a:xfrm>
            <a:off x="4830618" y="182563"/>
            <a:ext cx="7047345" cy="1001146"/>
          </a:xfrm>
        </p:spPr>
        <p:txBody>
          <a:bodyPr>
            <a:normAutofit fontScale="90000"/>
          </a:bodyPr>
          <a:lstStyle/>
          <a:p>
            <a:r>
              <a:rPr lang="en-US" dirty="0">
                <a:latin typeface="Impact" panose="020B0806030902050204" pitchFamily="34" charset="0"/>
              </a:rPr>
              <a:t>Industry Recognized Credentials</a:t>
            </a:r>
          </a:p>
        </p:txBody>
      </p:sp>
      <p:pic>
        <p:nvPicPr>
          <p:cNvPr id="5" name="Content Placeholder 4" descr="Text, letter&#10;&#10;Description automatically generated">
            <a:extLst>
              <a:ext uri="{FF2B5EF4-FFF2-40B4-BE49-F238E27FC236}">
                <a16:creationId xmlns:a16="http://schemas.microsoft.com/office/drawing/2014/main" id="{6D865718-0F71-4382-BF70-6FC17984B0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415650" cy="3538330"/>
          </a:xfrm>
        </p:spPr>
      </p:pic>
      <p:pic>
        <p:nvPicPr>
          <p:cNvPr id="9" name="Picture 8" descr="Graphical user interface, text, application&#10;&#10;Description automatically generated">
            <a:extLst>
              <a:ext uri="{FF2B5EF4-FFF2-40B4-BE49-F238E27FC236}">
                <a16:creationId xmlns:a16="http://schemas.microsoft.com/office/drawing/2014/main" id="{701E6D6D-A8E6-4B51-AD5A-128C1AFD2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195" y="1295932"/>
            <a:ext cx="5049917" cy="4043879"/>
          </a:xfrm>
          <a:prstGeom prst="rect">
            <a:avLst/>
          </a:prstGeom>
        </p:spPr>
      </p:pic>
      <p:pic>
        <p:nvPicPr>
          <p:cNvPr id="11" name="Picture 10" descr="Text, whiteboard&#10;&#10;Description automatically generated">
            <a:extLst>
              <a:ext uri="{FF2B5EF4-FFF2-40B4-BE49-F238E27FC236}">
                <a16:creationId xmlns:a16="http://schemas.microsoft.com/office/drawing/2014/main" id="{0157A936-190A-4103-BF40-A6D9465D2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356" y="2695866"/>
            <a:ext cx="5776248" cy="462403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C505B0D6-45A1-4859-A93D-AC793D54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891" y="1022991"/>
            <a:ext cx="2724536" cy="1008078"/>
          </a:xfrm>
          <a:prstGeom prst="rect">
            <a:avLst/>
          </a:prstGeom>
        </p:spPr>
      </p:pic>
    </p:spTree>
    <p:extLst>
      <p:ext uri="{BB962C8B-B14F-4D97-AF65-F5344CB8AC3E}">
        <p14:creationId xmlns:p14="http://schemas.microsoft.com/office/powerpoint/2010/main" val="23870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1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nodeType="afterEffect">
                                  <p:stCondLst>
                                    <p:cond delay="1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0"/>
                            </p:stCondLst>
                            <p:childTnLst>
                              <p:par>
                                <p:cTn id="14" presetID="10" presetClass="entr" presetSubtype="0" fill="hold" nodeType="afterEffect">
                                  <p:stCondLst>
                                    <p:cond delay="2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B3160-50AF-49DD-81C9-E99483D4676D}"/>
              </a:ext>
            </a:extLst>
          </p:cNvPr>
          <p:cNvSpPr>
            <a:spLocks noGrp="1"/>
          </p:cNvSpPr>
          <p:nvPr>
            <p:ph type="title"/>
          </p:nvPr>
        </p:nvSpPr>
        <p:spPr>
          <a:xfrm>
            <a:off x="154771" y="1971375"/>
            <a:ext cx="2845329" cy="2430453"/>
          </a:xfrm>
        </p:spPr>
        <p:txBody>
          <a:bodyPr vert="horz" lIns="91440" tIns="45720" rIns="91440" bIns="45720" rtlCol="0" anchor="b">
            <a:normAutofit/>
          </a:bodyPr>
          <a:lstStyle/>
          <a:p>
            <a:r>
              <a:rPr lang="en-US" sz="4000" dirty="0">
                <a:latin typeface="Impact" panose="020B0806030902050204" pitchFamily="34" charset="0"/>
              </a:rPr>
              <a:t>Integrate Academics into CTE </a:t>
            </a:r>
            <a:br>
              <a:rPr lang="en-US" sz="4000" dirty="0">
                <a:latin typeface="Impact" panose="020B0806030902050204" pitchFamily="34" charset="0"/>
              </a:rPr>
            </a:br>
            <a:r>
              <a:rPr lang="en-US" sz="4000" dirty="0">
                <a:latin typeface="Impact" panose="020B0806030902050204" pitchFamily="34" charset="0"/>
              </a:rPr>
              <a:t>Programs</a:t>
            </a:r>
          </a:p>
        </p:txBody>
      </p:sp>
      <p:grpSp>
        <p:nvGrpSpPr>
          <p:cNvPr id="24" name="Group 2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5" name="Straight Connector 2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B319EFBF-0C17-42B9-8F38-9B2111BA8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929" y="293501"/>
            <a:ext cx="4597319" cy="6049108"/>
          </a:xfrm>
          <a:prstGeom prst="rect">
            <a:avLst/>
          </a:prstGeom>
        </p:spPr>
      </p:pic>
      <p:pic>
        <p:nvPicPr>
          <p:cNvPr id="6" name="Content Placeholder 5">
            <a:extLst>
              <a:ext uri="{FF2B5EF4-FFF2-40B4-BE49-F238E27FC236}">
                <a16:creationId xmlns:a16="http://schemas.microsoft.com/office/drawing/2014/main" id="{419515FA-FC90-48C2-9B56-F6AE6DB3ED82}"/>
              </a:ext>
            </a:extLst>
          </p:cNvPr>
          <p:cNvPicPr>
            <a:picLocks noGrp="1" noChangeAspect="1"/>
          </p:cNvPicPr>
          <p:nvPr>
            <p:ph idx="1"/>
          </p:nvPr>
        </p:nvPicPr>
        <p:blipFill>
          <a:blip r:embed="rId4"/>
          <a:stretch>
            <a:fillRect/>
          </a:stretch>
        </p:blipFill>
        <p:spPr>
          <a:xfrm>
            <a:off x="7439909" y="679730"/>
            <a:ext cx="4597320" cy="5013744"/>
          </a:xfrm>
        </p:spPr>
      </p:pic>
    </p:spTree>
    <p:extLst>
      <p:ext uri="{BB962C8B-B14F-4D97-AF65-F5344CB8AC3E}">
        <p14:creationId xmlns:p14="http://schemas.microsoft.com/office/powerpoint/2010/main" val="20148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B3160-50AF-49DD-81C9-E99483D4676D}"/>
              </a:ext>
            </a:extLst>
          </p:cNvPr>
          <p:cNvSpPr>
            <a:spLocks noGrp="1"/>
          </p:cNvSpPr>
          <p:nvPr>
            <p:ph type="title"/>
          </p:nvPr>
        </p:nvSpPr>
        <p:spPr>
          <a:xfrm>
            <a:off x="161925" y="397164"/>
            <a:ext cx="3431965" cy="5255491"/>
          </a:xfrm>
        </p:spPr>
        <p:txBody>
          <a:bodyPr vert="horz" lIns="91440" tIns="45720" rIns="91440" bIns="45720" rtlCol="0" anchor="b">
            <a:noAutofit/>
          </a:bodyPr>
          <a:lstStyle/>
          <a:p>
            <a:r>
              <a:rPr lang="en-US" sz="4000" dirty="0">
                <a:latin typeface="Impact" panose="020B0806030902050204" pitchFamily="34" charset="0"/>
              </a:rPr>
              <a:t>Integrate Academics into CTE </a:t>
            </a:r>
            <a:br>
              <a:rPr lang="en-US" sz="4000" dirty="0">
                <a:latin typeface="Impact" panose="020B0806030902050204" pitchFamily="34" charset="0"/>
              </a:rPr>
            </a:br>
            <a:r>
              <a:rPr lang="en-US" sz="4000" dirty="0">
                <a:latin typeface="Impact" panose="020B0806030902050204" pitchFamily="34" charset="0"/>
              </a:rPr>
              <a:t>Programs</a:t>
            </a:r>
            <a:br>
              <a:rPr lang="en-US" sz="4000" dirty="0">
                <a:latin typeface="Impact" panose="020B0806030902050204" pitchFamily="34" charset="0"/>
              </a:rPr>
            </a:br>
            <a:br>
              <a:rPr lang="en-US" sz="4000" dirty="0">
                <a:latin typeface="Impact" panose="020B0806030902050204" pitchFamily="34" charset="0"/>
              </a:rPr>
            </a:br>
            <a:endParaRPr lang="en-US" sz="4000" dirty="0">
              <a:latin typeface="Impact" panose="020B0806030902050204" pitchFamily="34" charset="0"/>
            </a:endParaRPr>
          </a:p>
        </p:txBody>
      </p:sp>
      <p:grpSp>
        <p:nvGrpSpPr>
          <p:cNvPr id="24" name="Group 2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5" name="Straight Connector 2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Map&#10;&#10;Description automatically generated">
            <a:extLst>
              <a:ext uri="{FF2B5EF4-FFF2-40B4-BE49-F238E27FC236}">
                <a16:creationId xmlns:a16="http://schemas.microsoft.com/office/drawing/2014/main" id="{B410D6AC-3C57-49E4-9005-0F3F0DD4E7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2045" y="231098"/>
            <a:ext cx="4940757" cy="6395803"/>
          </a:xfrm>
          <a:prstGeom prst="rect">
            <a:avLst/>
          </a:prstGeom>
        </p:spPr>
      </p:pic>
      <p:pic>
        <p:nvPicPr>
          <p:cNvPr id="41" name="Picture 40">
            <a:extLst>
              <a:ext uri="{FF2B5EF4-FFF2-40B4-BE49-F238E27FC236}">
                <a16:creationId xmlns:a16="http://schemas.microsoft.com/office/drawing/2014/main" id="{346622F3-0459-4DD7-AA60-9CD25886E67D}"/>
              </a:ext>
            </a:extLst>
          </p:cNvPr>
          <p:cNvPicPr>
            <a:picLocks noChangeAspect="1"/>
          </p:cNvPicPr>
          <p:nvPr/>
        </p:nvPicPr>
        <p:blipFill>
          <a:blip r:embed="rId4"/>
          <a:stretch>
            <a:fillRect/>
          </a:stretch>
        </p:blipFill>
        <p:spPr>
          <a:xfrm>
            <a:off x="8931565" y="114930"/>
            <a:ext cx="2757800" cy="6397799"/>
          </a:xfrm>
          <a:prstGeom prst="rect">
            <a:avLst/>
          </a:prstGeom>
        </p:spPr>
      </p:pic>
      <p:pic>
        <p:nvPicPr>
          <p:cNvPr id="42" name="Picture 4">
            <a:extLst>
              <a:ext uri="{FF2B5EF4-FFF2-40B4-BE49-F238E27FC236}">
                <a16:creationId xmlns:a16="http://schemas.microsoft.com/office/drawing/2014/main" id="{983D75C0-9E07-4C8B-840E-85ADA4490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359" y="231097"/>
            <a:ext cx="2952285" cy="34732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F9812558-1B04-4A30-A641-7C17E865B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0411" y="282567"/>
            <a:ext cx="3053588" cy="34877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extLst>
              <a:ext uri="{FF2B5EF4-FFF2-40B4-BE49-F238E27FC236}">
                <a16:creationId xmlns:a16="http://schemas.microsoft.com/office/drawing/2014/main" id="{A7C45C15-B4CB-4638-8B48-4EFA4215E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517" y="3477342"/>
            <a:ext cx="3270668" cy="377718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a:extLst>
              <a:ext uri="{FF2B5EF4-FFF2-40B4-BE49-F238E27FC236}">
                <a16:creationId xmlns:a16="http://schemas.microsoft.com/office/drawing/2014/main" id="{D2C52746-A31A-4321-8328-C94709FA28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52433">
            <a:off x="4668986" y="3313829"/>
            <a:ext cx="3473276" cy="384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6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4" presetClass="entr" presetSubtype="1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randombar(horizontal)">
                                      <p:cBhvr>
                                        <p:cTn id="9" dur="500"/>
                                        <p:tgtEl>
                                          <p:spTgt spid="43"/>
                                        </p:tgtEl>
                                      </p:cBhvr>
                                    </p:animEffect>
                                  </p:childTnLst>
                                </p:cTn>
                              </p:par>
                              <p:par>
                                <p:cTn id="10" presetID="14" presetClass="entr" presetSubtype="1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par>
                                <p:cTn id="13" presetID="14"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randombar(horizontal)">
                                      <p:cBhvr>
                                        <p:cTn id="15" dur="500"/>
                                        <p:tgtEl>
                                          <p:spTgt spid="45"/>
                                        </p:tgtEl>
                                      </p:cBhvr>
                                    </p:animEffect>
                                  </p:childTnLst>
                                </p:cTn>
                              </p:par>
                              <p:par>
                                <p:cTn id="16" presetID="14" presetClass="entr" presetSubtype="1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randombar(horizontal)">
                                      <p:cBhvr>
                                        <p:cTn id="18" dur="500"/>
                                        <p:tgtEl>
                                          <p:spTgt spid="44"/>
                                        </p:tgtEl>
                                      </p:cBhvr>
                                    </p:animEffect>
                                  </p:childTnLst>
                                </p:cTn>
                              </p:par>
                            </p:childTnLst>
                          </p:cTn>
                        </p:par>
                        <p:par>
                          <p:cTn id="19" fill="hold">
                            <p:stCondLst>
                              <p:cond delay="500"/>
                            </p:stCondLst>
                            <p:childTnLst>
                              <p:par>
                                <p:cTn id="20" presetID="53" presetClass="entr" presetSubtype="16" fill="hold" nodeType="afterEffect">
                                  <p:stCondLst>
                                    <p:cond delay="30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Effect transition="in" filter="fade">
                                      <p:cBhvr>
                                        <p:cTn id="2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1721</Words>
  <Application>Microsoft Office PowerPoint</Application>
  <PresentationFormat>Widescreen</PresentationFormat>
  <Paragraphs>221</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Impact</vt:lpstr>
      <vt:lpstr>Office Theme</vt:lpstr>
      <vt:lpstr>PowerPoint Presentation</vt:lpstr>
      <vt:lpstr>Project Books = Skill Development</vt:lpstr>
      <vt:lpstr>PB1  Projects</vt:lpstr>
      <vt:lpstr>PB2 Projects</vt:lpstr>
      <vt:lpstr>PB3  pages</vt:lpstr>
      <vt:lpstr>PowerPoint Presentation</vt:lpstr>
      <vt:lpstr>Industry Recognized Credentials</vt:lpstr>
      <vt:lpstr>Integrate Academics into CTE  Programs</vt:lpstr>
      <vt:lpstr>Integrate Academics into CTE  Programs  </vt:lpstr>
      <vt:lpstr>More Titles</vt:lpstr>
      <vt:lpstr>Online since 2020</vt:lpstr>
      <vt:lpstr>Affordable Textbooks  Schools choose:  One book per pupil or a classroom set</vt:lpstr>
      <vt:lpstr>Teachers Like . . .</vt:lpstr>
      <vt:lpstr>Career Connections  Schools are  PNCI’s Priority</vt:lpstr>
      <vt:lpstr>Career Connections in OR/SW WA</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Kilmer</dc:creator>
  <cp:lastModifiedBy>Meg Kilmer</cp:lastModifiedBy>
  <cp:revision>4</cp:revision>
  <dcterms:created xsi:type="dcterms:W3CDTF">2021-10-18T16:20:51Z</dcterms:created>
  <dcterms:modified xsi:type="dcterms:W3CDTF">2021-10-19T01:43:53Z</dcterms:modified>
</cp:coreProperties>
</file>