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1742" r:id="rId2"/>
    <p:sldId id="1741" r:id="rId3"/>
    <p:sldId id="1756" r:id="rId4"/>
    <p:sldId id="1743" r:id="rId5"/>
    <p:sldId id="1744" r:id="rId6"/>
    <p:sldId id="1745" r:id="rId7"/>
    <p:sldId id="1747" r:id="rId8"/>
    <p:sldId id="1748" r:id="rId9"/>
    <p:sldId id="1749" r:id="rId10"/>
    <p:sldId id="1746" r:id="rId11"/>
    <p:sldId id="1755" r:id="rId12"/>
    <p:sldId id="1751" r:id="rId13"/>
    <p:sldId id="175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4643"/>
  </p:normalViewPr>
  <p:slideViewPr>
    <p:cSldViewPr snapToGrid="0">
      <p:cViewPr varScale="1">
        <p:scale>
          <a:sx n="116" d="100"/>
          <a:sy n="116" d="100"/>
        </p:scale>
        <p:origin x="4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DCE4D-0892-BD46-A7CC-28951F986470}" type="datetimeFigureOut">
              <a:rPr lang="en-US" smtClean="0"/>
              <a:t>6/3/26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C70CA-D021-5A43-B769-C2D9391B7FBD}" type="slidenum">
              <a:rPr lang="en-US" smtClean="0"/>
              <a:t>‹#›</a:t>
            </a:fld>
            <a:endParaRPr lang="en-US"/>
          </a:p>
        </p:txBody>
      </p:sp>
    </p:spTree>
    <p:extLst>
      <p:ext uri="{BB962C8B-B14F-4D97-AF65-F5344CB8AC3E}">
        <p14:creationId xmlns:p14="http://schemas.microsoft.com/office/powerpoint/2010/main" val="3851626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3FB2-89C8-1FC6-80F0-0477A8DB30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ADC1F-B330-63F1-CAE4-11A545C9D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D78B9-0452-15B1-EA1E-940AD36570A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935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B96EC-5A5A-B2B1-A5CB-A7C1B706F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0B2277-B55C-A860-F657-5133592F49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75D39-286C-6D3C-A32E-D0CE1BDFE89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669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B9B50-987A-82AF-D0FC-21EFDDFC9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463292-9481-3482-05E8-8AEF2AEDE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A399E-0511-AB8E-EE1A-7F7833F7A1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425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AD0EC-F5AD-FC4C-D766-7202654BB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2D4A0-AC5A-95CB-43AD-8659DBAE8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3E0152-E101-2169-54E9-40DB6E5B2D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5569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C839-02E0-BF59-1BB1-4B7A9D8C8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86EC3-8654-8D62-E428-DAB7FE52A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548FB-FDB1-C8BC-4EB9-3EF6F8B7A78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13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815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0592-73E2-AD69-293C-D12C43C51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F7B18-ECB5-7961-0AD8-0FE39817A3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3F415-E0E3-F1FA-54F4-3EED1271A1D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651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2C64-DCC2-C92D-BC4A-223AC60DD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BDAEE-8D5F-3A27-882B-EF1438DF5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3E6C5-3D68-F0F9-FF34-FE31A52B8D3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989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675F5-77ED-3F52-8541-027065E91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CDB65-DA1E-4E92-93E7-661E8A9779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8EC73-E476-69E0-3C05-9D2210D712C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028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F0EEF-4F41-27E2-C889-7D9F7BB2E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731B0-AE7A-E43C-CAD8-6C26A9DB4D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094A2-8C29-2921-ABCF-1E0E9404C2B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22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2F890-8479-991F-60D3-4D0F8ACA8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32283-13DA-CF54-F249-4EEDE2FD31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1871B-34FC-8257-CFC9-A56CA51143F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040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5DD8-1D33-A6BD-D037-AADF03B3C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EE9AA-4EDB-D6E5-60C5-75D3148FB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D1CE3-B7BE-0356-0560-9FF1F074F0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96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DAB27-1358-86F1-9DB8-DFFF01020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5DDE0-37D6-126E-1543-5B4627019E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A6DDF5-18E0-CD1E-362F-F8F56CBCCB6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534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50D1-2DF9-A110-C66C-241380A4E3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80E88B-226D-3B30-DE5B-A99B43EF7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400A4-87FD-3760-E039-6B0400682085}"/>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5" name="Footer Placeholder 4">
            <a:extLst>
              <a:ext uri="{FF2B5EF4-FFF2-40B4-BE49-F238E27FC236}">
                <a16:creationId xmlns:a16="http://schemas.microsoft.com/office/drawing/2014/main" id="{6E8CF5B0-49B0-318F-A68B-5698BADC8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17E8-09D7-6748-73CE-9C19A1AFF29F}"/>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13270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24AC-F80A-A63B-4395-AD342D4FAA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D9C0EC-3825-2F5B-3882-84C3F241C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8C615-6139-112F-6B6B-5F74675DD53B}"/>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5" name="Footer Placeholder 4">
            <a:extLst>
              <a:ext uri="{FF2B5EF4-FFF2-40B4-BE49-F238E27FC236}">
                <a16:creationId xmlns:a16="http://schemas.microsoft.com/office/drawing/2014/main" id="{9E59B342-ECBF-DBC9-CCD5-48462FA75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C6AEF-1C9B-B090-1FD9-EE19418F276F}"/>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155417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E8D7C9-0766-0D3B-2CFD-CA4E1D7341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A4F54-6513-C153-9CC4-FC8E32AD8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CDBD-7334-6D3B-030E-7B5CFAB7912D}"/>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5" name="Footer Placeholder 4">
            <a:extLst>
              <a:ext uri="{FF2B5EF4-FFF2-40B4-BE49-F238E27FC236}">
                <a16:creationId xmlns:a16="http://schemas.microsoft.com/office/drawing/2014/main" id="{9948BA77-0FA2-9CE4-511D-FCE6C790D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DB04E8-1A92-45A3-7BEB-1FF8AD45F12B}"/>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117217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14" y="1282"/>
            <a:ext cx="12191985" cy="6856718"/>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7267012" y="-31792"/>
            <a:ext cx="2971626" cy="6877153"/>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121" y="2793331"/>
            <a:ext cx="4044686" cy="1103129"/>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5788494" y="2583746"/>
            <a:ext cx="5517262" cy="921047"/>
          </a:xfrm>
        </p:spPr>
        <p:txBody>
          <a:bodyPr>
            <a:noAutofit/>
          </a:bodyPr>
          <a:lstStyle>
            <a:lvl1pPr marL="0" indent="0">
              <a:buNone/>
              <a:defRPr sz="3375" b="1" i="0">
                <a:solidFill>
                  <a:schemeClr val="bg1"/>
                </a:solidFill>
                <a:latin typeface="Avenir Next Demi Bold" panose="020B0503020202020204" pitchFamily="34" charset="0"/>
              </a:defRPr>
            </a:lvl1pPr>
            <a:lvl2pPr marL="457177" indent="0">
              <a:buNone/>
              <a:defRPr sz="3094" b="1" i="0">
                <a:solidFill>
                  <a:schemeClr val="bg1"/>
                </a:solidFill>
                <a:latin typeface="Avenir Next Demi Bold" panose="020B0503020202020204" pitchFamily="34" charset="0"/>
              </a:defRPr>
            </a:lvl2pPr>
            <a:lvl3pPr marL="914353" indent="0">
              <a:buNone/>
              <a:defRPr sz="2812" b="1" i="0">
                <a:solidFill>
                  <a:schemeClr val="bg1"/>
                </a:solidFill>
                <a:latin typeface="Avenir Next Demi Bold" panose="020B0503020202020204" pitchFamily="34" charset="0"/>
              </a:defRPr>
            </a:lvl3pPr>
            <a:lvl4pPr marL="1371529" indent="0">
              <a:buNone/>
              <a:defRPr sz="2531" b="1" i="0">
                <a:solidFill>
                  <a:schemeClr val="bg1"/>
                </a:solidFill>
                <a:latin typeface="Avenir Next Demi Bold" panose="020B0503020202020204" pitchFamily="34" charset="0"/>
              </a:defRPr>
            </a:lvl4pPr>
            <a:lvl5pPr marL="1828706" indent="0">
              <a:buNone/>
              <a:defRPr sz="2531"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5788494" y="3668376"/>
            <a:ext cx="5517262" cy="694666"/>
          </a:xfrm>
        </p:spPr>
        <p:txBody>
          <a:bodyPr>
            <a:noAutofit/>
          </a:bodyPr>
          <a:lstStyle>
            <a:lvl1pPr marL="0" indent="0" algn="l">
              <a:lnSpc>
                <a:spcPct val="100000"/>
              </a:lnSpc>
              <a:spcBef>
                <a:spcPts val="0"/>
              </a:spcBef>
              <a:buNone/>
              <a:defRPr sz="2250" b="0" i="0">
                <a:solidFill>
                  <a:schemeClr val="bg1"/>
                </a:solidFill>
                <a:latin typeface="Avenir Next" panose="020B0503020202020204" pitchFamily="34" charset="0"/>
              </a:defRPr>
            </a:lvl1pPr>
            <a:lvl2pPr marL="457177" indent="0" algn="ctr">
              <a:buNone/>
              <a:defRPr sz="20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50949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B419-01F7-D4B5-47A2-483385733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56B64-0F82-3A4A-F109-33FF24FD89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28760-6301-3BC5-8B59-A467FA54CE39}"/>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5" name="Footer Placeholder 4">
            <a:extLst>
              <a:ext uri="{FF2B5EF4-FFF2-40B4-BE49-F238E27FC236}">
                <a16:creationId xmlns:a16="http://schemas.microsoft.com/office/drawing/2014/main" id="{1AB71227-E19B-A444-33C9-1AFE2A568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37394-3F33-92A1-8C85-2C5646A445D4}"/>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21518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70B83-9789-E068-8ECA-F25A9A49F2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6D005-CF1B-82CE-DE3F-FB1B4FF92D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C1F7B-7A99-6F8F-BEF9-ADA857DA5AC1}"/>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5" name="Footer Placeholder 4">
            <a:extLst>
              <a:ext uri="{FF2B5EF4-FFF2-40B4-BE49-F238E27FC236}">
                <a16:creationId xmlns:a16="http://schemas.microsoft.com/office/drawing/2014/main" id="{1C4764C2-90A4-71D9-E1DD-8DCEA7361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D9A42-EF63-08C6-DBA6-08E945963466}"/>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359356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F219-AE56-6615-F717-F239C33B2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D2AA0-6E03-179E-F627-02CD99938F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59A7B0-D3E9-574F-D7B5-5F36C3669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3510A-80DF-6799-A328-1163257D7255}"/>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6" name="Footer Placeholder 5">
            <a:extLst>
              <a:ext uri="{FF2B5EF4-FFF2-40B4-BE49-F238E27FC236}">
                <a16:creationId xmlns:a16="http://schemas.microsoft.com/office/drawing/2014/main" id="{6DE99D52-5172-6C7F-B1F6-6BCC09F8A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EA905-C041-DE1E-E9A8-596DDC891901}"/>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16119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B643-E727-CA27-EE31-B9CCBC83C1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4C5FAB-5298-ED55-353E-54477A396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F1A8C0-8E3D-3A24-1E57-296076279B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296CA6-C008-0F11-F1FA-9562DC9888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9303BD-9430-0C75-092C-F300569110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63BD76-C730-5C33-8733-A775D23D37FC}"/>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8" name="Footer Placeholder 7">
            <a:extLst>
              <a:ext uri="{FF2B5EF4-FFF2-40B4-BE49-F238E27FC236}">
                <a16:creationId xmlns:a16="http://schemas.microsoft.com/office/drawing/2014/main" id="{261AE925-3108-D959-2F6D-7AB4C1EF5B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999CB-F61D-161A-485F-3BE39F0A59D9}"/>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368345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C6BD-0F15-3968-8BDF-5D7C3975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F8F105-6D72-AC2A-CA50-295B0DF2374B}"/>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4" name="Footer Placeholder 3">
            <a:extLst>
              <a:ext uri="{FF2B5EF4-FFF2-40B4-BE49-F238E27FC236}">
                <a16:creationId xmlns:a16="http://schemas.microsoft.com/office/drawing/2014/main" id="{F9F9B6A8-2545-85D8-FADC-475AEF9B68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2B7E3-0499-9C29-CAD7-2CD45F7072E0}"/>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176946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9DA2ED-2F4E-3E2D-6698-10A6BC0E9448}"/>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3" name="Footer Placeholder 2">
            <a:extLst>
              <a:ext uri="{FF2B5EF4-FFF2-40B4-BE49-F238E27FC236}">
                <a16:creationId xmlns:a16="http://schemas.microsoft.com/office/drawing/2014/main" id="{0029B7EA-6452-1CF2-8040-CB84E100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170058-112B-BE37-2492-79821A1978B2}"/>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161368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D79A-E490-18E5-FD5E-10BB2E21B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DD545-7426-6DD6-9B76-25CDD2C7E5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D0194-108B-5C9B-B455-134A061E0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CCC5F-7E1F-A176-9F89-7F85BAC91873}"/>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6" name="Footer Placeholder 5">
            <a:extLst>
              <a:ext uri="{FF2B5EF4-FFF2-40B4-BE49-F238E27FC236}">
                <a16:creationId xmlns:a16="http://schemas.microsoft.com/office/drawing/2014/main" id="{99634057-75A3-6971-35C5-EDA4AD99C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5BE794-5364-D7AE-C313-EFF2CC4F3DC0}"/>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354514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7BC0-14A1-2285-5A73-3CC7AA8B3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4D5F0-B60E-2450-7378-4064E43B1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D35EF9-B6C9-F831-E3D3-DC445DB8C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B5042-C690-1C14-C21E-639EB3D515D5}"/>
              </a:ext>
            </a:extLst>
          </p:cNvPr>
          <p:cNvSpPr>
            <a:spLocks noGrp="1"/>
          </p:cNvSpPr>
          <p:nvPr>
            <p:ph type="dt" sz="half" idx="10"/>
          </p:nvPr>
        </p:nvSpPr>
        <p:spPr/>
        <p:txBody>
          <a:bodyPr/>
          <a:lstStyle/>
          <a:p>
            <a:fld id="{2860DF60-E323-4D41-9B51-3609ED520B52}" type="datetimeFigureOut">
              <a:rPr lang="en-US" smtClean="0"/>
              <a:t>6/3/26</a:t>
            </a:fld>
            <a:endParaRPr lang="en-US"/>
          </a:p>
        </p:txBody>
      </p:sp>
      <p:sp>
        <p:nvSpPr>
          <p:cNvPr id="6" name="Footer Placeholder 5">
            <a:extLst>
              <a:ext uri="{FF2B5EF4-FFF2-40B4-BE49-F238E27FC236}">
                <a16:creationId xmlns:a16="http://schemas.microsoft.com/office/drawing/2014/main" id="{4797D4B0-2CE5-BA2D-23DE-AB6B2F80C8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CD8C4-0899-CF08-9E36-6EFE958AFE4E}"/>
              </a:ext>
            </a:extLst>
          </p:cNvPr>
          <p:cNvSpPr>
            <a:spLocks noGrp="1"/>
          </p:cNvSpPr>
          <p:nvPr>
            <p:ph type="sldNum" sz="quarter" idx="12"/>
          </p:nvPr>
        </p:nvSpPr>
        <p:spPr/>
        <p:txBody>
          <a:bodyPr/>
          <a:lstStyle/>
          <a:p>
            <a:fld id="{A7E49C93-383F-1E49-A38D-88FD463868AE}" type="slidenum">
              <a:rPr lang="en-US" smtClean="0"/>
              <a:t>‹#›</a:t>
            </a:fld>
            <a:endParaRPr lang="en-US"/>
          </a:p>
        </p:txBody>
      </p:sp>
    </p:spTree>
    <p:extLst>
      <p:ext uri="{BB962C8B-B14F-4D97-AF65-F5344CB8AC3E}">
        <p14:creationId xmlns:p14="http://schemas.microsoft.com/office/powerpoint/2010/main" val="2805455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C3302-178F-FF2D-F052-E69B25BDE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95DF7-A33C-F57A-3067-FE41C5CC9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6B5BE-17DB-C2C4-2589-3027B7936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60DF60-E323-4D41-9B51-3609ED520B52}" type="datetimeFigureOut">
              <a:rPr lang="en-US" smtClean="0"/>
              <a:t>6/3/26</a:t>
            </a:fld>
            <a:endParaRPr lang="en-US"/>
          </a:p>
        </p:txBody>
      </p:sp>
      <p:sp>
        <p:nvSpPr>
          <p:cNvPr id="5" name="Footer Placeholder 4">
            <a:extLst>
              <a:ext uri="{FF2B5EF4-FFF2-40B4-BE49-F238E27FC236}">
                <a16:creationId xmlns:a16="http://schemas.microsoft.com/office/drawing/2014/main" id="{68AAACFE-F971-3BBC-4CBE-8E59A1338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0FD288-9B31-229A-55C7-C5CA5673F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E49C93-383F-1E49-A38D-88FD463868AE}" type="slidenum">
              <a:rPr lang="en-US" smtClean="0"/>
              <a:t>‹#›</a:t>
            </a:fld>
            <a:endParaRPr lang="en-US"/>
          </a:p>
        </p:txBody>
      </p:sp>
    </p:spTree>
    <p:extLst>
      <p:ext uri="{BB962C8B-B14F-4D97-AF65-F5344CB8AC3E}">
        <p14:creationId xmlns:p14="http://schemas.microsoft.com/office/powerpoint/2010/main" val="367828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3BAAD-6F9D-4B21-0DF6-C4228BE4236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69565C-EAC8-FDBF-6A89-212DF7FF7E7D}"/>
              </a:ext>
            </a:extLst>
          </p:cNvPr>
          <p:cNvSpPr/>
          <p:nvPr/>
        </p:nvSpPr>
        <p:spPr>
          <a:xfrm>
            <a:off x="5316437" y="1928858"/>
            <a:ext cx="6875564" cy="2979677"/>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6"/>
          </a:p>
        </p:txBody>
      </p:sp>
      <p:sp>
        <p:nvSpPr>
          <p:cNvPr id="2" name="Text Placeholder 1">
            <a:extLst>
              <a:ext uri="{FF2B5EF4-FFF2-40B4-BE49-F238E27FC236}">
                <a16:creationId xmlns:a16="http://schemas.microsoft.com/office/drawing/2014/main" id="{9E51E74E-B6F2-20D1-C25C-8FF4A02F638B}"/>
              </a:ext>
            </a:extLst>
          </p:cNvPr>
          <p:cNvSpPr>
            <a:spLocks noGrp="1"/>
          </p:cNvSpPr>
          <p:nvPr>
            <p:ph type="body" sz="quarter" idx="10"/>
          </p:nvPr>
        </p:nvSpPr>
        <p:spPr>
          <a:xfrm>
            <a:off x="5600976" y="2268612"/>
            <a:ext cx="6036842" cy="1160388"/>
          </a:xfrm>
        </p:spPr>
        <p:txBody>
          <a:bodyPr/>
          <a:lstStyle/>
          <a:p>
            <a:r>
              <a:rPr lang="en-US" dirty="0">
                <a:latin typeface="+mn-lt"/>
              </a:rPr>
              <a:t>Better Documents with Microsoft Word</a:t>
            </a:r>
          </a:p>
        </p:txBody>
      </p:sp>
      <p:sp>
        <p:nvSpPr>
          <p:cNvPr id="3" name="Subtitle 2">
            <a:extLst>
              <a:ext uri="{FF2B5EF4-FFF2-40B4-BE49-F238E27FC236}">
                <a16:creationId xmlns:a16="http://schemas.microsoft.com/office/drawing/2014/main" id="{4454AF0A-44F2-54F8-E801-AAB4B3E7FA37}"/>
              </a:ext>
            </a:extLst>
          </p:cNvPr>
          <p:cNvSpPr>
            <a:spLocks noGrp="1"/>
          </p:cNvSpPr>
          <p:nvPr>
            <p:ph type="subTitle" idx="1"/>
          </p:nvPr>
        </p:nvSpPr>
        <p:spPr>
          <a:xfrm>
            <a:off x="5600976" y="3429000"/>
            <a:ext cx="6266217" cy="1160388"/>
          </a:xfrm>
        </p:spPr>
        <p:txBody>
          <a:bodyPr/>
          <a:lstStyle/>
          <a:p>
            <a:r>
              <a:rPr lang="en-US" dirty="0">
                <a:latin typeface="+mn-lt"/>
              </a:rPr>
              <a:t>The basics of creating and formatting documents</a:t>
            </a:r>
            <a:endParaRPr lang="en-US" dirty="0"/>
          </a:p>
        </p:txBody>
      </p:sp>
    </p:spTree>
    <p:extLst>
      <p:ext uri="{BB962C8B-B14F-4D97-AF65-F5344CB8AC3E}">
        <p14:creationId xmlns:p14="http://schemas.microsoft.com/office/powerpoint/2010/main" val="235283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C6FF7-B6D3-DE43-2BCA-996954FA5554}"/>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32F5FB25-07F6-7452-38C7-38FBBED7A4DD}"/>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45DEEAF7-B52F-98C7-988A-931E3251703C}"/>
              </a:ext>
            </a:extLst>
          </p:cNvPr>
          <p:cNvSpPr txBox="1"/>
          <p:nvPr/>
        </p:nvSpPr>
        <p:spPr>
          <a:xfrm>
            <a:off x="550767" y="810418"/>
            <a:ext cx="1043444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Basic document formatting – Bullets and numbering</a:t>
            </a:r>
          </a:p>
        </p:txBody>
      </p:sp>
      <p:sp>
        <p:nvSpPr>
          <p:cNvPr id="17" name="TextBox 16">
            <a:extLst>
              <a:ext uri="{FF2B5EF4-FFF2-40B4-BE49-F238E27FC236}">
                <a16:creationId xmlns:a16="http://schemas.microsoft.com/office/drawing/2014/main" id="{EA67048F-DC21-4A69-DA2C-087D8A1060B3}"/>
              </a:ext>
            </a:extLst>
          </p:cNvPr>
          <p:cNvSpPr txBox="1"/>
          <p:nvPr/>
        </p:nvSpPr>
        <p:spPr>
          <a:xfrm>
            <a:off x="1028700" y="2169598"/>
            <a:ext cx="414821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Bullets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Numbering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Outline numbering</a:t>
            </a:r>
          </a:p>
          <a:p>
            <a:pPr marL="285750" indent="-285750">
              <a:buFont typeface="Arial" panose="020B0604020202020204" pitchFamily="34" charset="0"/>
              <a:buChar char="•"/>
            </a:pPr>
            <a:endParaRPr lang="en-US" sz="2400" dirty="0"/>
          </a:p>
          <a:p>
            <a:r>
              <a:rPr lang="en-US" sz="2400" dirty="0"/>
              <a:t>(Bullets and numbering can be inserted using the Ribbon.)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err="1"/>
          </a:p>
        </p:txBody>
      </p:sp>
      <p:pic>
        <p:nvPicPr>
          <p:cNvPr id="3" name="Picture 2">
            <a:extLst>
              <a:ext uri="{FF2B5EF4-FFF2-40B4-BE49-F238E27FC236}">
                <a16:creationId xmlns:a16="http://schemas.microsoft.com/office/drawing/2014/main" id="{E010FC02-3115-0573-03A5-17369ACF0292}"/>
              </a:ext>
            </a:extLst>
          </p:cNvPr>
          <p:cNvPicPr>
            <a:picLocks noChangeAspect="1"/>
          </p:cNvPicPr>
          <p:nvPr/>
        </p:nvPicPr>
        <p:blipFill>
          <a:blip r:embed="rId4"/>
          <a:stretch>
            <a:fillRect/>
          </a:stretch>
        </p:blipFill>
        <p:spPr>
          <a:xfrm>
            <a:off x="5219700" y="1568449"/>
            <a:ext cx="5943600" cy="3721100"/>
          </a:xfrm>
          <a:prstGeom prst="rect">
            <a:avLst/>
          </a:prstGeom>
        </p:spPr>
      </p:pic>
      <p:pic>
        <p:nvPicPr>
          <p:cNvPr id="4" name="Picture 3">
            <a:extLst>
              <a:ext uri="{FF2B5EF4-FFF2-40B4-BE49-F238E27FC236}">
                <a16:creationId xmlns:a16="http://schemas.microsoft.com/office/drawing/2014/main" id="{4E7FFF6E-C2AE-4AA7-F7BE-9F1E74F3F02C}"/>
              </a:ext>
            </a:extLst>
          </p:cNvPr>
          <p:cNvPicPr>
            <a:picLocks noChangeAspect="1"/>
          </p:cNvPicPr>
          <p:nvPr/>
        </p:nvPicPr>
        <p:blipFill>
          <a:blip r:embed="rId5"/>
          <a:stretch>
            <a:fillRect/>
          </a:stretch>
        </p:blipFill>
        <p:spPr>
          <a:xfrm>
            <a:off x="5411871" y="2010965"/>
            <a:ext cx="5994400" cy="3657600"/>
          </a:xfrm>
          <a:prstGeom prst="rect">
            <a:avLst/>
          </a:prstGeom>
        </p:spPr>
      </p:pic>
      <p:pic>
        <p:nvPicPr>
          <p:cNvPr id="5" name="Picture 4">
            <a:extLst>
              <a:ext uri="{FF2B5EF4-FFF2-40B4-BE49-F238E27FC236}">
                <a16:creationId xmlns:a16="http://schemas.microsoft.com/office/drawing/2014/main" id="{21CC1361-95A9-0252-A454-4384F9B92F9A}"/>
              </a:ext>
            </a:extLst>
          </p:cNvPr>
          <p:cNvPicPr>
            <a:picLocks noChangeAspect="1"/>
          </p:cNvPicPr>
          <p:nvPr/>
        </p:nvPicPr>
        <p:blipFill>
          <a:blip r:embed="rId6"/>
          <a:stretch>
            <a:fillRect/>
          </a:stretch>
        </p:blipFill>
        <p:spPr>
          <a:xfrm>
            <a:off x="5591342" y="2503289"/>
            <a:ext cx="6007100" cy="3733800"/>
          </a:xfrm>
          <a:prstGeom prst="rect">
            <a:avLst/>
          </a:prstGeom>
        </p:spPr>
      </p:pic>
    </p:spTree>
    <p:extLst>
      <p:ext uri="{BB962C8B-B14F-4D97-AF65-F5344CB8AC3E}">
        <p14:creationId xmlns:p14="http://schemas.microsoft.com/office/powerpoint/2010/main" val="174615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2D71B-F889-079B-8FA9-97C4E215E419}"/>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CA8BD744-4427-EC2F-8F2D-738BEFB4AD39}"/>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26A296F4-6323-9E73-F8B4-C3E94EA8445B}"/>
              </a:ext>
            </a:extLst>
          </p:cNvPr>
          <p:cNvSpPr txBox="1"/>
          <p:nvPr/>
        </p:nvSpPr>
        <p:spPr>
          <a:xfrm>
            <a:off x="550767" y="810418"/>
            <a:ext cx="1043444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Saving to different formats</a:t>
            </a:r>
          </a:p>
        </p:txBody>
      </p:sp>
      <p:sp>
        <p:nvSpPr>
          <p:cNvPr id="17" name="TextBox 16">
            <a:extLst>
              <a:ext uri="{FF2B5EF4-FFF2-40B4-BE49-F238E27FC236}">
                <a16:creationId xmlns:a16="http://schemas.microsoft.com/office/drawing/2014/main" id="{C2E3296F-C772-3F6B-14CD-1EA9B198C217}"/>
              </a:ext>
            </a:extLst>
          </p:cNvPr>
          <p:cNvSpPr txBox="1"/>
          <p:nvPr/>
        </p:nvSpPr>
        <p:spPr>
          <a:xfrm>
            <a:off x="1028700" y="2169598"/>
            <a:ext cx="7988300" cy="2308324"/>
          </a:xfrm>
          <a:prstGeom prst="rect">
            <a:avLst/>
          </a:prstGeom>
          <a:noFill/>
        </p:spPr>
        <p:txBody>
          <a:bodyPr wrap="square" rtlCol="0">
            <a:spAutoFit/>
          </a:bodyPr>
          <a:lstStyle/>
          <a:p>
            <a:r>
              <a:rPr lang="en-US" sz="2400" dirty="0"/>
              <a:t>To save a document in different formats in Word, go to the "File" menu, select "Save As," and then choose the desired file type from the dropdown menu. You can save in formats like .docx, .pdf, or older Word formats for compatibility.</a:t>
            </a:r>
          </a:p>
          <a:p>
            <a:endParaRPr lang="en-US" sz="2400" dirty="0"/>
          </a:p>
          <a:p>
            <a:endParaRPr lang="en-US" sz="2400" dirty="0"/>
          </a:p>
        </p:txBody>
      </p:sp>
      <p:graphicFrame>
        <p:nvGraphicFramePr>
          <p:cNvPr id="2" name="Table 1">
            <a:extLst>
              <a:ext uri="{FF2B5EF4-FFF2-40B4-BE49-F238E27FC236}">
                <a16:creationId xmlns:a16="http://schemas.microsoft.com/office/drawing/2014/main" id="{61C53F9B-EFDC-4AA0-FEAA-56BA621ADB4A}"/>
              </a:ext>
            </a:extLst>
          </p:cNvPr>
          <p:cNvGraphicFramePr>
            <a:graphicFrameLocks noGrp="1"/>
          </p:cNvGraphicFramePr>
          <p:nvPr>
            <p:extLst>
              <p:ext uri="{D42A27DB-BD31-4B8C-83A1-F6EECF244321}">
                <p14:modId xmlns:p14="http://schemas.microsoft.com/office/powerpoint/2010/main" val="2385887670"/>
              </p:ext>
            </p:extLst>
          </p:nvPr>
        </p:nvGraphicFramePr>
        <p:xfrm>
          <a:off x="1028700" y="3945466"/>
          <a:ext cx="8826500" cy="2225040"/>
        </p:xfrm>
        <a:graphic>
          <a:graphicData uri="http://schemas.openxmlformats.org/drawingml/2006/table">
            <a:tbl>
              <a:tblPr firstRow="1" bandRow="1">
                <a:tableStyleId>{00A15C55-8517-42AA-B614-E9B94910E393}</a:tableStyleId>
              </a:tblPr>
              <a:tblGrid>
                <a:gridCol w="937816">
                  <a:extLst>
                    <a:ext uri="{9D8B030D-6E8A-4147-A177-3AD203B41FA5}">
                      <a16:colId xmlns:a16="http://schemas.microsoft.com/office/drawing/2014/main" val="2158441813"/>
                    </a:ext>
                  </a:extLst>
                </a:gridCol>
                <a:gridCol w="7888684">
                  <a:extLst>
                    <a:ext uri="{9D8B030D-6E8A-4147-A177-3AD203B41FA5}">
                      <a16:colId xmlns:a16="http://schemas.microsoft.com/office/drawing/2014/main" val="1173639975"/>
                    </a:ext>
                  </a:extLst>
                </a:gridCol>
              </a:tblGrid>
              <a:tr h="370840">
                <a:tc gridSpan="2">
                  <a:txBody>
                    <a:bodyPr/>
                    <a:lstStyle/>
                    <a:p>
                      <a:r>
                        <a:rPr lang="en-US" dirty="0"/>
                        <a:t>Common File Formats:</a:t>
                      </a:r>
                    </a:p>
                  </a:txBody>
                  <a:tcPr/>
                </a:tc>
                <a:tc hMerge="1">
                  <a:txBody>
                    <a:bodyPr/>
                    <a:lstStyle/>
                    <a:p>
                      <a:endParaRPr lang="en-US"/>
                    </a:p>
                  </a:txBody>
                  <a:tcPr/>
                </a:tc>
                <a:extLst>
                  <a:ext uri="{0D108BD9-81ED-4DB2-BD59-A6C34878D82A}">
                    <a16:rowId xmlns:a16="http://schemas.microsoft.com/office/drawing/2014/main" val="3532939313"/>
                  </a:ext>
                </a:extLst>
              </a:tr>
              <a:tr h="370840">
                <a:tc>
                  <a:txBody>
                    <a:bodyPr/>
                    <a:lstStyle/>
                    <a:p>
                      <a:r>
                        <a:rPr lang="en-US" dirty="0"/>
                        <a:t>.docx</a:t>
                      </a:r>
                    </a:p>
                  </a:txBody>
                  <a:tcPr>
                    <a:lnR w="12700" cap="flat" cmpd="sng" algn="ctr">
                      <a:solidFill>
                        <a:schemeClr val="tx1"/>
                      </a:solidFill>
                      <a:prstDash val="solid"/>
                      <a:round/>
                      <a:headEnd type="none" w="med" len="med"/>
                      <a:tailEnd type="none" w="med" len="med"/>
                    </a:lnR>
                  </a:tcPr>
                </a:tc>
                <a:tc>
                  <a:txBody>
                    <a:bodyPr/>
                    <a:lstStyle/>
                    <a:p>
                      <a:r>
                        <a:rPr lang="en-US" dirty="0"/>
                        <a:t>Default Word format for documents created in Word 2007 and later.</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64078676"/>
                  </a:ext>
                </a:extLst>
              </a:tr>
              <a:tr h="370840">
                <a:tc>
                  <a:txBody>
                    <a:bodyPr/>
                    <a:lstStyle/>
                    <a:p>
                      <a:r>
                        <a:rPr lang="en-US" dirty="0"/>
                        <a:t>.doc</a:t>
                      </a:r>
                    </a:p>
                  </a:txBody>
                  <a:tcPr>
                    <a:lnR w="12700" cap="flat" cmpd="sng" algn="ctr">
                      <a:solidFill>
                        <a:schemeClr val="tx1"/>
                      </a:solidFill>
                      <a:prstDash val="solid"/>
                      <a:round/>
                      <a:headEnd type="none" w="med" len="med"/>
                      <a:tailEnd type="none" w="med" len="med"/>
                    </a:lnR>
                  </a:tcPr>
                </a:tc>
                <a:tc>
                  <a:txBody>
                    <a:bodyPr/>
                    <a:lstStyle/>
                    <a:p>
                      <a:r>
                        <a:rPr lang="en-US" dirty="0"/>
                        <a:t>Older Word format for documents created in Word 97-2003.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52676214"/>
                  </a:ext>
                </a:extLst>
              </a:tr>
              <a:tr h="370840">
                <a:tc>
                  <a:txBody>
                    <a:bodyPr/>
                    <a:lstStyle/>
                    <a:p>
                      <a:r>
                        <a:rPr lang="en-US" dirty="0"/>
                        <a:t>.rtf</a:t>
                      </a:r>
                    </a:p>
                  </a:txBody>
                  <a:tcPr>
                    <a:lnR w="12700" cap="flat" cmpd="sng" algn="ctr">
                      <a:solidFill>
                        <a:schemeClr val="tx1"/>
                      </a:solidFill>
                      <a:prstDash val="solid"/>
                      <a:round/>
                      <a:headEnd type="none" w="med" len="med"/>
                      <a:tailEnd type="none" w="med" len="med"/>
                    </a:lnR>
                  </a:tcPr>
                </a:tc>
                <a:tc>
                  <a:txBody>
                    <a:bodyPr/>
                    <a:lstStyle/>
                    <a:p>
                      <a:r>
                        <a:rPr lang="en-US" dirty="0"/>
                        <a:t>Rich Text Format, compatible with many word processors, like Open Office.</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19889227"/>
                  </a:ext>
                </a:extLst>
              </a:tr>
              <a:tr h="370840">
                <a:tc>
                  <a:txBody>
                    <a:bodyPr/>
                    <a:lstStyle/>
                    <a:p>
                      <a:r>
                        <a:rPr lang="en-US" dirty="0"/>
                        <a:t>.pdf</a:t>
                      </a:r>
                    </a:p>
                  </a:txBody>
                  <a:tcPr>
                    <a:lnR w="12700" cap="flat" cmpd="sng" algn="ctr">
                      <a:solidFill>
                        <a:schemeClr val="tx1"/>
                      </a:solidFill>
                      <a:prstDash val="solid"/>
                      <a:round/>
                      <a:headEnd type="none" w="med" len="med"/>
                      <a:tailEnd type="none" w="med" len="med"/>
                    </a:lnR>
                  </a:tcPr>
                </a:tc>
                <a:tc>
                  <a:txBody>
                    <a:bodyPr/>
                    <a:lstStyle/>
                    <a:p>
                      <a:r>
                        <a:rPr lang="en-US" dirty="0"/>
                        <a:t>Portable Document Format, ideal for sharing documents without editing.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87523860"/>
                  </a:ext>
                </a:extLst>
              </a:tr>
              <a:tr h="370840">
                <a:tc>
                  <a:txBody>
                    <a:bodyPr/>
                    <a:lstStyle/>
                    <a:p>
                      <a:r>
                        <a:rPr lang="en-US" dirty="0"/>
                        <a:t>.txt</a:t>
                      </a:r>
                    </a:p>
                  </a:txBody>
                  <a:tcPr>
                    <a:lnR w="12700" cap="flat" cmpd="sng" algn="ctr">
                      <a:solidFill>
                        <a:schemeClr val="tx1"/>
                      </a:solidFill>
                      <a:prstDash val="solid"/>
                      <a:round/>
                      <a:headEnd type="none" w="med" len="med"/>
                      <a:tailEnd type="none" w="med" len="med"/>
                    </a:lnR>
                  </a:tcPr>
                </a:tc>
                <a:tc>
                  <a:txBody>
                    <a:bodyPr/>
                    <a:lstStyle/>
                    <a:p>
                      <a:r>
                        <a:rPr lang="en-US" dirty="0"/>
                        <a:t>Plain text format, removes all formatting.</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448839"/>
                  </a:ext>
                </a:extLst>
              </a:tr>
            </a:tbl>
          </a:graphicData>
        </a:graphic>
      </p:graphicFrame>
    </p:spTree>
    <p:extLst>
      <p:ext uri="{BB962C8B-B14F-4D97-AF65-F5344CB8AC3E}">
        <p14:creationId xmlns:p14="http://schemas.microsoft.com/office/powerpoint/2010/main" val="40786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1DE9-1FC7-9442-B402-4459A73D5FE8}"/>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512EC0B9-3B3B-DE01-F323-FD85BA3B81F4}"/>
              </a:ext>
            </a:extLst>
          </p:cNvPr>
          <p:cNvPicPr>
            <a:picLocks noChangeAspect="1"/>
          </p:cNvPicPr>
          <p:nvPr/>
        </p:nvPicPr>
        <p:blipFill>
          <a:blip r:embed="rId3">
            <a:alphaModFix/>
          </a:blip>
          <a:stretch>
            <a:fillRect/>
          </a:stretch>
        </p:blipFill>
        <p:spPr>
          <a:xfrm>
            <a:off x="2428034" y="2197628"/>
            <a:ext cx="7335932" cy="3464190"/>
          </a:xfrm>
          <a:prstGeom prst="rect">
            <a:avLst/>
          </a:prstGeom>
        </p:spPr>
      </p:pic>
      <p:sp>
        <p:nvSpPr>
          <p:cNvPr id="16" name="TextBox 15">
            <a:extLst>
              <a:ext uri="{FF2B5EF4-FFF2-40B4-BE49-F238E27FC236}">
                <a16:creationId xmlns:a16="http://schemas.microsoft.com/office/drawing/2014/main" id="{21E10DC8-C48F-7567-92AD-F488085EBE53}"/>
              </a:ext>
            </a:extLst>
          </p:cNvPr>
          <p:cNvSpPr txBox="1"/>
          <p:nvPr/>
        </p:nvSpPr>
        <p:spPr>
          <a:xfrm>
            <a:off x="550767" y="810418"/>
            <a:ext cx="907900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Questions?</a:t>
            </a:r>
          </a:p>
        </p:txBody>
      </p:sp>
    </p:spTree>
    <p:extLst>
      <p:ext uri="{BB962C8B-B14F-4D97-AF65-F5344CB8AC3E}">
        <p14:creationId xmlns:p14="http://schemas.microsoft.com/office/powerpoint/2010/main" val="358981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D8772-399F-7EB3-5B41-8C299D3D4FB8}"/>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0CD8F795-8D87-DA41-C486-2525DB00D0FD}"/>
              </a:ext>
            </a:extLst>
          </p:cNvPr>
          <p:cNvSpPr txBox="1"/>
          <p:nvPr/>
        </p:nvSpPr>
        <p:spPr>
          <a:xfrm>
            <a:off x="550767" y="810418"/>
            <a:ext cx="907900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KALLC Class Survey</a:t>
            </a:r>
          </a:p>
        </p:txBody>
      </p:sp>
      <p:sp>
        <p:nvSpPr>
          <p:cNvPr id="2" name="AutoShape 2">
            <a:extLst>
              <a:ext uri="{FF2B5EF4-FFF2-40B4-BE49-F238E27FC236}">
                <a16:creationId xmlns:a16="http://schemas.microsoft.com/office/drawing/2014/main" id="{4A59842C-5951-7AC3-E676-10B556023C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QRCode for Creating better documents with Microsoft Word.png">
            <a:extLst>
              <a:ext uri="{FF2B5EF4-FFF2-40B4-BE49-F238E27FC236}">
                <a16:creationId xmlns:a16="http://schemas.microsoft.com/office/drawing/2014/main" id="{1C50B5D1-5361-5854-CAE5-0F9638F39625}"/>
              </a:ext>
            </a:extLst>
          </p:cNvPr>
          <p:cNvPicPr>
            <a:picLocks noChangeAspect="1"/>
          </p:cNvPicPr>
          <p:nvPr/>
        </p:nvPicPr>
        <p:blipFill>
          <a:blip r:embed="rId3"/>
          <a:stretch>
            <a:fillRect/>
          </a:stretch>
        </p:blipFill>
        <p:spPr>
          <a:xfrm>
            <a:off x="3682617" y="1651152"/>
            <a:ext cx="4826765" cy="4826765"/>
          </a:xfrm>
          <a:prstGeom prst="rect">
            <a:avLst/>
          </a:prstGeom>
        </p:spPr>
      </p:pic>
    </p:spTree>
    <p:extLst>
      <p:ext uri="{BB962C8B-B14F-4D97-AF65-F5344CB8AC3E}">
        <p14:creationId xmlns:p14="http://schemas.microsoft.com/office/powerpoint/2010/main" val="125175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B217A288-BD9A-AFB1-B3E3-DAF39923010D}"/>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030890A4-9435-10F3-743F-D662584219B4}"/>
              </a:ext>
            </a:extLst>
          </p:cNvPr>
          <p:cNvSpPr txBox="1"/>
          <p:nvPr/>
        </p:nvSpPr>
        <p:spPr>
          <a:xfrm>
            <a:off x="550768" y="810418"/>
            <a:ext cx="8605932"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Welcome and overview of class objectives</a:t>
            </a:r>
          </a:p>
        </p:txBody>
      </p:sp>
      <p:sp>
        <p:nvSpPr>
          <p:cNvPr id="17" name="TextBox 16">
            <a:extLst>
              <a:ext uri="{FF2B5EF4-FFF2-40B4-BE49-F238E27FC236}">
                <a16:creationId xmlns:a16="http://schemas.microsoft.com/office/drawing/2014/main" id="{85BCDA24-849B-7CE3-D060-15955043BCBC}"/>
              </a:ext>
            </a:extLst>
          </p:cNvPr>
          <p:cNvSpPr txBox="1"/>
          <p:nvPr/>
        </p:nvSpPr>
        <p:spPr>
          <a:xfrm>
            <a:off x="1028700" y="2169598"/>
            <a:ext cx="10110355"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Introductions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Overview – what are we doing here?</a:t>
            </a:r>
            <a:r>
              <a:rPr lang="en-US" sz="2400" b="1"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Why do well formatted, professional documents matter?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We’ll cover licensing, basic formatting, including fonts, paragraphs, tabs, bullets and saving to different formats.</a:t>
            </a:r>
          </a:p>
          <a:p>
            <a:pPr marL="285750" indent="-285750">
              <a:buFont typeface="Arial" panose="020B0604020202020204" pitchFamily="34" charset="0"/>
              <a:buChar char="•"/>
            </a:pPr>
            <a:endParaRPr lang="en-US" sz="2400" dirty="0" err="1"/>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8F5CF-CEA6-60A7-B87D-B3D9859BE1AB}"/>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A9A11C96-1436-9215-E5FB-6726B50CAC81}"/>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BD55D899-A9A8-362F-770F-353AF5AA8AC2}"/>
              </a:ext>
            </a:extLst>
          </p:cNvPr>
          <p:cNvSpPr txBox="1"/>
          <p:nvPr/>
        </p:nvSpPr>
        <p:spPr>
          <a:xfrm>
            <a:off x="550768" y="810418"/>
            <a:ext cx="8605932"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Licensing Microsoft Office</a:t>
            </a:r>
          </a:p>
        </p:txBody>
      </p:sp>
      <p:sp>
        <p:nvSpPr>
          <p:cNvPr id="17" name="TextBox 16">
            <a:extLst>
              <a:ext uri="{FF2B5EF4-FFF2-40B4-BE49-F238E27FC236}">
                <a16:creationId xmlns:a16="http://schemas.microsoft.com/office/drawing/2014/main" id="{C0261044-BD2F-A65E-5199-7962CD97AE18}"/>
              </a:ext>
            </a:extLst>
          </p:cNvPr>
          <p:cNvSpPr txBox="1"/>
          <p:nvPr/>
        </p:nvSpPr>
        <p:spPr>
          <a:xfrm>
            <a:off x="1028700" y="2169598"/>
            <a:ext cx="10110355"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To license Microsoft Office, you can purchase a one-time license for Office 2024 or subscribe to Microsoft 365, which offers various plans based on your needs. For a one-time purchase, you pay upfront for the software, while a subscription provides ongoing access to updates and additional features.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Microsoft Office 365 costs range from $6/month to $22/month, depending on the plan chosen. Yearly options are available.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Microsoft Office 2024 is available for a one-time purchase price of $99.97. This license allows you to use the software on one PC or Mac without any recurring subscription fees.</a:t>
            </a:r>
          </a:p>
        </p:txBody>
      </p:sp>
    </p:spTree>
    <p:extLst>
      <p:ext uri="{BB962C8B-B14F-4D97-AF65-F5344CB8AC3E}">
        <p14:creationId xmlns:p14="http://schemas.microsoft.com/office/powerpoint/2010/main" val="49334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E52E-B1D0-41B2-E9F3-25F51764DFCC}"/>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9054DDB2-CA63-B677-D284-AE6826AB2A6C}"/>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DC57AEAC-616E-FD34-2B6F-AC1FF4075BC7}"/>
              </a:ext>
            </a:extLst>
          </p:cNvPr>
          <p:cNvSpPr txBox="1"/>
          <p:nvPr/>
        </p:nvSpPr>
        <p:spPr>
          <a:xfrm>
            <a:off x="550768" y="810418"/>
            <a:ext cx="5386388"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Getting Started with Word</a:t>
            </a:r>
          </a:p>
        </p:txBody>
      </p:sp>
      <p:sp>
        <p:nvSpPr>
          <p:cNvPr id="17" name="TextBox 16">
            <a:extLst>
              <a:ext uri="{FF2B5EF4-FFF2-40B4-BE49-F238E27FC236}">
                <a16:creationId xmlns:a16="http://schemas.microsoft.com/office/drawing/2014/main" id="{46FA0302-CA1A-741E-1266-0CD0623A8387}"/>
              </a:ext>
            </a:extLst>
          </p:cNvPr>
          <p:cNvSpPr txBox="1"/>
          <p:nvPr/>
        </p:nvSpPr>
        <p:spPr>
          <a:xfrm>
            <a:off x="1028700" y="2169598"/>
            <a:ext cx="1011035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Launching Word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Exploring the interface: Ribbon, menus, and toolbars</a:t>
            </a:r>
          </a:p>
        </p:txBody>
      </p:sp>
      <p:pic>
        <p:nvPicPr>
          <p:cNvPr id="2" name="Picture 1">
            <a:extLst>
              <a:ext uri="{FF2B5EF4-FFF2-40B4-BE49-F238E27FC236}">
                <a16:creationId xmlns:a16="http://schemas.microsoft.com/office/drawing/2014/main" id="{2E69E7EF-D984-BAD8-C0B9-EC75E2762358}"/>
              </a:ext>
            </a:extLst>
          </p:cNvPr>
          <p:cNvPicPr>
            <a:picLocks noChangeAspect="1"/>
          </p:cNvPicPr>
          <p:nvPr/>
        </p:nvPicPr>
        <p:blipFill>
          <a:blip r:embed="rId4"/>
          <a:stretch>
            <a:fillRect/>
          </a:stretch>
        </p:blipFill>
        <p:spPr>
          <a:xfrm>
            <a:off x="1090460" y="3778951"/>
            <a:ext cx="6350000" cy="1104900"/>
          </a:xfrm>
          <a:prstGeom prst="rect">
            <a:avLst/>
          </a:prstGeom>
        </p:spPr>
      </p:pic>
      <p:pic>
        <p:nvPicPr>
          <p:cNvPr id="3" name="Picture 2">
            <a:extLst>
              <a:ext uri="{FF2B5EF4-FFF2-40B4-BE49-F238E27FC236}">
                <a16:creationId xmlns:a16="http://schemas.microsoft.com/office/drawing/2014/main" id="{01DCBF1B-A4B8-539D-FD6C-AE2E2445BC7F}"/>
              </a:ext>
            </a:extLst>
          </p:cNvPr>
          <p:cNvPicPr>
            <a:picLocks noChangeAspect="1"/>
          </p:cNvPicPr>
          <p:nvPr/>
        </p:nvPicPr>
        <p:blipFill>
          <a:blip r:embed="rId5"/>
          <a:stretch>
            <a:fillRect/>
          </a:stretch>
        </p:blipFill>
        <p:spPr>
          <a:xfrm>
            <a:off x="8891740" y="2961481"/>
            <a:ext cx="2209800" cy="3086100"/>
          </a:xfrm>
          <a:prstGeom prst="rect">
            <a:avLst/>
          </a:prstGeom>
        </p:spPr>
      </p:pic>
    </p:spTree>
    <p:extLst>
      <p:ext uri="{BB962C8B-B14F-4D97-AF65-F5344CB8AC3E}">
        <p14:creationId xmlns:p14="http://schemas.microsoft.com/office/powerpoint/2010/main" val="19361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E9B4-E9E2-7D77-FFB7-1A343C4F24FB}"/>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7C29339E-383B-ADCA-F1F1-185C2E122B5B}"/>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2E8BBBD3-C201-7AC0-26D1-C38FD2EC78E1}"/>
              </a:ext>
            </a:extLst>
          </p:cNvPr>
          <p:cNvSpPr txBox="1"/>
          <p:nvPr/>
        </p:nvSpPr>
        <p:spPr>
          <a:xfrm>
            <a:off x="550768" y="810418"/>
            <a:ext cx="7094632"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Basic document formatting - Fonts</a:t>
            </a:r>
          </a:p>
        </p:txBody>
      </p:sp>
      <p:sp>
        <p:nvSpPr>
          <p:cNvPr id="17" name="TextBox 16">
            <a:extLst>
              <a:ext uri="{FF2B5EF4-FFF2-40B4-BE49-F238E27FC236}">
                <a16:creationId xmlns:a16="http://schemas.microsoft.com/office/drawing/2014/main" id="{C97C4A24-CAE9-AC04-13AC-5D677B40A331}"/>
              </a:ext>
            </a:extLst>
          </p:cNvPr>
          <p:cNvSpPr txBox="1"/>
          <p:nvPr/>
        </p:nvSpPr>
        <p:spPr>
          <a:xfrm>
            <a:off x="1028701" y="2169598"/>
            <a:ext cx="638497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Font styles, sizes, and colors</a:t>
            </a:r>
          </a:p>
          <a:p>
            <a:pPr marL="742950" lvl="1" indent="-285750">
              <a:buFont typeface="Arial" panose="020B0604020202020204" pitchFamily="34" charset="0"/>
              <a:buChar char="•"/>
            </a:pPr>
            <a:r>
              <a:rPr lang="en-US" sz="2400" dirty="0"/>
              <a:t>Using the Ribbon vs Format/Font vs Keystroke commands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Selecting text – using the mouse or keyboard</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t>Line Endings and Paragraph marks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Showing Non-Printing Characters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Advanced Font Formatting</a:t>
            </a:r>
          </a:p>
          <a:p>
            <a:pPr marL="285750" indent="-285750">
              <a:buFont typeface="Arial" panose="020B0604020202020204" pitchFamily="34" charset="0"/>
              <a:buChar char="•"/>
            </a:pPr>
            <a:endParaRPr lang="en-US" sz="2400" dirty="0" err="1"/>
          </a:p>
        </p:txBody>
      </p:sp>
      <p:pic>
        <p:nvPicPr>
          <p:cNvPr id="2" name="Picture 1">
            <a:extLst>
              <a:ext uri="{FF2B5EF4-FFF2-40B4-BE49-F238E27FC236}">
                <a16:creationId xmlns:a16="http://schemas.microsoft.com/office/drawing/2014/main" id="{98DE0501-C90E-D38C-2A58-EDECC4B9A532}"/>
              </a:ext>
            </a:extLst>
          </p:cNvPr>
          <p:cNvPicPr>
            <a:picLocks noChangeAspect="1"/>
          </p:cNvPicPr>
          <p:nvPr/>
        </p:nvPicPr>
        <p:blipFill>
          <a:blip r:embed="rId4"/>
          <a:stretch>
            <a:fillRect/>
          </a:stretch>
        </p:blipFill>
        <p:spPr>
          <a:xfrm>
            <a:off x="7645400" y="1653697"/>
            <a:ext cx="4263508" cy="4859645"/>
          </a:xfrm>
          <a:prstGeom prst="rect">
            <a:avLst/>
          </a:prstGeom>
        </p:spPr>
      </p:pic>
    </p:spTree>
    <p:extLst>
      <p:ext uri="{BB962C8B-B14F-4D97-AF65-F5344CB8AC3E}">
        <p14:creationId xmlns:p14="http://schemas.microsoft.com/office/powerpoint/2010/main" val="399294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CB3BF-D896-B53E-2072-AA618479D075}"/>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B32F9C13-0FE0-F9E8-356F-D0D1EE590B31}"/>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2BA9DA71-F88A-C756-65FB-8463E407A308}"/>
              </a:ext>
            </a:extLst>
          </p:cNvPr>
          <p:cNvSpPr txBox="1"/>
          <p:nvPr/>
        </p:nvSpPr>
        <p:spPr>
          <a:xfrm>
            <a:off x="550768" y="810418"/>
            <a:ext cx="8288432"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Basic document formatting - Paragraphs</a:t>
            </a:r>
          </a:p>
        </p:txBody>
      </p:sp>
      <p:sp>
        <p:nvSpPr>
          <p:cNvPr id="17" name="TextBox 16">
            <a:extLst>
              <a:ext uri="{FF2B5EF4-FFF2-40B4-BE49-F238E27FC236}">
                <a16:creationId xmlns:a16="http://schemas.microsoft.com/office/drawing/2014/main" id="{639A98DC-621A-C003-BDEA-49D7A39D3D07}"/>
              </a:ext>
            </a:extLst>
          </p:cNvPr>
          <p:cNvSpPr txBox="1"/>
          <p:nvPr/>
        </p:nvSpPr>
        <p:spPr>
          <a:xfrm>
            <a:off x="1028700" y="2169598"/>
            <a:ext cx="534396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Alignment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Indentation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Spacing</a:t>
            </a:r>
          </a:p>
          <a:p>
            <a:pPr marL="285750" indent="-285750">
              <a:buFont typeface="Arial" panose="020B0604020202020204" pitchFamily="34" charset="0"/>
              <a:buChar char="•"/>
            </a:pPr>
            <a:endParaRPr lang="en-US" sz="2400" dirty="0"/>
          </a:p>
          <a:p>
            <a:r>
              <a:rPr lang="en-US" sz="2400" dirty="0"/>
              <a:t>(Alignment and Indentation can also be changed using the Ribbon and ruler.)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err="1"/>
          </a:p>
        </p:txBody>
      </p:sp>
      <p:pic>
        <p:nvPicPr>
          <p:cNvPr id="2" name="Picture 1">
            <a:extLst>
              <a:ext uri="{FF2B5EF4-FFF2-40B4-BE49-F238E27FC236}">
                <a16:creationId xmlns:a16="http://schemas.microsoft.com/office/drawing/2014/main" id="{6D875417-2EC3-B80F-CF52-90772A978C4D}"/>
              </a:ext>
            </a:extLst>
          </p:cNvPr>
          <p:cNvPicPr>
            <a:picLocks noChangeAspect="1"/>
          </p:cNvPicPr>
          <p:nvPr/>
        </p:nvPicPr>
        <p:blipFill>
          <a:blip r:embed="rId4"/>
          <a:stretch>
            <a:fillRect/>
          </a:stretch>
        </p:blipFill>
        <p:spPr>
          <a:xfrm>
            <a:off x="6693190" y="1561514"/>
            <a:ext cx="4292019" cy="5043510"/>
          </a:xfrm>
          <a:prstGeom prst="rect">
            <a:avLst/>
          </a:prstGeom>
        </p:spPr>
      </p:pic>
    </p:spTree>
    <p:extLst>
      <p:ext uri="{BB962C8B-B14F-4D97-AF65-F5344CB8AC3E}">
        <p14:creationId xmlns:p14="http://schemas.microsoft.com/office/powerpoint/2010/main" val="415618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D73DE-ABC4-CDEB-C985-83927CE29C4E}"/>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879CFDE0-A04D-4E89-0E4B-1467531818F8}"/>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8AE576FA-834E-F418-31C6-222C78EDA884}"/>
              </a:ext>
            </a:extLst>
          </p:cNvPr>
          <p:cNvSpPr txBox="1"/>
          <p:nvPr/>
        </p:nvSpPr>
        <p:spPr>
          <a:xfrm>
            <a:off x="550767" y="810418"/>
            <a:ext cx="1043444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Basic document formatting – Tabs</a:t>
            </a:r>
          </a:p>
        </p:txBody>
      </p:sp>
      <p:sp>
        <p:nvSpPr>
          <p:cNvPr id="17" name="TextBox 16">
            <a:extLst>
              <a:ext uri="{FF2B5EF4-FFF2-40B4-BE49-F238E27FC236}">
                <a16:creationId xmlns:a16="http://schemas.microsoft.com/office/drawing/2014/main" id="{763B5C9C-6A3C-F390-CCB8-5DD4A45C66E5}"/>
              </a:ext>
            </a:extLst>
          </p:cNvPr>
          <p:cNvSpPr txBox="1"/>
          <p:nvPr/>
        </p:nvSpPr>
        <p:spPr>
          <a:xfrm>
            <a:off x="1028700" y="2169598"/>
            <a:ext cx="98171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Using tabs in a document such as an agenda can help make the content easily readable.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To use tabs and leaders in Word, open the Tabs dialog from the Format menu or in the Paragraph settings dialog, set a tab stop position, and choose a leader character like dots or dashes. When you press the Tab key, the leader will appear between the text on the left and the tab stop on the right.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Remember, each paragraph has its own tab stops.</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1229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1088B-17CD-BE27-4846-D6967B14EE73}"/>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A6B2C155-F401-E4A4-44A3-3CE68814C6B2}"/>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A15183BA-EEA9-F975-BCBD-573190CE705F}"/>
              </a:ext>
            </a:extLst>
          </p:cNvPr>
          <p:cNvSpPr txBox="1"/>
          <p:nvPr/>
        </p:nvSpPr>
        <p:spPr>
          <a:xfrm>
            <a:off x="550767" y="810418"/>
            <a:ext cx="1043444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Basic document formatting – Tabs (cont.)</a:t>
            </a:r>
          </a:p>
        </p:txBody>
      </p:sp>
      <p:sp>
        <p:nvSpPr>
          <p:cNvPr id="17" name="TextBox 16">
            <a:extLst>
              <a:ext uri="{FF2B5EF4-FFF2-40B4-BE49-F238E27FC236}">
                <a16:creationId xmlns:a16="http://schemas.microsoft.com/office/drawing/2014/main" id="{428D8516-EC6D-5CDB-D2E5-645ED62A3ABB}"/>
              </a:ext>
            </a:extLst>
          </p:cNvPr>
          <p:cNvSpPr txBox="1"/>
          <p:nvPr/>
        </p:nvSpPr>
        <p:spPr>
          <a:xfrm>
            <a:off x="1028700" y="2169598"/>
            <a:ext cx="9817100" cy="4154984"/>
          </a:xfrm>
          <a:prstGeom prst="rect">
            <a:avLst/>
          </a:prstGeom>
          <a:noFill/>
        </p:spPr>
        <p:txBody>
          <a:bodyPr wrap="square" rtlCol="0">
            <a:spAutoFit/>
          </a:bodyPr>
          <a:lstStyle/>
          <a:p>
            <a:r>
              <a:rPr lang="en-US" sz="2400" b="1" dirty="0"/>
              <a:t>Understanding Tabs and Leaders in Word</a:t>
            </a:r>
          </a:p>
          <a:p>
            <a:pPr marL="285750" indent="-285750">
              <a:buFont typeface="Arial" panose="020B0604020202020204" pitchFamily="34" charset="0"/>
              <a:buChar char="•"/>
            </a:pPr>
            <a:r>
              <a:rPr lang="en-US" sz="2400" dirty="0"/>
              <a:t>What are Tabs and Leaders?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Tabs: These are preset stops in a document where the cursor jumps when you press the Tab key. They help align text in a structured way. There are left, right, center and decimal tab types.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Leaders: These are visual guides, often represented as dots, dashes, or other characters, that connect text on the left to text on the right. They are commonly used in tables of contents and indexes.</a:t>
            </a:r>
          </a:p>
        </p:txBody>
      </p:sp>
    </p:spTree>
    <p:extLst>
      <p:ext uri="{BB962C8B-B14F-4D97-AF65-F5344CB8AC3E}">
        <p14:creationId xmlns:p14="http://schemas.microsoft.com/office/powerpoint/2010/main" val="18477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008D-420E-49FA-0BF5-64F99CF2670B}"/>
            </a:ext>
          </a:extLst>
        </p:cNvPr>
        <p:cNvGrpSpPr/>
        <p:nvPr/>
      </p:nvGrpSpPr>
      <p:grpSpPr>
        <a:xfrm>
          <a:off x="0" y="0"/>
          <a:ext cx="0" cy="0"/>
          <a:chOff x="0" y="0"/>
          <a:chExt cx="0" cy="0"/>
        </a:xfrm>
      </p:grpSpPr>
      <p:pic>
        <p:nvPicPr>
          <p:cNvPr id="15" name="Picture 14" descr="A black background with blue text&#10;&#10;AI-generated content may be incorrect.">
            <a:extLst>
              <a:ext uri="{FF2B5EF4-FFF2-40B4-BE49-F238E27FC236}">
                <a16:creationId xmlns:a16="http://schemas.microsoft.com/office/drawing/2014/main" id="{D5988251-7074-06BF-8D2F-BBF3EA0E8F1A}"/>
              </a:ext>
            </a:extLst>
          </p:cNvPr>
          <p:cNvPicPr>
            <a:picLocks noChangeAspect="1"/>
          </p:cNvPicPr>
          <p:nvPr/>
        </p:nvPicPr>
        <p:blipFill>
          <a:blip r:embed="rId3">
            <a:alphaModFix amt="7000"/>
          </a:blip>
          <a:stretch>
            <a:fillRect/>
          </a:stretch>
        </p:blipFill>
        <p:spPr>
          <a:xfrm>
            <a:off x="550768" y="810418"/>
            <a:ext cx="11090463" cy="5237163"/>
          </a:xfrm>
          <a:prstGeom prst="rect">
            <a:avLst/>
          </a:prstGeom>
        </p:spPr>
      </p:pic>
      <p:sp>
        <p:nvSpPr>
          <p:cNvPr id="16" name="TextBox 15">
            <a:extLst>
              <a:ext uri="{FF2B5EF4-FFF2-40B4-BE49-F238E27FC236}">
                <a16:creationId xmlns:a16="http://schemas.microsoft.com/office/drawing/2014/main" id="{E308FFBB-8A20-762F-E665-A132FEC87612}"/>
              </a:ext>
            </a:extLst>
          </p:cNvPr>
          <p:cNvSpPr txBox="1"/>
          <p:nvPr/>
        </p:nvSpPr>
        <p:spPr>
          <a:xfrm>
            <a:off x="550767" y="810418"/>
            <a:ext cx="10434441" cy="646331"/>
          </a:xfrm>
          <a:prstGeom prst="rect">
            <a:avLst/>
          </a:prstGeom>
          <a:solidFill>
            <a:schemeClr val="accent1">
              <a:lumMod val="50000"/>
            </a:schemeClr>
          </a:solidFill>
        </p:spPr>
        <p:txBody>
          <a:bodyPr wrap="square" rtlCol="0">
            <a:spAutoFit/>
          </a:bodyPr>
          <a:lstStyle/>
          <a:p>
            <a:r>
              <a:rPr lang="en-US" sz="3600" b="1" dirty="0">
                <a:solidFill>
                  <a:schemeClr val="bg1"/>
                </a:solidFill>
                <a:latin typeface="+mj-lt"/>
              </a:rPr>
              <a:t>Basic document formatting – Tabs (cont.)</a:t>
            </a:r>
          </a:p>
        </p:txBody>
      </p:sp>
      <p:sp>
        <p:nvSpPr>
          <p:cNvPr id="17" name="TextBox 16">
            <a:extLst>
              <a:ext uri="{FF2B5EF4-FFF2-40B4-BE49-F238E27FC236}">
                <a16:creationId xmlns:a16="http://schemas.microsoft.com/office/drawing/2014/main" id="{051418CB-6B1E-38AD-3395-1D0908C1A6D4}"/>
              </a:ext>
            </a:extLst>
          </p:cNvPr>
          <p:cNvSpPr txBox="1"/>
          <p:nvPr/>
        </p:nvSpPr>
        <p:spPr>
          <a:xfrm>
            <a:off x="1028700" y="2169598"/>
            <a:ext cx="9817100" cy="3785652"/>
          </a:xfrm>
          <a:prstGeom prst="rect">
            <a:avLst/>
          </a:prstGeom>
          <a:noFill/>
        </p:spPr>
        <p:txBody>
          <a:bodyPr wrap="square" rtlCol="0">
            <a:spAutoFit/>
          </a:bodyPr>
          <a:lstStyle/>
          <a:p>
            <a:r>
              <a:rPr lang="en-US" sz="2400" b="1" dirty="0"/>
              <a:t>How to Add Leaders Using Tabs</a:t>
            </a:r>
          </a:p>
          <a:p>
            <a:pPr marL="342900" indent="-342900">
              <a:buFont typeface="Arial" panose="020B0604020202020204" pitchFamily="34" charset="0"/>
              <a:buChar char="•"/>
            </a:pPr>
            <a:r>
              <a:rPr lang="en-US" sz="2400" dirty="0"/>
              <a:t>Select the Text: Highlight the text where you want to add leaders.</a:t>
            </a:r>
          </a:p>
          <a:p>
            <a:pPr marL="342900" indent="-342900">
              <a:buFont typeface="Arial" panose="020B0604020202020204" pitchFamily="34" charset="0"/>
              <a:buChar char="•"/>
            </a:pPr>
            <a:r>
              <a:rPr lang="en-US" sz="2400" dirty="0"/>
              <a:t>Open the Tabs Dialog from the Format menu:</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Set Tab Stops:</a:t>
            </a:r>
          </a:p>
          <a:p>
            <a:pPr marL="342900" indent="-342900">
              <a:buFont typeface="Arial" panose="020B0604020202020204" pitchFamily="34" charset="0"/>
              <a:buChar char="•"/>
            </a:pPr>
            <a:r>
              <a:rPr lang="en-US" sz="2400" dirty="0"/>
              <a:t>Enter a Tab Stop Position (e.g., 6 inches).</a:t>
            </a:r>
          </a:p>
          <a:p>
            <a:pPr marL="342900" indent="-342900">
              <a:buFont typeface="Arial" panose="020B0604020202020204" pitchFamily="34" charset="0"/>
              <a:buChar char="•"/>
            </a:pPr>
            <a:r>
              <a:rPr lang="en-US" sz="2400" dirty="0"/>
              <a:t>Choose an Alignment option (default is left).</a:t>
            </a:r>
          </a:p>
          <a:p>
            <a:pPr marL="342900" indent="-342900">
              <a:buFont typeface="Arial" panose="020B0604020202020204" pitchFamily="34" charset="0"/>
              <a:buChar char="•"/>
            </a:pPr>
            <a:r>
              <a:rPr lang="en-US" sz="2400" dirty="0"/>
              <a:t>Select a Leader character (e.g., dots, dashes).</a:t>
            </a:r>
          </a:p>
          <a:p>
            <a:pPr marL="342900" indent="-342900">
              <a:buFont typeface="Arial" panose="020B0604020202020204" pitchFamily="34" charset="0"/>
              <a:buChar char="•"/>
            </a:pPr>
            <a:r>
              <a:rPr lang="en-US" sz="2400" dirty="0"/>
              <a:t>Apply the Tab: After setting up, press the Tab key in your document. The leader will appear between the text on the left and the tab stop.</a:t>
            </a:r>
          </a:p>
        </p:txBody>
      </p:sp>
    </p:spTree>
    <p:extLst>
      <p:ext uri="{BB962C8B-B14F-4D97-AF65-F5344CB8AC3E}">
        <p14:creationId xmlns:p14="http://schemas.microsoft.com/office/powerpoint/2010/main" val="382850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1064</TotalTime>
  <Words>712</Words>
  <Application>Microsoft Macintosh PowerPoint</Application>
  <PresentationFormat>Widescreen</PresentationFormat>
  <Paragraphs>87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Avenir Next</vt:lpstr>
      <vt:lpstr>Avenir Next Demi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Krueger</dc:creator>
  <cp:lastModifiedBy>Chris Krueger</cp:lastModifiedBy>
  <cp:revision>5</cp:revision>
  <dcterms:created xsi:type="dcterms:W3CDTF">2026-03-05T21:27:50Z</dcterms:created>
  <dcterms:modified xsi:type="dcterms:W3CDTF">2026-06-04T18:31:47Z</dcterms:modified>
</cp:coreProperties>
</file>