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theme/themeOverride23.xml" ContentType="application/vnd.openxmlformats-officedocument.themeOverride+xml"/>
  <Override PartName="/ppt/notesSlides/notesSlide25.xml" ContentType="application/vnd.openxmlformats-officedocument.presentationml.notesSlide+xml"/>
  <Override PartName="/ppt/theme/themeOverride24.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8"/>
  </p:notesMasterIdLst>
  <p:sldIdLst>
    <p:sldId id="1742" r:id="rId2"/>
    <p:sldId id="1741" r:id="rId3"/>
    <p:sldId id="1743" r:id="rId4"/>
    <p:sldId id="1746" r:id="rId5"/>
    <p:sldId id="1755" r:id="rId6"/>
    <p:sldId id="1756" r:id="rId7"/>
    <p:sldId id="1757" r:id="rId8"/>
    <p:sldId id="1758" r:id="rId9"/>
    <p:sldId id="1759" r:id="rId10"/>
    <p:sldId id="1760" r:id="rId11"/>
    <p:sldId id="1761" r:id="rId12"/>
    <p:sldId id="1745" r:id="rId13"/>
    <p:sldId id="1762" r:id="rId14"/>
    <p:sldId id="1747" r:id="rId15"/>
    <p:sldId id="1763" r:id="rId16"/>
    <p:sldId id="1748" r:id="rId17"/>
    <p:sldId id="1764" r:id="rId18"/>
    <p:sldId id="1767" r:id="rId19"/>
    <p:sldId id="1765" r:id="rId20"/>
    <p:sldId id="1766" r:id="rId21"/>
    <p:sldId id="1752" r:id="rId22"/>
    <p:sldId id="1753" r:id="rId23"/>
    <p:sldId id="1749" r:id="rId24"/>
    <p:sldId id="1750" r:id="rId25"/>
    <p:sldId id="1751" r:id="rId26"/>
    <p:sldId id="17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56"/>
  </p:normalViewPr>
  <p:slideViewPr>
    <p:cSldViewPr snapToGrid="0">
      <p:cViewPr varScale="1">
        <p:scale>
          <a:sx n="88" d="100"/>
          <a:sy n="88" d="100"/>
        </p:scale>
        <p:origin x="176"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061CF-9DC5-F347-AB62-1AD475678385}" type="datetimeFigureOut">
              <a:rPr lang="en-US" smtClean="0"/>
              <a:t>3/5/26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EC3CA-0C80-FD45-890C-ED86F959CA1E}" type="slidenum">
              <a:rPr lang="en-US" smtClean="0"/>
              <a:t>‹#›</a:t>
            </a:fld>
            <a:endParaRPr lang="en-US"/>
          </a:p>
        </p:txBody>
      </p:sp>
    </p:spTree>
    <p:extLst>
      <p:ext uri="{BB962C8B-B14F-4D97-AF65-F5344CB8AC3E}">
        <p14:creationId xmlns:p14="http://schemas.microsoft.com/office/powerpoint/2010/main" val="396824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3FB2-89C8-1FC6-80F0-0477A8DB3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ADC1F-B330-63F1-CAE4-11A545C9D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D78B9-0452-15B1-EA1E-940AD36570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35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ABF82-22D8-4784-A91D-9000FE119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BEF9A-4B22-5883-B8E6-065A6C5D7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2FE73-273C-61E1-EFD8-CB004610AF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566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CB0F-AB3F-D05B-9139-46266EDB4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5AF09-95DB-A4E2-47B1-5A7B542A7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900A1-D642-574C-DD36-7C5347CA30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073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6180-EF24-C820-423F-5D1E32DB2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E46CB-8183-0748-0537-A16885DD1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D1E46-A73D-2D95-8737-B735189462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64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F1D-EF83-4B95-4838-EF5202D5E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B79EE-DA42-FA7F-E7D7-B2A8F98A2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BE60C-615A-0484-9556-19B87B50909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68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6ABC6-7C18-4FD7-6A2E-C138E855D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ECB5A-E3E5-3659-0F57-78B2DCC06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F9140-EC51-0909-9AEE-8946CD9048C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97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016B-377F-A6C8-26E2-CA0108869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E8CD1-877A-1B19-61E6-1826027D3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11170-1981-8D8F-2881-7338538D409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12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5831-F5BB-8864-9CCB-2CFF9D0AD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240D6-8128-8DC5-0D89-59F1EC641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FD2DE-B8E9-E496-BED4-FC0EBC37F26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76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D77B4-D864-FB9A-70ED-7774F1097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47DDE-9AB4-855A-F92D-09E68EA5D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C037D-51DE-B3A4-3529-FE95225FA16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4299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DD8B-217D-F355-177F-FF23B0D51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A1DB5-3141-5CBD-D0CC-256AA68F4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658B3-9B79-2D54-5B1A-BD76A696F7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774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8357-D044-749C-6175-986E46E39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131BE-2891-8072-D09F-BEB562F55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C823C-511E-79C6-226A-68F6BED29F3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51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DA34E-5E82-BABA-091E-541B75C69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4C8CC-0D04-6DAA-17CC-89716BF84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27F2A-22D9-151C-D01A-87EE5C8635D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097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B29E-0866-864A-2EF1-8B96955FC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D3178-94C6-584D-31F0-02CEFEE3C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6EF99-622D-C028-D390-FCA0D98ABE8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719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95A24-2128-C937-14C5-6FC76045E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5389A-76F5-695F-1982-F79B6C957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F50FC-F38E-6339-9978-0A03168D89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997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CA80-713C-95BA-E66F-F125A58CE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D9035-CB70-4564-C128-BB437EE50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F4D5F-64C0-5FDD-17C2-186BA176A5E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49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A39CD-AD30-1120-1A93-8C20C6C81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25349-2E04-C4AB-A7AF-CB3171CCE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8191A-9960-A6BC-0136-54A33019254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90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AD0EC-F5AD-FC4C-D766-7202654BB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2D4A0-AC5A-95CB-43AD-8659DBAE8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E0152-E101-2169-54E9-40DB6E5B2D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5569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C839-02E0-BF59-1BB1-4B7A9D8C8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86EC3-8654-8D62-E428-DAB7FE52A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548FB-FDB1-C8BC-4EB9-3EF6F8B7A78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13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A3E2-3B9D-ADFA-D960-D7D82C5E8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0262C-6CD1-516B-CA30-9ED05F947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1B21B-F498-19ED-838E-91F14BE5E9A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83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0D5A5-FC24-1BC1-CB20-72839EA8C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0D37-597F-5EAC-607F-0571F635F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453F2-D613-24D3-BF17-14BAEC5C59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00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591C9-DA74-F322-CDA2-523FF6240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1A575-4EF3-B3FE-ED38-A09D145E4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D7BAA-6BF7-2146-EEDE-84DA6EB7F35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83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FEEE-8D72-D488-D171-FD22522D7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1FB3E-09EA-2C48-95C1-31843D9EE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E8BBC-11A8-683D-104A-F6B8610644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45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91E17-DB17-04D9-1494-785B140FE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65C78-6135-FA7D-CE4B-9A5617C7A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1A272-8B50-C8EB-220D-84355141D7B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235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1CC72-2CE9-EBB2-DE37-60A0714B8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46D51-B762-7531-97CA-5D7CA73A1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978FE-B606-9B48-41E0-9A3213DFDA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881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FCE1-4E57-E8D6-FB01-5056D87B2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26B0D-2DE7-ABE4-92E1-A49B36B54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3F4A5-4F18-DD3B-857B-33CAEFDFA9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151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840F-6BAE-4366-F051-135138E24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03319B-208F-3E8E-CB8F-7A4A508BB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04EEBC-9C1B-AB18-D510-9F2E942485DD}"/>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5" name="Footer Placeholder 4">
            <a:extLst>
              <a:ext uri="{FF2B5EF4-FFF2-40B4-BE49-F238E27FC236}">
                <a16:creationId xmlns:a16="http://schemas.microsoft.com/office/drawing/2014/main" id="{160E7BFF-CF86-3202-BE86-887FEF2F8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D7539-E8CE-D99D-5FCD-F9344708438E}"/>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87175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A793-0934-256B-A191-E39B03AA2E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459B4-2163-32F8-A0F0-1D0DEDDDB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FC433-EE3E-699A-4880-D9693E8601E7}"/>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5" name="Footer Placeholder 4">
            <a:extLst>
              <a:ext uri="{FF2B5EF4-FFF2-40B4-BE49-F238E27FC236}">
                <a16:creationId xmlns:a16="http://schemas.microsoft.com/office/drawing/2014/main" id="{C6968C6A-BD30-BFF0-268C-54E98550B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A036B-5104-5B8D-D002-CEBCF6B11745}"/>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134354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92EC2-C1B8-ABF0-EA2A-C65736C9F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5F291-C08A-9B9B-3F91-39E1CE944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086FE-A829-BA38-FB0C-F0DAC810BB2D}"/>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5" name="Footer Placeholder 4">
            <a:extLst>
              <a:ext uri="{FF2B5EF4-FFF2-40B4-BE49-F238E27FC236}">
                <a16:creationId xmlns:a16="http://schemas.microsoft.com/office/drawing/2014/main" id="{B31A08DF-662E-C9C7-6258-679B67E74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35FC2-0F95-E8D0-11A7-C3B900EDA9B3}"/>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422427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14" y="1282"/>
            <a:ext cx="12191985" cy="6856718"/>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7267012" y="-31792"/>
            <a:ext cx="2971626" cy="687715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121" y="2793331"/>
            <a:ext cx="4044686" cy="1103129"/>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5788494" y="2583746"/>
            <a:ext cx="5517262" cy="921047"/>
          </a:xfrm>
        </p:spPr>
        <p:txBody>
          <a:bodyPr>
            <a:noAutofit/>
          </a:bodyPr>
          <a:lstStyle>
            <a:lvl1pPr marL="0" indent="0">
              <a:buNone/>
              <a:defRPr sz="3375" b="1" i="0">
                <a:solidFill>
                  <a:schemeClr val="bg1"/>
                </a:solidFill>
                <a:latin typeface="Avenir Next Demi Bold" panose="020B0503020202020204" pitchFamily="34" charset="0"/>
              </a:defRPr>
            </a:lvl1pPr>
            <a:lvl2pPr marL="457177" indent="0">
              <a:buNone/>
              <a:defRPr sz="3094" b="1" i="0">
                <a:solidFill>
                  <a:schemeClr val="bg1"/>
                </a:solidFill>
                <a:latin typeface="Avenir Next Demi Bold" panose="020B0503020202020204" pitchFamily="34" charset="0"/>
              </a:defRPr>
            </a:lvl2pPr>
            <a:lvl3pPr marL="914353" indent="0">
              <a:buNone/>
              <a:defRPr sz="2812" b="1" i="0">
                <a:solidFill>
                  <a:schemeClr val="bg1"/>
                </a:solidFill>
                <a:latin typeface="Avenir Next Demi Bold" panose="020B0503020202020204" pitchFamily="34" charset="0"/>
              </a:defRPr>
            </a:lvl3pPr>
            <a:lvl4pPr marL="1371529" indent="0">
              <a:buNone/>
              <a:defRPr sz="2531" b="1" i="0">
                <a:solidFill>
                  <a:schemeClr val="bg1"/>
                </a:solidFill>
                <a:latin typeface="Avenir Next Demi Bold" panose="020B0503020202020204" pitchFamily="34" charset="0"/>
              </a:defRPr>
            </a:lvl4pPr>
            <a:lvl5pPr marL="1828706" indent="0">
              <a:buNone/>
              <a:defRPr sz="2531"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5788494" y="3668376"/>
            <a:ext cx="5517262" cy="694666"/>
          </a:xfrm>
        </p:spPr>
        <p:txBody>
          <a:bodyPr>
            <a:noAutofit/>
          </a:bodyPr>
          <a:lstStyle>
            <a:lvl1pPr marL="0" indent="0" algn="l">
              <a:lnSpc>
                <a:spcPct val="100000"/>
              </a:lnSpc>
              <a:spcBef>
                <a:spcPts val="0"/>
              </a:spcBef>
              <a:buNone/>
              <a:defRPr sz="2250" b="0" i="0">
                <a:solidFill>
                  <a:schemeClr val="bg1"/>
                </a:solidFill>
                <a:latin typeface="Avenir Next" panose="020B0503020202020204" pitchFamily="34" charset="0"/>
              </a:defRPr>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73275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08D-8859-79B8-69D1-9230DDC27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78F4E-1479-15F4-188D-14129EF72A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9FE4A-7F56-F0DC-649C-14310FDD57DC}"/>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5" name="Footer Placeholder 4">
            <a:extLst>
              <a:ext uri="{FF2B5EF4-FFF2-40B4-BE49-F238E27FC236}">
                <a16:creationId xmlns:a16="http://schemas.microsoft.com/office/drawing/2014/main" id="{AF780FB3-45E2-CA8D-1ECD-CB0410A0B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AD90C-AA93-837F-9623-79B0555BF807}"/>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83215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674B-752C-5694-1A13-986739934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63DA1-DA61-C8E0-C0CD-4AAD782F75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B93546-4D71-FF17-6578-4E3C6FC9EBE3}"/>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5" name="Footer Placeholder 4">
            <a:extLst>
              <a:ext uri="{FF2B5EF4-FFF2-40B4-BE49-F238E27FC236}">
                <a16:creationId xmlns:a16="http://schemas.microsoft.com/office/drawing/2014/main" id="{AF7D0313-FEE8-87D9-2726-8B6FC4ED7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86EB8-B118-4CFC-CB85-C0A0E3B41005}"/>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140039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3034-87DC-50DD-0F85-9C21B88C4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0313A-C069-6F1B-56E6-5D1D1FA69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64DB9B-DE08-92EB-1ACF-81047ACA64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14994E-6F6A-784C-136B-3C9FD1FA0F55}"/>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6" name="Footer Placeholder 5">
            <a:extLst>
              <a:ext uri="{FF2B5EF4-FFF2-40B4-BE49-F238E27FC236}">
                <a16:creationId xmlns:a16="http://schemas.microsoft.com/office/drawing/2014/main" id="{BFBEA59B-D0E7-B7F9-10D5-F820864EA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661D9-7FE9-7804-7AB6-A90DEEEC799C}"/>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83333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3607-6860-98E8-EA96-349AC25CC3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AE3448-723F-EC0D-B31B-B0DBBD7D8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0725A-AED2-09F3-EE49-4C6C9D7B4C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A9A7A4-9495-DBD0-E1C7-E4AE3C9B6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43263-C75F-0737-B412-1469DE1D0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1527F-66E4-A37C-883A-6C6CD4A031EB}"/>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8" name="Footer Placeholder 7">
            <a:extLst>
              <a:ext uri="{FF2B5EF4-FFF2-40B4-BE49-F238E27FC236}">
                <a16:creationId xmlns:a16="http://schemas.microsoft.com/office/drawing/2014/main" id="{D8528FF8-E7F2-90F7-3DE1-6D06B472A4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C714AD-8A46-34D9-4D23-2FC10957F7BE}"/>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18157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D2C2-7B22-53B4-456C-87F304721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BA7B8-4105-B1EE-B12B-8DA4748D6ADB}"/>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4" name="Footer Placeholder 3">
            <a:extLst>
              <a:ext uri="{FF2B5EF4-FFF2-40B4-BE49-F238E27FC236}">
                <a16:creationId xmlns:a16="http://schemas.microsoft.com/office/drawing/2014/main" id="{937708E9-BA4D-4E3E-561C-92C0D3290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0FFB7-41A8-7FDC-8478-7B095589A7A0}"/>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45554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E8AB8-D872-5F06-8958-653B4FE19561}"/>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3" name="Footer Placeholder 2">
            <a:extLst>
              <a:ext uri="{FF2B5EF4-FFF2-40B4-BE49-F238E27FC236}">
                <a16:creationId xmlns:a16="http://schemas.microsoft.com/office/drawing/2014/main" id="{4A0BA7DD-31E7-B76A-FCF3-3404993E7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72C140-EBAE-054C-2D3A-447BCE01D280}"/>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58562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759F-E864-061D-9F8B-D0566B76F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9AF62E-7804-139C-BE37-C0F92900D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6D429C-B5B2-7959-5565-9BA100798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4730D-7458-6229-787B-394B1156B769}"/>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6" name="Footer Placeholder 5">
            <a:extLst>
              <a:ext uri="{FF2B5EF4-FFF2-40B4-BE49-F238E27FC236}">
                <a16:creationId xmlns:a16="http://schemas.microsoft.com/office/drawing/2014/main" id="{6A6C24BA-3058-4884-B956-34FAA433C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95093-ACC1-425C-C8DD-6EB621C7FB8B}"/>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204149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644F-A940-C0A4-00B5-64888C135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0A387-3C0C-1C9A-3F5B-C29185A65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F180B-813F-EA51-5561-696DE75E5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E62F9-AB20-4E6F-85E6-FC400EA638E6}"/>
              </a:ext>
            </a:extLst>
          </p:cNvPr>
          <p:cNvSpPr>
            <a:spLocks noGrp="1"/>
          </p:cNvSpPr>
          <p:nvPr>
            <p:ph type="dt" sz="half" idx="10"/>
          </p:nvPr>
        </p:nvSpPr>
        <p:spPr/>
        <p:txBody>
          <a:bodyPr/>
          <a:lstStyle/>
          <a:p>
            <a:fld id="{5BC8D903-FE0F-374A-AE1A-6F40E5A7349B}" type="datetimeFigureOut">
              <a:rPr lang="en-US" smtClean="0"/>
              <a:t>3/5/26</a:t>
            </a:fld>
            <a:endParaRPr lang="en-US"/>
          </a:p>
        </p:txBody>
      </p:sp>
      <p:sp>
        <p:nvSpPr>
          <p:cNvPr id="6" name="Footer Placeholder 5">
            <a:extLst>
              <a:ext uri="{FF2B5EF4-FFF2-40B4-BE49-F238E27FC236}">
                <a16:creationId xmlns:a16="http://schemas.microsoft.com/office/drawing/2014/main" id="{C7196F36-3403-4E98-61A4-04143C873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F5B2E-EA5E-DD6F-C1A6-74B8613C09D7}"/>
              </a:ext>
            </a:extLst>
          </p:cNvPr>
          <p:cNvSpPr>
            <a:spLocks noGrp="1"/>
          </p:cNvSpPr>
          <p:nvPr>
            <p:ph type="sldNum" sz="quarter" idx="12"/>
          </p:nvPr>
        </p:nvSpPr>
        <p:spPr/>
        <p:txBody>
          <a:bodyPr/>
          <a:lstStyle/>
          <a:p>
            <a:fld id="{06A8F7D9-26B0-3E43-B021-1DF5288F532F}" type="slidenum">
              <a:rPr lang="en-US" smtClean="0"/>
              <a:t>‹#›</a:t>
            </a:fld>
            <a:endParaRPr lang="en-US"/>
          </a:p>
        </p:txBody>
      </p:sp>
    </p:spTree>
    <p:extLst>
      <p:ext uri="{BB962C8B-B14F-4D97-AF65-F5344CB8AC3E}">
        <p14:creationId xmlns:p14="http://schemas.microsoft.com/office/powerpoint/2010/main" val="352565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25333-C3B2-AB69-0AF5-8C4656575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85158-E81D-727C-FE0F-6BC108A0F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A72C-8965-6711-92F6-EC6AC9348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C8D903-FE0F-374A-AE1A-6F40E5A7349B}" type="datetimeFigureOut">
              <a:rPr lang="en-US" smtClean="0"/>
              <a:t>3/5/26</a:t>
            </a:fld>
            <a:endParaRPr lang="en-US"/>
          </a:p>
        </p:txBody>
      </p:sp>
      <p:sp>
        <p:nvSpPr>
          <p:cNvPr id="5" name="Footer Placeholder 4">
            <a:extLst>
              <a:ext uri="{FF2B5EF4-FFF2-40B4-BE49-F238E27FC236}">
                <a16:creationId xmlns:a16="http://schemas.microsoft.com/office/drawing/2014/main" id="{95A99426-6B8E-DA8B-39A3-B4820798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BE43116-CCBE-C4FB-5E6D-DA17EAFA2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A8F7D9-26B0-3E43-B021-1DF5288F532F}" type="slidenum">
              <a:rPr lang="en-US" smtClean="0"/>
              <a:t>‹#›</a:t>
            </a:fld>
            <a:endParaRPr lang="en-US"/>
          </a:p>
        </p:txBody>
      </p:sp>
    </p:spTree>
    <p:extLst>
      <p:ext uri="{BB962C8B-B14F-4D97-AF65-F5344CB8AC3E}">
        <p14:creationId xmlns:p14="http://schemas.microsoft.com/office/powerpoint/2010/main" val="24237295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hyperlink" Target="https://www.legion.org/about/organization/the-emblem/emblem-and-brand-mark-download"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BAAD-6F9D-4B21-0DF6-C4228BE423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69565C-EAC8-FDBF-6A89-212DF7FF7E7D}"/>
              </a:ext>
            </a:extLst>
          </p:cNvPr>
          <p:cNvSpPr/>
          <p:nvPr/>
        </p:nvSpPr>
        <p:spPr>
          <a:xfrm>
            <a:off x="5316437" y="1928858"/>
            <a:ext cx="6875564" cy="297967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Text Placeholder 1">
            <a:extLst>
              <a:ext uri="{FF2B5EF4-FFF2-40B4-BE49-F238E27FC236}">
                <a16:creationId xmlns:a16="http://schemas.microsoft.com/office/drawing/2014/main" id="{9E51E74E-B6F2-20D1-C25C-8FF4A02F638B}"/>
              </a:ext>
            </a:extLst>
          </p:cNvPr>
          <p:cNvSpPr>
            <a:spLocks noGrp="1"/>
          </p:cNvSpPr>
          <p:nvPr>
            <p:ph type="body" sz="quarter" idx="10"/>
          </p:nvPr>
        </p:nvSpPr>
        <p:spPr>
          <a:xfrm>
            <a:off x="5600976" y="2268612"/>
            <a:ext cx="6036842" cy="1160388"/>
          </a:xfrm>
        </p:spPr>
        <p:txBody>
          <a:bodyPr/>
          <a:lstStyle/>
          <a:p>
            <a:r>
              <a:rPr lang="en-US" dirty="0">
                <a:latin typeface="+mn-lt"/>
              </a:rPr>
              <a:t>Social Media – The good, the bad, the ugly</a:t>
            </a:r>
          </a:p>
        </p:txBody>
      </p:sp>
      <p:sp>
        <p:nvSpPr>
          <p:cNvPr id="3" name="Subtitle 2">
            <a:extLst>
              <a:ext uri="{FF2B5EF4-FFF2-40B4-BE49-F238E27FC236}">
                <a16:creationId xmlns:a16="http://schemas.microsoft.com/office/drawing/2014/main" id="{4454AF0A-44F2-54F8-E801-AAB4B3E7FA37}"/>
              </a:ext>
            </a:extLst>
          </p:cNvPr>
          <p:cNvSpPr>
            <a:spLocks noGrp="1"/>
          </p:cNvSpPr>
          <p:nvPr>
            <p:ph type="subTitle" idx="1"/>
          </p:nvPr>
        </p:nvSpPr>
        <p:spPr>
          <a:xfrm>
            <a:off x="5600976" y="3429000"/>
            <a:ext cx="6266217" cy="1160388"/>
          </a:xfrm>
        </p:spPr>
        <p:txBody>
          <a:bodyPr/>
          <a:lstStyle/>
          <a:p>
            <a:r>
              <a:rPr lang="en-US" dirty="0">
                <a:latin typeface="+mn-lt"/>
              </a:rPr>
              <a:t>Guidelines for Social Media usage by American Legion Posts</a:t>
            </a:r>
            <a:endParaRPr lang="en-US" dirty="0"/>
          </a:p>
        </p:txBody>
      </p:sp>
    </p:spTree>
    <p:extLst>
      <p:ext uri="{BB962C8B-B14F-4D97-AF65-F5344CB8AC3E}">
        <p14:creationId xmlns:p14="http://schemas.microsoft.com/office/powerpoint/2010/main" val="23528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52AEE707-972C-87EF-0B6D-456C09E6B580}"/>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DFE0399F-462A-9BF1-6CD1-1B3802A0E9DB}"/>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3C0511B5-17E0-FD67-606A-B0AFA040178F}"/>
              </a:ext>
            </a:extLst>
          </p:cNvPr>
          <p:cNvSpPr txBox="1"/>
          <p:nvPr/>
        </p:nvSpPr>
        <p:spPr>
          <a:xfrm>
            <a:off x="550768" y="810418"/>
            <a:ext cx="9531383"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Measuring social media performance</a:t>
            </a:r>
          </a:p>
        </p:txBody>
      </p:sp>
      <p:sp>
        <p:nvSpPr>
          <p:cNvPr id="17" name="TextBox 16">
            <a:extLst>
              <a:ext uri="{FF2B5EF4-FFF2-40B4-BE49-F238E27FC236}">
                <a16:creationId xmlns:a16="http://schemas.microsoft.com/office/drawing/2014/main" id="{4E70A2B4-BBA8-F98A-3509-BAB33DC950C7}"/>
              </a:ext>
            </a:extLst>
          </p:cNvPr>
          <p:cNvSpPr txBox="1"/>
          <p:nvPr/>
        </p:nvSpPr>
        <p:spPr>
          <a:xfrm>
            <a:off x="1028699" y="1865644"/>
            <a:ext cx="10612531" cy="4893647"/>
          </a:xfrm>
          <a:prstGeom prst="rect">
            <a:avLst/>
          </a:prstGeom>
          <a:noFill/>
        </p:spPr>
        <p:txBody>
          <a:bodyPr wrap="square" rtlCol="0">
            <a:spAutoFit/>
          </a:bodyPr>
          <a:lstStyle/>
          <a:p>
            <a:r>
              <a:rPr lang="en-US" sz="2400" dirty="0"/>
              <a:t>Social media traction is easily and publicly measured. The number of followers is reported prominently. Facebook also measures and reports trends, such as percentage increase in reach, engagements and page follower numbers. Some measurable terms to understand include: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Reach: Number of people who saw any of your posts at least once.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Reactions: Number of people who commented, liked, disliked, shared or reacted in some other way to a post.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Followers: Number of people who committed to follow your page.</a:t>
            </a:r>
          </a:p>
          <a:p>
            <a:pPr marL="285750" indent="-285750">
              <a:buFont typeface="Arial" panose="020B0604020202020204" pitchFamily="34" charset="0"/>
              <a:buChar char="•"/>
            </a:pPr>
            <a:endParaRPr lang="en-US" sz="2400" dirty="0"/>
          </a:p>
          <a:p>
            <a:r>
              <a:rPr lang="en-US" sz="2400" dirty="0"/>
              <a:t>These metrics can help you learn what interests your audience.</a:t>
            </a:r>
          </a:p>
        </p:txBody>
      </p:sp>
    </p:spTree>
    <p:extLst>
      <p:ext uri="{BB962C8B-B14F-4D97-AF65-F5344CB8AC3E}">
        <p14:creationId xmlns:p14="http://schemas.microsoft.com/office/powerpoint/2010/main" val="2682944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E9E49B4-7741-C0F8-A738-262F22D5BEEC}"/>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FECDC882-C1E9-6EEE-4F33-37AC34828029}"/>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E1FACC49-18EE-9A8A-5934-77FF208CCD03}"/>
              </a:ext>
            </a:extLst>
          </p:cNvPr>
          <p:cNvSpPr txBox="1"/>
          <p:nvPr/>
        </p:nvSpPr>
        <p:spPr>
          <a:xfrm>
            <a:off x="550768" y="810418"/>
            <a:ext cx="9531383"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Tips on managing social media accounts</a:t>
            </a:r>
          </a:p>
        </p:txBody>
      </p:sp>
      <p:sp>
        <p:nvSpPr>
          <p:cNvPr id="17" name="TextBox 16">
            <a:extLst>
              <a:ext uri="{FF2B5EF4-FFF2-40B4-BE49-F238E27FC236}">
                <a16:creationId xmlns:a16="http://schemas.microsoft.com/office/drawing/2014/main" id="{4B2BB603-2408-6415-DBCE-0ED805C0094A}"/>
              </a:ext>
            </a:extLst>
          </p:cNvPr>
          <p:cNvSpPr txBox="1"/>
          <p:nvPr/>
        </p:nvSpPr>
        <p:spPr>
          <a:xfrm>
            <a:off x="1028699" y="1865644"/>
            <a:ext cx="10612531" cy="4524315"/>
          </a:xfrm>
          <a:prstGeom prst="rect">
            <a:avLst/>
          </a:prstGeom>
          <a:noFill/>
        </p:spPr>
        <p:txBody>
          <a:bodyPr wrap="square" rtlCol="0">
            <a:spAutoFit/>
          </a:bodyPr>
          <a:lstStyle/>
          <a:p>
            <a:r>
              <a:rPr lang="en-US" sz="2400" dirty="0"/>
              <a:t>For social media accounts like Facebook, Twitter, or Instagram, have at least two administrators to ensure coverage and oversight. </a:t>
            </a:r>
          </a:p>
          <a:p>
            <a:r>
              <a:rPr lang="en-US" sz="2400" dirty="0"/>
              <a:t>Posts can use Facebook's access levels so multiple members can contribute.</a:t>
            </a:r>
          </a:p>
          <a:p>
            <a:endParaRPr lang="en-US" sz="2400" dirty="0"/>
          </a:p>
          <a:p>
            <a:r>
              <a:rPr lang="en-US" sz="2400" dirty="0"/>
              <a:t>•	Allow comments on Instagram and Facebook to boost engagement, but monitor them. Scammers like to target these types of posts.</a:t>
            </a:r>
          </a:p>
          <a:p>
            <a:r>
              <a:rPr lang="en-US" sz="2400" dirty="0"/>
              <a:t>•	Post new content often to retain followers.</a:t>
            </a:r>
          </a:p>
          <a:p>
            <a:r>
              <a:rPr lang="en-US" sz="2400" dirty="0"/>
              <a:t>•	Share relevant National Headquarters posts with your own commentary.</a:t>
            </a:r>
          </a:p>
          <a:p>
            <a:r>
              <a:rPr lang="en-US" sz="2400" dirty="0"/>
              <a:t>•	Only support official positions backed by resolutions; discuss issues, not politicians.</a:t>
            </a:r>
          </a:p>
          <a:p>
            <a:r>
              <a:rPr lang="en-US" sz="2400" dirty="0"/>
              <a:t>•	Acknowledge important dates with posts, images, or videos—especially holidays and commemorative days like Veterans Day, Memorial Day, etc.</a:t>
            </a:r>
          </a:p>
        </p:txBody>
      </p:sp>
    </p:spTree>
    <p:extLst>
      <p:ext uri="{BB962C8B-B14F-4D97-AF65-F5344CB8AC3E}">
        <p14:creationId xmlns:p14="http://schemas.microsoft.com/office/powerpoint/2010/main" val="574767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D854E4F-417A-4113-5775-B3A531B0D548}"/>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D8EC04BE-A450-E547-EFB5-D9156363DF3E}"/>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BC1A8900-0DE7-ED00-1A38-C464958D792F}"/>
              </a:ext>
            </a:extLst>
          </p:cNvPr>
          <p:cNvSpPr txBox="1"/>
          <p:nvPr/>
        </p:nvSpPr>
        <p:spPr>
          <a:xfrm>
            <a:off x="550768" y="810418"/>
            <a:ext cx="613504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Getting started on Facebook</a:t>
            </a:r>
          </a:p>
        </p:txBody>
      </p:sp>
      <p:sp>
        <p:nvSpPr>
          <p:cNvPr id="17" name="TextBox 16">
            <a:extLst>
              <a:ext uri="{FF2B5EF4-FFF2-40B4-BE49-F238E27FC236}">
                <a16:creationId xmlns:a16="http://schemas.microsoft.com/office/drawing/2014/main" id="{6B57DD38-28C0-E908-14F3-B932D3B2318C}"/>
              </a:ext>
            </a:extLst>
          </p:cNvPr>
          <p:cNvSpPr txBox="1"/>
          <p:nvPr/>
        </p:nvSpPr>
        <p:spPr>
          <a:xfrm>
            <a:off x="1042987" y="1905505"/>
            <a:ext cx="9716057" cy="3785652"/>
          </a:xfrm>
          <a:prstGeom prst="rect">
            <a:avLst/>
          </a:prstGeom>
          <a:noFill/>
        </p:spPr>
        <p:txBody>
          <a:bodyPr wrap="square" rtlCol="0">
            <a:spAutoFit/>
          </a:bodyPr>
          <a:lstStyle/>
          <a:p>
            <a:pPr marL="457200" indent="-457200">
              <a:buFont typeface="+mj-lt"/>
              <a:buAutoNum type="arabicPeriod"/>
            </a:pPr>
            <a:r>
              <a:rPr lang="en-US" sz="2400" dirty="0"/>
              <a:t>Go to </a:t>
            </a:r>
            <a:r>
              <a:rPr lang="en-US" sz="2400" dirty="0" err="1"/>
              <a:t>facebook.com</a:t>
            </a:r>
            <a:r>
              <a:rPr lang="en-US" sz="2400" dirty="0"/>
              <a:t>/pages/create. (I recommend using a computer vs a mobile device to get started. Once the page is up, you can use either to update and add content.</a:t>
            </a:r>
          </a:p>
          <a:p>
            <a:pPr marL="457200" indent="-457200">
              <a:buFont typeface="+mj-lt"/>
              <a:buAutoNum type="arabicPeriod"/>
            </a:pPr>
            <a:endParaRPr lang="en-US" sz="2400" dirty="0"/>
          </a:p>
          <a:p>
            <a:pPr marL="457200" indent="-457200">
              <a:buFont typeface="+mj-lt"/>
              <a:buAutoNum type="arabicPeriod"/>
            </a:pPr>
            <a:r>
              <a:rPr lang="en-US" sz="2400" dirty="0"/>
              <a:t>Enter a Page name, Page bio and category (Nonprofit Organization).</a:t>
            </a:r>
          </a:p>
          <a:p>
            <a:pPr marL="457200" indent="-457200">
              <a:buFont typeface="+mj-lt"/>
              <a:buAutoNum type="arabicPeriod"/>
            </a:pPr>
            <a:endParaRPr lang="en-US" sz="2400" dirty="0"/>
          </a:p>
          <a:p>
            <a:pPr marL="457200" indent="-457200">
              <a:buFont typeface="+mj-lt"/>
              <a:buAutoNum type="arabicPeriod"/>
            </a:pPr>
            <a:r>
              <a:rPr lang="en-US" sz="2400" dirty="0"/>
              <a:t>Click Create Page.</a:t>
            </a:r>
          </a:p>
          <a:p>
            <a:pPr marL="457200" indent="-457200">
              <a:buFont typeface="+mj-lt"/>
              <a:buAutoNum type="arabicPeriod"/>
            </a:pPr>
            <a:endParaRPr lang="en-US" sz="2400" dirty="0"/>
          </a:p>
          <a:p>
            <a:pPr marL="457200" indent="-457200">
              <a:buFont typeface="+mj-lt"/>
              <a:buAutoNum type="arabicPeriod"/>
            </a:pPr>
            <a:r>
              <a:rPr lang="en-US" sz="2400" dirty="0"/>
              <a:t>Customize your Page. You can add your bio, a profile picture and cover photo.</a:t>
            </a:r>
          </a:p>
        </p:txBody>
      </p:sp>
    </p:spTree>
    <p:extLst>
      <p:ext uri="{BB962C8B-B14F-4D97-AF65-F5344CB8AC3E}">
        <p14:creationId xmlns:p14="http://schemas.microsoft.com/office/powerpoint/2010/main" val="3403739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BA5D29D5-B22E-2D22-C0D1-C0EACA3C5DAD}"/>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7B4B838-A159-7228-B36B-A25F959A0F83}"/>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10B8F01A-D540-2D70-5692-BF78059D1E2C}"/>
              </a:ext>
            </a:extLst>
          </p:cNvPr>
          <p:cNvSpPr txBox="1"/>
          <p:nvPr/>
        </p:nvSpPr>
        <p:spPr>
          <a:xfrm>
            <a:off x="550768" y="810418"/>
            <a:ext cx="613504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Set up Page Permissions</a:t>
            </a:r>
          </a:p>
        </p:txBody>
      </p:sp>
      <p:sp>
        <p:nvSpPr>
          <p:cNvPr id="17" name="TextBox 16">
            <a:extLst>
              <a:ext uri="{FF2B5EF4-FFF2-40B4-BE49-F238E27FC236}">
                <a16:creationId xmlns:a16="http://schemas.microsoft.com/office/drawing/2014/main" id="{D8642439-54AC-A60F-161F-07F5EE399AEF}"/>
              </a:ext>
            </a:extLst>
          </p:cNvPr>
          <p:cNvSpPr txBox="1"/>
          <p:nvPr/>
        </p:nvSpPr>
        <p:spPr>
          <a:xfrm>
            <a:off x="1042987" y="1905505"/>
            <a:ext cx="9716057"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t>You can give trusted people partial access or full control of your Page to help manage it.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You can create multiple admin roles or assign task-based permissions individually for specific items such as advertising, content creation or insights.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Note that Meta’s Community Standards require that only authentic Facebook accounts have admin access for Pages.</a:t>
            </a:r>
          </a:p>
        </p:txBody>
      </p:sp>
    </p:spTree>
    <p:extLst>
      <p:ext uri="{BB962C8B-B14F-4D97-AF65-F5344CB8AC3E}">
        <p14:creationId xmlns:p14="http://schemas.microsoft.com/office/powerpoint/2010/main" val="3946377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69BDC88-F6A1-F34D-1389-2FD6F33491DC}"/>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55BE3B4-8B6F-68EF-4AEB-940783425CB8}"/>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FABD48C0-5DD9-F4ED-4C62-9A13C1DCA8D0}"/>
              </a:ext>
            </a:extLst>
          </p:cNvPr>
          <p:cNvSpPr txBox="1"/>
          <p:nvPr/>
        </p:nvSpPr>
        <p:spPr>
          <a:xfrm>
            <a:off x="550768" y="832969"/>
            <a:ext cx="880698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Give, edit or remove Facebook Page access</a:t>
            </a:r>
          </a:p>
        </p:txBody>
      </p:sp>
      <p:sp>
        <p:nvSpPr>
          <p:cNvPr id="17" name="TextBox 16">
            <a:extLst>
              <a:ext uri="{FF2B5EF4-FFF2-40B4-BE49-F238E27FC236}">
                <a16:creationId xmlns:a16="http://schemas.microsoft.com/office/drawing/2014/main" id="{B743CC2D-5C88-7C50-0C7E-EC51F4B87BC5}"/>
              </a:ext>
            </a:extLst>
          </p:cNvPr>
          <p:cNvSpPr txBox="1"/>
          <p:nvPr/>
        </p:nvSpPr>
        <p:spPr>
          <a:xfrm>
            <a:off x="1028700" y="1892597"/>
            <a:ext cx="1061253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You can give someone Facebook access with full control or partial control. People with Facebook access with full control or partial control can switch into the Page and manage it on Facebook. If you give someone Facebook access with full control, this means that person can give access to other people, remove anyone from the Page (including you) or delete the Page.</a:t>
            </a:r>
          </a:p>
          <a:p>
            <a:pPr marL="285750" indent="-285750">
              <a:buFont typeface="Arial" panose="020B0604020202020204" pitchFamily="34" charset="0"/>
              <a:buChar char="•"/>
            </a:pPr>
            <a:r>
              <a:rPr lang="en-US" sz="2400" dirty="0"/>
              <a:t>Log into Facebook, then click your profile photo in the top right.</a:t>
            </a:r>
          </a:p>
          <a:p>
            <a:pPr marL="285750" indent="-285750">
              <a:buFont typeface="Arial" panose="020B0604020202020204" pitchFamily="34" charset="0"/>
              <a:buChar char="•"/>
            </a:pPr>
            <a:r>
              <a:rPr lang="en-US" sz="2400" dirty="0"/>
              <a:t>Click See all profiles, then select the Page you want to switch into.</a:t>
            </a:r>
          </a:p>
          <a:p>
            <a:pPr marL="285750" indent="-285750">
              <a:buFont typeface="Arial" panose="020B0604020202020204" pitchFamily="34" charset="0"/>
              <a:buChar char="•"/>
            </a:pPr>
            <a:r>
              <a:rPr lang="en-US" sz="2400" dirty="0"/>
              <a:t>Click your Page's profile picture in the top right to go to your Page.</a:t>
            </a:r>
          </a:p>
          <a:p>
            <a:pPr marL="285750" indent="-285750">
              <a:buFont typeface="Arial" panose="020B0604020202020204" pitchFamily="34" charset="0"/>
              <a:buChar char="•"/>
            </a:pPr>
            <a:r>
              <a:rPr lang="en-US" sz="2400" dirty="0"/>
              <a:t>Click  Settings &amp; privacy.</a:t>
            </a:r>
          </a:p>
          <a:p>
            <a:pPr marL="285750" indent="-285750">
              <a:buFont typeface="Arial" panose="020B0604020202020204" pitchFamily="34" charset="0"/>
              <a:buChar char="•"/>
            </a:pPr>
            <a:r>
              <a:rPr lang="en-US" sz="2400" dirty="0"/>
              <a:t>Click Page setup, then click Page access.</a:t>
            </a:r>
          </a:p>
        </p:txBody>
      </p:sp>
    </p:spTree>
    <p:extLst>
      <p:ext uri="{BB962C8B-B14F-4D97-AF65-F5344CB8AC3E}">
        <p14:creationId xmlns:p14="http://schemas.microsoft.com/office/powerpoint/2010/main" val="409282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CA0095C-2A52-637B-8C8B-850242C065CD}"/>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58B5262E-3D58-488E-D476-E6AF94EE78C3}"/>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97966801-0C9D-85F9-6060-DA31C386AC6D}"/>
              </a:ext>
            </a:extLst>
          </p:cNvPr>
          <p:cNvSpPr txBox="1"/>
          <p:nvPr/>
        </p:nvSpPr>
        <p:spPr>
          <a:xfrm>
            <a:off x="550768" y="832969"/>
            <a:ext cx="1017265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Give, edit or remove Facebook Page access (Cont.)</a:t>
            </a:r>
          </a:p>
        </p:txBody>
      </p:sp>
      <p:sp>
        <p:nvSpPr>
          <p:cNvPr id="17" name="TextBox 16">
            <a:extLst>
              <a:ext uri="{FF2B5EF4-FFF2-40B4-BE49-F238E27FC236}">
                <a16:creationId xmlns:a16="http://schemas.microsoft.com/office/drawing/2014/main" id="{365A37CF-4017-A9B1-B3DA-27B95257E12A}"/>
              </a:ext>
            </a:extLst>
          </p:cNvPr>
          <p:cNvSpPr txBox="1"/>
          <p:nvPr/>
        </p:nvSpPr>
        <p:spPr>
          <a:xfrm>
            <a:off x="1028700" y="1892597"/>
            <a:ext cx="1061253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Next to People with Facebook access, click Add New.</a:t>
            </a:r>
          </a:p>
          <a:p>
            <a:pPr marL="285750" indent="-285750">
              <a:buFont typeface="Arial" panose="020B0604020202020204" pitchFamily="34" charset="0"/>
              <a:buChar char="•"/>
            </a:pPr>
            <a:r>
              <a:rPr lang="en-US" sz="2400" dirty="0"/>
              <a:t>Click Next, type the name or email address of the person you want to give Facebook access, then click their name.</a:t>
            </a:r>
          </a:p>
          <a:p>
            <a:pPr marL="285750" indent="-285750">
              <a:buFont typeface="Arial" panose="020B0604020202020204" pitchFamily="34" charset="0"/>
              <a:buChar char="•"/>
            </a:pPr>
            <a:r>
              <a:rPr lang="en-US" sz="2400" dirty="0"/>
              <a:t>From here, you can choose to give the person Facebook access with full control or partial control:</a:t>
            </a:r>
          </a:p>
          <a:p>
            <a:pPr marL="285750" indent="-285750">
              <a:buFont typeface="Arial" panose="020B0604020202020204" pitchFamily="34" charset="0"/>
              <a:buChar char="•"/>
            </a:pPr>
            <a:r>
              <a:rPr lang="en-US" sz="2400" dirty="0"/>
              <a:t>To give Facebook access with partial control: Scroll down, then click Give Access.</a:t>
            </a:r>
          </a:p>
          <a:p>
            <a:pPr marL="285750" indent="-285750">
              <a:buFont typeface="Arial" panose="020B0604020202020204" pitchFamily="34" charset="0"/>
              <a:buChar char="•"/>
            </a:pPr>
            <a:r>
              <a:rPr lang="en-US" sz="2400" dirty="0"/>
              <a:t>To give Facebook access with full control: Scroll down, select the person to allow them to have full control, then click Give Access.</a:t>
            </a:r>
          </a:p>
          <a:p>
            <a:pPr marL="285750" indent="-285750">
              <a:buFont typeface="Arial" panose="020B0604020202020204" pitchFamily="34" charset="0"/>
              <a:buChar char="•"/>
            </a:pPr>
            <a:r>
              <a:rPr lang="en-US" sz="2400" dirty="0"/>
              <a:t>Type your Facebook password, then click Confirm.</a:t>
            </a:r>
          </a:p>
          <a:p>
            <a:pPr marL="285750" indent="-285750">
              <a:buFont typeface="Arial" panose="020B0604020202020204" pitchFamily="34" charset="0"/>
              <a:buChar char="•"/>
            </a:pPr>
            <a:r>
              <a:rPr lang="en-US" sz="2400" dirty="0"/>
              <a:t>The person will receive an email to accept your invitation to access your Page.</a:t>
            </a:r>
          </a:p>
        </p:txBody>
      </p:sp>
    </p:spTree>
    <p:extLst>
      <p:ext uri="{BB962C8B-B14F-4D97-AF65-F5344CB8AC3E}">
        <p14:creationId xmlns:p14="http://schemas.microsoft.com/office/powerpoint/2010/main" val="2911876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414B960-1BE6-3576-6A7D-EC3392F8D3E5}"/>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E8C1AFE9-A836-D4A6-9F23-4D837C462AB4}"/>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A5AC2F4-FB4B-BBDD-E6FA-661CE7D0B0A9}"/>
              </a:ext>
            </a:extLst>
          </p:cNvPr>
          <p:cNvSpPr txBox="1"/>
          <p:nvPr/>
        </p:nvSpPr>
        <p:spPr>
          <a:xfrm>
            <a:off x="550768" y="810418"/>
            <a:ext cx="6578695"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Creating an Instagram Account</a:t>
            </a:r>
          </a:p>
        </p:txBody>
      </p:sp>
      <p:sp>
        <p:nvSpPr>
          <p:cNvPr id="6" name="TextBox 5">
            <a:extLst>
              <a:ext uri="{FF2B5EF4-FFF2-40B4-BE49-F238E27FC236}">
                <a16:creationId xmlns:a16="http://schemas.microsoft.com/office/drawing/2014/main" id="{0FA284F7-C1B1-5288-C8FC-4249871CBC3A}"/>
              </a:ext>
            </a:extLst>
          </p:cNvPr>
          <p:cNvSpPr txBox="1"/>
          <p:nvPr/>
        </p:nvSpPr>
        <p:spPr>
          <a:xfrm>
            <a:off x="957262" y="1703248"/>
            <a:ext cx="10445029"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Download the App: Install the Instagram app from the Apple App Store or Google Play.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Sign Up: Open the app and tap "Sign Up." You can register using an email address or a phone number.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Set Up Your Profile: Enter your name, create a username, and set a password. You can also add a profile picture.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Switch to Professional Account: After creating your account, go to your profile, tap the three lines in the top right, select "Settings," then "Account," and choose "Switch to Professional Account." Follow the prompts to select a business or creator account.</a:t>
            </a:r>
          </a:p>
        </p:txBody>
      </p:sp>
    </p:spTree>
    <p:extLst>
      <p:ext uri="{BB962C8B-B14F-4D97-AF65-F5344CB8AC3E}">
        <p14:creationId xmlns:p14="http://schemas.microsoft.com/office/powerpoint/2010/main" val="966135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EB47E03-8408-A97B-0B29-B471D4DC4BC0}"/>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DC2B01AE-30C3-B137-B7CF-3DCABAEAF572}"/>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66FBC02F-F747-544E-9B60-2EEC9CA90EEE}"/>
              </a:ext>
            </a:extLst>
          </p:cNvPr>
          <p:cNvSpPr txBox="1"/>
          <p:nvPr/>
        </p:nvSpPr>
        <p:spPr>
          <a:xfrm>
            <a:off x="550768" y="810418"/>
            <a:ext cx="9341377"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Connecting an Instagram Account to Facebook</a:t>
            </a:r>
          </a:p>
        </p:txBody>
      </p:sp>
      <p:sp>
        <p:nvSpPr>
          <p:cNvPr id="6" name="TextBox 5">
            <a:extLst>
              <a:ext uri="{FF2B5EF4-FFF2-40B4-BE49-F238E27FC236}">
                <a16:creationId xmlns:a16="http://schemas.microsoft.com/office/drawing/2014/main" id="{BC566B91-0EB4-9B31-D715-54296E524299}"/>
              </a:ext>
            </a:extLst>
          </p:cNvPr>
          <p:cNvSpPr txBox="1"/>
          <p:nvPr/>
        </p:nvSpPr>
        <p:spPr>
          <a:xfrm>
            <a:off x="957262" y="1703248"/>
            <a:ext cx="10445029" cy="4154984"/>
          </a:xfrm>
          <a:prstGeom prst="rect">
            <a:avLst/>
          </a:prstGeom>
          <a:noFill/>
        </p:spPr>
        <p:txBody>
          <a:bodyPr wrap="square" rtlCol="0">
            <a:spAutoFit/>
          </a:bodyPr>
          <a:lstStyle/>
          <a:p>
            <a:r>
              <a:rPr lang="en-US" sz="2400" b="1" dirty="0"/>
              <a:t>From the Instagram App:</a:t>
            </a:r>
          </a:p>
          <a:p>
            <a:pPr marL="285750" indent="-285750">
              <a:buFont typeface="Arial" panose="020B0604020202020204" pitchFamily="34" charset="0"/>
              <a:buChar char="•"/>
            </a:pPr>
            <a:r>
              <a:rPr lang="en-US" sz="2400" dirty="0"/>
              <a:t>Go to your profile and tap "Edit Profile."</a:t>
            </a:r>
          </a:p>
          <a:p>
            <a:pPr marL="285750" indent="-285750">
              <a:buFont typeface="Arial" panose="020B0604020202020204" pitchFamily="34" charset="0"/>
              <a:buChar char="•"/>
            </a:pPr>
            <a:r>
              <a:rPr lang="en-US" sz="2400" dirty="0"/>
              <a:t>Under "Public Business Information," tap "Page."</a:t>
            </a:r>
          </a:p>
          <a:p>
            <a:pPr marL="285750" indent="-285750">
              <a:buFont typeface="Arial" panose="020B0604020202020204" pitchFamily="34" charset="0"/>
              <a:buChar char="•"/>
            </a:pPr>
            <a:r>
              <a:rPr lang="en-US" sz="2400" dirty="0"/>
              <a:t>Choose to connect to an existing Facebook Page or create a new one.</a:t>
            </a:r>
          </a:p>
          <a:p>
            <a:pPr marL="285750" indent="-285750">
              <a:buFont typeface="Arial" panose="020B0604020202020204" pitchFamily="34" charset="0"/>
              <a:buChar char="•"/>
            </a:pPr>
            <a:r>
              <a:rPr lang="en-US" sz="2400" dirty="0"/>
              <a:t>Log in to Facebook when prompted and confirm the connection.</a:t>
            </a:r>
          </a:p>
          <a:p>
            <a:endParaRPr lang="en-US" sz="2400" b="1" dirty="0"/>
          </a:p>
          <a:p>
            <a:r>
              <a:rPr lang="en-US" sz="2400" b="1" dirty="0"/>
              <a:t>From Facebook:</a:t>
            </a:r>
          </a:p>
          <a:p>
            <a:pPr marL="285750" indent="-285750">
              <a:buFont typeface="Arial" panose="020B0604020202020204" pitchFamily="34" charset="0"/>
              <a:buChar char="•"/>
            </a:pPr>
            <a:r>
              <a:rPr lang="en-US" sz="2400" dirty="0"/>
              <a:t>Log into Facebook and navigate to your Page.</a:t>
            </a:r>
          </a:p>
          <a:p>
            <a:pPr marL="285750" indent="-285750">
              <a:buFont typeface="Arial" panose="020B0604020202020204" pitchFamily="34" charset="0"/>
              <a:buChar char="•"/>
            </a:pPr>
            <a:r>
              <a:rPr lang="en-US" sz="2400" dirty="0"/>
              <a:t>Click on "Settings" and then "Instagram."</a:t>
            </a:r>
          </a:p>
          <a:p>
            <a:pPr marL="285750" indent="-285750">
              <a:buFont typeface="Arial" panose="020B0604020202020204" pitchFamily="34" charset="0"/>
              <a:buChar char="•"/>
            </a:pPr>
            <a:r>
              <a:rPr lang="en-US" sz="2400" dirty="0"/>
              <a:t>Click "Connect Account" and log into your Instagram account to complete the linking.</a:t>
            </a:r>
          </a:p>
        </p:txBody>
      </p:sp>
    </p:spTree>
    <p:extLst>
      <p:ext uri="{BB962C8B-B14F-4D97-AF65-F5344CB8AC3E}">
        <p14:creationId xmlns:p14="http://schemas.microsoft.com/office/powerpoint/2010/main" val="4031713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BDD1174-C167-B329-E9CC-134FFE8EE42C}"/>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CC81D96C-775F-3A66-1E15-817EA2BEA3C0}"/>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B60745FE-CCAD-2FAE-FF4E-BEFA9429440C}"/>
              </a:ext>
            </a:extLst>
          </p:cNvPr>
          <p:cNvSpPr txBox="1"/>
          <p:nvPr/>
        </p:nvSpPr>
        <p:spPr>
          <a:xfrm>
            <a:off x="550768" y="810418"/>
            <a:ext cx="1068397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Connecting an Instagram Account to Facebook (</a:t>
            </a:r>
            <a:r>
              <a:rPr lang="en-US" sz="3600" b="1" dirty="0" err="1">
                <a:solidFill>
                  <a:schemeClr val="bg1"/>
                </a:solidFill>
                <a:latin typeface="+mj-lt"/>
              </a:rPr>
              <a:t>cont</a:t>
            </a:r>
            <a:r>
              <a:rPr lang="en-US" sz="3600" b="1" dirty="0">
                <a:solidFill>
                  <a:schemeClr val="bg1"/>
                </a:solidFill>
                <a:latin typeface="+mj-lt"/>
              </a:rPr>
              <a:t>)</a:t>
            </a:r>
          </a:p>
        </p:txBody>
      </p:sp>
      <p:sp>
        <p:nvSpPr>
          <p:cNvPr id="6" name="TextBox 5">
            <a:extLst>
              <a:ext uri="{FF2B5EF4-FFF2-40B4-BE49-F238E27FC236}">
                <a16:creationId xmlns:a16="http://schemas.microsoft.com/office/drawing/2014/main" id="{E47E0424-6906-A1C3-F3B9-96B84B1C5C39}"/>
              </a:ext>
            </a:extLst>
          </p:cNvPr>
          <p:cNvSpPr txBox="1"/>
          <p:nvPr/>
        </p:nvSpPr>
        <p:spPr>
          <a:xfrm>
            <a:off x="957262" y="1703248"/>
            <a:ext cx="10445029" cy="3416320"/>
          </a:xfrm>
          <a:prstGeom prst="rect">
            <a:avLst/>
          </a:prstGeom>
          <a:noFill/>
        </p:spPr>
        <p:txBody>
          <a:bodyPr wrap="square" rtlCol="0">
            <a:spAutoFit/>
          </a:bodyPr>
          <a:lstStyle/>
          <a:p>
            <a:r>
              <a:rPr lang="en-US" sz="2400" b="1" dirty="0"/>
              <a:t>Using Meta Business Suite:</a:t>
            </a:r>
          </a:p>
          <a:p>
            <a:pPr marL="342900" indent="-342900">
              <a:buFont typeface="Arial" panose="020B0604020202020204" pitchFamily="34" charset="0"/>
              <a:buChar char="•"/>
            </a:pPr>
            <a:r>
              <a:rPr lang="en-US" sz="2400" dirty="0"/>
              <a:t>Log into Meta Business Suite and select your Business Portfolio.</a:t>
            </a:r>
          </a:p>
          <a:p>
            <a:pPr marL="342900" indent="-342900">
              <a:buFont typeface="Arial" panose="020B0604020202020204" pitchFamily="34" charset="0"/>
              <a:buChar char="•"/>
            </a:pPr>
            <a:r>
              <a:rPr lang="en-US" sz="2400" dirty="0"/>
              <a:t>Click on "Accounts" and then "Instagram Account."</a:t>
            </a:r>
          </a:p>
          <a:p>
            <a:pPr marL="342900" indent="-342900">
              <a:buFont typeface="Arial" panose="020B0604020202020204" pitchFamily="34" charset="0"/>
              <a:buChar char="•"/>
            </a:pPr>
            <a:r>
              <a:rPr lang="en-US" sz="2400" dirty="0"/>
              <a:t>Follow the prompts to add your Instagram account.</a:t>
            </a:r>
          </a:p>
          <a:p>
            <a:pPr marL="342900" indent="-342900">
              <a:buFont typeface="Arial" panose="020B0604020202020204" pitchFamily="34" charset="0"/>
              <a:buChar char="•"/>
            </a:pPr>
            <a:endParaRPr lang="en-US" sz="2400" dirty="0"/>
          </a:p>
          <a:p>
            <a:r>
              <a:rPr lang="en-US" sz="2400" dirty="0"/>
              <a:t>Connecting an Instagram account to Facebook allows for seamless cross-posting of content, which can increase visibility and engagement across both platforms. It also simplifies account management and can enhance marketing efforts by reaching a larger audience and improving ad targeting.</a:t>
            </a:r>
          </a:p>
        </p:txBody>
      </p:sp>
    </p:spTree>
    <p:extLst>
      <p:ext uri="{BB962C8B-B14F-4D97-AF65-F5344CB8AC3E}">
        <p14:creationId xmlns:p14="http://schemas.microsoft.com/office/powerpoint/2010/main" val="3920709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ADF6D86-BEC2-CB5B-AEA6-1C39387DCD1E}"/>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C1E0997-6ED8-8549-A947-B5AD9792DF0E}"/>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396E41CF-8B39-3C65-4BFC-5A63428B4600}"/>
              </a:ext>
            </a:extLst>
          </p:cNvPr>
          <p:cNvSpPr txBox="1"/>
          <p:nvPr/>
        </p:nvSpPr>
        <p:spPr>
          <a:xfrm>
            <a:off x="550768" y="810418"/>
            <a:ext cx="1068397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Connecting an Instagram Account to Facebook (</a:t>
            </a:r>
            <a:r>
              <a:rPr lang="en-US" sz="3600" b="1" dirty="0" err="1">
                <a:solidFill>
                  <a:schemeClr val="bg1"/>
                </a:solidFill>
                <a:latin typeface="+mj-lt"/>
              </a:rPr>
              <a:t>cont</a:t>
            </a:r>
            <a:r>
              <a:rPr lang="en-US" sz="3600" b="1" dirty="0">
                <a:solidFill>
                  <a:schemeClr val="bg1"/>
                </a:solidFill>
                <a:latin typeface="+mj-lt"/>
              </a:rPr>
              <a:t>)</a:t>
            </a:r>
          </a:p>
        </p:txBody>
      </p:sp>
      <p:sp>
        <p:nvSpPr>
          <p:cNvPr id="6" name="TextBox 5">
            <a:extLst>
              <a:ext uri="{FF2B5EF4-FFF2-40B4-BE49-F238E27FC236}">
                <a16:creationId xmlns:a16="http://schemas.microsoft.com/office/drawing/2014/main" id="{CD04B929-0590-A3F5-70D3-DC2070C173E2}"/>
              </a:ext>
            </a:extLst>
          </p:cNvPr>
          <p:cNvSpPr txBox="1"/>
          <p:nvPr/>
        </p:nvSpPr>
        <p:spPr>
          <a:xfrm>
            <a:off x="957262" y="1703248"/>
            <a:ext cx="10445029" cy="1938992"/>
          </a:xfrm>
          <a:prstGeom prst="rect">
            <a:avLst/>
          </a:prstGeom>
          <a:noFill/>
        </p:spPr>
        <p:txBody>
          <a:bodyPr wrap="square" rtlCol="0">
            <a:spAutoFit/>
          </a:bodyPr>
          <a:lstStyle/>
          <a:p>
            <a:r>
              <a:rPr lang="en-US" sz="2400" b="1" dirty="0"/>
              <a:t>Important Notes</a:t>
            </a:r>
          </a:p>
          <a:p>
            <a:pPr marL="342900" indent="-342900">
              <a:buFont typeface="Arial" panose="020B0604020202020204" pitchFamily="34" charset="0"/>
              <a:buChar char="•"/>
            </a:pPr>
            <a:r>
              <a:rPr lang="en-US" sz="2400" dirty="0"/>
              <a:t>Ensure your Instagram account is set to professional (business or creator).</a:t>
            </a:r>
          </a:p>
          <a:p>
            <a:pPr marL="342900" indent="-342900">
              <a:buFont typeface="Arial" panose="020B0604020202020204" pitchFamily="34" charset="0"/>
              <a:buChar char="•"/>
            </a:pPr>
            <a:r>
              <a:rPr lang="en-US" sz="2400" dirty="0"/>
              <a:t>You must have admin access to the Facebook Page you want to connect.</a:t>
            </a:r>
          </a:p>
          <a:p>
            <a:pPr marL="342900" indent="-342900">
              <a:buFont typeface="Arial" panose="020B0604020202020204" pitchFamily="34" charset="0"/>
              <a:buChar char="•"/>
            </a:pPr>
            <a:r>
              <a:rPr lang="en-US" sz="2400" dirty="0"/>
              <a:t>Only one Instagram account can be linked to one Facebook Page and vice versa.</a:t>
            </a:r>
          </a:p>
        </p:txBody>
      </p:sp>
    </p:spTree>
    <p:extLst>
      <p:ext uri="{BB962C8B-B14F-4D97-AF65-F5344CB8AC3E}">
        <p14:creationId xmlns:p14="http://schemas.microsoft.com/office/powerpoint/2010/main" val="3174758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B217A288-BD9A-AFB1-B3E3-DAF39923010D}"/>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30890A4-9435-10F3-743F-D662584219B4}"/>
              </a:ext>
            </a:extLst>
          </p:cNvPr>
          <p:cNvSpPr txBox="1"/>
          <p:nvPr/>
        </p:nvSpPr>
        <p:spPr>
          <a:xfrm>
            <a:off x="550768" y="810418"/>
            <a:ext cx="5386388" cy="1200329"/>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Social Media and Engagement</a:t>
            </a:r>
          </a:p>
        </p:txBody>
      </p:sp>
      <p:sp>
        <p:nvSpPr>
          <p:cNvPr id="17" name="TextBox 16">
            <a:extLst>
              <a:ext uri="{FF2B5EF4-FFF2-40B4-BE49-F238E27FC236}">
                <a16:creationId xmlns:a16="http://schemas.microsoft.com/office/drawing/2014/main" id="{85BCDA24-849B-7CE3-D060-15955043BCBC}"/>
              </a:ext>
            </a:extLst>
          </p:cNvPr>
          <p:cNvSpPr txBox="1"/>
          <p:nvPr/>
        </p:nvSpPr>
        <p:spPr>
          <a:xfrm>
            <a:off x="1028700" y="2169598"/>
            <a:ext cx="10110355"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Social media dominance is fleeting—</a:t>
            </a:r>
            <a:r>
              <a:rPr lang="en-US" sz="2400" dirty="0" err="1"/>
              <a:t>MySpace</a:t>
            </a:r>
            <a:r>
              <a:rPr lang="en-US" sz="2400" dirty="0"/>
              <a:t> was once on top before Facebook took over by prioritizing user engagement.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The main takeaway: communication should be user-friendly and open to interaction.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Since social media accounts are inexpensive, most businesses and American Legion posts have them. However, as misinformation and harsh feedback grow, organizations are rethinking their social media policies. Despite varying platform rules, control over messaging remains unclear. To ensure your American Legion post's voice is heard, establish a presence on one or two major social media sites.</a:t>
            </a:r>
          </a:p>
          <a:p>
            <a:pPr marL="285750" indent="-285750">
              <a:buFont typeface="Arial" panose="020B0604020202020204" pitchFamily="34" charset="0"/>
              <a:buChar char="•"/>
            </a:pPr>
            <a:endParaRPr lang="en-US" sz="2400" dirty="0" err="1"/>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72A85C46-E0B2-0EC5-5C7D-9587B05227DE}"/>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A198E46C-001B-DA18-20E2-1BC947B09E81}"/>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D7F36362-57F9-8F6E-2879-42B4E5857F24}"/>
              </a:ext>
            </a:extLst>
          </p:cNvPr>
          <p:cNvSpPr txBox="1"/>
          <p:nvPr/>
        </p:nvSpPr>
        <p:spPr>
          <a:xfrm>
            <a:off x="550768" y="810418"/>
            <a:ext cx="5545232"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Using Meta Business Suite</a:t>
            </a:r>
          </a:p>
        </p:txBody>
      </p:sp>
      <p:sp>
        <p:nvSpPr>
          <p:cNvPr id="6" name="TextBox 5">
            <a:extLst>
              <a:ext uri="{FF2B5EF4-FFF2-40B4-BE49-F238E27FC236}">
                <a16:creationId xmlns:a16="http://schemas.microsoft.com/office/drawing/2014/main" id="{585CE191-7B04-08D5-BCA1-7CA5071B830E}"/>
              </a:ext>
            </a:extLst>
          </p:cNvPr>
          <p:cNvSpPr txBox="1"/>
          <p:nvPr/>
        </p:nvSpPr>
        <p:spPr>
          <a:xfrm>
            <a:off x="957262" y="1703248"/>
            <a:ext cx="10445029" cy="3785652"/>
          </a:xfrm>
          <a:prstGeom prst="rect">
            <a:avLst/>
          </a:prstGeom>
          <a:noFill/>
        </p:spPr>
        <p:txBody>
          <a:bodyPr wrap="square" rtlCol="0">
            <a:spAutoFit/>
          </a:bodyPr>
          <a:lstStyle/>
          <a:p>
            <a:r>
              <a:rPr lang="en-US" sz="2400" dirty="0"/>
              <a:t>Meta Business Suite is an all-in-one platform that helps you manage your Facebook and Instagram accounts from a single dashboard, allowing you to create, schedule, and analyze posts easily. </a:t>
            </a:r>
          </a:p>
          <a:p>
            <a:endParaRPr lang="en-US" sz="2400" dirty="0"/>
          </a:p>
          <a:p>
            <a:r>
              <a:rPr lang="en-US" sz="2400" dirty="0"/>
              <a:t>It streamlines social media management by integrating messaging and performance tracking, making it ideal for businesses looking to enhance their online presence.</a:t>
            </a:r>
          </a:p>
          <a:p>
            <a:endParaRPr lang="en-US" sz="2400" dirty="0"/>
          </a:p>
          <a:p>
            <a:r>
              <a:rPr lang="en-US" sz="2400" dirty="0"/>
              <a:t>It’s available via a mobile app on both Apple and Android, and on web browsers.</a:t>
            </a:r>
          </a:p>
        </p:txBody>
      </p:sp>
    </p:spTree>
    <p:extLst>
      <p:ext uri="{BB962C8B-B14F-4D97-AF65-F5344CB8AC3E}">
        <p14:creationId xmlns:p14="http://schemas.microsoft.com/office/powerpoint/2010/main" val="17936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F0CD2F60-E5D8-2C9E-FA37-B5CF48A95621}"/>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3AAA65A6-4C1A-768C-33FE-E641C20FF563}"/>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EA1CBC3-E034-E99B-9F14-DB029D5DDFC0}"/>
              </a:ext>
            </a:extLst>
          </p:cNvPr>
          <p:cNvSpPr txBox="1"/>
          <p:nvPr/>
        </p:nvSpPr>
        <p:spPr>
          <a:xfrm>
            <a:off x="550767" y="810418"/>
            <a:ext cx="6793007"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Social Media – Content to avoid</a:t>
            </a:r>
          </a:p>
        </p:txBody>
      </p:sp>
      <p:sp>
        <p:nvSpPr>
          <p:cNvPr id="17" name="TextBox 16">
            <a:extLst>
              <a:ext uri="{FF2B5EF4-FFF2-40B4-BE49-F238E27FC236}">
                <a16:creationId xmlns:a16="http://schemas.microsoft.com/office/drawing/2014/main" id="{D14E63BE-794A-85E4-F62B-1BCBC5A617BE}"/>
              </a:ext>
            </a:extLst>
          </p:cNvPr>
          <p:cNvSpPr txBox="1"/>
          <p:nvPr/>
        </p:nvSpPr>
        <p:spPr>
          <a:xfrm>
            <a:off x="957262" y="1703248"/>
            <a:ext cx="8272463"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Avoid posting pictures showing alcohol – this casts a negative light on the American Legion and contributes to an unwanted stereotype.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Avoid posting political content of any kind. Remember that the American Legion is a non-partisan organization. </a:t>
            </a:r>
            <a:r>
              <a:rPr lang="en-US" sz="2400" b="1" i="1" dirty="0"/>
              <a:t>Of course, advocating for legislation that The American Legion supports is encouraged.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an individual is desiring to move up in the American Legion, Auxiliary, SAL, Riders, or Cruisers, it would be wise to avoid posting political content to social media personally.</a:t>
            </a:r>
          </a:p>
        </p:txBody>
      </p:sp>
    </p:spTree>
    <p:extLst>
      <p:ext uri="{BB962C8B-B14F-4D97-AF65-F5344CB8AC3E}">
        <p14:creationId xmlns:p14="http://schemas.microsoft.com/office/powerpoint/2010/main" val="198824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E01D84B-AF9A-2A85-DC2F-45B1F48C61F3}"/>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697EBD49-2046-9C60-0CFB-87279322E1AA}"/>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C2A15701-CCF6-6E8A-9AFC-DD9A9140E0F2}"/>
              </a:ext>
            </a:extLst>
          </p:cNvPr>
          <p:cNvSpPr txBox="1"/>
          <p:nvPr/>
        </p:nvSpPr>
        <p:spPr>
          <a:xfrm>
            <a:off x="550767" y="810418"/>
            <a:ext cx="6793007"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Examples of Facebook pages</a:t>
            </a:r>
          </a:p>
        </p:txBody>
      </p:sp>
      <p:pic>
        <p:nvPicPr>
          <p:cNvPr id="2" name="Picture 1">
            <a:extLst>
              <a:ext uri="{FF2B5EF4-FFF2-40B4-BE49-F238E27FC236}">
                <a16:creationId xmlns:a16="http://schemas.microsoft.com/office/drawing/2014/main" id="{C72D4A09-C071-7796-6C27-1DE3F50C5AC5}"/>
              </a:ext>
            </a:extLst>
          </p:cNvPr>
          <p:cNvPicPr>
            <a:picLocks noChangeAspect="1"/>
          </p:cNvPicPr>
          <p:nvPr/>
        </p:nvPicPr>
        <p:blipFill>
          <a:blip r:embed="rId5"/>
          <a:stretch>
            <a:fillRect/>
          </a:stretch>
        </p:blipFill>
        <p:spPr>
          <a:xfrm>
            <a:off x="1038225" y="1640927"/>
            <a:ext cx="7772400" cy="3976196"/>
          </a:xfrm>
          <a:prstGeom prst="rect">
            <a:avLst/>
          </a:prstGeom>
        </p:spPr>
      </p:pic>
      <p:pic>
        <p:nvPicPr>
          <p:cNvPr id="3" name="Picture 2">
            <a:extLst>
              <a:ext uri="{FF2B5EF4-FFF2-40B4-BE49-F238E27FC236}">
                <a16:creationId xmlns:a16="http://schemas.microsoft.com/office/drawing/2014/main" id="{96ADA245-847D-0740-1F2C-CDD8158E328B}"/>
              </a:ext>
            </a:extLst>
          </p:cNvPr>
          <p:cNvPicPr>
            <a:picLocks noChangeAspect="1"/>
          </p:cNvPicPr>
          <p:nvPr/>
        </p:nvPicPr>
        <p:blipFill>
          <a:blip r:embed="rId6"/>
          <a:stretch>
            <a:fillRect/>
          </a:stretch>
        </p:blipFill>
        <p:spPr>
          <a:xfrm>
            <a:off x="1909763" y="1889693"/>
            <a:ext cx="7772400" cy="4557939"/>
          </a:xfrm>
          <a:prstGeom prst="rect">
            <a:avLst/>
          </a:prstGeom>
        </p:spPr>
      </p:pic>
      <p:pic>
        <p:nvPicPr>
          <p:cNvPr id="4" name="Picture 3">
            <a:extLst>
              <a:ext uri="{FF2B5EF4-FFF2-40B4-BE49-F238E27FC236}">
                <a16:creationId xmlns:a16="http://schemas.microsoft.com/office/drawing/2014/main" id="{57E0F259-4A31-6834-B917-97F22E0194BF}"/>
              </a:ext>
            </a:extLst>
          </p:cNvPr>
          <p:cNvPicPr>
            <a:picLocks noChangeAspect="1"/>
          </p:cNvPicPr>
          <p:nvPr/>
        </p:nvPicPr>
        <p:blipFill>
          <a:blip r:embed="rId7"/>
          <a:stretch>
            <a:fillRect/>
          </a:stretch>
        </p:blipFill>
        <p:spPr>
          <a:xfrm>
            <a:off x="3268758" y="2287258"/>
            <a:ext cx="7772400" cy="4174355"/>
          </a:xfrm>
          <a:prstGeom prst="rect">
            <a:avLst/>
          </a:prstGeom>
        </p:spPr>
      </p:pic>
    </p:spTree>
    <p:extLst>
      <p:ext uri="{BB962C8B-B14F-4D97-AF65-F5344CB8AC3E}">
        <p14:creationId xmlns:p14="http://schemas.microsoft.com/office/powerpoint/2010/main" val="4270576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B34BF7D-F569-3EC7-5172-B6E4D55D3526}"/>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FE139A9F-DB92-191A-FDD3-C73C4096AD89}"/>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8F732E59-2847-13EF-1DC6-A7E05E7F4859}"/>
              </a:ext>
            </a:extLst>
          </p:cNvPr>
          <p:cNvSpPr txBox="1"/>
          <p:nvPr/>
        </p:nvSpPr>
        <p:spPr>
          <a:xfrm>
            <a:off x="550767" y="810418"/>
            <a:ext cx="6835871" cy="1200329"/>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Using American Legion emblems, brandmarks or wordmarks</a:t>
            </a:r>
          </a:p>
        </p:txBody>
      </p:sp>
      <p:sp>
        <p:nvSpPr>
          <p:cNvPr id="17" name="TextBox 16">
            <a:extLst>
              <a:ext uri="{FF2B5EF4-FFF2-40B4-BE49-F238E27FC236}">
                <a16:creationId xmlns:a16="http://schemas.microsoft.com/office/drawing/2014/main" id="{0B4736F2-3CBB-38AD-D132-4FE95AC9C681}"/>
              </a:ext>
            </a:extLst>
          </p:cNvPr>
          <p:cNvSpPr txBox="1"/>
          <p:nvPr/>
        </p:nvSpPr>
        <p:spPr>
          <a:xfrm>
            <a:off x="1057274" y="2274837"/>
            <a:ext cx="9701214" cy="4339650"/>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emblems, brandmarks and wordmarks of the American Legion are copyrighted.</a:t>
            </a:r>
            <a:endParaRPr lang="en-US" sz="3600" b="1" dirty="0">
              <a:solidFill>
                <a:schemeClr val="bg1"/>
              </a:solidFill>
              <a:latin typeface="+mj-lt"/>
            </a:endParaRPr>
          </a:p>
          <a:p>
            <a:pPr marL="285750" indent="-285750">
              <a:buFont typeface="Arial" panose="020B0604020202020204" pitchFamily="34" charset="0"/>
              <a:buChar char="•"/>
            </a:pPr>
            <a:r>
              <a:rPr lang="en-US" sz="2400" dirty="0"/>
              <a:t>The brandmark and emblem are legally protected property of The American Legion. Any use outside of the organization – such as merchandising, marketing by groups unaffiliated with The American Legion or at political events – is legally restricted and requires authorization.</a:t>
            </a:r>
          </a:p>
          <a:p>
            <a:pPr marL="285750" indent="-285750">
              <a:buFont typeface="Arial" panose="020B0604020202020204" pitchFamily="34" charset="0"/>
              <a:buChar char="•"/>
            </a:pPr>
            <a:r>
              <a:rPr lang="en-US" sz="2400" dirty="0"/>
              <a:t>Search </a:t>
            </a:r>
            <a:r>
              <a:rPr lang="en-US" sz="2400" dirty="0" err="1"/>
              <a:t>legion.org</a:t>
            </a:r>
            <a:r>
              <a:rPr lang="en-US" sz="2400" dirty="0"/>
              <a:t> for “Branding Guidelines” or go to https://</a:t>
            </a:r>
            <a:r>
              <a:rPr lang="en-US" sz="2400" dirty="0" err="1"/>
              <a:t>issuu.com</a:t>
            </a:r>
            <a:r>
              <a:rPr lang="en-US" sz="2400" dirty="0"/>
              <a:t>/theath1296/docs/</a:t>
            </a:r>
            <a:r>
              <a:rPr lang="en-US" sz="2400" dirty="0" err="1"/>
              <a:t>american_legion_emblem_branding_guidelines</a:t>
            </a:r>
            <a:endParaRPr lang="en-US" sz="2400" dirty="0"/>
          </a:p>
          <a:p>
            <a:pPr marL="285750" indent="-285750">
              <a:buFont typeface="Arial" panose="020B0604020202020204" pitchFamily="34" charset="0"/>
              <a:buChar char="•"/>
            </a:pPr>
            <a:endParaRPr lang="en-US" sz="3600" b="1" dirty="0">
              <a:solidFill>
                <a:schemeClr val="bg1"/>
              </a:solidFill>
              <a:latin typeface="+mj-lt"/>
            </a:endParaRPr>
          </a:p>
        </p:txBody>
      </p:sp>
    </p:spTree>
    <p:extLst>
      <p:ext uri="{BB962C8B-B14F-4D97-AF65-F5344CB8AC3E}">
        <p14:creationId xmlns:p14="http://schemas.microsoft.com/office/powerpoint/2010/main" val="4019545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B65B66C-53AA-FBDB-E1A3-C8C9B6EEF2F7}"/>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03B9D481-E580-AAE8-223D-4D7964AE4D78}"/>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E907F24E-F38B-E18F-4EDF-74D1438F0C4A}"/>
              </a:ext>
            </a:extLst>
          </p:cNvPr>
          <p:cNvSpPr txBox="1"/>
          <p:nvPr/>
        </p:nvSpPr>
        <p:spPr>
          <a:xfrm>
            <a:off x="550767" y="810418"/>
            <a:ext cx="9079008" cy="1200329"/>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Getting permission to reproduce American Legion emblems, brandmarks or wordmarks</a:t>
            </a:r>
          </a:p>
        </p:txBody>
      </p:sp>
      <p:sp>
        <p:nvSpPr>
          <p:cNvPr id="17" name="TextBox 16">
            <a:extLst>
              <a:ext uri="{FF2B5EF4-FFF2-40B4-BE49-F238E27FC236}">
                <a16:creationId xmlns:a16="http://schemas.microsoft.com/office/drawing/2014/main" id="{B056C5E0-73A0-CFE0-2DDE-2434D4A2570F}"/>
              </a:ext>
            </a:extLst>
          </p:cNvPr>
          <p:cNvSpPr txBox="1"/>
          <p:nvPr/>
        </p:nvSpPr>
        <p:spPr>
          <a:xfrm>
            <a:off x="1057274" y="2274837"/>
            <a:ext cx="970121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would like to request to use the American Legion name or emblem on merchandise, (such as challenge coins, clothing, other other manufactured items) please complete an Emblem Use Request Form, found at </a:t>
            </a:r>
            <a:r>
              <a:rPr lang="en-US" sz="2400" dirty="0">
                <a:hlinkClick r:id="rId5"/>
              </a:rPr>
              <a:t>https://www.legion.org/about/organization/the-emblem/emblem-and-brand-mark-download</a:t>
            </a:r>
            <a:r>
              <a:rPr lang="en-US" sz="2400" dirty="0"/>
              <a:t>.</a:t>
            </a:r>
          </a:p>
          <a:p>
            <a:pPr marL="285750" indent="-285750">
              <a:buFont typeface="Arial" panose="020B0604020202020204" pitchFamily="34" charset="0"/>
              <a:buChar char="•"/>
            </a:pPr>
            <a:r>
              <a:rPr lang="en-US" sz="2400" dirty="0"/>
              <a:t>This form should be sent to the Department Adjutant, at the Topeka Headquarters. If approved the Adjutant will forward the request to the National Adjutant for approval.  The process usually takes a few days.</a:t>
            </a:r>
          </a:p>
          <a:p>
            <a:pPr marL="285750" indent="-285750">
              <a:buFont typeface="Arial" panose="020B0604020202020204" pitchFamily="34" charset="0"/>
              <a:buChar char="•"/>
            </a:pPr>
            <a:r>
              <a:rPr lang="en-US" sz="2400" dirty="0"/>
              <a:t>Approval will be sent by mail to the requester.</a:t>
            </a:r>
          </a:p>
        </p:txBody>
      </p:sp>
    </p:spTree>
    <p:extLst>
      <p:ext uri="{BB962C8B-B14F-4D97-AF65-F5344CB8AC3E}">
        <p14:creationId xmlns:p14="http://schemas.microsoft.com/office/powerpoint/2010/main" val="2157295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5AD1DE9-1FC7-9442-B402-4459A73D5FE8}"/>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512EC0B9-3B3B-DE01-F323-FD85BA3B81F4}"/>
              </a:ext>
            </a:extLst>
          </p:cNvPr>
          <p:cNvPicPr>
            <a:picLocks noChangeAspect="1"/>
          </p:cNvPicPr>
          <p:nvPr/>
        </p:nvPicPr>
        <p:blipFill>
          <a:blip r:embed="rId4">
            <a:alphaModFix/>
          </a:blip>
          <a:stretch>
            <a:fillRect/>
          </a:stretch>
        </p:blipFill>
        <p:spPr>
          <a:xfrm>
            <a:off x="2428034" y="2197628"/>
            <a:ext cx="7335932" cy="3464190"/>
          </a:xfrm>
          <a:prstGeom prst="rect">
            <a:avLst/>
          </a:prstGeom>
        </p:spPr>
      </p:pic>
      <p:sp>
        <p:nvSpPr>
          <p:cNvPr id="16" name="TextBox 15">
            <a:extLst>
              <a:ext uri="{FF2B5EF4-FFF2-40B4-BE49-F238E27FC236}">
                <a16:creationId xmlns:a16="http://schemas.microsoft.com/office/drawing/2014/main" id="{21E10DC8-C48F-7567-92AD-F488085EBE53}"/>
              </a:ext>
            </a:extLst>
          </p:cNvPr>
          <p:cNvSpPr txBox="1"/>
          <p:nvPr/>
        </p:nvSpPr>
        <p:spPr>
          <a:xfrm>
            <a:off x="550767" y="810418"/>
            <a:ext cx="907900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Questions?</a:t>
            </a:r>
          </a:p>
        </p:txBody>
      </p:sp>
    </p:spTree>
    <p:extLst>
      <p:ext uri="{BB962C8B-B14F-4D97-AF65-F5344CB8AC3E}">
        <p14:creationId xmlns:p14="http://schemas.microsoft.com/office/powerpoint/2010/main" val="3589812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FCD8772-399F-7EB3-5B41-8C299D3D4FB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CD8F795-8D87-DA41-C486-2525DB00D0FD}"/>
              </a:ext>
            </a:extLst>
          </p:cNvPr>
          <p:cNvSpPr txBox="1"/>
          <p:nvPr/>
        </p:nvSpPr>
        <p:spPr>
          <a:xfrm>
            <a:off x="550767" y="810418"/>
            <a:ext cx="907900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KALLC Class Survey</a:t>
            </a:r>
          </a:p>
        </p:txBody>
      </p:sp>
      <p:sp>
        <p:nvSpPr>
          <p:cNvPr id="2" name="AutoShape 2">
            <a:extLst>
              <a:ext uri="{FF2B5EF4-FFF2-40B4-BE49-F238E27FC236}">
                <a16:creationId xmlns:a16="http://schemas.microsoft.com/office/drawing/2014/main" id="{4A59842C-5951-7AC3-E676-10B556023C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1751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C4343A9-A785-A014-06D5-806578D6FEEA}"/>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40CC0E6-521C-5F9A-BD78-38C749579A0B}"/>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E574B09A-8B42-B402-489F-4B566339CB1A}"/>
              </a:ext>
            </a:extLst>
          </p:cNvPr>
          <p:cNvSpPr txBox="1"/>
          <p:nvPr/>
        </p:nvSpPr>
        <p:spPr>
          <a:xfrm>
            <a:off x="550768" y="805547"/>
            <a:ext cx="5600700"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Top Social Media Sites</a:t>
            </a:r>
          </a:p>
        </p:txBody>
      </p:sp>
      <p:sp>
        <p:nvSpPr>
          <p:cNvPr id="17" name="TextBox 16">
            <a:extLst>
              <a:ext uri="{FF2B5EF4-FFF2-40B4-BE49-F238E27FC236}">
                <a16:creationId xmlns:a16="http://schemas.microsoft.com/office/drawing/2014/main" id="{6C91D817-7CDF-A530-8ECA-FFC991347FE1}"/>
              </a:ext>
            </a:extLst>
          </p:cNvPr>
          <p:cNvSpPr txBox="1"/>
          <p:nvPr/>
        </p:nvSpPr>
        <p:spPr>
          <a:xfrm>
            <a:off x="1028700" y="2041569"/>
            <a:ext cx="8358188"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are too many social media sites for your American Legion post to be present on all of them.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As you build a following on the bigger sites, your message is likely to be seen by the audience that you are targeting. It’s not unusual for social media messages to be picked up by traditional media. Hopefully when this occurs it is for the right reason and not because of an inappropriate posting that contains political or controversial subjects.</a:t>
            </a:r>
          </a:p>
        </p:txBody>
      </p:sp>
    </p:spTree>
    <p:extLst>
      <p:ext uri="{BB962C8B-B14F-4D97-AF65-F5344CB8AC3E}">
        <p14:creationId xmlns:p14="http://schemas.microsoft.com/office/powerpoint/2010/main" val="3926894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4B475D7-E2E2-D6E0-FCE2-296AE4EC3163}"/>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6F9C1525-4A57-3275-9D3B-157A33646C7F}"/>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7EDFCA68-9BC6-A5D3-E9F7-331D3B365550}"/>
              </a:ext>
            </a:extLst>
          </p:cNvPr>
          <p:cNvSpPr txBox="1"/>
          <p:nvPr/>
        </p:nvSpPr>
        <p:spPr>
          <a:xfrm>
            <a:off x="550768" y="810418"/>
            <a:ext cx="611505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Facebook</a:t>
            </a:r>
          </a:p>
        </p:txBody>
      </p:sp>
      <p:sp>
        <p:nvSpPr>
          <p:cNvPr id="17" name="TextBox 16">
            <a:extLst>
              <a:ext uri="{FF2B5EF4-FFF2-40B4-BE49-F238E27FC236}">
                <a16:creationId xmlns:a16="http://schemas.microsoft.com/office/drawing/2014/main" id="{04FCC27D-FA31-39BE-4CCF-FEFABC7ACDDB}"/>
              </a:ext>
            </a:extLst>
          </p:cNvPr>
          <p:cNvSpPr txBox="1"/>
          <p:nvPr/>
        </p:nvSpPr>
        <p:spPr>
          <a:xfrm>
            <a:off x="1028700" y="1865644"/>
            <a:ext cx="905345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Owned by its parent company Meta, is the largest worldwide social media platform with 242 million North American users in 2025, is user-friendly and effective for brand promotion.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helps American Legion posts inform the public, reach new audiences, and gain support.</a:t>
            </a:r>
          </a:p>
        </p:txBody>
      </p:sp>
    </p:spTree>
    <p:extLst>
      <p:ext uri="{BB962C8B-B14F-4D97-AF65-F5344CB8AC3E}">
        <p14:creationId xmlns:p14="http://schemas.microsoft.com/office/powerpoint/2010/main" val="1026785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EDC366C-86E3-6CB5-49C1-DBFBD6E41814}"/>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FECF90EF-ABB2-F740-E6B1-40E225466B74}"/>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F04C4834-6796-8F89-6306-E2A317EFB21C}"/>
              </a:ext>
            </a:extLst>
          </p:cNvPr>
          <p:cNvSpPr txBox="1"/>
          <p:nvPr/>
        </p:nvSpPr>
        <p:spPr>
          <a:xfrm>
            <a:off x="550768" y="810418"/>
            <a:ext cx="611505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Instagram</a:t>
            </a:r>
          </a:p>
        </p:txBody>
      </p:sp>
      <p:sp>
        <p:nvSpPr>
          <p:cNvPr id="17" name="TextBox 16">
            <a:extLst>
              <a:ext uri="{FF2B5EF4-FFF2-40B4-BE49-F238E27FC236}">
                <a16:creationId xmlns:a16="http://schemas.microsoft.com/office/drawing/2014/main" id="{984AE962-3424-7716-84C0-10319740B694}"/>
              </a:ext>
            </a:extLst>
          </p:cNvPr>
          <p:cNvSpPr txBox="1"/>
          <p:nvPr/>
        </p:nvSpPr>
        <p:spPr>
          <a:xfrm>
            <a:off x="1028700" y="1865644"/>
            <a:ext cx="905345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Also owned by Meta, it’s perfect for sharing photos and brief videos about what is happening at your American Legion post. As of January 2025, Instagram has over 172 million users in the US.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Also encourages hashtags, #</a:t>
            </a:r>
            <a:r>
              <a:rPr lang="en-US" sz="2400" dirty="0" err="1"/>
              <a:t>RallyAroundtheFlag</a:t>
            </a:r>
            <a:r>
              <a:rPr lang="en-US" sz="2400" dirty="0"/>
              <a:t> for example.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i="1" dirty="0"/>
              <a:t>Facebook posts can be automatically posted to Instagram using Meta Business Suite, maximizing your social media reach. More on this later…</a:t>
            </a:r>
          </a:p>
        </p:txBody>
      </p:sp>
    </p:spTree>
    <p:extLst>
      <p:ext uri="{BB962C8B-B14F-4D97-AF65-F5344CB8AC3E}">
        <p14:creationId xmlns:p14="http://schemas.microsoft.com/office/powerpoint/2010/main" val="980955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A8E3762-076E-41DB-F627-66F18D0DEB93}"/>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6ED2BE4A-5E81-444C-F86C-C3241406C457}"/>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6CB27635-B963-F88F-ADD2-5685081E65F9}"/>
              </a:ext>
            </a:extLst>
          </p:cNvPr>
          <p:cNvSpPr txBox="1"/>
          <p:nvPr/>
        </p:nvSpPr>
        <p:spPr>
          <a:xfrm>
            <a:off x="550768" y="810418"/>
            <a:ext cx="611505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X (formerly known as Twitter)</a:t>
            </a:r>
          </a:p>
        </p:txBody>
      </p:sp>
      <p:sp>
        <p:nvSpPr>
          <p:cNvPr id="17" name="TextBox 16">
            <a:extLst>
              <a:ext uri="{FF2B5EF4-FFF2-40B4-BE49-F238E27FC236}">
                <a16:creationId xmlns:a16="http://schemas.microsoft.com/office/drawing/2014/main" id="{BC27A173-1E3D-66A3-B3CD-486D15192692}"/>
              </a:ext>
            </a:extLst>
          </p:cNvPr>
          <p:cNvSpPr txBox="1"/>
          <p:nvPr/>
        </p:nvSpPr>
        <p:spPr>
          <a:xfrm>
            <a:off x="1028700" y="1865644"/>
            <a:ext cx="905345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 great site for brief messages, with over 600 million active users. X posts, or “Tweets,” are limited to 280 characters.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Through the use of hashtags, you can ensure your Tweets are categorized and targeted to specific Twitter users. For instance #LegacyRun2026.</a:t>
            </a:r>
            <a:endParaRPr lang="en-US" sz="2400" i="1" dirty="0"/>
          </a:p>
        </p:txBody>
      </p:sp>
    </p:spTree>
    <p:extLst>
      <p:ext uri="{BB962C8B-B14F-4D97-AF65-F5344CB8AC3E}">
        <p14:creationId xmlns:p14="http://schemas.microsoft.com/office/powerpoint/2010/main" val="954580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4E8EE25-9F3A-915B-FAA8-65ACC124D8BD}"/>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3EC1485C-376C-C6EF-51DC-3736891E6EC1}"/>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254A7821-3942-03E3-EAA5-BC0912D10EDD}"/>
              </a:ext>
            </a:extLst>
          </p:cNvPr>
          <p:cNvSpPr txBox="1"/>
          <p:nvPr/>
        </p:nvSpPr>
        <p:spPr>
          <a:xfrm>
            <a:off x="550768" y="810418"/>
            <a:ext cx="611505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YouTube</a:t>
            </a:r>
          </a:p>
        </p:txBody>
      </p:sp>
      <p:sp>
        <p:nvSpPr>
          <p:cNvPr id="17" name="TextBox 16">
            <a:extLst>
              <a:ext uri="{FF2B5EF4-FFF2-40B4-BE49-F238E27FC236}">
                <a16:creationId xmlns:a16="http://schemas.microsoft.com/office/drawing/2014/main" id="{2B991D28-98FF-6EBF-A39E-A0BB7B22B4FF}"/>
              </a:ext>
            </a:extLst>
          </p:cNvPr>
          <p:cNvSpPr txBox="1"/>
          <p:nvPr/>
        </p:nvSpPr>
        <p:spPr>
          <a:xfrm>
            <a:off x="1028700" y="1865644"/>
            <a:ext cx="905345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Owned by Alphabet/Google, this network allows users to upload, view, rate and share videos. Basic accounts allow for the posting of videos up to 15 minutes in length.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2019, approximately 1 billion hours of YouTube videos were watched every day. </a:t>
            </a:r>
            <a:endParaRPr lang="en-US" sz="2400" i="1" dirty="0"/>
          </a:p>
        </p:txBody>
      </p:sp>
    </p:spTree>
    <p:extLst>
      <p:ext uri="{BB962C8B-B14F-4D97-AF65-F5344CB8AC3E}">
        <p14:creationId xmlns:p14="http://schemas.microsoft.com/office/powerpoint/2010/main" val="2633575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17E34BF-DFA5-596C-7013-32404D2DEC72}"/>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370A81F-B307-871A-967A-31F780E50FEE}"/>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9FA3E5DA-1F25-D9F4-496C-85ADCD0A8A63}"/>
              </a:ext>
            </a:extLst>
          </p:cNvPr>
          <p:cNvSpPr txBox="1"/>
          <p:nvPr/>
        </p:nvSpPr>
        <p:spPr>
          <a:xfrm>
            <a:off x="550768" y="810418"/>
            <a:ext cx="611505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#Hashtag Campaigns</a:t>
            </a:r>
          </a:p>
        </p:txBody>
      </p:sp>
      <p:sp>
        <p:nvSpPr>
          <p:cNvPr id="17" name="TextBox 16">
            <a:extLst>
              <a:ext uri="{FF2B5EF4-FFF2-40B4-BE49-F238E27FC236}">
                <a16:creationId xmlns:a16="http://schemas.microsoft.com/office/drawing/2014/main" id="{980F701B-C1FB-1492-246A-874AC02D466B}"/>
              </a:ext>
            </a:extLst>
          </p:cNvPr>
          <p:cNvSpPr txBox="1"/>
          <p:nvPr/>
        </p:nvSpPr>
        <p:spPr>
          <a:xfrm>
            <a:off x="1028700" y="1865644"/>
            <a:ext cx="9053451" cy="3416320"/>
          </a:xfrm>
          <a:prstGeom prst="rect">
            <a:avLst/>
          </a:prstGeom>
          <a:noFill/>
        </p:spPr>
        <p:txBody>
          <a:bodyPr wrap="square" rtlCol="0">
            <a:spAutoFit/>
          </a:bodyPr>
          <a:lstStyle/>
          <a:p>
            <a:r>
              <a:rPr lang="en-US" sz="2400" dirty="0"/>
              <a:t>Hashtag campaigns bring together posts on platforms like Facebook, X/Twitter, and Instagram.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American Legion used #</a:t>
            </a:r>
            <a:r>
              <a:rPr lang="en-US" sz="2400" dirty="0" err="1"/>
              <a:t>RallyAroundtheFlag</a:t>
            </a:r>
            <a:r>
              <a:rPr lang="en-US" sz="2400" dirty="0"/>
              <a:t> to collect images and messages nationally, while hashtags like #</a:t>
            </a:r>
            <a:r>
              <a:rPr lang="en-US" sz="2400" dirty="0" err="1"/>
              <a:t>ALBoysNation</a:t>
            </a:r>
            <a:r>
              <a:rPr lang="en-US" sz="2400" dirty="0"/>
              <a:t>, and #LegacyRun2026 highlight specific events.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Broad hashtags such as #BeTheOne, #Veterans and #</a:t>
            </a:r>
            <a:r>
              <a:rPr lang="en-US" sz="2400" dirty="0" err="1"/>
              <a:t>PoppyDay</a:t>
            </a:r>
            <a:r>
              <a:rPr lang="en-US" sz="2400" dirty="0"/>
              <a:t> reach wider audiences.</a:t>
            </a:r>
            <a:endParaRPr lang="en-US" sz="2400" i="1" dirty="0"/>
          </a:p>
        </p:txBody>
      </p:sp>
    </p:spTree>
    <p:extLst>
      <p:ext uri="{BB962C8B-B14F-4D97-AF65-F5344CB8AC3E}">
        <p14:creationId xmlns:p14="http://schemas.microsoft.com/office/powerpoint/2010/main" val="3871917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90165DB0-522F-EF4A-62BD-97344F1EBC5A}"/>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24BBCAF6-4141-5479-58F1-687111EA7A18}"/>
              </a:ext>
            </a:extLst>
          </p:cNvPr>
          <p:cNvPicPr>
            <a:picLocks noChangeAspect="1"/>
          </p:cNvPicPr>
          <p:nvPr/>
        </p:nvPicPr>
        <p:blipFill>
          <a:blip r:embed="rId4">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1415D55D-3135-5E09-4A13-B6412FCE1089}"/>
              </a:ext>
            </a:extLst>
          </p:cNvPr>
          <p:cNvSpPr txBox="1"/>
          <p:nvPr/>
        </p:nvSpPr>
        <p:spPr>
          <a:xfrm>
            <a:off x="550768" y="810418"/>
            <a:ext cx="9531383"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Social media graphics can deliver, extend reach </a:t>
            </a:r>
          </a:p>
        </p:txBody>
      </p:sp>
      <p:sp>
        <p:nvSpPr>
          <p:cNvPr id="17" name="TextBox 16">
            <a:extLst>
              <a:ext uri="{FF2B5EF4-FFF2-40B4-BE49-F238E27FC236}">
                <a16:creationId xmlns:a16="http://schemas.microsoft.com/office/drawing/2014/main" id="{62ACF124-57B3-70B6-BCCC-E2614E178F0D}"/>
              </a:ext>
            </a:extLst>
          </p:cNvPr>
          <p:cNvSpPr txBox="1"/>
          <p:nvPr/>
        </p:nvSpPr>
        <p:spPr>
          <a:xfrm>
            <a:off x="1028700" y="1865644"/>
            <a:ext cx="10371612" cy="4893647"/>
          </a:xfrm>
          <a:prstGeom prst="rect">
            <a:avLst/>
          </a:prstGeom>
          <a:noFill/>
        </p:spPr>
        <p:txBody>
          <a:bodyPr wrap="square" rtlCol="0">
            <a:spAutoFit/>
          </a:bodyPr>
          <a:lstStyle/>
          <a:p>
            <a:r>
              <a:rPr lang="en-US" sz="2400" dirty="0"/>
              <a:t>Social media graphics are a powerful tool to educate, inform, and inspire audiences. They highlight military history dates, explain Memorial Day, encourage action, and honor the flag. When designing graphics, keep these rules in mind: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Plan ahead and keep a schedule of graphic treatments, such as Suicide Prevention Month, Veterans Day, American Legion Birthday or Flag Day. </a:t>
            </a:r>
          </a:p>
          <a:p>
            <a:pPr marL="285750" indent="-285750">
              <a:buFont typeface="Arial" panose="020B0604020202020204" pitchFamily="34" charset="0"/>
              <a:buChar char="•"/>
            </a:pPr>
            <a:r>
              <a:rPr lang="en-US" sz="2400" dirty="0"/>
              <a:t>Keep language brief and to the point. </a:t>
            </a:r>
          </a:p>
          <a:p>
            <a:pPr marL="285750" indent="-285750">
              <a:buFont typeface="Arial" panose="020B0604020202020204" pitchFamily="34" charset="0"/>
              <a:buChar char="•"/>
            </a:pPr>
            <a:r>
              <a:rPr lang="en-US" sz="2400" dirty="0"/>
              <a:t>Consider linking the graphic to a web page that offers further information. </a:t>
            </a:r>
          </a:p>
          <a:p>
            <a:pPr marL="285750" indent="-285750">
              <a:buFont typeface="Arial" panose="020B0604020202020204" pitchFamily="34" charset="0"/>
              <a:buChar char="•"/>
            </a:pPr>
            <a:r>
              <a:rPr lang="en-US" sz="2400" dirty="0"/>
              <a:t>If using The American Legion emblem or other trademarked logos of the organization, be sure to follow rules of use. </a:t>
            </a:r>
          </a:p>
          <a:p>
            <a:pPr marL="285750" indent="-285750">
              <a:buFont typeface="Arial" panose="020B0604020202020204" pitchFamily="34" charset="0"/>
              <a:buChar char="•"/>
            </a:pPr>
            <a:r>
              <a:rPr lang="en-US" sz="2400" dirty="0"/>
              <a:t>Encourage sharing of graphics among your followers.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255170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15666</TotalTime>
  <Words>2031</Words>
  <Application>Microsoft Macintosh PowerPoint</Application>
  <PresentationFormat>Widescreen</PresentationFormat>
  <Paragraphs>146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Avenir Next</vt:lpstr>
      <vt:lpstr>Avenir Next Demi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Krueger</dc:creator>
  <cp:lastModifiedBy>Chris Krueger</cp:lastModifiedBy>
  <cp:revision>13</cp:revision>
  <dcterms:created xsi:type="dcterms:W3CDTF">2025-06-04T18:54:52Z</dcterms:created>
  <dcterms:modified xsi:type="dcterms:W3CDTF">2026-03-06T00:18:15Z</dcterms:modified>
</cp:coreProperties>
</file>