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69" r:id="rId2"/>
  </p:sldMasterIdLst>
  <p:notesMasterIdLst>
    <p:notesMasterId r:id="rId180"/>
  </p:notesMasterIdLst>
  <p:handoutMasterIdLst>
    <p:handoutMasterId r:id="rId181"/>
  </p:handoutMasterIdLst>
  <p:sldIdLst>
    <p:sldId id="256" r:id="rId3"/>
    <p:sldId id="258" r:id="rId4"/>
    <p:sldId id="386" r:id="rId5"/>
    <p:sldId id="387" r:id="rId6"/>
    <p:sldId id="388" r:id="rId7"/>
    <p:sldId id="389" r:id="rId8"/>
    <p:sldId id="282" r:id="rId9"/>
    <p:sldId id="313" r:id="rId10"/>
    <p:sldId id="312"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3" r:id="rId26"/>
    <p:sldId id="332" r:id="rId27"/>
    <p:sldId id="334" r:id="rId28"/>
    <p:sldId id="335" r:id="rId29"/>
    <p:sldId id="336" r:id="rId30"/>
    <p:sldId id="337" r:id="rId31"/>
    <p:sldId id="338" r:id="rId32"/>
    <p:sldId id="339" r:id="rId33"/>
    <p:sldId id="340" r:id="rId34"/>
    <p:sldId id="341" r:id="rId35"/>
    <p:sldId id="342" r:id="rId36"/>
    <p:sldId id="347" r:id="rId37"/>
    <p:sldId id="343" r:id="rId38"/>
    <p:sldId id="344" r:id="rId39"/>
    <p:sldId id="345" r:id="rId40"/>
    <p:sldId id="294" r:id="rId41"/>
    <p:sldId id="295" r:id="rId42"/>
    <p:sldId id="296" r:id="rId43"/>
    <p:sldId id="297" r:id="rId44"/>
    <p:sldId id="298" r:id="rId45"/>
    <p:sldId id="299" r:id="rId46"/>
    <p:sldId id="300" r:id="rId47"/>
    <p:sldId id="302" r:id="rId48"/>
    <p:sldId id="301" r:id="rId49"/>
    <p:sldId id="303" r:id="rId50"/>
    <p:sldId id="304" r:id="rId51"/>
    <p:sldId id="305" r:id="rId52"/>
    <p:sldId id="306" r:id="rId53"/>
    <p:sldId id="307" r:id="rId54"/>
    <p:sldId id="309" r:id="rId55"/>
    <p:sldId id="310" r:id="rId56"/>
    <p:sldId id="311" r:id="rId57"/>
    <p:sldId id="392" r:id="rId58"/>
    <p:sldId id="390" r:id="rId59"/>
    <p:sldId id="394" r:id="rId60"/>
    <p:sldId id="393" r:id="rId61"/>
    <p:sldId id="395" r:id="rId62"/>
    <p:sldId id="396" r:id="rId63"/>
    <p:sldId id="398" r:id="rId64"/>
    <p:sldId id="391" r:id="rId65"/>
    <p:sldId id="260" r:id="rId66"/>
    <p:sldId id="261" r:id="rId67"/>
    <p:sldId id="262" r:id="rId68"/>
    <p:sldId id="263" r:id="rId69"/>
    <p:sldId id="264" r:id="rId70"/>
    <p:sldId id="401" r:id="rId71"/>
    <p:sldId id="402" r:id="rId72"/>
    <p:sldId id="403" r:id="rId73"/>
    <p:sldId id="404" r:id="rId74"/>
    <p:sldId id="405" r:id="rId75"/>
    <p:sldId id="406" r:id="rId76"/>
    <p:sldId id="407" r:id="rId77"/>
    <p:sldId id="408" r:id="rId78"/>
    <p:sldId id="409" r:id="rId79"/>
    <p:sldId id="410" r:id="rId80"/>
    <p:sldId id="411" r:id="rId81"/>
    <p:sldId id="412" r:id="rId82"/>
    <p:sldId id="413" r:id="rId83"/>
    <p:sldId id="414" r:id="rId84"/>
    <p:sldId id="415" r:id="rId85"/>
    <p:sldId id="416" r:id="rId86"/>
    <p:sldId id="426" r:id="rId87"/>
    <p:sldId id="417" r:id="rId88"/>
    <p:sldId id="418" r:id="rId89"/>
    <p:sldId id="419" r:id="rId90"/>
    <p:sldId id="420" r:id="rId91"/>
    <p:sldId id="421" r:id="rId92"/>
    <p:sldId id="422" r:id="rId93"/>
    <p:sldId id="423" r:id="rId94"/>
    <p:sldId id="424" r:id="rId95"/>
    <p:sldId id="425" r:id="rId96"/>
    <p:sldId id="427" r:id="rId97"/>
    <p:sldId id="428" r:id="rId98"/>
    <p:sldId id="429" r:id="rId99"/>
    <p:sldId id="430" r:id="rId100"/>
    <p:sldId id="431" r:id="rId101"/>
    <p:sldId id="432" r:id="rId102"/>
    <p:sldId id="433" r:id="rId103"/>
    <p:sldId id="434" r:id="rId104"/>
    <p:sldId id="435" r:id="rId105"/>
    <p:sldId id="436" r:id="rId106"/>
    <p:sldId id="441" r:id="rId107"/>
    <p:sldId id="440" r:id="rId108"/>
    <p:sldId id="437" r:id="rId109"/>
    <p:sldId id="438" r:id="rId110"/>
    <p:sldId id="442" r:id="rId111"/>
    <p:sldId id="443" r:id="rId112"/>
    <p:sldId id="444" r:id="rId113"/>
    <p:sldId id="445" r:id="rId114"/>
    <p:sldId id="446" r:id="rId115"/>
    <p:sldId id="447" r:id="rId116"/>
    <p:sldId id="448" r:id="rId117"/>
    <p:sldId id="449" r:id="rId118"/>
    <p:sldId id="399" r:id="rId119"/>
    <p:sldId id="271" r:id="rId120"/>
    <p:sldId id="400" r:id="rId121"/>
    <p:sldId id="348" r:id="rId122"/>
    <p:sldId id="350" r:id="rId123"/>
    <p:sldId id="355" r:id="rId124"/>
    <p:sldId id="356" r:id="rId125"/>
    <p:sldId id="357" r:id="rId126"/>
    <p:sldId id="361" r:id="rId127"/>
    <p:sldId id="362" r:id="rId128"/>
    <p:sldId id="360" r:id="rId129"/>
    <p:sldId id="351" r:id="rId130"/>
    <p:sldId id="352" r:id="rId131"/>
    <p:sldId id="353" r:id="rId132"/>
    <p:sldId id="274" r:id="rId133"/>
    <p:sldId id="275" r:id="rId134"/>
    <p:sldId id="383" r:id="rId135"/>
    <p:sldId id="273" r:id="rId136"/>
    <p:sldId id="276" r:id="rId137"/>
    <p:sldId id="374" r:id="rId138"/>
    <p:sldId id="369" r:id="rId139"/>
    <p:sldId id="364" r:id="rId140"/>
    <p:sldId id="363" r:id="rId141"/>
    <p:sldId id="368" r:id="rId142"/>
    <p:sldId id="370" r:id="rId143"/>
    <p:sldId id="371" r:id="rId144"/>
    <p:sldId id="372" r:id="rId145"/>
    <p:sldId id="373" r:id="rId146"/>
    <p:sldId id="470" r:id="rId147"/>
    <p:sldId id="471" r:id="rId148"/>
    <p:sldId id="375" r:id="rId149"/>
    <p:sldId id="376" r:id="rId150"/>
    <p:sldId id="377" r:id="rId151"/>
    <p:sldId id="378" r:id="rId152"/>
    <p:sldId id="379" r:id="rId153"/>
    <p:sldId id="380" r:id="rId154"/>
    <p:sldId id="381" r:id="rId155"/>
    <p:sldId id="382" r:id="rId156"/>
    <p:sldId id="277" r:id="rId157"/>
    <p:sldId id="384" r:id="rId158"/>
    <p:sldId id="278" r:id="rId159"/>
    <p:sldId id="279" r:id="rId160"/>
    <p:sldId id="280" r:id="rId161"/>
    <p:sldId id="385" r:id="rId162"/>
    <p:sldId id="315" r:id="rId163"/>
    <p:sldId id="455" r:id="rId164"/>
    <p:sldId id="456" r:id="rId165"/>
    <p:sldId id="458" r:id="rId166"/>
    <p:sldId id="459" r:id="rId167"/>
    <p:sldId id="460" r:id="rId168"/>
    <p:sldId id="461" r:id="rId169"/>
    <p:sldId id="462" r:id="rId170"/>
    <p:sldId id="463" r:id="rId171"/>
    <p:sldId id="466" r:id="rId172"/>
    <p:sldId id="465" r:id="rId173"/>
    <p:sldId id="457" r:id="rId174"/>
    <p:sldId id="314" r:id="rId175"/>
    <p:sldId id="316" r:id="rId176"/>
    <p:sldId id="467" r:id="rId177"/>
    <p:sldId id="469" r:id="rId178"/>
    <p:sldId id="468" r:id="rId179"/>
  </p:sldIdLst>
  <p:sldSz cx="9144000" cy="6858000" type="screen4x3"/>
  <p:notesSz cx="6858000" cy="9144000"/>
  <p:custShowLst>
    <p:custShow name="Module 1" id="0">
      <p:sldLst>
        <p:sld r:id="rId12"/>
        <p:sld r:id="rId13"/>
        <p:sld r:id="rId14"/>
        <p:sld r:id="rId15"/>
      </p:sldLst>
    </p:custShow>
    <p:custShow name="Module 2" id="1">
      <p:sldLst>
        <p:sld r:id="rId16"/>
        <p:sld r:id="rId17"/>
        <p:sld r:id="rId18"/>
        <p:sld r:id="rId19"/>
      </p:sldLst>
    </p:custShow>
    <p:custShow name="Module 3" id="2">
      <p:sldLst>
        <p:sld r:id="rId41"/>
      </p:sldLst>
    </p:custShow>
    <p:custShow name="Module 4" id="3">
      <p:sldLst>
        <p:sld r:id="rId42"/>
        <p:sld r:id="rId43"/>
        <p:sld r:id="rId44"/>
        <p:sld r:id="rId45"/>
        <p:sld r:id="rId46"/>
        <p:sld r:id="rId47"/>
        <p:sld r:id="rId48"/>
        <p:sld r:id="rId49"/>
        <p:sld r:id="rId50"/>
        <p:sld r:id="rId51"/>
        <p:sld r:id="rId52"/>
        <p:sld r:id="rId53"/>
        <p:sld r:id="rId54"/>
        <p:sld r:id="rId55"/>
        <p:sld r:id="rId56"/>
        <p:sld r:id="rId57"/>
      </p:sldLst>
    </p:custShow>
    <p:custShow name="Module 5" id="4">
      <p:sldLst>
        <p:sld r:id="rId20"/>
        <p:sld r:id="rId21"/>
      </p:sldLst>
    </p:custShow>
    <p:custShow name="Module 6" id="5">
      <p:sldLst>
        <p:sld r:id="rId22"/>
        <p:sld r:id="rId23"/>
        <p:sld r:id="rId24"/>
        <p:sld r:id="rId25"/>
        <p:sld r:id="rId27"/>
      </p:sldLst>
    </p:custShow>
    <p:custShow name="Certification of Officers" id="6">
      <p:sldLst>
        <p:sld r:id="rId26"/>
      </p:sldLst>
    </p:custShow>
    <p:custShow name="Module 7" id="7">
      <p:sldLst>
        <p:sld r:id="rId28"/>
        <p:sld r:id="rId29"/>
        <p:sld r:id="rId30"/>
        <p:sld r:id="rId31"/>
        <p:sld r:id="rId32"/>
      </p:sldLst>
    </p:custShow>
    <p:custShow name="Module 8" id="8">
      <p:sldLst>
        <p:sld r:id="rId33"/>
        <p:sld r:id="rId34"/>
        <p:sld r:id="rId35"/>
        <p:sld r:id="rId36"/>
      </p:sldLst>
    </p:custShow>
    <p:custShow name="Module 9" id="9">
      <p:sldLst>
        <p:sld r:id="rId37"/>
        <p:sld r:id="rId38"/>
        <p:sld r:id="rId39"/>
        <p:sld r:id="rId40"/>
      </p:sldLst>
    </p:custShow>
    <p:custShow name="Membership" id="10">
      <p:sldLst>
        <p:sld r:id="rId119"/>
        <p:sld r:id="rId120"/>
      </p:sldLst>
    </p:custShow>
    <p:custShow name="Programs" id="11">
      <p:sldLst>
        <p:sld r:id="rId133"/>
        <p:sld r:id="rId136"/>
      </p:sldLst>
    </p:custShow>
    <p:custShow name="Children &amp; Youth" id="12">
      <p:sldLst>
        <p:sld r:id="rId137"/>
        <p:sld r:id="rId138"/>
      </p:sldLst>
    </p:custShow>
    <p:custShow name="Americanism" id="13">
      <p:sldLst>
        <p:sld r:id="rId134"/>
        <p:sld r:id="rId135"/>
      </p:sldLst>
    </p:custShow>
    <p:custShow name="Pro Module 2" id="14">
      <p:sldLst>
        <p:sld r:id="rId133"/>
      </p:sldLst>
    </p:custShow>
    <p:custShow name="Member Record Card" id="15">
      <p:sldLst>
        <p:sld r:id="rId127"/>
        <p:sld r:id="rId128"/>
      </p:sldLst>
    </p:custShow>
    <p:custShow name="Data Form" id="16">
      <p:sldLst>
        <p:sld r:id="rId129"/>
      </p:sldLst>
    </p:custShow>
    <p:custShow name="Card Processing" id="17">
      <p:sldLst>
        <p:sld r:id="rId122"/>
        <p:sld r:id="rId123"/>
        <p:sld r:id="rId124"/>
        <p:sld r:id="rId125"/>
        <p:sld r:id="rId130"/>
        <p:sld r:id="rId131"/>
        <p:sld r:id="rId132"/>
      </p:sldLst>
    </p:custShow>
    <p:custShow name="Record Card 2" id="18">
      <p:sldLst>
        <p:sld r:id="rId127"/>
        <p:sld r:id="rId128"/>
      </p:sldLst>
    </p:custShow>
    <p:custShow name="Pre-printed card" id="19">
      <p:sldLst>
        <p:sld r:id="rId127"/>
      </p:sldLst>
    </p:custShow>
    <p:custShow name="Blank Card" id="20">
      <p:sldLst>
        <p:sld r:id="rId128"/>
      </p:sldLst>
    </p:custShow>
    <p:custShow name="CWF" id="21">
      <p:sldLst>
        <p:sld r:id="rId139"/>
        <p:sld r:id="rId140"/>
        <p:sld r:id="rId141"/>
        <p:sld r:id="rId142"/>
        <p:sld r:id="rId143"/>
        <p:sld r:id="rId144"/>
        <p:sld r:id="rId145"/>
        <p:sld r:id="rId146"/>
      </p:sldLst>
    </p:custShow>
    <p:custShow name="CMN" id="22">
      <p:sldLst>
        <p:sld r:id="rId149"/>
      </p:sldLst>
    </p:custShow>
    <p:custShow name="Spinoza" id="23">
      <p:sldLst>
        <p:sld r:id="rId152"/>
      </p:sldLst>
    </p:custShow>
    <p:custShow name="Josh" id="24">
      <p:sldLst>
        <p:sld r:id="rId150"/>
        <p:sld r:id="rId151"/>
      </p:sldLst>
    </p:custShow>
    <p:custShow name="Special Olympics" id="25">
      <p:sldLst>
        <p:sld r:id="rId153"/>
        <p:sld r:id="rId154"/>
        <p:sld r:id="rId155"/>
        <p:sld r:id="rId156"/>
      </p:sldLst>
    </p:custShow>
    <p:custShow name="VA&amp;R" id="26">
      <p:sldLst>
        <p:sld r:id="rId157"/>
        <p:sld r:id="rId158"/>
      </p:sldLst>
    </p:custShow>
    <p:custShow name="Community Service" id="27">
      <p:sldLst>
        <p:sld r:id="rId161"/>
        <p:sld r:id="rId162"/>
      </p:sldLst>
    </p:custShow>
    <p:custShow name="Public Relations" id="28">
      <p:sldLst>
        <p:sld r:id="rId160"/>
      </p:sldLst>
    </p:custShow>
    <p:custShow name="C&amp;Y Menu" id="29">
      <p:sldLst>
        <p:sld r:id="rId136"/>
      </p:sldLst>
    </p:custShow>
    <p:custShow name="Legislative" id="30">
      <p:sldLst>
        <p:sld r:id="rId159"/>
      </p:sldLst>
    </p:custShow>
    <p:custShow name="Target Dates" id="31">
      <p:sldLst>
        <p:sld r:id="rId121"/>
      </p:sldLst>
    </p:custShow>
    <p:custShow name="Self assessment" id="32">
      <p:sldLst>
        <p:sld r:id="rId66"/>
        <p:sld r:id="rId67"/>
        <p:sld r:id="rId68"/>
        <p:sld r:id="rId69"/>
        <p:sld r:id="rId70"/>
      </p:sldLst>
    </p:custShow>
    <p:custShow name="Leadership" id="33">
      <p:sldLst>
        <p:sld r:id="rId71"/>
        <p:sld r:id="rId72"/>
        <p:sld r:id="rId73"/>
        <p:sld r:id="rId74"/>
        <p:sld r:id="rId75"/>
        <p:sld r:id="rId76"/>
        <p:sld r:id="rId77"/>
        <p:sld r:id="rId78"/>
        <p:sld r:id="rId79"/>
        <p:sld r:id="rId80"/>
        <p:sld r:id="rId81"/>
        <p:sld r:id="rId82"/>
        <p:sld r:id="rId83"/>
        <p:sld r:id="rId84"/>
        <p:sld r:id="rId85"/>
      </p:sldLst>
    </p:custShow>
    <p:custShow name="Teams" id="34">
      <p:sldLst>
        <p:sld r:id="rId86"/>
        <p:sld r:id="rId87"/>
        <p:sld r:id="rId88"/>
        <p:sld r:id="rId89"/>
        <p:sld r:id="rId90"/>
        <p:sld r:id="rId91"/>
        <p:sld r:id="rId92"/>
        <p:sld r:id="rId93"/>
        <p:sld r:id="rId94"/>
        <p:sld r:id="rId95"/>
        <p:sld r:id="rId96"/>
        <p:sld r:id="rId97"/>
        <p:sld r:id="rId98"/>
        <p:sld r:id="rId99"/>
        <p:sld r:id="rId100"/>
        <p:sld r:id="rId101"/>
        <p:sld r:id="rId102"/>
        <p:sld r:id="rId103"/>
        <p:sld r:id="rId104"/>
        <p:sld r:id="rId105"/>
        <p:sld r:id="rId106"/>
        <p:sld r:id="rId107"/>
      </p:sldLst>
    </p:custShow>
    <p:custShow name="Time" id="35">
      <p:sldLst>
        <p:sld r:id="rId108"/>
        <p:sld r:id="rId109"/>
        <p:sld r:id="rId110"/>
        <p:sld r:id="rId111"/>
        <p:sld r:id="rId112"/>
        <p:sld r:id="rId113"/>
        <p:sld r:id="rId114"/>
        <p:sld r:id="rId115"/>
        <p:sld r:id="rId116"/>
        <p:sld r:id="rId117"/>
        <p:sld r:id="rId118"/>
      </p:sldLst>
    </p:custShow>
    <p:custShow name="Advisor" id="36">
      <p:sldLst>
        <p:sld r:id="rId58"/>
        <p:sld r:id="rId59"/>
        <p:sld r:id="rId60"/>
        <p:sld r:id="rId61"/>
        <p:sld r:id="rId62"/>
        <p:sld r:id="rId63"/>
        <p:sld r:id="rId64"/>
        <p:sld r:id="rId65"/>
      </p:sldLst>
    </p:custShow>
    <p:custShow name="Squadron Forms" id="37">
      <p:sldLst>
        <p:sld r:id="rId175"/>
      </p:sldLst>
    </p:custShow>
    <p:custShow name="Application" id="38">
      <p:sldLst>
        <p:sld r:id="rId174"/>
      </p:sldLst>
    </p:custShow>
    <p:custShow name="Blue Brigade" id="39">
      <p:sldLst>
        <p:sld r:id="rId168"/>
        <p:sld r:id="rId169"/>
        <p:sld r:id="rId170"/>
        <p:sld r:id="rId171"/>
      </p:sldLst>
    </p:custShow>
    <p:custShow name="Birthday Data" id="40">
      <p:sldLst>
        <p:sld r:id="rId167"/>
      </p:sldLst>
    </p:custShow>
    <p:custShow name="5-Star" id="41">
      <p:sldLst>
        <p:sld r:id="rId166"/>
      </p:sldLst>
    </p:custShow>
    <p:custShow name="Transmittal" id="42">
      <p:sldLst/>
    </p:custShow>
    <p:custShow name="C&amp;Y Report" id="43">
      <p:sldLst/>
    </p:custShow>
    <p:custShow name="Spinoza Report" id="44">
      <p:sldLst/>
    </p:custShow>
    <p:custShow name="Josh Report" id="45">
      <p:sldLst/>
    </p:custShow>
    <p:custShow name="VA&amp;R Report" id="46">
      <p:sldLst/>
    </p:custShow>
    <p:custShow name="VAVS Report" id="47">
      <p:sldLst>
        <p:sld r:id="rId164"/>
        <p:sld r:id="rId165"/>
      </p:sldLst>
    </p:custShow>
    <p:custShow name="History Book" id="48">
      <p:sldLst>
        <p:sld r:id="rId172"/>
      </p:sldLst>
    </p:custShow>
    <p:custShow name="Scrap Book" id="49">
      <p:sldLst>
        <p:sld r:id="rId173"/>
      </p:sldLst>
    </p:custShow>
    <p:custShow name="National Reports" id="50">
      <p:sldLst>
        <p:sld r:id="rId176"/>
      </p:sldLst>
    </p:custShow>
    <p:custShow name="Detachment Convention" id="51">
      <p:sldLst>
        <p:sld r:id="rId177"/>
        <p:sld r:id="rId178"/>
        <p:sld r:id="rId179"/>
      </p:sldLst>
    </p:custShow>
  </p:custShowLst>
  <p:defaultTextStyle>
    <a:defPPr>
      <a:defRPr lang="en-US"/>
    </a:defPPr>
    <a:lvl1pPr algn="l" rtl="0" fontAlgn="base">
      <a:spcBef>
        <a:spcPct val="20000"/>
      </a:spcBef>
      <a:spcAft>
        <a:spcPct val="0"/>
      </a:spcAft>
      <a:buClr>
        <a:schemeClr val="hlink"/>
      </a:buClr>
      <a:buSzPct val="75000"/>
      <a:buFont typeface="Wingdings" pitchFamily="2" charset="2"/>
      <a:buChar char="l"/>
      <a:defRPr sz="1200" kern="1200">
        <a:solidFill>
          <a:schemeClr val="accent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20000"/>
      </a:spcBef>
      <a:spcAft>
        <a:spcPct val="0"/>
      </a:spcAft>
      <a:buClr>
        <a:schemeClr val="hlink"/>
      </a:buClr>
      <a:buSzPct val="75000"/>
      <a:buFont typeface="Wingdings" pitchFamily="2" charset="2"/>
      <a:buChar char="l"/>
      <a:defRPr sz="1200" kern="1200">
        <a:solidFill>
          <a:schemeClr val="accent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20000"/>
      </a:spcBef>
      <a:spcAft>
        <a:spcPct val="0"/>
      </a:spcAft>
      <a:buClr>
        <a:schemeClr val="hlink"/>
      </a:buClr>
      <a:buSzPct val="75000"/>
      <a:buFont typeface="Wingdings" pitchFamily="2" charset="2"/>
      <a:buChar char="l"/>
      <a:defRPr sz="1200" kern="1200">
        <a:solidFill>
          <a:schemeClr val="accent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20000"/>
      </a:spcBef>
      <a:spcAft>
        <a:spcPct val="0"/>
      </a:spcAft>
      <a:buClr>
        <a:schemeClr val="hlink"/>
      </a:buClr>
      <a:buSzPct val="75000"/>
      <a:buFont typeface="Wingdings" pitchFamily="2" charset="2"/>
      <a:buChar char="l"/>
      <a:defRPr sz="1200" kern="1200">
        <a:solidFill>
          <a:schemeClr val="accent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20000"/>
      </a:spcBef>
      <a:spcAft>
        <a:spcPct val="0"/>
      </a:spcAft>
      <a:buClr>
        <a:schemeClr val="hlink"/>
      </a:buClr>
      <a:buSzPct val="75000"/>
      <a:buFont typeface="Wingdings" pitchFamily="2" charset="2"/>
      <a:buChar char="l"/>
      <a:defRPr sz="1200" kern="1200">
        <a:solidFill>
          <a:schemeClr val="accent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1200" kern="1200">
        <a:solidFill>
          <a:schemeClr val="accent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1200" kern="1200">
        <a:solidFill>
          <a:schemeClr val="accent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1200" kern="1200">
        <a:solidFill>
          <a:schemeClr val="accent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1200" kern="1200">
        <a:solidFill>
          <a:schemeClr val="accent1"/>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9"/>
    <p:penClr>
      <a:schemeClr val="tx1"/>
    </p:penClr>
  </p:showPr>
  <p:clrMru>
    <a:srgbClr val="996600"/>
    <a:srgbClr val="FFCC00"/>
    <a:srgbClr val="FF00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1" autoAdjust="0"/>
    <p:restoredTop sz="80096" autoAdjust="0"/>
  </p:normalViewPr>
  <p:slideViewPr>
    <p:cSldViewPr>
      <p:cViewPr varScale="1">
        <p:scale>
          <a:sx n="57" d="100"/>
          <a:sy n="57" d="100"/>
        </p:scale>
        <p:origin x="-148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676"/>
    </p:cViewPr>
  </p:sorterViewPr>
  <p:notesViewPr>
    <p:cSldViewPr>
      <p:cViewPr varScale="1">
        <p:scale>
          <a:sx n="66" d="100"/>
          <a:sy n="66" d="100"/>
        </p:scale>
        <p:origin x="-2766" y="-11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bleStyles" Target="tableStyles.xml"/></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a:solidFill>
                  <a:schemeClr val="tx1"/>
                </a:solidFill>
                <a:effectLst/>
              </a:defRPr>
            </a:lvl1pPr>
          </a:lstStyle>
          <a:p>
            <a:endParaRPr lang="en-US"/>
          </a:p>
        </p:txBody>
      </p:sp>
      <p:sp>
        <p:nvSpPr>
          <p:cNvPr id="757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a:solidFill>
                  <a:schemeClr val="tx1"/>
                </a:solidFill>
                <a:effectLst/>
              </a:defRPr>
            </a:lvl1pPr>
          </a:lstStyle>
          <a:p>
            <a:endParaRPr lang="en-US"/>
          </a:p>
        </p:txBody>
      </p:sp>
      <p:sp>
        <p:nvSpPr>
          <p:cNvPr id="757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a:solidFill>
                  <a:schemeClr val="tx1"/>
                </a:solidFill>
                <a:effectLst/>
              </a:defRPr>
            </a:lvl1pPr>
          </a:lstStyle>
          <a:p>
            <a:endParaRPr lang="en-US"/>
          </a:p>
        </p:txBody>
      </p:sp>
      <p:sp>
        <p:nvSpPr>
          <p:cNvPr id="757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a:solidFill>
                  <a:schemeClr val="tx1"/>
                </a:solidFill>
                <a:effectLst/>
              </a:defRPr>
            </a:lvl1pPr>
          </a:lstStyle>
          <a:p>
            <a:fld id="{C4768ACB-5414-485E-A40F-2CCB3D3BB98A}"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a:solidFill>
                  <a:schemeClr val="tx1"/>
                </a:solidFill>
                <a:effectLst/>
              </a:defRPr>
            </a:lvl1pPr>
          </a:lstStyle>
          <a:p>
            <a:endParaRPr lang="en-US"/>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a:solidFill>
                  <a:schemeClr val="tx1"/>
                </a:solidFill>
                <a:effectLst/>
              </a:defRPr>
            </a:lvl1pPr>
          </a:lstStyle>
          <a:p>
            <a:endParaRPr lang="en-US"/>
          </a:p>
        </p:txBody>
      </p:sp>
      <p:sp>
        <p:nvSpPr>
          <p:cNvPr id="11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a:solidFill>
                  <a:schemeClr val="tx1"/>
                </a:solidFill>
                <a:effectLst/>
              </a:defRPr>
            </a:lvl1pPr>
          </a:lstStyle>
          <a:p>
            <a:endParaRPr lang="en-US"/>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a:solidFill>
                  <a:schemeClr val="tx1"/>
                </a:solidFill>
                <a:effectLst/>
              </a:defRPr>
            </a:lvl1pPr>
          </a:lstStyle>
          <a:p>
            <a:fld id="{0DAFD9C3-D5BC-42E8-B033-65EE7BEB365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BEFF3E-4A07-440B-95BD-09417E022A29}" type="slidenum">
              <a:rPr lang="en-US"/>
              <a:pPr/>
              <a:t>1</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a:t>Title Page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630A1-70E3-4618-B736-213A69262093}" type="slidenum">
              <a:rPr lang="en-US"/>
              <a:pPr/>
              <a:t>117</a:t>
            </a:fld>
            <a:endParaRPr lang="en-US"/>
          </a:p>
        </p:txBody>
      </p:sp>
      <p:sp>
        <p:nvSpPr>
          <p:cNvPr id="247810" name="Rectangle 2"/>
          <p:cNvSpPr>
            <a:spLocks noGrp="1" noRot="1" noChangeAspect="1" noChangeArrowheads="1" noTextEdit="1"/>
          </p:cNvSpPr>
          <p:nvPr>
            <p:ph type="sldImg"/>
          </p:nvPr>
        </p:nvSpPr>
        <p:spPr>
          <a:xfrm>
            <a:off x="1144588" y="685800"/>
            <a:ext cx="4573587" cy="3430588"/>
          </a:xfrm>
          <a:ln/>
        </p:spPr>
      </p:sp>
      <p:sp>
        <p:nvSpPr>
          <p:cNvPr id="247811" name="Rectangle 3"/>
          <p:cNvSpPr>
            <a:spLocks noGrp="1" noChangeArrowheads="1"/>
          </p:cNvSpPr>
          <p:nvPr>
            <p:ph type="body" idx="1"/>
          </p:nvPr>
        </p:nvSpPr>
        <p:spPr>
          <a:xfrm>
            <a:off x="914400" y="4344988"/>
            <a:ext cx="5029200" cy="4113212"/>
          </a:xfrm>
        </p:spPr>
        <p:txBody>
          <a:bodyPr/>
          <a:lstStyle/>
          <a:p>
            <a:r>
              <a:rPr lang="en-US"/>
              <a:t>1993 – 161,376</a:t>
            </a:r>
          </a:p>
          <a:p>
            <a:r>
              <a:rPr lang="en-US"/>
              <a:t>1994 – 172,276</a:t>
            </a:r>
          </a:p>
          <a:p>
            <a:r>
              <a:rPr lang="en-US"/>
              <a:t>1995 – 180,501</a:t>
            </a:r>
          </a:p>
          <a:p>
            <a:r>
              <a:rPr lang="en-US"/>
              <a:t>1996 – 189,701</a:t>
            </a:r>
          </a:p>
          <a:p>
            <a:r>
              <a:rPr lang="en-US"/>
              <a:t>1997 – 201,302</a:t>
            </a:r>
          </a:p>
          <a:p>
            <a:r>
              <a:rPr lang="en-US"/>
              <a:t>1998 – 211,256</a:t>
            </a:r>
          </a:p>
          <a:p>
            <a:r>
              <a:rPr lang="en-US"/>
              <a:t>1999 – 223,140</a:t>
            </a:r>
          </a:p>
          <a:p>
            <a:r>
              <a:rPr lang="en-US"/>
              <a:t>2000 – 234,738</a:t>
            </a:r>
          </a:p>
          <a:p>
            <a:r>
              <a:rPr lang="en-US"/>
              <a:t>2001 – 247179</a:t>
            </a:r>
          </a:p>
          <a:p>
            <a:r>
              <a:rPr lang="en-US"/>
              <a:t>2002 – 266,176</a:t>
            </a:r>
          </a:p>
          <a:p>
            <a:r>
              <a:rPr lang="en-US"/>
              <a:t>2003 – 280,206</a:t>
            </a:r>
          </a:p>
          <a:p>
            <a:r>
              <a:rPr lang="en-US"/>
              <a:t>2004 – 284,580</a:t>
            </a:r>
          </a:p>
          <a:p>
            <a:r>
              <a:rPr lang="en-US"/>
              <a:t>2021-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AB80F-D0D4-4A96-8C20-4CB265EBA85D}" type="slidenum">
              <a:rPr lang="en-US"/>
              <a:pPr/>
              <a:t>119</a:t>
            </a:fld>
            <a:endParaRPr lang="en-US"/>
          </a:p>
        </p:txBody>
      </p:sp>
      <p:sp>
        <p:nvSpPr>
          <p:cNvPr id="251906" name="Rectangle 2"/>
          <p:cNvSpPr>
            <a:spLocks noGrp="1" noRot="1" noChangeAspect="1" noChangeArrowheads="1" noTextEdit="1"/>
          </p:cNvSpPr>
          <p:nvPr>
            <p:ph type="sldImg"/>
          </p:nvPr>
        </p:nvSpPr>
        <p:spPr>
          <a:xfrm>
            <a:off x="1144588" y="685800"/>
            <a:ext cx="4573587" cy="3430588"/>
          </a:xfrm>
          <a:ln/>
        </p:spPr>
      </p:sp>
      <p:sp>
        <p:nvSpPr>
          <p:cNvPr id="251907" name="Rectangle 3"/>
          <p:cNvSpPr>
            <a:spLocks noGrp="1" noChangeArrowheads="1"/>
          </p:cNvSpPr>
          <p:nvPr>
            <p:ph type="body" idx="1"/>
          </p:nvPr>
        </p:nvSpPr>
        <p:spPr>
          <a:xfrm>
            <a:off x="914400" y="4344988"/>
            <a:ext cx="5029200" cy="4113212"/>
          </a:xfrm>
        </p:spPr>
        <p:txBody>
          <a:bodyPr/>
          <a:lstStyle/>
          <a:p>
            <a:r>
              <a:rPr lang="en-US"/>
              <a:t>Be sure to explain the significance of the 100% target date as it applies to the pre-printed membership cards for the subsequent year.</a:t>
            </a:r>
          </a:p>
          <a:p>
            <a:endParaRPr lang="en-US"/>
          </a:p>
          <a:p>
            <a:r>
              <a:rPr lang="en-US"/>
              <a:t>Also explain the significance of the 105% target date as it applies to National Convention strength.</a:t>
            </a:r>
          </a:p>
          <a:p>
            <a:endParaRPr lang="en-US"/>
          </a:p>
          <a:p>
            <a:r>
              <a:rPr lang="en-US"/>
              <a:t>Make sure that everyone understands that 2004 membership renewals can still be transmitted beyond the 105% date.  But that they should begin to collect and transmit 2005 membership at the same time.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B9BCA3-0BDB-44FF-82D1-90E7FC4B3D25}" type="slidenum">
              <a:rPr lang="en-US"/>
              <a:pPr/>
              <a:t>161</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FACB3-90F7-40AF-8F72-C4F57F1DB8DD}" type="slidenum">
              <a:rPr lang="en-US"/>
              <a:pPr/>
              <a:t>162</a:t>
            </a:fld>
            <a:endParaRPr lang="en-US"/>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B6549-E3CA-467B-A5B5-3A8645AD15AE}" type="slidenum">
              <a:rPr lang="en-US"/>
              <a:pPr/>
              <a:t>163</a:t>
            </a:fld>
            <a:endParaRPr lang="en-US"/>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A6060-0B1B-4C79-8E3C-A013356900FE}" type="slidenum">
              <a:rPr lang="en-US"/>
              <a:pPr/>
              <a:t>164</a:t>
            </a:fld>
            <a:endParaRPr lang="en-US"/>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31811-0941-419E-87F7-DC7B042DB664}" type="slidenum">
              <a:rPr lang="en-US"/>
              <a:pPr/>
              <a:t>165</a:t>
            </a:fld>
            <a:endParaRPr lang="en-US"/>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A8F44B-C9CE-412A-8054-5EEF4F6DA597}" type="slidenum">
              <a:rPr lang="en-US"/>
              <a:pPr/>
              <a:t>166</a:t>
            </a:fld>
            <a:endParaRPr 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C979D8-351C-4584-BE8B-0B5780C4D9D7}" type="slidenum">
              <a:rPr lang="en-US"/>
              <a:pPr/>
              <a:t>167</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D31CE5-2945-4B5D-A1A7-2F693EAD06D4}" type="slidenum">
              <a:rPr lang="en-US"/>
              <a:pPr/>
              <a:t>168</a:t>
            </a:fld>
            <a:endParaRPr 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53230-93FC-4BF5-A1A3-8BD9D38A02E2}" type="slidenum">
              <a:rPr lang="en-US"/>
              <a:pPr/>
              <a:t>56</a:t>
            </a:fld>
            <a:endParaRPr lang="en-US"/>
          </a:p>
        </p:txBody>
      </p:sp>
      <p:sp>
        <p:nvSpPr>
          <p:cNvPr id="233474" name="Rectangle 2"/>
          <p:cNvSpPr>
            <a:spLocks noGrp="1" noRot="1" noChangeAspect="1" noChangeArrowheads="1" noTextEdit="1"/>
          </p:cNvSpPr>
          <p:nvPr>
            <p:ph type="sldImg"/>
          </p:nvPr>
        </p:nvSpPr>
        <p:spPr>
          <a:xfrm>
            <a:off x="1144588" y="685800"/>
            <a:ext cx="4573587" cy="3430588"/>
          </a:xfrm>
          <a:ln/>
        </p:spPr>
      </p:sp>
      <p:sp>
        <p:nvSpPr>
          <p:cNvPr id="233475" name="Rectangle 3"/>
          <p:cNvSpPr>
            <a:spLocks noGrp="1" noChangeArrowheads="1"/>
          </p:cNvSpPr>
          <p:nvPr>
            <p:ph type="body" idx="1"/>
          </p:nvPr>
        </p:nvSpPr>
        <p:spPr>
          <a:xfrm>
            <a:off x="914400" y="4344988"/>
            <a:ext cx="5029200" cy="4113212"/>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2E3D7B-E035-4978-8F50-B8C783FB133F}" type="slidenum">
              <a:rPr lang="en-US"/>
              <a:pPr/>
              <a:t>169</a:t>
            </a:fld>
            <a:endParaRPr lang="en-US"/>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1AD99-12A4-4D1E-949B-9B0BA4E16235}" type="slidenum">
              <a:rPr lang="en-US"/>
              <a:pPr/>
              <a:t>170</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00072-856F-444B-A646-03093175601B}" type="slidenum">
              <a:rPr lang="en-US"/>
              <a:pPr/>
              <a:t>171</a:t>
            </a:fld>
            <a:endParaRPr lang="en-US"/>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C8264A-E189-4B1F-AD23-98C192DC2DE7}" type="slidenum">
              <a:rPr lang="en-US"/>
              <a:pPr/>
              <a:t>172</a:t>
            </a:fld>
            <a:endParaRPr 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230143-428D-48A6-AE8B-D984B060CD21}" type="slidenum">
              <a:rPr lang="en-US"/>
              <a:pPr/>
              <a:t>57</a:t>
            </a:fld>
            <a:endParaRPr lang="en-US"/>
          </a:p>
        </p:txBody>
      </p:sp>
      <p:sp>
        <p:nvSpPr>
          <p:cNvPr id="229378" name="Rectangle 2"/>
          <p:cNvSpPr>
            <a:spLocks noGrp="1" noRot="1" noChangeAspect="1" noChangeArrowheads="1" noTextEdit="1"/>
          </p:cNvSpPr>
          <p:nvPr>
            <p:ph type="sldImg"/>
          </p:nvPr>
        </p:nvSpPr>
        <p:spPr>
          <a:xfrm>
            <a:off x="1144588" y="685800"/>
            <a:ext cx="4573587" cy="3430588"/>
          </a:xfrm>
          <a:ln/>
        </p:spPr>
      </p:sp>
      <p:sp>
        <p:nvSpPr>
          <p:cNvPr id="229379" name="Rectangle 3"/>
          <p:cNvSpPr>
            <a:spLocks noGrp="1" noChangeArrowheads="1"/>
          </p:cNvSpPr>
          <p:nvPr>
            <p:ph type="body" idx="1"/>
          </p:nvPr>
        </p:nvSpPr>
        <p:spPr>
          <a:xfrm>
            <a:off x="914400" y="4344988"/>
            <a:ext cx="5029200" cy="4113212"/>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19A96D-2E2D-4D17-8441-6298F920C21E}" type="slidenum">
              <a:rPr lang="en-US"/>
              <a:pPr/>
              <a:t>58</a:t>
            </a:fld>
            <a:endParaRPr lang="en-US"/>
          </a:p>
        </p:txBody>
      </p:sp>
      <p:sp>
        <p:nvSpPr>
          <p:cNvPr id="237570" name="Rectangle 2"/>
          <p:cNvSpPr>
            <a:spLocks noGrp="1" noRot="1" noChangeAspect="1" noChangeArrowheads="1" noTextEdit="1"/>
          </p:cNvSpPr>
          <p:nvPr>
            <p:ph type="sldImg"/>
          </p:nvPr>
        </p:nvSpPr>
        <p:spPr>
          <a:xfrm>
            <a:off x="1144588" y="685800"/>
            <a:ext cx="4573587" cy="3430588"/>
          </a:xfrm>
          <a:ln/>
        </p:spPr>
      </p:sp>
      <p:sp>
        <p:nvSpPr>
          <p:cNvPr id="237571" name="Rectangle 3"/>
          <p:cNvSpPr>
            <a:spLocks noGrp="1" noChangeArrowheads="1"/>
          </p:cNvSpPr>
          <p:nvPr>
            <p:ph type="body" idx="1"/>
          </p:nvPr>
        </p:nvSpPr>
        <p:spPr>
          <a:xfrm>
            <a:off x="914400" y="4344988"/>
            <a:ext cx="5029200" cy="4113212"/>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0DE0D2-3FC2-4278-B07C-04EFDD1B5980}" type="slidenum">
              <a:rPr lang="en-US"/>
              <a:pPr/>
              <a:t>59</a:t>
            </a:fld>
            <a:endParaRPr lang="en-US"/>
          </a:p>
        </p:txBody>
      </p:sp>
      <p:sp>
        <p:nvSpPr>
          <p:cNvPr id="235522" name="Rectangle 2"/>
          <p:cNvSpPr>
            <a:spLocks noGrp="1" noRot="1" noChangeAspect="1" noChangeArrowheads="1" noTextEdit="1"/>
          </p:cNvSpPr>
          <p:nvPr>
            <p:ph type="sldImg"/>
          </p:nvPr>
        </p:nvSpPr>
        <p:spPr>
          <a:xfrm>
            <a:off x="1144588" y="685800"/>
            <a:ext cx="4573587" cy="3430588"/>
          </a:xfrm>
          <a:ln/>
        </p:spPr>
      </p:sp>
      <p:sp>
        <p:nvSpPr>
          <p:cNvPr id="235523" name="Rectangle 3"/>
          <p:cNvSpPr>
            <a:spLocks noGrp="1" noChangeArrowheads="1"/>
          </p:cNvSpPr>
          <p:nvPr>
            <p:ph type="body" idx="1"/>
          </p:nvPr>
        </p:nvSpPr>
        <p:spPr>
          <a:xfrm>
            <a:off x="914400" y="4344988"/>
            <a:ext cx="5029200" cy="4113212"/>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CA87AE-87BA-4DB6-885A-4C08E0F94632}" type="slidenum">
              <a:rPr lang="en-US"/>
              <a:pPr/>
              <a:t>60</a:t>
            </a:fld>
            <a:endParaRPr lang="en-US"/>
          </a:p>
        </p:txBody>
      </p:sp>
      <p:sp>
        <p:nvSpPr>
          <p:cNvPr id="239618" name="Rectangle 2"/>
          <p:cNvSpPr>
            <a:spLocks noGrp="1" noRot="1" noChangeAspect="1" noChangeArrowheads="1" noTextEdit="1"/>
          </p:cNvSpPr>
          <p:nvPr>
            <p:ph type="sldImg"/>
          </p:nvPr>
        </p:nvSpPr>
        <p:spPr>
          <a:xfrm>
            <a:off x="1144588" y="685800"/>
            <a:ext cx="4573587" cy="3430588"/>
          </a:xfrm>
          <a:ln/>
        </p:spPr>
      </p:sp>
      <p:sp>
        <p:nvSpPr>
          <p:cNvPr id="239619" name="Rectangle 3"/>
          <p:cNvSpPr>
            <a:spLocks noGrp="1" noChangeArrowheads="1"/>
          </p:cNvSpPr>
          <p:nvPr>
            <p:ph type="body" idx="1"/>
          </p:nvPr>
        </p:nvSpPr>
        <p:spPr>
          <a:xfrm>
            <a:off x="914400" y="4344988"/>
            <a:ext cx="5029200" cy="4113212"/>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AD47C2-32E0-4514-9EC4-3E454D90A276}" type="slidenum">
              <a:rPr lang="en-US"/>
              <a:pPr/>
              <a:t>61</a:t>
            </a:fld>
            <a:endParaRPr lang="en-US"/>
          </a:p>
        </p:txBody>
      </p:sp>
      <p:sp>
        <p:nvSpPr>
          <p:cNvPr id="241666" name="Rectangle 2"/>
          <p:cNvSpPr>
            <a:spLocks noGrp="1" noRot="1" noChangeAspect="1" noChangeArrowheads="1" noTextEdit="1"/>
          </p:cNvSpPr>
          <p:nvPr>
            <p:ph type="sldImg"/>
          </p:nvPr>
        </p:nvSpPr>
        <p:spPr>
          <a:xfrm>
            <a:off x="1144588" y="685800"/>
            <a:ext cx="4573587" cy="3430588"/>
          </a:xfrm>
          <a:ln/>
        </p:spPr>
      </p:sp>
      <p:sp>
        <p:nvSpPr>
          <p:cNvPr id="241667" name="Rectangle 3"/>
          <p:cNvSpPr>
            <a:spLocks noGrp="1" noChangeArrowheads="1"/>
          </p:cNvSpPr>
          <p:nvPr>
            <p:ph type="body" idx="1"/>
          </p:nvPr>
        </p:nvSpPr>
        <p:spPr>
          <a:xfrm>
            <a:off x="914400" y="4344988"/>
            <a:ext cx="5029200" cy="4113212"/>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49520C-4869-4B5E-8A49-83EBE67B0371}" type="slidenum">
              <a:rPr lang="en-US"/>
              <a:pPr/>
              <a:t>62</a:t>
            </a:fld>
            <a:endParaRPr lang="en-US"/>
          </a:p>
        </p:txBody>
      </p:sp>
      <p:sp>
        <p:nvSpPr>
          <p:cNvPr id="245762" name="Rectangle 2"/>
          <p:cNvSpPr>
            <a:spLocks noGrp="1" noRot="1" noChangeAspect="1" noChangeArrowheads="1" noTextEdit="1"/>
          </p:cNvSpPr>
          <p:nvPr>
            <p:ph type="sldImg"/>
          </p:nvPr>
        </p:nvSpPr>
        <p:spPr>
          <a:xfrm>
            <a:off x="1144588" y="685800"/>
            <a:ext cx="4573587" cy="3430588"/>
          </a:xfrm>
          <a:ln/>
        </p:spPr>
      </p:sp>
      <p:sp>
        <p:nvSpPr>
          <p:cNvPr id="245763" name="Rectangle 3"/>
          <p:cNvSpPr>
            <a:spLocks noGrp="1" noChangeArrowheads="1"/>
          </p:cNvSpPr>
          <p:nvPr>
            <p:ph type="body" idx="1"/>
          </p:nvPr>
        </p:nvSpPr>
        <p:spPr>
          <a:xfrm>
            <a:off x="914400" y="4344988"/>
            <a:ext cx="5029200" cy="4113212"/>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56FA8-CCE0-4413-98CB-F32696A0EE33}" type="slidenum">
              <a:rPr lang="en-US"/>
              <a:pPr/>
              <a:t>63</a:t>
            </a:fld>
            <a:endParaRPr lang="en-US"/>
          </a:p>
        </p:txBody>
      </p:sp>
      <p:sp>
        <p:nvSpPr>
          <p:cNvPr id="231426" name="Rectangle 2"/>
          <p:cNvSpPr>
            <a:spLocks noGrp="1" noRot="1" noChangeAspect="1" noChangeArrowheads="1" noTextEdit="1"/>
          </p:cNvSpPr>
          <p:nvPr>
            <p:ph type="sldImg"/>
          </p:nvPr>
        </p:nvSpPr>
        <p:spPr>
          <a:xfrm>
            <a:off x="1144588" y="685800"/>
            <a:ext cx="4573587" cy="3430588"/>
          </a:xfrm>
          <a:ln/>
        </p:spPr>
      </p:sp>
      <p:sp>
        <p:nvSpPr>
          <p:cNvPr id="231427" name="Rectangle 3"/>
          <p:cNvSpPr>
            <a:spLocks noGrp="1" noChangeArrowheads="1"/>
          </p:cNvSpPr>
          <p:nvPr>
            <p:ph type="body" idx="1"/>
          </p:nvPr>
        </p:nvSpPr>
        <p:spPr>
          <a:xfrm>
            <a:off x="914400" y="4344988"/>
            <a:ext cx="5029200" cy="4113212"/>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heel spokes="8"/>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Tree>
  </p:cSld>
  <p:clrMapOvr>
    <a:masterClrMapping/>
  </p:clrMapOvr>
  <p:transition>
    <p:wheel spokes="8"/>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heel spokes="8"/>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endParaRPr lang="en-US"/>
          </a:p>
        </p:txBody>
      </p:sp>
    </p:spTree>
  </p:cSld>
  <p:clrMapOvr>
    <a:masterClrMapping/>
  </p:clrMapOvr>
  <p:transition>
    <p:wheel spokes="8"/>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heel spokes="8"/>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FA83C0-4D30-4A03-B814-1C8C506022DA}" type="slidenum">
              <a:rPr lang="en-US"/>
              <a:pPr/>
              <a:t>‹#›</a:t>
            </a:fld>
            <a:endParaRPr lang="en-US"/>
          </a:p>
        </p:txBody>
      </p:sp>
    </p:spTree>
  </p:cSld>
  <p:clrMapOvr>
    <a:masterClrMapping/>
  </p:clrMapOvr>
  <p:transition>
    <p:wheel spokes="8"/>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0655B7-3230-491B-B686-0E67ECC48E86}" type="slidenum">
              <a:rPr lang="en-US"/>
              <a:pPr/>
              <a:t>‹#›</a:t>
            </a:fld>
            <a:endParaRPr lang="en-US"/>
          </a:p>
        </p:txBody>
      </p:sp>
    </p:spTree>
  </p:cSld>
  <p:clrMapOvr>
    <a:masterClrMapping/>
  </p:clrMapOvr>
  <p:transition>
    <p:wheel spokes="8"/>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B5CD71-0F6D-4DE1-A697-6700C0E04630}" type="slidenum">
              <a:rPr lang="en-US"/>
              <a:pPr/>
              <a:t>‹#›</a:t>
            </a:fld>
            <a:endParaRPr lang="en-US"/>
          </a:p>
        </p:txBody>
      </p:sp>
    </p:spTree>
  </p:cSld>
  <p:clrMapOvr>
    <a:masterClrMapping/>
  </p:clrMapOvr>
  <p:transition>
    <p:wheel spokes="8"/>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858FC9A-C167-4867-8F45-8AECFF5F65D9}" type="slidenum">
              <a:rPr lang="en-US"/>
              <a:pPr/>
              <a:t>‹#›</a:t>
            </a:fld>
            <a:endParaRPr lang="en-US"/>
          </a:p>
        </p:txBody>
      </p:sp>
    </p:spTree>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heel spokes="8"/>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39B5968-C2E1-48F0-89D0-C899E33F1461}" type="slidenum">
              <a:rPr lang="en-US"/>
              <a:pPr/>
              <a:t>‹#›</a:t>
            </a:fld>
            <a:endParaRPr lang="en-US"/>
          </a:p>
        </p:txBody>
      </p:sp>
    </p:spTree>
  </p:cSld>
  <p:clrMapOvr>
    <a:masterClrMapping/>
  </p:clrMapOvr>
  <p:transition>
    <p:wheel spokes="8"/>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DDE57F1-8A29-4070-866B-5E379DE57DBE}" type="slidenum">
              <a:rPr lang="en-US"/>
              <a:pPr/>
              <a:t>‹#›</a:t>
            </a:fld>
            <a:endParaRPr lang="en-US"/>
          </a:p>
        </p:txBody>
      </p:sp>
    </p:spTree>
  </p:cSld>
  <p:clrMapOvr>
    <a:masterClrMapping/>
  </p:clrMapOvr>
  <p:transition>
    <p:wheel spokes="8"/>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36C907C-B857-4815-9852-2DF09C8B3D5D}" type="slidenum">
              <a:rPr lang="en-US"/>
              <a:pPr/>
              <a:t>‹#›</a:t>
            </a:fld>
            <a:endParaRPr lang="en-US"/>
          </a:p>
        </p:txBody>
      </p:sp>
    </p:spTree>
  </p:cSld>
  <p:clrMapOvr>
    <a:masterClrMapping/>
  </p:clrMapOvr>
  <p:transition>
    <p:wheel spokes="8"/>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75B327D-4B96-4635-9EB5-53BEF0CFE6BC}" type="slidenum">
              <a:rPr lang="en-US"/>
              <a:pPr/>
              <a:t>‹#›</a:t>
            </a:fld>
            <a:endParaRPr lang="en-US"/>
          </a:p>
        </p:txBody>
      </p:sp>
    </p:spTree>
  </p:cSld>
  <p:clrMapOvr>
    <a:masterClrMapping/>
  </p:clrMapOvr>
  <p:transition>
    <p:wheel spokes="8"/>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07090A-6BC4-4D01-B92E-6DFC767BB3B4}" type="slidenum">
              <a:rPr lang="en-US"/>
              <a:pPr/>
              <a:t>‹#›</a:t>
            </a:fld>
            <a:endParaRPr lang="en-US"/>
          </a:p>
        </p:txBody>
      </p:sp>
    </p:spTree>
  </p:cSld>
  <p:clrMapOvr>
    <a:masterClrMapping/>
  </p:clrMapOvr>
  <p:transition>
    <p:wheel spokes="8"/>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0857D2-9534-4B1D-95A0-92A635642020}" type="slidenum">
              <a:rPr lang="en-US"/>
              <a:pPr/>
              <a:t>‹#›</a:t>
            </a:fld>
            <a:endParaRPr lang="en-US"/>
          </a:p>
        </p:txBody>
      </p:sp>
    </p:spTree>
  </p:cSld>
  <p:clrMapOvr>
    <a:masterClrMapping/>
  </p:clrMapOvr>
  <p:transition>
    <p:wheel spokes="8"/>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E13198-6C7A-4400-8EAC-3DFEA156EB0F}" type="slidenum">
              <a:rPr lang="en-US"/>
              <a:pPr/>
              <a:t>‹#›</a:t>
            </a:fld>
            <a:endParaRPr lang="en-US"/>
          </a:p>
        </p:txBody>
      </p:sp>
    </p:spTree>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3902075"/>
            <a:ext cx="3400425" cy="2949575"/>
            <a:chOff x="0" y="2458"/>
            <a:chExt cx="2142" cy="1858"/>
          </a:xfrm>
        </p:grpSpPr>
        <p:sp>
          <p:nvSpPr>
            <p:cNvPr id="73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3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p>
          </p:txBody>
        </p:sp>
        <p:sp>
          <p:nvSpPr>
            <p:cNvPr id="73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3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373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sp>
          <p:nvSpPr>
            <p:cNvPr id="7373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p>
          </p:txBody>
        </p:sp>
        <p:sp>
          <p:nvSpPr>
            <p:cNvPr id="7373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grpSp>
      <p:sp>
        <p:nvSpPr>
          <p:cNvPr id="73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3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92" r:id="rId12"/>
    <p:sldLayoutId id="2147483693" r:id="rId13"/>
    <p:sldLayoutId id="2147483694" r:id="rId14"/>
    <p:sldLayoutId id="2147483695" r:id="rId15"/>
  </p:sldLayoutIdLst>
  <p:transition>
    <p:wheel spokes="8"/>
  </p:transition>
  <p:timing>
    <p:tnLst>
      <p:par>
        <p:cTn id="1" dur="indefinite" restart="never" nodeType="tmRoot"/>
      </p:par>
    </p:tnLst>
  </p:timing>
  <p:txStyles>
    <p:titleStyle>
      <a:lvl1pPr algn="ctr" rtl="0" fontAlgn="base">
        <a:spcBef>
          <a:spcPct val="0"/>
        </a:spcBef>
        <a:spcAft>
          <a:spcPct val="0"/>
        </a:spcAft>
        <a:defRPr sz="4400" b="1" i="1">
          <a:solidFill>
            <a:schemeClr val="folHlink"/>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b="1" i="1">
          <a:solidFill>
            <a:schemeClr val="folHlink"/>
          </a:solidFill>
          <a:effectLst>
            <a:outerShdw blurRad="38100" dist="38100" dir="2700000" algn="tl">
              <a:srgbClr val="FFFFFF"/>
            </a:outerShdw>
          </a:effectLst>
          <a:latin typeface="Times New Roman" pitchFamily="18" charset="0"/>
        </a:defRPr>
      </a:lvl2pPr>
      <a:lvl3pPr algn="ctr" rtl="0" fontAlgn="base">
        <a:spcBef>
          <a:spcPct val="0"/>
        </a:spcBef>
        <a:spcAft>
          <a:spcPct val="0"/>
        </a:spcAft>
        <a:defRPr sz="4400" b="1" i="1">
          <a:solidFill>
            <a:schemeClr val="folHlink"/>
          </a:solidFill>
          <a:effectLst>
            <a:outerShdw blurRad="38100" dist="38100" dir="2700000" algn="tl">
              <a:srgbClr val="FFFFFF"/>
            </a:outerShdw>
          </a:effectLst>
          <a:latin typeface="Times New Roman" pitchFamily="18" charset="0"/>
        </a:defRPr>
      </a:lvl3pPr>
      <a:lvl4pPr algn="ctr" rtl="0" fontAlgn="base">
        <a:spcBef>
          <a:spcPct val="0"/>
        </a:spcBef>
        <a:spcAft>
          <a:spcPct val="0"/>
        </a:spcAft>
        <a:defRPr sz="4400" b="1" i="1">
          <a:solidFill>
            <a:schemeClr val="folHlink"/>
          </a:solidFill>
          <a:effectLst>
            <a:outerShdw blurRad="38100" dist="38100" dir="2700000" algn="tl">
              <a:srgbClr val="FFFFFF"/>
            </a:outerShdw>
          </a:effectLst>
          <a:latin typeface="Times New Roman" pitchFamily="18" charset="0"/>
        </a:defRPr>
      </a:lvl4pPr>
      <a:lvl5pPr algn="ctr" rtl="0" fontAlgn="base">
        <a:spcBef>
          <a:spcPct val="0"/>
        </a:spcBef>
        <a:spcAft>
          <a:spcPct val="0"/>
        </a:spcAft>
        <a:defRPr sz="4400" b="1" i="1">
          <a:solidFill>
            <a:schemeClr val="folHlink"/>
          </a:solidFill>
          <a:effectLst>
            <a:outerShdw blurRad="38100" dist="38100" dir="2700000" algn="tl">
              <a:srgbClr val="FFFFFF"/>
            </a:outerShdw>
          </a:effectLst>
          <a:latin typeface="Times New Roman" pitchFamily="18" charset="0"/>
        </a:defRPr>
      </a:lvl5pPr>
      <a:lvl6pPr marL="457200" algn="ctr" rtl="0" fontAlgn="base">
        <a:spcBef>
          <a:spcPct val="0"/>
        </a:spcBef>
        <a:spcAft>
          <a:spcPct val="0"/>
        </a:spcAft>
        <a:defRPr sz="4400" b="1" i="1">
          <a:solidFill>
            <a:schemeClr val="folHlink"/>
          </a:solidFill>
          <a:effectLst>
            <a:outerShdw blurRad="38100" dist="38100" dir="2700000" algn="tl">
              <a:srgbClr val="FFFFFF"/>
            </a:outerShdw>
          </a:effectLst>
          <a:latin typeface="Times New Roman" pitchFamily="18" charset="0"/>
        </a:defRPr>
      </a:lvl6pPr>
      <a:lvl7pPr marL="914400" algn="ctr" rtl="0" fontAlgn="base">
        <a:spcBef>
          <a:spcPct val="0"/>
        </a:spcBef>
        <a:spcAft>
          <a:spcPct val="0"/>
        </a:spcAft>
        <a:defRPr sz="4400" b="1" i="1">
          <a:solidFill>
            <a:schemeClr val="folHlink"/>
          </a:solidFill>
          <a:effectLst>
            <a:outerShdw blurRad="38100" dist="38100" dir="2700000" algn="tl">
              <a:srgbClr val="FFFFFF"/>
            </a:outerShdw>
          </a:effectLst>
          <a:latin typeface="Times New Roman" pitchFamily="18" charset="0"/>
        </a:defRPr>
      </a:lvl7pPr>
      <a:lvl8pPr marL="1371600" algn="ctr" rtl="0" fontAlgn="base">
        <a:spcBef>
          <a:spcPct val="0"/>
        </a:spcBef>
        <a:spcAft>
          <a:spcPct val="0"/>
        </a:spcAft>
        <a:defRPr sz="4400" b="1" i="1">
          <a:solidFill>
            <a:schemeClr val="folHlink"/>
          </a:solidFill>
          <a:effectLst>
            <a:outerShdw blurRad="38100" dist="38100" dir="2700000" algn="tl">
              <a:srgbClr val="FFFFFF"/>
            </a:outerShdw>
          </a:effectLst>
          <a:latin typeface="Times New Roman" pitchFamily="18" charset="0"/>
        </a:defRPr>
      </a:lvl8pPr>
      <a:lvl9pPr marL="1828800" algn="ctr" rtl="0" fontAlgn="base">
        <a:spcBef>
          <a:spcPct val="0"/>
        </a:spcBef>
        <a:spcAft>
          <a:spcPct val="0"/>
        </a:spcAft>
        <a:defRPr sz="4400" b="1" i="1">
          <a:solidFill>
            <a:schemeClr val="folHlink"/>
          </a:solidFill>
          <a:effectLst>
            <a:outerShdw blurRad="38100" dist="38100" dir="2700000" algn="tl">
              <a:srgbClr val="FFFFFF"/>
            </a:outerShdw>
          </a:effectLst>
          <a:latin typeface="Times New Roman" pitchFamily="18"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accent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accent1"/>
          </a:solidFill>
          <a:effectLst>
            <a:outerShdw blurRad="38100" dist="38100" dir="2700000" algn="tl">
              <a:srgbClr val="FFFFFF"/>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accent1"/>
          </a:solidFill>
          <a:effectLst>
            <a:outerShdw blurRad="38100" dist="38100" dir="2700000" algn="tl">
              <a:srgbClr val="FFFFFF"/>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accent1"/>
          </a:solidFill>
          <a:effectLst>
            <a:outerShdw blurRad="38100" dist="38100" dir="2700000" algn="tl">
              <a:srgbClr val="FFFFFF"/>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accent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accent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accent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accent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accent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43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4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solidFill>
                  <a:schemeClr val="tx1"/>
                </a:solidFill>
                <a:effectLst/>
              </a:defRPr>
            </a:lvl1pPr>
          </a:lstStyle>
          <a:p>
            <a:endParaRPr lang="en-US"/>
          </a:p>
        </p:txBody>
      </p:sp>
      <p:sp>
        <p:nvSpPr>
          <p:cNvPr id="354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solidFill>
                  <a:schemeClr val="tx1"/>
                </a:solidFill>
                <a:effectLst/>
              </a:defRPr>
            </a:lvl1pPr>
          </a:lstStyle>
          <a:p>
            <a:endParaRPr lang="en-US"/>
          </a:p>
        </p:txBody>
      </p:sp>
      <p:sp>
        <p:nvSpPr>
          <p:cNvPr id="354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solidFill>
                  <a:schemeClr val="tx1"/>
                </a:solidFill>
                <a:effectLst/>
              </a:defRPr>
            </a:lvl1pPr>
          </a:lstStyle>
          <a:p>
            <a:fld id="{5C8ECF38-4A8A-4B5A-AE2F-CF5F272EA67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wheel spokes="8"/>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al.legion.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3.v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4.vml"/></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5.v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6.v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5.xml"/><Relationship Id="rId1" Type="http://schemas.openxmlformats.org/officeDocument/2006/relationships/vmlDrawing" Target="../drawings/vmlDrawing7.vml"/></Relationships>
</file>

<file path=ppt/slides/_rels/slide142.xml.rels><?xml version="1.0" encoding="UTF-8" standalone="yes"?>
<Relationships xmlns="http://schemas.openxmlformats.org/package/2006/relationships"><Relationship Id="rId3" Type="http://schemas.openxmlformats.org/officeDocument/2006/relationships/hyperlink" Target="http://www.legion.org/cwf" TargetMode="External"/><Relationship Id="rId2" Type="http://schemas.openxmlformats.org/officeDocument/2006/relationships/slideLayout" Target="../slideLayouts/slideLayout15.xml"/><Relationship Id="rId1" Type="http://schemas.openxmlformats.org/officeDocument/2006/relationships/vmlDrawing" Target="../drawings/vmlDrawing8.vml"/><Relationship Id="rId4" Type="http://schemas.openxmlformats.org/officeDocument/2006/relationships/oleObject" Target="../embeddings/oleObject7.bin"/></Relationships>
</file>

<file path=ppt/slides/_rels/slide143.xml.rels><?xml version="1.0" encoding="UTF-8" standalone="yes"?>
<Relationships xmlns="http://schemas.openxmlformats.org/package/2006/relationships"><Relationship Id="rId8" Type="http://schemas.openxmlformats.org/officeDocument/2006/relationships/hyperlink" Target="https://www.boystown.org/about/father-flanagan/Pages/default.aspx" TargetMode="External"/><Relationship Id="rId3" Type="http://schemas.openxmlformats.org/officeDocument/2006/relationships/hyperlink" Target="https://www.aph.org/" TargetMode="External"/><Relationship Id="rId7" Type="http://schemas.openxmlformats.org/officeDocument/2006/relationships/hyperlink" Target="https://fhfofgno.org/" TargetMode="External"/><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hyperlink" Target="https://cota.org/" TargetMode="External"/><Relationship Id="rId5" Type="http://schemas.openxmlformats.org/officeDocument/2006/relationships/hyperlink" Target="https://www.childrensomaha.org/get-involved/our-foundation/" TargetMode="External"/><Relationship Id="rId10" Type="http://schemas.openxmlformats.org/officeDocument/2006/relationships/oleObject" Target="../embeddings/oleObject8.bin"/><Relationship Id="rId4" Type="http://schemas.openxmlformats.org/officeDocument/2006/relationships/hyperlink" Target="https://www.buildingbetterdays.com/" TargetMode="External"/><Relationship Id="rId9" Type="http://schemas.openxmlformats.org/officeDocument/2006/relationships/hyperlink" Target="https://giftofadoption.org/?gclid=EAIaIQobChMIl-j6uamQ3gIVDo1pCh0t9QwvEAAYASAAEgLaL_D_BwE"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http://www.curethekids.org/" TargetMode="External"/><Relationship Id="rId3" Type="http://schemas.openxmlformats.org/officeDocument/2006/relationships/hyperlink" Target="https://www.hopkinsallchildrens.org/" TargetMode="External"/><Relationship Id="rId7" Type="http://schemas.openxmlformats.org/officeDocument/2006/relationships/hyperlink" Target="http://ourmilitarykids.org/" TargetMode="External"/><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hyperlink" Target="https://researchautism.org/" TargetMode="External"/><Relationship Id="rId5" Type="http://schemas.openxmlformats.org/officeDocument/2006/relationships/hyperlink" Target="http://nationalautismassociation.org/" TargetMode="External"/><Relationship Id="rId4" Type="http://schemas.openxmlformats.org/officeDocument/2006/relationships/hyperlink" Target="https://mercymedical.org/" TargetMode="External"/><Relationship Id="rId9" Type="http://schemas.openxmlformats.org/officeDocument/2006/relationships/oleObject" Target="../embeddings/oleObject9.bin"/></Relationships>
</file>

<file path=ppt/slides/_rels/slide145.xml.rels><?xml version="1.0" encoding="UTF-8" standalone="yes"?>
<Relationships xmlns="http://schemas.openxmlformats.org/package/2006/relationships"><Relationship Id="rId3" Type="http://schemas.openxmlformats.org/officeDocument/2006/relationships/hyperlink" Target="https://www.stvincent.org/" TargetMode="External"/><Relationship Id="rId7" Type="http://schemas.openxmlformats.org/officeDocument/2006/relationships/oleObject" Target="../embeddings/oleObject10.bin"/><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hyperlink" Target="http://www.8and40.org/" TargetMode="External"/><Relationship Id="rId5" Type="http://schemas.openxmlformats.org/officeDocument/2006/relationships/hyperlink" Target="https://commonstrand.org/" TargetMode="External"/><Relationship Id="rId4" Type="http://schemas.openxmlformats.org/officeDocument/2006/relationships/hyperlink" Target="http://www.legion.org/"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thinkfirst.org/" TargetMode="External"/><Relationship Id="rId7" Type="http://schemas.openxmlformats.org/officeDocument/2006/relationships/oleObject" Target="../embeddings/oleObject11.bin"/><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hyperlink" Target="http://unitedthroughreading.org/" TargetMode="External"/><Relationship Id="rId5" Type="http://schemas.openxmlformats.org/officeDocument/2006/relationships/hyperlink" Target="https://truthinnature.org/" TargetMode="External"/><Relationship Id="rId4" Type="http://schemas.openxmlformats.org/officeDocument/2006/relationships/hyperlink" Target="http://toosmall.org/"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1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slide" Target="slide16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304800"/>
            <a:ext cx="8686800" cy="4267200"/>
          </a:xfrm>
        </p:spPr>
        <p:txBody>
          <a:bodyPr/>
          <a:lstStyle/>
          <a:p>
            <a:r>
              <a:rPr lang="en-US" sz="5400" dirty="0"/>
              <a:t>Sons of the American Legion</a:t>
            </a:r>
            <a:br>
              <a:rPr lang="en-US" sz="5400" dirty="0"/>
            </a:br>
            <a:r>
              <a:rPr lang="en-US" sz="2000" dirty="0"/>
              <a:t/>
            </a:r>
            <a:br>
              <a:rPr lang="en-US" sz="2000" dirty="0"/>
            </a:br>
            <a:r>
              <a:rPr lang="en-US" sz="5400" dirty="0" smtClean="0"/>
              <a:t>College</a:t>
            </a:r>
            <a:r>
              <a:rPr lang="en-US" sz="5400" dirty="0"/>
              <a:t/>
            </a:r>
            <a:br>
              <a:rPr lang="en-US" sz="5400" dirty="0"/>
            </a:br>
            <a:r>
              <a:rPr lang="en-US" sz="2000" dirty="0"/>
              <a:t/>
            </a:r>
            <a:br>
              <a:rPr lang="en-US" sz="2000" dirty="0"/>
            </a:br>
            <a:r>
              <a:rPr lang="en-US" sz="5400" dirty="0" smtClean="0"/>
              <a:t>Concordia, Ks</a:t>
            </a:r>
            <a:endParaRPr lang="en-US" sz="5400" dirty="0"/>
          </a:p>
        </p:txBody>
      </p:sp>
      <p:sp>
        <p:nvSpPr>
          <p:cNvPr id="2052" name="Text Box 4"/>
          <p:cNvSpPr txBox="1">
            <a:spLocks noChangeArrowheads="1"/>
          </p:cNvSpPr>
          <p:nvPr/>
        </p:nvSpPr>
        <p:spPr bwMode="auto">
          <a:xfrm>
            <a:off x="838200" y="4953000"/>
            <a:ext cx="7543800" cy="1192213"/>
          </a:xfrm>
          <a:prstGeom prst="rect">
            <a:avLst/>
          </a:prstGeom>
          <a:noFill/>
          <a:ln w="9525">
            <a:noFill/>
            <a:miter lim="800000"/>
            <a:headEnd/>
            <a:tailEnd/>
          </a:ln>
          <a:effectLst/>
        </p:spPr>
        <p:txBody>
          <a:bodyPr>
            <a:spAutoFit/>
          </a:bodyPr>
          <a:lstStyle/>
          <a:p>
            <a:pPr algn="ctr" eaLnBrk="0" hangingPunct="0">
              <a:spcBef>
                <a:spcPct val="50000"/>
              </a:spcBef>
              <a:buClrTx/>
              <a:buSzTx/>
              <a:buFontTx/>
              <a:buNone/>
            </a:pPr>
            <a:r>
              <a:rPr lang="en-US" sz="1800" b="1" i="1" dirty="0">
                <a:effectLst/>
                <a:latin typeface="Tahoma" pitchFamily="34" charset="0"/>
              </a:rPr>
              <a:t>Produced By: Sons of the American Legion</a:t>
            </a:r>
          </a:p>
          <a:p>
            <a:pPr algn="ctr" eaLnBrk="0" hangingPunct="0">
              <a:spcBef>
                <a:spcPct val="50000"/>
              </a:spcBef>
              <a:buClrTx/>
              <a:buSzTx/>
              <a:buFontTx/>
              <a:buNone/>
            </a:pPr>
            <a:r>
              <a:rPr lang="en-US" sz="1800" b="1" i="1" u="sng" dirty="0">
                <a:solidFill>
                  <a:schemeClr val="tx1"/>
                </a:solidFill>
                <a:effectLst/>
                <a:latin typeface="Tahoma" pitchFamily="34" charset="0"/>
              </a:rPr>
              <a:t>Detachment of </a:t>
            </a:r>
            <a:r>
              <a:rPr lang="en-US" sz="1800" b="1" i="1" u="sng" dirty="0" smtClean="0">
                <a:solidFill>
                  <a:schemeClr val="tx1"/>
                </a:solidFill>
                <a:effectLst/>
                <a:latin typeface="Tahoma" pitchFamily="34" charset="0"/>
              </a:rPr>
              <a:t>Kansas</a:t>
            </a:r>
            <a:endParaRPr lang="en-US" sz="1800" b="1" i="1" u="sng" dirty="0">
              <a:solidFill>
                <a:schemeClr val="tx1"/>
              </a:solidFill>
              <a:effectLst/>
              <a:latin typeface="Tahoma" pitchFamily="34" charset="0"/>
            </a:endParaRPr>
          </a:p>
          <a:p>
            <a:pPr algn="ctr" eaLnBrk="0" hangingPunct="0">
              <a:spcBef>
                <a:spcPct val="50000"/>
              </a:spcBef>
              <a:buClrTx/>
              <a:buSzTx/>
              <a:buFontTx/>
              <a:buNone/>
            </a:pPr>
            <a:r>
              <a:rPr lang="en-US" sz="1800" b="1" i="1" dirty="0">
                <a:solidFill>
                  <a:schemeClr val="tx1"/>
                </a:solidFill>
                <a:effectLst/>
                <a:latin typeface="Tahoma" pitchFamily="34" charset="0"/>
              </a:rPr>
              <a:t> </a:t>
            </a:r>
            <a:r>
              <a:rPr lang="en-US" sz="1800" b="1" i="1" dirty="0" smtClean="0">
                <a:effectLst/>
                <a:latin typeface="Tahoma" pitchFamily="34" charset="0"/>
              </a:rPr>
              <a:t>2023</a:t>
            </a:r>
            <a:endParaRPr lang="en-US" sz="1800" b="1" i="1" dirty="0">
              <a:effectLst/>
              <a:latin typeface="Tahoma" pitchFamily="34" charset="0"/>
            </a:endParaRPr>
          </a:p>
        </p:txBody>
      </p:sp>
      <p:pic>
        <p:nvPicPr>
          <p:cNvPr id="2053" name="Picture 5" descr="salcolor-gif">
            <a:hlinkClick r:id="rId3"/>
          </p:cNvPr>
          <p:cNvPicPr>
            <a:picLocks noChangeAspect="1" noChangeArrowheads="1"/>
          </p:cNvPicPr>
          <p:nvPr/>
        </p:nvPicPr>
        <p:blipFill>
          <a:blip r:embed="rId4" cstate="print"/>
          <a:srcRect/>
          <a:stretch>
            <a:fillRect/>
          </a:stretch>
        </p:blipFill>
        <p:spPr bwMode="auto">
          <a:xfrm>
            <a:off x="304800" y="5334000"/>
            <a:ext cx="971550" cy="12192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t>Squadron &amp; Post Relationship</a:t>
            </a:r>
          </a:p>
        </p:txBody>
      </p:sp>
      <p:sp>
        <p:nvSpPr>
          <p:cNvPr id="144387" name="Rectangle 3"/>
          <p:cNvSpPr>
            <a:spLocks noGrp="1" noChangeArrowheads="1"/>
          </p:cNvSpPr>
          <p:nvPr>
            <p:ph type="body" idx="1"/>
          </p:nvPr>
        </p:nvSpPr>
        <p:spPr/>
        <p:txBody>
          <a:bodyPr/>
          <a:lstStyle/>
          <a:p>
            <a:pPr algn="just"/>
            <a:r>
              <a:rPr lang="en-US"/>
              <a:t>Legally, the S.A.L. is a program, not an independent organization.  The S.A.L. is not a recognized, legal corporate entity because it is organized under the auspices of The American Legion.  Therefore the final authority on control of funds and assets rests with the Post and not the Squadron.</a:t>
            </a:r>
          </a:p>
        </p:txBody>
      </p:sp>
    </p:spTree>
  </p:cSld>
  <p:clrMapOvr>
    <a:masterClrMapping/>
  </p:clrMapOvr>
  <p:transition>
    <p:wheel spokes="8"/>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9794" name="Rectangle 2"/>
          <p:cNvSpPr>
            <a:spLocks noGrp="1" noChangeArrowheads="1"/>
          </p:cNvSpPr>
          <p:nvPr>
            <p:ph type="body" idx="1"/>
          </p:nvPr>
        </p:nvSpPr>
        <p:spPr>
          <a:xfrm>
            <a:off x="228600" y="1600200"/>
            <a:ext cx="8610600" cy="5029200"/>
          </a:xfrm>
        </p:spPr>
        <p:txBody>
          <a:bodyPr/>
          <a:lstStyle/>
          <a:p>
            <a:r>
              <a:rPr lang="en-US" sz="4400">
                <a:sym typeface="Symbol" pitchFamily="18" charset="2"/>
              </a:rPr>
              <a:t>Lets pretend that “Building the Team” is like playing on a Hockey Team…</a:t>
            </a:r>
          </a:p>
          <a:p>
            <a:pPr lvl="1"/>
            <a:r>
              <a:rPr lang="en-US" sz="4000">
                <a:sym typeface="Symbol" pitchFamily="18" charset="2"/>
              </a:rPr>
              <a:t>Control of the </a:t>
            </a:r>
            <a:r>
              <a:rPr lang="en-US" sz="4800">
                <a:solidFill>
                  <a:srgbClr val="FF0000"/>
                </a:solidFill>
                <a:sym typeface="Symbol" pitchFamily="18" charset="2"/>
              </a:rPr>
              <a:t>P.U.C.K.</a:t>
            </a:r>
            <a:r>
              <a:rPr lang="en-US" sz="4000">
                <a:sym typeface="Symbol" pitchFamily="18" charset="2"/>
              </a:rPr>
              <a:t> is of maximum importance</a:t>
            </a:r>
          </a:p>
        </p:txBody>
      </p:sp>
      <p:sp>
        <p:nvSpPr>
          <p:cNvPr id="289795" name="Rectangle 3"/>
          <p:cNvSpPr>
            <a:spLocks noChangeArrowheads="1"/>
          </p:cNvSpPr>
          <p:nvPr/>
        </p:nvSpPr>
        <p:spPr bwMode="auto">
          <a:xfrm>
            <a:off x="381000" y="228600"/>
            <a:ext cx="8382000" cy="1169988"/>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Building the Team</a:t>
            </a:r>
          </a:p>
        </p:txBody>
      </p:sp>
    </p:spTree>
  </p:cSld>
  <p:clrMapOvr>
    <a:masterClrMapping/>
  </p:clrMapOvr>
  <p:transition>
    <p:wheel spokes="8"/>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0818" name="Rectangle 2"/>
          <p:cNvSpPr>
            <a:spLocks noGrp="1" noChangeArrowheads="1"/>
          </p:cNvSpPr>
          <p:nvPr>
            <p:ph type="body" idx="1"/>
          </p:nvPr>
        </p:nvSpPr>
        <p:spPr>
          <a:xfrm>
            <a:off x="228600" y="1295400"/>
            <a:ext cx="8610600" cy="5334000"/>
          </a:xfrm>
        </p:spPr>
        <p:txBody>
          <a:bodyPr/>
          <a:lstStyle/>
          <a:p>
            <a:r>
              <a:rPr lang="en-US" b="1">
                <a:solidFill>
                  <a:srgbClr val="FF0000"/>
                </a:solidFill>
                <a:sym typeface="Symbol" pitchFamily="18" charset="2"/>
              </a:rPr>
              <a:t>P</a:t>
            </a:r>
            <a:r>
              <a:rPr lang="en-US" b="1">
                <a:sym typeface="Symbol" pitchFamily="18" charset="2"/>
              </a:rPr>
              <a:t> </a:t>
            </a:r>
            <a:r>
              <a:rPr lang="en-US">
                <a:sym typeface="Symbol" pitchFamily="18" charset="2"/>
              </a:rPr>
              <a:t>Providing</a:t>
            </a:r>
            <a:r>
              <a:rPr lang="en-US" b="1">
                <a:sym typeface="Symbol" pitchFamily="18" charset="2"/>
              </a:rPr>
              <a:t> </a:t>
            </a:r>
            <a:r>
              <a:rPr lang="en-US">
                <a:sym typeface="Symbol" pitchFamily="18" charset="2"/>
              </a:rPr>
              <a:t>Clear Purpose and Values</a:t>
            </a:r>
          </a:p>
          <a:p>
            <a:pPr lvl="1"/>
            <a:r>
              <a:rPr lang="en-US" i="1">
                <a:sym typeface="Symbol" pitchFamily="18" charset="2"/>
              </a:rPr>
              <a:t>A Compelling Reason for Being</a:t>
            </a:r>
            <a:endParaRPr lang="en-US">
              <a:sym typeface="Symbol" pitchFamily="18" charset="2"/>
            </a:endParaRPr>
          </a:p>
          <a:p>
            <a:pPr lvl="2"/>
            <a:r>
              <a:rPr lang="en-US">
                <a:sym typeface="Symbol" pitchFamily="18" charset="2"/>
              </a:rPr>
              <a:t>Create a challenge, a reason for being, a “holy grail” that commits and motivates people to work together.</a:t>
            </a:r>
          </a:p>
          <a:p>
            <a:pPr lvl="2"/>
            <a:r>
              <a:rPr lang="en-US">
                <a:sym typeface="Symbol" pitchFamily="18" charset="2"/>
              </a:rPr>
              <a:t>Set clear and compelling goals and strategies, both for the individual and the team.</a:t>
            </a:r>
          </a:p>
          <a:p>
            <a:pPr lvl="2"/>
            <a:r>
              <a:rPr lang="en-US">
                <a:sym typeface="Symbol" pitchFamily="18" charset="2"/>
              </a:rPr>
              <a:t>Be clear on your values.</a:t>
            </a:r>
          </a:p>
          <a:p>
            <a:pPr lvl="2"/>
            <a:r>
              <a:rPr lang="en-US">
                <a:sym typeface="Symbol" pitchFamily="18" charset="2"/>
              </a:rPr>
              <a:t>Create a team charter that formalizes commitments to each other and clearly states what the team wants to accomplish, why it is important, and how the team will work together to achieve results. </a:t>
            </a:r>
          </a:p>
        </p:txBody>
      </p:sp>
      <p:sp>
        <p:nvSpPr>
          <p:cNvPr id="290819"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Building the Team</a:t>
            </a:r>
          </a:p>
        </p:txBody>
      </p:sp>
    </p:spTree>
  </p:cSld>
  <p:clrMapOvr>
    <a:masterClrMapping/>
  </p:clrMapOvr>
  <p:transition>
    <p:wheel spokes="8"/>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2" name="Rectangle 2"/>
          <p:cNvSpPr>
            <a:spLocks noGrp="1" noChangeArrowheads="1"/>
          </p:cNvSpPr>
          <p:nvPr>
            <p:ph type="body" idx="1"/>
          </p:nvPr>
        </p:nvSpPr>
        <p:spPr>
          <a:xfrm>
            <a:off x="228600" y="1295400"/>
            <a:ext cx="8610600" cy="5334000"/>
          </a:xfrm>
        </p:spPr>
        <p:txBody>
          <a:bodyPr/>
          <a:lstStyle/>
          <a:p>
            <a:r>
              <a:rPr lang="en-US" b="1">
                <a:solidFill>
                  <a:srgbClr val="FF0000"/>
                </a:solidFill>
                <a:sym typeface="Symbol" pitchFamily="18" charset="2"/>
              </a:rPr>
              <a:t>U</a:t>
            </a:r>
            <a:r>
              <a:rPr lang="en-US">
                <a:sym typeface="Symbol" pitchFamily="18" charset="2"/>
              </a:rPr>
              <a:t> Unleashing</a:t>
            </a:r>
            <a:r>
              <a:rPr lang="en-US" b="1">
                <a:sym typeface="Symbol" pitchFamily="18" charset="2"/>
              </a:rPr>
              <a:t> </a:t>
            </a:r>
            <a:r>
              <a:rPr lang="en-US">
                <a:sym typeface="Symbol" pitchFamily="18" charset="2"/>
              </a:rPr>
              <a:t>and Developing Skills</a:t>
            </a:r>
          </a:p>
          <a:p>
            <a:pPr lvl="1"/>
            <a:r>
              <a:rPr lang="en-US" sz="3200" i="1">
                <a:sym typeface="Symbol" pitchFamily="18" charset="2"/>
              </a:rPr>
              <a:t>Developing Your Bench Strength</a:t>
            </a:r>
            <a:endParaRPr lang="en-US" sz="3200">
              <a:sym typeface="Symbol" pitchFamily="18" charset="2"/>
            </a:endParaRPr>
          </a:p>
          <a:p>
            <a:pPr lvl="3"/>
            <a:r>
              <a:rPr lang="en-US" sz="2600">
                <a:sym typeface="Symbol" pitchFamily="18" charset="2"/>
              </a:rPr>
              <a:t>Start with the basics. Build individual skills that will bolster team skills.</a:t>
            </a:r>
          </a:p>
          <a:p>
            <a:pPr lvl="3"/>
            <a:r>
              <a:rPr lang="en-US" sz="2600">
                <a:sym typeface="Symbol" pitchFamily="18" charset="2"/>
              </a:rPr>
              <a:t>Provide feedback to build skills, confidence, and accountability.</a:t>
            </a:r>
          </a:p>
          <a:p>
            <a:pPr lvl="3"/>
            <a:r>
              <a:rPr lang="en-US" sz="2600">
                <a:sym typeface="Symbol" pitchFamily="18" charset="2"/>
              </a:rPr>
              <a:t>Learn each other’s roles.</a:t>
            </a:r>
          </a:p>
          <a:p>
            <a:pPr lvl="3"/>
            <a:r>
              <a:rPr lang="en-US" sz="2600">
                <a:sym typeface="Symbol" pitchFamily="18" charset="2"/>
              </a:rPr>
              <a:t>Build a sense of personal and collective power by using your individual and collective skills to achieve extraordinary results.</a:t>
            </a:r>
          </a:p>
        </p:txBody>
      </p:sp>
      <p:sp>
        <p:nvSpPr>
          <p:cNvPr id="291843"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Building the Team</a:t>
            </a:r>
          </a:p>
        </p:txBody>
      </p:sp>
    </p:spTree>
  </p:cSld>
  <p:clrMapOvr>
    <a:masterClrMapping/>
  </p:clrMapOvr>
  <p:transition>
    <p:wheel spokes="8"/>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6" name="Rectangle 2"/>
          <p:cNvSpPr>
            <a:spLocks noGrp="1" noChangeArrowheads="1"/>
          </p:cNvSpPr>
          <p:nvPr>
            <p:ph type="body" idx="1"/>
          </p:nvPr>
        </p:nvSpPr>
        <p:spPr>
          <a:xfrm>
            <a:off x="228600" y="1295400"/>
            <a:ext cx="8610600" cy="5334000"/>
          </a:xfrm>
        </p:spPr>
        <p:txBody>
          <a:bodyPr/>
          <a:lstStyle/>
          <a:p>
            <a:r>
              <a:rPr lang="en-US" b="1">
                <a:solidFill>
                  <a:srgbClr val="FF0000"/>
                </a:solidFill>
                <a:sym typeface="Symbol" pitchFamily="18" charset="2"/>
              </a:rPr>
              <a:t>C</a:t>
            </a:r>
            <a:r>
              <a:rPr lang="en-US" b="1">
                <a:sym typeface="Symbol" pitchFamily="18" charset="2"/>
              </a:rPr>
              <a:t> </a:t>
            </a:r>
            <a:r>
              <a:rPr lang="en-US">
                <a:sym typeface="Symbol" pitchFamily="18" charset="2"/>
              </a:rPr>
              <a:t>Creating</a:t>
            </a:r>
            <a:r>
              <a:rPr lang="en-US" b="1">
                <a:sym typeface="Symbol" pitchFamily="18" charset="2"/>
              </a:rPr>
              <a:t> </a:t>
            </a:r>
            <a:r>
              <a:rPr lang="en-US">
                <a:sym typeface="Symbol" pitchFamily="18" charset="2"/>
              </a:rPr>
              <a:t>Team Power</a:t>
            </a:r>
            <a:endParaRPr lang="en-US" i="1">
              <a:sym typeface="Symbol" pitchFamily="18" charset="2"/>
            </a:endParaRPr>
          </a:p>
          <a:p>
            <a:pPr lvl="1"/>
            <a:r>
              <a:rPr lang="en-US" i="1">
                <a:solidFill>
                  <a:srgbClr val="FF0000"/>
                </a:solidFill>
                <a:sym typeface="Symbol" pitchFamily="18" charset="2"/>
              </a:rPr>
              <a:t>None of us is as smart as all of us.</a:t>
            </a:r>
            <a:r>
              <a:rPr lang="en-US" i="1">
                <a:sym typeface="Symbol" pitchFamily="18" charset="2"/>
              </a:rPr>
              <a:t> (Synergistic harmony).</a:t>
            </a:r>
            <a:endParaRPr lang="en-US">
              <a:sym typeface="Symbol" pitchFamily="18" charset="2"/>
            </a:endParaRPr>
          </a:p>
          <a:p>
            <a:pPr lvl="2"/>
            <a:r>
              <a:rPr lang="en-US" sz="2600">
                <a:sym typeface="Symbol" pitchFamily="18" charset="2"/>
              </a:rPr>
              <a:t>Build a game plan for the team and stick to it.</a:t>
            </a:r>
          </a:p>
          <a:p>
            <a:pPr lvl="2"/>
            <a:r>
              <a:rPr lang="en-US" sz="2600">
                <a:sym typeface="Symbol" pitchFamily="18" charset="2"/>
              </a:rPr>
              <a:t>Share leadership.</a:t>
            </a:r>
          </a:p>
          <a:p>
            <a:pPr lvl="2"/>
            <a:r>
              <a:rPr lang="en-US" sz="2600">
                <a:sym typeface="Symbol" pitchFamily="18" charset="2"/>
              </a:rPr>
              <a:t>Reward team work.</a:t>
            </a:r>
          </a:p>
          <a:p>
            <a:pPr lvl="2"/>
            <a:r>
              <a:rPr lang="en-US" sz="2600">
                <a:sym typeface="Symbol" pitchFamily="18" charset="2"/>
              </a:rPr>
              <a:t>Rotate positions to build flexibility, introduce change, and build mental and physical skills.</a:t>
            </a:r>
          </a:p>
          <a:p>
            <a:pPr lvl="2"/>
            <a:r>
              <a:rPr lang="en-US" sz="2600">
                <a:sym typeface="Symbol" pitchFamily="18" charset="2"/>
              </a:rPr>
              <a:t>Turn individual skills into team skills.</a:t>
            </a:r>
          </a:p>
        </p:txBody>
      </p:sp>
      <p:sp>
        <p:nvSpPr>
          <p:cNvPr id="292867"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Building the Team</a:t>
            </a:r>
          </a:p>
        </p:txBody>
      </p:sp>
    </p:spTree>
  </p:cSld>
  <p:clrMapOvr>
    <a:masterClrMapping/>
  </p:clrMapOvr>
  <p:transition>
    <p:wheel spokes="8"/>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986" name="Rectangle 2"/>
          <p:cNvSpPr>
            <a:spLocks noGrp="1" noChangeArrowheads="1"/>
          </p:cNvSpPr>
          <p:nvPr>
            <p:ph type="body" idx="1"/>
          </p:nvPr>
        </p:nvSpPr>
        <p:spPr>
          <a:xfrm>
            <a:off x="228600" y="1295400"/>
            <a:ext cx="8610600" cy="5334000"/>
          </a:xfrm>
        </p:spPr>
        <p:txBody>
          <a:bodyPr/>
          <a:lstStyle/>
          <a:p>
            <a:r>
              <a:rPr lang="en-US" b="1">
                <a:solidFill>
                  <a:srgbClr val="FF0000"/>
                </a:solidFill>
                <a:sym typeface="Symbol" pitchFamily="18" charset="2"/>
              </a:rPr>
              <a:t>K</a:t>
            </a:r>
            <a:r>
              <a:rPr lang="en-US">
                <a:sym typeface="Symbol" pitchFamily="18" charset="2"/>
              </a:rPr>
              <a:t> Keeping</a:t>
            </a:r>
            <a:r>
              <a:rPr lang="en-US" b="1">
                <a:sym typeface="Symbol" pitchFamily="18" charset="2"/>
              </a:rPr>
              <a:t> </a:t>
            </a:r>
            <a:r>
              <a:rPr lang="en-US">
                <a:sym typeface="Symbol" pitchFamily="18" charset="2"/>
              </a:rPr>
              <a:t>the Accent on the Positive</a:t>
            </a:r>
          </a:p>
          <a:p>
            <a:pPr lvl="1"/>
            <a:r>
              <a:rPr lang="en-US" i="1">
                <a:sym typeface="Symbol" pitchFamily="18" charset="2"/>
              </a:rPr>
              <a:t>Repeated Reward and Recognition</a:t>
            </a:r>
            <a:endParaRPr lang="en-US">
              <a:sym typeface="Symbol" pitchFamily="18" charset="2"/>
            </a:endParaRPr>
          </a:p>
          <a:p>
            <a:pPr lvl="2"/>
            <a:r>
              <a:rPr lang="en-US" sz="2600">
                <a:sym typeface="Symbol" pitchFamily="18" charset="2"/>
              </a:rPr>
              <a:t>Look for behaviors that reflect the purpose and values, skill development, and team work, and reward, reward, reward those behaviors.</a:t>
            </a:r>
          </a:p>
          <a:p>
            <a:pPr lvl="2"/>
            <a:r>
              <a:rPr lang="en-US" sz="2600">
                <a:sym typeface="Symbol" pitchFamily="18" charset="2"/>
              </a:rPr>
              <a:t>Catch people doing things right or approximately right.</a:t>
            </a:r>
          </a:p>
          <a:p>
            <a:pPr lvl="2"/>
            <a:r>
              <a:rPr lang="en-US" sz="2600">
                <a:sym typeface="Symbol" pitchFamily="18" charset="2"/>
              </a:rPr>
              <a:t>Redirect toward the goal; do not punish.</a:t>
            </a:r>
          </a:p>
          <a:p>
            <a:pPr lvl="2"/>
            <a:r>
              <a:rPr lang="en-US" sz="2600">
                <a:sym typeface="Symbol" pitchFamily="18" charset="2"/>
              </a:rPr>
              <a:t>Link all recognition and reward back to the purpose and goals. </a:t>
            </a:r>
          </a:p>
        </p:txBody>
      </p:sp>
      <p:sp>
        <p:nvSpPr>
          <p:cNvPr id="297987"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Building the Team</a:t>
            </a:r>
          </a:p>
        </p:txBody>
      </p:sp>
    </p:spTree>
  </p:cSld>
  <p:clrMapOvr>
    <a:masterClrMapping/>
  </p:clrMapOvr>
  <p:transition>
    <p:wheel spokes="8"/>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3106" name="Rectangle 2"/>
          <p:cNvSpPr>
            <a:spLocks noGrp="1" noChangeArrowheads="1"/>
          </p:cNvSpPr>
          <p:nvPr>
            <p:ph type="body" idx="1"/>
          </p:nvPr>
        </p:nvSpPr>
        <p:spPr>
          <a:xfrm>
            <a:off x="304800" y="2514600"/>
            <a:ext cx="8610600" cy="2514600"/>
          </a:xfrm>
        </p:spPr>
        <p:txBody>
          <a:bodyPr/>
          <a:lstStyle/>
          <a:p>
            <a:pPr algn="ctr">
              <a:buFont typeface="Wingdings" pitchFamily="2" charset="2"/>
              <a:buNone/>
            </a:pPr>
            <a:r>
              <a:rPr lang="en-US" sz="6000">
                <a:solidFill>
                  <a:srgbClr val="FF0000"/>
                </a:solidFill>
                <a:sym typeface="Symbol" pitchFamily="18" charset="2"/>
              </a:rPr>
              <a:t>“None of us is as</a:t>
            </a:r>
          </a:p>
          <a:p>
            <a:pPr algn="ctr">
              <a:buFont typeface="Wingdings" pitchFamily="2" charset="2"/>
              <a:buNone/>
            </a:pPr>
            <a:r>
              <a:rPr lang="en-US" sz="6000">
                <a:solidFill>
                  <a:srgbClr val="FF0000"/>
                </a:solidFill>
                <a:sym typeface="Symbol" pitchFamily="18" charset="2"/>
              </a:rPr>
              <a:t> smart as all of us”</a:t>
            </a:r>
          </a:p>
        </p:txBody>
      </p:sp>
      <p:sp>
        <p:nvSpPr>
          <p:cNvPr id="303107" name="Rectangle 3"/>
          <p:cNvSpPr>
            <a:spLocks noChangeArrowheads="1"/>
          </p:cNvSpPr>
          <p:nvPr/>
        </p:nvSpPr>
        <p:spPr bwMode="auto">
          <a:xfrm>
            <a:off x="381000" y="228600"/>
            <a:ext cx="8382000" cy="1169988"/>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Building the Team</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iterate type="wd">
                                    <p:tmPct val="0"/>
                                  </p:iterate>
                                  <p:childTnLst>
                                    <p:animRot by="21600000">
                                      <p:cBhvr>
                                        <p:cTn id="6" dur="2000" fill="hold"/>
                                        <p:tgtEl>
                                          <p:spTgt spid="303106">
                                            <p:txEl>
                                              <p:pRg st="0" end="0"/>
                                            </p:txEl>
                                          </p:spTgt>
                                        </p:tgtEl>
                                        <p:attrNameLst>
                                          <p:attrName>r</p:attrName>
                                        </p:attrNameLst>
                                      </p:cBhvr>
                                    </p:animRot>
                                  </p:childTnLst>
                                </p:cTn>
                              </p:par>
                              <p:par>
                                <p:cTn id="7" presetID="8" presetClass="emph" presetSubtype="0" fill="hold" nodeType="withEffect">
                                  <p:stCondLst>
                                    <p:cond delay="0"/>
                                  </p:stCondLst>
                                  <p:iterate type="wd">
                                    <p:tmPct val="0"/>
                                  </p:iterate>
                                  <p:childTnLst>
                                    <p:animRot by="21600000">
                                      <p:cBhvr>
                                        <p:cTn id="8" dur="2000" fill="hold"/>
                                        <p:tgtEl>
                                          <p:spTgt spid="303106">
                                            <p:txEl>
                                              <p:pRg st="1" end="1"/>
                                            </p:txEl>
                                          </p:spTgt>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35" presetClass="emph" presetSubtype="0" fill="hold" nodeType="clickEffect">
                                  <p:stCondLst>
                                    <p:cond delay="0"/>
                                  </p:stCondLst>
                                  <p:iterate type="wd">
                                    <p:tmPct val="10000"/>
                                  </p:iterate>
                                  <p:childTnLst>
                                    <p:anim calcmode="discrete" valueType="str">
                                      <p:cBhvr>
                                        <p:cTn id="12" dur="1000" fill="hold"/>
                                        <p:tgtEl>
                                          <p:spTgt spid="303106">
                                            <p:txEl>
                                              <p:pRg st="0" end="0"/>
                                            </p:txEl>
                                          </p:spTgt>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303106">
                                            <p:txEl>
                                              <p:pRg st="0" end="0"/>
                                            </p:txEl>
                                          </p:spTgt>
                                        </p:tgtEl>
                                        <p:attrNameLst>
                                          <p:attrName>ppt_c</p:attrName>
                                        </p:attrNameLst>
                                      </p:cBhvr>
                                      <p:to>
                                        <a:schemeClr val="folHlink"/>
                                      </p:to>
                                    </p:animClr>
                                  </p:subTnLst>
                                </p:cTn>
                              </p:par>
                              <p:par>
                                <p:cTn id="13" presetID="35" presetClass="emph" presetSubtype="0" fill="hold" nodeType="withEffect">
                                  <p:stCondLst>
                                    <p:cond delay="0"/>
                                  </p:stCondLst>
                                  <p:iterate type="wd">
                                    <p:tmPct val="10000"/>
                                  </p:iterate>
                                  <p:childTnLst>
                                    <p:anim calcmode="discrete" valueType="str">
                                      <p:cBhvr>
                                        <p:cTn id="14" dur="1000" fill="hold"/>
                                        <p:tgtEl>
                                          <p:spTgt spid="303106">
                                            <p:txEl>
                                              <p:pRg st="1" end="1"/>
                                            </p:txEl>
                                          </p:spTgt>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303106">
                                            <p:txEl>
                                              <p:pRg st="1" end="1"/>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2082" name="Rectangle 2"/>
          <p:cNvSpPr>
            <a:spLocks noGrp="1" noChangeArrowheads="1"/>
          </p:cNvSpPr>
          <p:nvPr>
            <p:ph type="body" idx="1"/>
          </p:nvPr>
        </p:nvSpPr>
        <p:spPr>
          <a:xfrm>
            <a:off x="304800" y="2743200"/>
            <a:ext cx="8610600" cy="1600200"/>
          </a:xfrm>
        </p:spPr>
        <p:txBody>
          <a:bodyPr/>
          <a:lstStyle/>
          <a:p>
            <a:pPr algn="ctr">
              <a:buFont typeface="Wingdings" pitchFamily="2" charset="2"/>
              <a:buNone/>
            </a:pPr>
            <a:r>
              <a:rPr lang="en-US" sz="6000">
                <a:solidFill>
                  <a:srgbClr val="FF0000"/>
                </a:solidFill>
                <a:sym typeface="Symbol" pitchFamily="18" charset="2"/>
              </a:rPr>
              <a:t>“Getting Organized”</a:t>
            </a:r>
          </a:p>
        </p:txBody>
      </p:sp>
      <p:sp>
        <p:nvSpPr>
          <p:cNvPr id="302083" name="Rectangle 3"/>
          <p:cNvSpPr>
            <a:spLocks noChangeArrowheads="1"/>
          </p:cNvSpPr>
          <p:nvPr/>
        </p:nvSpPr>
        <p:spPr bwMode="auto">
          <a:xfrm>
            <a:off x="381000" y="228600"/>
            <a:ext cx="8382000" cy="1169988"/>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Time Management</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iterate type="wd">
                                    <p:tmPct val="0"/>
                                  </p:iterate>
                                  <p:childTnLst>
                                    <p:animRot by="21600000">
                                      <p:cBhvr>
                                        <p:cTn id="6" dur="2000" fill="hold"/>
                                        <p:tgtEl>
                                          <p:spTgt spid="302082">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nodeType="clickEffect">
                                  <p:stCondLst>
                                    <p:cond delay="0"/>
                                  </p:stCondLst>
                                  <p:iterate type="wd">
                                    <p:tmPct val="10000"/>
                                  </p:iterate>
                                  <p:childTnLst>
                                    <p:anim calcmode="discrete" valueType="str">
                                      <p:cBhvr>
                                        <p:cTn id="10" dur="1000" fill="hold"/>
                                        <p:tgtEl>
                                          <p:spTgt spid="302082">
                                            <p:txEl>
                                              <p:pRg st="0" end="0"/>
                                            </p:txEl>
                                          </p:spTgt>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302082">
                                            <p:txEl>
                                              <p:pRg st="0" end="0"/>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9010" name="Rectangle 2"/>
          <p:cNvSpPr>
            <a:spLocks noGrp="1" noChangeArrowheads="1"/>
          </p:cNvSpPr>
          <p:nvPr>
            <p:ph type="body" idx="1"/>
          </p:nvPr>
        </p:nvSpPr>
        <p:spPr>
          <a:xfrm>
            <a:off x="228600" y="228600"/>
            <a:ext cx="8610600" cy="6400800"/>
          </a:xfrm>
        </p:spPr>
        <p:txBody>
          <a:bodyPr/>
          <a:lstStyle/>
          <a:p>
            <a:r>
              <a:rPr lang="en-US" sz="2800">
                <a:sym typeface="Symbol" pitchFamily="18" charset="2"/>
              </a:rPr>
              <a:t>Stephanie Winston, a well-known consultant on managerial productivity and author of T</a:t>
            </a:r>
            <a:r>
              <a:rPr lang="en-US" sz="2800" i="1">
                <a:sym typeface="Symbol" pitchFamily="18" charset="2"/>
              </a:rPr>
              <a:t>he Organized Executive </a:t>
            </a:r>
            <a:r>
              <a:rPr lang="en-US" sz="2800">
                <a:sym typeface="Symbol" pitchFamily="18" charset="2"/>
              </a:rPr>
              <a:t>says, </a:t>
            </a:r>
            <a:r>
              <a:rPr lang="en-US" sz="2800">
                <a:solidFill>
                  <a:srgbClr val="FF0000"/>
                </a:solidFill>
                <a:sym typeface="Symbol" pitchFamily="18" charset="2"/>
              </a:rPr>
              <a:t>“Getting organized is not an end in itself: it is a means to get where you want to be.”</a:t>
            </a:r>
          </a:p>
          <a:p>
            <a:pPr lvl="1"/>
            <a:r>
              <a:rPr lang="en-US" sz="2600">
                <a:sym typeface="Symbol" pitchFamily="18" charset="2"/>
              </a:rPr>
              <a:t>Focus on where you want to be and what results you want to achieve.</a:t>
            </a:r>
          </a:p>
          <a:p>
            <a:pPr lvl="1"/>
            <a:r>
              <a:rPr lang="en-US" sz="2600">
                <a:sym typeface="Symbol" pitchFamily="18" charset="2"/>
              </a:rPr>
              <a:t>Analyze what you spend time on that contributes to the results you want to achieve.</a:t>
            </a:r>
          </a:p>
          <a:p>
            <a:pPr lvl="1"/>
            <a:r>
              <a:rPr lang="en-US" sz="2600">
                <a:sym typeface="Symbol" pitchFamily="18" charset="2"/>
              </a:rPr>
              <a:t>Organize to meet your goals.</a:t>
            </a:r>
          </a:p>
          <a:p>
            <a:pPr lvl="1"/>
            <a:r>
              <a:rPr lang="en-US" sz="2600">
                <a:sym typeface="Symbol" pitchFamily="18" charset="2"/>
              </a:rPr>
              <a:t>Analyze habits and attitudes that block your effectiveness and learn ways to overcome those habits and attitudes.</a:t>
            </a:r>
          </a:p>
        </p:txBody>
      </p:sp>
    </p:spTree>
  </p:cSld>
  <p:clrMapOvr>
    <a:masterClrMapping/>
  </p:clrMapOvr>
  <p:transition>
    <p:wheel spokes="8"/>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0034" name="Rectangle 2"/>
          <p:cNvSpPr>
            <a:spLocks noGrp="1" noChangeArrowheads="1"/>
          </p:cNvSpPr>
          <p:nvPr>
            <p:ph type="body" idx="1"/>
          </p:nvPr>
        </p:nvSpPr>
        <p:spPr>
          <a:xfrm>
            <a:off x="228600" y="1295400"/>
            <a:ext cx="8610600" cy="5334000"/>
          </a:xfrm>
        </p:spPr>
        <p:txBody>
          <a:bodyPr/>
          <a:lstStyle/>
          <a:p>
            <a:r>
              <a:rPr lang="en-US">
                <a:sym typeface="Symbol" pitchFamily="18" charset="2"/>
              </a:rPr>
              <a:t>LEADERS AND TIME MANAGEMENT </a:t>
            </a:r>
          </a:p>
          <a:p>
            <a:pPr lvl="1">
              <a:buFont typeface="Wingdings" pitchFamily="2" charset="2"/>
              <a:buNone/>
            </a:pPr>
            <a:endParaRPr lang="en-US">
              <a:sym typeface="Symbol" pitchFamily="18" charset="2"/>
            </a:endParaRPr>
          </a:p>
        </p:txBody>
      </p:sp>
      <p:sp>
        <p:nvSpPr>
          <p:cNvPr id="300035"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Time Management</a:t>
            </a:r>
          </a:p>
        </p:txBody>
      </p:sp>
      <p:sp>
        <p:nvSpPr>
          <p:cNvPr id="300036" name="Text Box 4"/>
          <p:cNvSpPr txBox="1">
            <a:spLocks noChangeArrowheads="1"/>
          </p:cNvSpPr>
          <p:nvPr/>
        </p:nvSpPr>
        <p:spPr bwMode="auto">
          <a:xfrm>
            <a:off x="685800" y="3124200"/>
            <a:ext cx="7924800" cy="2825750"/>
          </a:xfrm>
          <a:prstGeom prst="rect">
            <a:avLst/>
          </a:prstGeom>
          <a:noFill/>
          <a:ln w="9525" algn="ctr">
            <a:noFill/>
            <a:miter lim="800000"/>
            <a:headEnd/>
            <a:tailEnd/>
          </a:ln>
          <a:effectLst/>
        </p:spPr>
        <p:txBody>
          <a:bodyPr>
            <a:spAutoFit/>
          </a:bodyPr>
          <a:lstStyle/>
          <a:p>
            <a:pPr marL="342900" indent="-342900">
              <a:buFont typeface="Wingdings" pitchFamily="2" charset="2"/>
              <a:buNone/>
            </a:pPr>
            <a:r>
              <a:rPr lang="en-US" sz="2800" i="1">
                <a:solidFill>
                  <a:srgbClr val="FF0000"/>
                </a:solidFill>
                <a:effectLst>
                  <a:outerShdw blurRad="38100" dist="38100" dir="2700000" algn="tl">
                    <a:srgbClr val="FFFFFF"/>
                  </a:outerShdw>
                </a:effectLst>
              </a:rPr>
              <a:t>	“If you want to make good use of your time, you’ve got to know what’s most important and then give it all you got”</a:t>
            </a:r>
            <a:r>
              <a:rPr lang="en-US" sz="2800">
                <a:effectLst>
                  <a:outerShdw blurRad="38100" dist="38100" dir="2700000" algn="tl">
                    <a:srgbClr val="FFFFFF"/>
                  </a:outerShdw>
                </a:effectLst>
              </a:rPr>
              <a:t> 							</a:t>
            </a:r>
          </a:p>
          <a:p>
            <a:pPr marL="342900" indent="-342900" algn="ctr">
              <a:buFont typeface="Wingdings" pitchFamily="2" charset="2"/>
              <a:buNone/>
            </a:pPr>
            <a:r>
              <a:rPr lang="en-US" sz="2800" i="1">
                <a:solidFill>
                  <a:srgbClr val="996600"/>
                </a:solidFill>
                <a:effectLst>
                  <a:outerShdw blurRad="38100" dist="38100" dir="2700000" algn="tl">
                    <a:srgbClr val="FFFFFF"/>
                  </a:outerShdw>
                </a:effectLst>
              </a:rPr>
              <a:t>Lee Iacocca</a:t>
            </a:r>
          </a:p>
          <a:p>
            <a:pPr marL="342900" indent="-342900" algn="ctr">
              <a:buFont typeface="Wingdings" pitchFamily="2" charset="2"/>
              <a:buNone/>
            </a:pPr>
            <a:r>
              <a:rPr lang="en-US" sz="2800" i="1">
                <a:solidFill>
                  <a:srgbClr val="996600"/>
                </a:solidFill>
                <a:effectLst>
                  <a:outerShdw blurRad="38100" dist="38100" dir="2700000" algn="tl">
                    <a:srgbClr val="FFFFFF"/>
                  </a:outerShdw>
                </a:effectLst>
              </a:rPr>
              <a:t>President, Chrysler Corp</a:t>
            </a:r>
            <a:r>
              <a:rPr lang="en-US" sz="2800">
                <a:solidFill>
                  <a:srgbClr val="996600"/>
                </a:solidFill>
                <a:effectLst>
                  <a:outerShdw blurRad="38100" dist="38100" dir="2700000" algn="tl">
                    <a:srgbClr val="FFFFFF"/>
                  </a:outerShdw>
                </a:effectLst>
              </a:rPr>
              <a:t> </a:t>
            </a:r>
          </a:p>
        </p:txBody>
      </p:sp>
    </p:spTree>
  </p:cSld>
  <p:clrMapOvr>
    <a:masterClrMapping/>
  </p:clrMapOvr>
  <p:transition>
    <p:wheel spokes="8"/>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4130" name="Rectangle 2"/>
          <p:cNvSpPr>
            <a:spLocks noGrp="1" noChangeArrowheads="1"/>
          </p:cNvSpPr>
          <p:nvPr>
            <p:ph type="body" idx="1"/>
          </p:nvPr>
        </p:nvSpPr>
        <p:spPr>
          <a:xfrm>
            <a:off x="228600" y="1295400"/>
            <a:ext cx="8915400" cy="5334000"/>
          </a:xfrm>
        </p:spPr>
        <p:txBody>
          <a:bodyPr/>
          <a:lstStyle/>
          <a:p>
            <a:r>
              <a:rPr lang="en-US" sz="4000">
                <a:sym typeface="Symbol" pitchFamily="18" charset="2"/>
              </a:rPr>
              <a:t>Effective leaders do not travel at reckless speeds… </a:t>
            </a:r>
            <a:r>
              <a:rPr lang="en-US" sz="4000" i="1" u="sng">
                <a:sym typeface="Symbol" pitchFamily="18" charset="2"/>
              </a:rPr>
              <a:t>Instead, they:</a:t>
            </a:r>
          </a:p>
          <a:p>
            <a:pPr>
              <a:buFont typeface="Wingdings" pitchFamily="2" charset="2"/>
              <a:buNone/>
            </a:pPr>
            <a:endParaRPr lang="en-US" sz="2400" i="1" u="sng">
              <a:sym typeface="Symbol" pitchFamily="18" charset="2"/>
            </a:endParaRPr>
          </a:p>
          <a:p>
            <a:pPr lvl="1"/>
            <a:r>
              <a:rPr lang="en-US" sz="3200" i="1">
                <a:solidFill>
                  <a:srgbClr val="996600"/>
                </a:solidFill>
                <a:sym typeface="Symbol" pitchFamily="18" charset="2"/>
              </a:rPr>
              <a:t>keep a steady pace,</a:t>
            </a:r>
          </a:p>
          <a:p>
            <a:pPr lvl="1"/>
            <a:r>
              <a:rPr lang="en-US" sz="3200" i="1">
                <a:solidFill>
                  <a:srgbClr val="996600"/>
                </a:solidFill>
                <a:sym typeface="Symbol" pitchFamily="18" charset="2"/>
              </a:rPr>
              <a:t>expect the unexpected</a:t>
            </a:r>
          </a:p>
          <a:p>
            <a:pPr lvl="1"/>
            <a:r>
              <a:rPr lang="en-US" sz="3200" i="1">
                <a:solidFill>
                  <a:srgbClr val="996600"/>
                </a:solidFill>
                <a:sym typeface="Symbol" pitchFamily="18" charset="2"/>
              </a:rPr>
              <a:t>know how to delegate for results, and</a:t>
            </a:r>
          </a:p>
          <a:p>
            <a:pPr lvl="1"/>
            <a:r>
              <a:rPr lang="en-US" sz="3200" i="1">
                <a:solidFill>
                  <a:srgbClr val="996600"/>
                </a:solidFill>
                <a:sym typeface="Symbol" pitchFamily="18" charset="2"/>
              </a:rPr>
              <a:t>don’t waste other people’s time.</a:t>
            </a:r>
          </a:p>
        </p:txBody>
      </p:sp>
      <p:sp>
        <p:nvSpPr>
          <p:cNvPr id="304131"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Time Management</a:t>
            </a:r>
          </a:p>
        </p:txBody>
      </p:sp>
    </p:spTree>
  </p:cSld>
  <p:clrMapOvr>
    <a:masterClrMapping/>
  </p:clrMapOvr>
  <p:transition>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457200" y="1600200"/>
            <a:ext cx="8229600" cy="4495800"/>
          </a:xfrm>
        </p:spPr>
        <p:txBody>
          <a:bodyPr/>
          <a:lstStyle/>
          <a:p>
            <a:pPr algn="just"/>
            <a:r>
              <a:rPr lang="en-US"/>
              <a:t>Squadrons must meet at least once a month, but are not required to meet at their sponsoring Legion Post.  The Squadron may establish its own meeting date, time and location.</a:t>
            </a:r>
          </a:p>
          <a:p>
            <a:r>
              <a:rPr lang="en-US"/>
              <a:t>An American Legion Post can withdraw its sponsorship of a Squadron even after the Squadron Charter has been issued.</a:t>
            </a:r>
          </a:p>
          <a:p>
            <a:pPr algn="just">
              <a:buFont typeface="Wingdings" pitchFamily="2" charset="2"/>
              <a:buNone/>
            </a:pPr>
            <a:endParaRPr lang="en-US"/>
          </a:p>
        </p:txBody>
      </p:sp>
      <p:sp>
        <p:nvSpPr>
          <p:cNvPr id="145411" name="Rectangle 3"/>
          <p:cNvSpPr>
            <a:spLocks noGrp="1" noChangeArrowheads="1"/>
          </p:cNvSpPr>
          <p:nvPr>
            <p:ph type="title"/>
          </p:nvPr>
        </p:nvSpPr>
        <p:spPr>
          <a:noFill/>
          <a:ln/>
        </p:spPr>
        <p:txBody>
          <a:bodyPr/>
          <a:lstStyle/>
          <a:p>
            <a:r>
              <a:rPr lang="en-US"/>
              <a:t>Squadron &amp; Post Relationship</a:t>
            </a:r>
          </a:p>
        </p:txBody>
      </p:sp>
    </p:spTree>
  </p:cSld>
  <p:clrMapOvr>
    <a:masterClrMapping/>
  </p:clrMapOvr>
  <p:transition>
    <p:wheel spokes="8"/>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5154" name="Rectangle 2"/>
          <p:cNvSpPr>
            <a:spLocks noGrp="1" noChangeArrowheads="1"/>
          </p:cNvSpPr>
          <p:nvPr>
            <p:ph type="body" idx="1"/>
          </p:nvPr>
        </p:nvSpPr>
        <p:spPr>
          <a:xfrm>
            <a:off x="228600" y="1295400"/>
            <a:ext cx="8610600" cy="5334000"/>
          </a:xfrm>
        </p:spPr>
        <p:txBody>
          <a:bodyPr/>
          <a:lstStyle/>
          <a:p>
            <a:r>
              <a:rPr lang="en-US">
                <a:sym typeface="Symbol" pitchFamily="18" charset="2"/>
              </a:rPr>
              <a:t>Controlling time begins with planning. Every work-related action you perform should take you closer to achieving your goals. These actions should also be prioritized according to the relative importance of your goals.</a:t>
            </a:r>
          </a:p>
          <a:p>
            <a:r>
              <a:rPr lang="en-US">
                <a:sym typeface="Symbol" pitchFamily="18" charset="2"/>
              </a:rPr>
              <a:t>You should maintain a calendar or desk journal that allows you to write action steps for your goals each day.</a:t>
            </a:r>
          </a:p>
        </p:txBody>
      </p:sp>
      <p:sp>
        <p:nvSpPr>
          <p:cNvPr id="305155"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Time Management</a:t>
            </a:r>
          </a:p>
        </p:txBody>
      </p:sp>
    </p:spTree>
  </p:cSld>
  <p:clrMapOvr>
    <a:masterClrMapping/>
  </p:clrMapOvr>
  <p:transition>
    <p:wheel spokes="8"/>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6178" name="Rectangle 2"/>
          <p:cNvSpPr>
            <a:spLocks noGrp="1" noChangeArrowheads="1"/>
          </p:cNvSpPr>
          <p:nvPr>
            <p:ph type="body" idx="1"/>
          </p:nvPr>
        </p:nvSpPr>
        <p:spPr>
          <a:xfrm>
            <a:off x="228600" y="1524000"/>
            <a:ext cx="8915400" cy="5181600"/>
          </a:xfrm>
        </p:spPr>
        <p:txBody>
          <a:bodyPr/>
          <a:lstStyle/>
          <a:p>
            <a:r>
              <a:rPr lang="en-US" sz="3000">
                <a:sym typeface="Symbol" pitchFamily="18" charset="2"/>
              </a:rPr>
              <a:t>Set aside some time each week (i.e. first thing Monday morning), to go over your goals and determine action steps that need to be taken during the coming week.</a:t>
            </a:r>
          </a:p>
          <a:p>
            <a:r>
              <a:rPr lang="en-US" sz="3000">
                <a:sym typeface="Symbol" pitchFamily="18" charset="2"/>
              </a:rPr>
              <a:t>Schedule those steps as if they were appointments to be kept during the week.  Group common tasks together. For instance, try to set aside a specific time each day to make and return phone calls. This will help eliminate some interruptions.</a:t>
            </a:r>
          </a:p>
        </p:txBody>
      </p:sp>
      <p:sp>
        <p:nvSpPr>
          <p:cNvPr id="306179"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Time Management</a:t>
            </a:r>
          </a:p>
        </p:txBody>
      </p:sp>
    </p:spTree>
  </p:cSld>
  <p:clrMapOvr>
    <a:masterClrMapping/>
  </p:clrMapOvr>
  <p:transition>
    <p:wheel spokes="8"/>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02" name="Rectangle 2"/>
          <p:cNvSpPr>
            <a:spLocks noGrp="1" noChangeArrowheads="1"/>
          </p:cNvSpPr>
          <p:nvPr>
            <p:ph type="body" idx="1"/>
          </p:nvPr>
        </p:nvSpPr>
        <p:spPr>
          <a:xfrm>
            <a:off x="304800" y="2133600"/>
            <a:ext cx="8610600" cy="3505200"/>
          </a:xfrm>
        </p:spPr>
        <p:txBody>
          <a:bodyPr/>
          <a:lstStyle/>
          <a:p>
            <a:r>
              <a:rPr lang="en-US">
                <a:sym typeface="Symbol" pitchFamily="18" charset="2"/>
              </a:rPr>
              <a:t>If you have to be away from your office for a meeting or appointment, identify any errands or other meetings you can schedule in that geographic area. This will eliminate wasted motion and reduce time spent traveling.</a:t>
            </a:r>
          </a:p>
          <a:p>
            <a:pPr>
              <a:buFont typeface="Wingdings" pitchFamily="2" charset="2"/>
              <a:buNone/>
            </a:pPr>
            <a:endParaRPr lang="en-US">
              <a:sym typeface="Symbol" pitchFamily="18" charset="2"/>
            </a:endParaRPr>
          </a:p>
        </p:txBody>
      </p:sp>
      <p:sp>
        <p:nvSpPr>
          <p:cNvPr id="307203"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Time Management</a:t>
            </a:r>
          </a:p>
        </p:txBody>
      </p:sp>
    </p:spTree>
  </p:cSld>
  <p:clrMapOvr>
    <a:masterClrMapping/>
  </p:clrMapOvr>
  <p:transition>
    <p:wheel spokes="8"/>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8226" name="Rectangle 2"/>
          <p:cNvSpPr>
            <a:spLocks noGrp="1" noChangeArrowheads="1"/>
          </p:cNvSpPr>
          <p:nvPr>
            <p:ph type="body" idx="1"/>
          </p:nvPr>
        </p:nvSpPr>
        <p:spPr>
          <a:xfrm>
            <a:off x="304800" y="1524000"/>
            <a:ext cx="8610600" cy="5029200"/>
          </a:xfrm>
        </p:spPr>
        <p:txBody>
          <a:bodyPr/>
          <a:lstStyle/>
          <a:p>
            <a:r>
              <a:rPr lang="en-US" sz="3600">
                <a:sym typeface="Symbol" pitchFamily="18" charset="2"/>
              </a:rPr>
              <a:t>WATCH OUT FOR TIME THEFT!</a:t>
            </a:r>
          </a:p>
          <a:p>
            <a:pPr lvl="1"/>
            <a:r>
              <a:rPr lang="en-US" sz="3200" b="1">
                <a:solidFill>
                  <a:srgbClr val="FF0000"/>
                </a:solidFill>
                <a:sym typeface="Symbol" pitchFamily="18" charset="2"/>
              </a:rPr>
              <a:t>Q.</a:t>
            </a:r>
            <a:r>
              <a:rPr lang="en-US" sz="3200" b="1">
                <a:sym typeface="Symbol" pitchFamily="18" charset="2"/>
              </a:rPr>
              <a:t> </a:t>
            </a:r>
            <a:r>
              <a:rPr lang="en-US" sz="3200">
                <a:sym typeface="Symbol" pitchFamily="18" charset="2"/>
              </a:rPr>
              <a:t>What happens</a:t>
            </a:r>
            <a:r>
              <a:rPr lang="en-US" sz="3200" b="1">
                <a:sym typeface="Symbol" pitchFamily="18" charset="2"/>
              </a:rPr>
              <a:t> </a:t>
            </a:r>
            <a:r>
              <a:rPr lang="en-US" sz="3200">
                <a:sym typeface="Symbol" pitchFamily="18" charset="2"/>
              </a:rPr>
              <a:t>when members don’t know how to do their jobs, can’t do their jobs because something prevents them, or do not want their jobs? </a:t>
            </a:r>
          </a:p>
          <a:p>
            <a:pPr lvl="1"/>
            <a:r>
              <a:rPr lang="en-US" sz="3200" b="1">
                <a:solidFill>
                  <a:srgbClr val="FF0000"/>
                </a:solidFill>
                <a:sym typeface="Symbol" pitchFamily="18" charset="2"/>
              </a:rPr>
              <a:t>A.</a:t>
            </a:r>
            <a:r>
              <a:rPr lang="en-US" sz="3200">
                <a:sym typeface="Symbol" pitchFamily="18" charset="2"/>
              </a:rPr>
              <a:t> Members become less productive and interested. They commit “time crime.”</a:t>
            </a:r>
            <a:r>
              <a:rPr lang="en-US">
                <a:sym typeface="Symbol" pitchFamily="18" charset="2"/>
              </a:rPr>
              <a:t> </a:t>
            </a:r>
          </a:p>
        </p:txBody>
      </p:sp>
      <p:sp>
        <p:nvSpPr>
          <p:cNvPr id="308227"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Time Management</a:t>
            </a:r>
          </a:p>
        </p:txBody>
      </p:sp>
    </p:spTree>
  </p:cSld>
  <p:clrMapOvr>
    <a:masterClrMapping/>
  </p:clrMapOvr>
  <p:transition>
    <p:wheel spokes="8"/>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9250" name="Rectangle 2"/>
          <p:cNvSpPr>
            <a:spLocks noGrp="1" noChangeArrowheads="1"/>
          </p:cNvSpPr>
          <p:nvPr>
            <p:ph type="body" idx="1"/>
          </p:nvPr>
        </p:nvSpPr>
        <p:spPr>
          <a:xfrm>
            <a:off x="304800" y="1143000"/>
            <a:ext cx="8610600" cy="4322763"/>
          </a:xfrm>
          <a:noFill/>
        </p:spPr>
        <p:txBody>
          <a:bodyPr>
            <a:spAutoFit/>
          </a:bodyPr>
          <a:lstStyle/>
          <a:p>
            <a:r>
              <a:rPr lang="en-US" sz="2200">
                <a:sym typeface="Symbol" pitchFamily="18" charset="2"/>
              </a:rPr>
              <a:t>Time crime is the disappearance of time at the organization’s expense. Time crime takes may forms. Do you recognize any of these? Check those you have experienced:</a:t>
            </a:r>
          </a:p>
          <a:p>
            <a:pPr lvl="1"/>
            <a:r>
              <a:rPr lang="en-US" sz="1800" i="1">
                <a:solidFill>
                  <a:srgbClr val="996600"/>
                </a:solidFill>
                <a:sym typeface="Symbol" pitchFamily="18" charset="2"/>
              </a:rPr>
              <a:t>Inappropriate staffing for the amount of work; too many or too few members.</a:t>
            </a:r>
          </a:p>
          <a:p>
            <a:pPr lvl="1"/>
            <a:r>
              <a:rPr lang="en-US" sz="1800" i="1">
                <a:solidFill>
                  <a:srgbClr val="996600"/>
                </a:solidFill>
                <a:sym typeface="Symbol" pitchFamily="18" charset="2"/>
              </a:rPr>
              <a:t>Procrastination.</a:t>
            </a:r>
          </a:p>
          <a:p>
            <a:pPr lvl="1"/>
            <a:r>
              <a:rPr lang="en-US" sz="1800" i="1">
                <a:solidFill>
                  <a:srgbClr val="996600"/>
                </a:solidFill>
                <a:sym typeface="Symbol" pitchFamily="18" charset="2"/>
              </a:rPr>
              <a:t>Low morale causing negative attitudes and group complaining sessions.</a:t>
            </a:r>
          </a:p>
          <a:p>
            <a:pPr lvl="1"/>
            <a:r>
              <a:rPr lang="en-US" sz="1800" i="1">
                <a:solidFill>
                  <a:srgbClr val="996600"/>
                </a:solidFill>
                <a:sym typeface="Symbol" pitchFamily="18" charset="2"/>
              </a:rPr>
              <a:t>Members saying they forgot what day the meeting or function was.</a:t>
            </a:r>
          </a:p>
          <a:p>
            <a:pPr lvl="1"/>
            <a:r>
              <a:rPr lang="en-US" sz="1800" i="1">
                <a:solidFill>
                  <a:srgbClr val="996600"/>
                </a:solidFill>
                <a:sym typeface="Symbol" pitchFamily="18" charset="2"/>
              </a:rPr>
              <a:t>Members spending more time in lounge area or outside the Post instead of at the meeting or function.</a:t>
            </a:r>
          </a:p>
          <a:p>
            <a:pPr lvl="1"/>
            <a:r>
              <a:rPr lang="en-US" sz="1800" i="1">
                <a:solidFill>
                  <a:srgbClr val="996600"/>
                </a:solidFill>
                <a:sym typeface="Symbol" pitchFamily="18" charset="2"/>
              </a:rPr>
              <a:t>Members who always have an excuse as to why they cannot participate.</a:t>
            </a:r>
          </a:p>
          <a:p>
            <a:pPr lvl="1"/>
            <a:r>
              <a:rPr lang="en-US" sz="1800" i="1">
                <a:solidFill>
                  <a:srgbClr val="996600"/>
                </a:solidFill>
                <a:sym typeface="Symbol" pitchFamily="18" charset="2"/>
              </a:rPr>
              <a:t>Members who say they will show up but never do.</a:t>
            </a:r>
          </a:p>
          <a:p>
            <a:pPr lvl="1"/>
            <a:r>
              <a:rPr lang="en-US" sz="1800" i="1">
                <a:solidFill>
                  <a:srgbClr val="996600"/>
                </a:solidFill>
                <a:sym typeface="Symbol" pitchFamily="18" charset="2"/>
              </a:rPr>
              <a:t>Lack of cooperation with other parts of the organization</a:t>
            </a:r>
            <a:r>
              <a:rPr lang="en-US" sz="2000" i="1">
                <a:solidFill>
                  <a:srgbClr val="996600"/>
                </a:solidFill>
                <a:sym typeface="Symbol" pitchFamily="18" charset="2"/>
              </a:rPr>
              <a:t>.</a:t>
            </a:r>
          </a:p>
        </p:txBody>
      </p:sp>
      <p:sp>
        <p:nvSpPr>
          <p:cNvPr id="309251"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Time Management</a:t>
            </a:r>
          </a:p>
        </p:txBody>
      </p:sp>
    </p:spTree>
  </p:cSld>
  <p:clrMapOvr>
    <a:masterClrMapping/>
  </p:clrMapOvr>
  <p:transition>
    <p:wheel spokes="8"/>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0274" name="Rectangle 2"/>
          <p:cNvSpPr>
            <a:spLocks noGrp="1" noChangeArrowheads="1"/>
          </p:cNvSpPr>
          <p:nvPr>
            <p:ph type="body" idx="1"/>
          </p:nvPr>
        </p:nvSpPr>
        <p:spPr>
          <a:xfrm>
            <a:off x="152400" y="1143000"/>
            <a:ext cx="8991600" cy="5410200"/>
          </a:xfrm>
        </p:spPr>
        <p:txBody>
          <a:bodyPr/>
          <a:lstStyle/>
          <a:p>
            <a:r>
              <a:rPr lang="en-US" sz="2800">
                <a:sym typeface="Symbol" pitchFamily="18" charset="2"/>
              </a:rPr>
              <a:t>10 COMMANDMENTS OF TIME  MANAGEMENT:</a:t>
            </a:r>
          </a:p>
          <a:p>
            <a:pPr lvl="1"/>
            <a:r>
              <a:rPr lang="en-US" sz="2200" i="1">
                <a:solidFill>
                  <a:srgbClr val="996600"/>
                </a:solidFill>
                <a:sym typeface="Symbol" pitchFamily="18" charset="2"/>
              </a:rPr>
              <a:t>Plan your activities DAILY.</a:t>
            </a:r>
          </a:p>
          <a:p>
            <a:pPr lvl="1"/>
            <a:r>
              <a:rPr lang="en-US" sz="2200" i="1">
                <a:solidFill>
                  <a:srgbClr val="996600"/>
                </a:solidFill>
                <a:sym typeface="Symbol" pitchFamily="18" charset="2"/>
              </a:rPr>
              <a:t>Do high priority actions FIRST</a:t>
            </a:r>
          </a:p>
          <a:p>
            <a:pPr lvl="1"/>
            <a:r>
              <a:rPr lang="en-US" sz="2200" i="1">
                <a:solidFill>
                  <a:srgbClr val="996600"/>
                </a:solidFill>
                <a:sym typeface="Symbol" pitchFamily="18" charset="2"/>
              </a:rPr>
              <a:t>Learn to delegate effectively.</a:t>
            </a:r>
          </a:p>
          <a:p>
            <a:pPr lvl="1"/>
            <a:r>
              <a:rPr lang="en-US" sz="2200" i="1">
                <a:solidFill>
                  <a:srgbClr val="996600"/>
                </a:solidFill>
                <a:sym typeface="Symbol" pitchFamily="18" charset="2"/>
              </a:rPr>
              <a:t>Group similar activities to save time.</a:t>
            </a:r>
          </a:p>
          <a:p>
            <a:pPr lvl="1"/>
            <a:r>
              <a:rPr lang="en-US" sz="2200" i="1">
                <a:solidFill>
                  <a:srgbClr val="996600"/>
                </a:solidFill>
                <a:sym typeface="Symbol" pitchFamily="18" charset="2"/>
              </a:rPr>
              <a:t>Learn how to handle interruptions efficiently.</a:t>
            </a:r>
          </a:p>
          <a:p>
            <a:pPr lvl="1"/>
            <a:r>
              <a:rPr lang="en-US" sz="2200" i="1">
                <a:solidFill>
                  <a:srgbClr val="996600"/>
                </a:solidFill>
                <a:sym typeface="Symbol" pitchFamily="18" charset="2"/>
              </a:rPr>
              <a:t>Learn to say “NO” to non-critical tasks.</a:t>
            </a:r>
          </a:p>
          <a:p>
            <a:pPr lvl="1"/>
            <a:r>
              <a:rPr lang="en-US" sz="2200" i="1">
                <a:solidFill>
                  <a:srgbClr val="996600"/>
                </a:solidFill>
                <a:sym typeface="Symbol" pitchFamily="18" charset="2"/>
              </a:rPr>
              <a:t>Eliminate inefficient habits.</a:t>
            </a:r>
          </a:p>
          <a:p>
            <a:pPr lvl="1"/>
            <a:r>
              <a:rPr lang="en-US" sz="2200" i="1">
                <a:solidFill>
                  <a:srgbClr val="996600"/>
                </a:solidFill>
                <a:sym typeface="Symbol" pitchFamily="18" charset="2"/>
              </a:rPr>
              <a:t>Mark appointments, meetings, and deadlines on your calendar and review it daily.</a:t>
            </a:r>
          </a:p>
          <a:p>
            <a:pPr lvl="1"/>
            <a:r>
              <a:rPr lang="en-US" sz="2200" i="1">
                <a:solidFill>
                  <a:srgbClr val="996600"/>
                </a:solidFill>
                <a:sym typeface="Symbol" pitchFamily="18" charset="2"/>
              </a:rPr>
              <a:t>Do ONLY those tasks that are appropriate for your position.</a:t>
            </a:r>
          </a:p>
          <a:p>
            <a:pPr lvl="1"/>
            <a:r>
              <a:rPr lang="en-US" sz="2200" i="1">
                <a:solidFill>
                  <a:srgbClr val="996600"/>
                </a:solidFill>
                <a:sym typeface="Symbol" pitchFamily="18" charset="2"/>
              </a:rPr>
              <a:t>Learn the difference between “urgent” and “important” </a:t>
            </a:r>
          </a:p>
        </p:txBody>
      </p:sp>
      <p:sp>
        <p:nvSpPr>
          <p:cNvPr id="310275"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Time Management</a:t>
            </a:r>
          </a:p>
        </p:txBody>
      </p:sp>
    </p:spTree>
  </p:cSld>
  <p:clrMapOvr>
    <a:masterClrMapping/>
  </p:clrMapOvr>
  <p:transition>
    <p:wheel spokes="8"/>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1298" name="Rectangle 2"/>
          <p:cNvSpPr>
            <a:spLocks noGrp="1" noChangeArrowheads="1"/>
          </p:cNvSpPr>
          <p:nvPr>
            <p:ph type="body" idx="1"/>
          </p:nvPr>
        </p:nvSpPr>
        <p:spPr>
          <a:xfrm>
            <a:off x="609600" y="2209800"/>
            <a:ext cx="8001000" cy="4343400"/>
          </a:xfrm>
        </p:spPr>
        <p:txBody>
          <a:bodyPr/>
          <a:lstStyle/>
          <a:p>
            <a:pPr>
              <a:buFont typeface="Wingdings" pitchFamily="2" charset="2"/>
              <a:buNone/>
            </a:pPr>
            <a:r>
              <a:rPr lang="en-US">
                <a:sym typeface="Symbol" pitchFamily="18" charset="2"/>
              </a:rPr>
              <a:t>“I would willingly stand at street corners, hat in hand, begging passersby to drop their unused minutes into it”</a:t>
            </a:r>
            <a:r>
              <a:rPr lang="en-US" sz="1200">
                <a:sym typeface="Symbol" pitchFamily="18" charset="2"/>
              </a:rPr>
              <a:t>							</a:t>
            </a:r>
          </a:p>
          <a:p>
            <a:pPr>
              <a:buFont typeface="Wingdings" pitchFamily="2" charset="2"/>
              <a:buNone/>
            </a:pPr>
            <a:r>
              <a:rPr lang="en-US">
                <a:sym typeface="Symbol" pitchFamily="18" charset="2"/>
              </a:rPr>
              <a:t>			</a:t>
            </a:r>
            <a:r>
              <a:rPr lang="en-US" sz="2400" i="1">
                <a:solidFill>
                  <a:srgbClr val="996600"/>
                </a:solidFill>
                <a:sym typeface="Symbol" pitchFamily="18" charset="2"/>
              </a:rPr>
              <a:t>Barnard Berenson</a:t>
            </a:r>
          </a:p>
          <a:p>
            <a:pPr>
              <a:buFont typeface="Wingdings" pitchFamily="2" charset="2"/>
              <a:buNone/>
            </a:pPr>
            <a:r>
              <a:rPr lang="en-US" sz="2400" i="1">
                <a:solidFill>
                  <a:srgbClr val="996600"/>
                </a:solidFill>
                <a:sym typeface="Symbol" pitchFamily="18" charset="2"/>
              </a:rPr>
              <a:t>			</a:t>
            </a:r>
            <a:r>
              <a:rPr lang="en-US" sz="2400">
                <a:solidFill>
                  <a:srgbClr val="996600"/>
                </a:solidFill>
                <a:sym typeface="Symbol" pitchFamily="18" charset="2"/>
              </a:rPr>
              <a:t>Art critic, as he neared</a:t>
            </a:r>
          </a:p>
          <a:p>
            <a:pPr>
              <a:buFont typeface="Wingdings" pitchFamily="2" charset="2"/>
              <a:buNone/>
            </a:pPr>
            <a:r>
              <a:rPr lang="en-US" sz="2400">
                <a:solidFill>
                  <a:srgbClr val="996600"/>
                </a:solidFill>
                <a:sym typeface="Symbol" pitchFamily="18" charset="2"/>
              </a:rPr>
              <a:t>			90 years of age</a:t>
            </a:r>
          </a:p>
        </p:txBody>
      </p:sp>
      <p:sp>
        <p:nvSpPr>
          <p:cNvPr id="311299" name="Rectangle 3"/>
          <p:cNvSpPr>
            <a:spLocks noChangeArrowheads="1"/>
          </p:cNvSpPr>
          <p:nvPr/>
        </p:nvSpPr>
        <p:spPr bwMode="auto">
          <a:xfrm>
            <a:off x="381000" y="228600"/>
            <a:ext cx="8382000" cy="9144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Time Management</a:t>
            </a:r>
          </a:p>
        </p:txBody>
      </p:sp>
    </p:spTree>
  </p:cSld>
  <p:clrMapOvr>
    <a:masterClrMapping/>
  </p:clrMapOvr>
  <p:transition>
    <p:wheel spokes="8"/>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81000" y="381000"/>
            <a:ext cx="8080375" cy="1143000"/>
          </a:xfrm>
        </p:spPr>
        <p:txBody>
          <a:bodyPr/>
          <a:lstStyle/>
          <a:p>
            <a:r>
              <a:rPr lang="en-US" sz="2800"/>
              <a:t>Sons of The American Legion</a:t>
            </a:r>
            <a:br>
              <a:rPr lang="en-US" sz="2800"/>
            </a:br>
            <a:r>
              <a:rPr lang="en-US" sz="2800"/>
              <a:t>National Membership History</a:t>
            </a:r>
            <a:br>
              <a:rPr lang="en-US" sz="2800"/>
            </a:br>
            <a:r>
              <a:rPr lang="en-US" sz="2800"/>
              <a:t>Since 1993</a:t>
            </a:r>
          </a:p>
        </p:txBody>
      </p:sp>
      <p:sp>
        <p:nvSpPr>
          <p:cNvPr id="246787" name="Rectangle 3"/>
          <p:cNvSpPr>
            <a:spLocks noGrp="1" noChangeArrowheads="1"/>
          </p:cNvSpPr>
          <p:nvPr>
            <p:ph type="body" idx="1"/>
          </p:nvPr>
        </p:nvSpPr>
        <p:spPr>
          <a:xfrm>
            <a:off x="682625" y="1676400"/>
            <a:ext cx="7772400" cy="4419600"/>
          </a:xfrm>
        </p:spPr>
        <p:txBody>
          <a:bodyPr/>
          <a:lstStyle/>
          <a:p>
            <a:pPr>
              <a:buFont typeface="Wingdings" pitchFamily="2" charset="2"/>
              <a:buNone/>
            </a:pPr>
            <a:r>
              <a:rPr lang="en-US" sz="2000"/>
              <a:t>   </a:t>
            </a:r>
          </a:p>
        </p:txBody>
      </p:sp>
      <p:graphicFrame>
        <p:nvGraphicFramePr>
          <p:cNvPr id="246788" name="Object 4"/>
          <p:cNvGraphicFramePr>
            <a:graphicFrameLocks noChangeAspect="1"/>
          </p:cNvGraphicFramePr>
          <p:nvPr/>
        </p:nvGraphicFramePr>
        <p:xfrm>
          <a:off x="381000" y="1524000"/>
          <a:ext cx="8382000" cy="4914900"/>
        </p:xfrm>
        <a:graphic>
          <a:graphicData uri="http://schemas.openxmlformats.org/presentationml/2006/ole">
            <p:oleObj spid="_x0000_s246788" name="Chart" r:id="rId4" imgW="6096000" imgH="4076790" progId="">
              <p:embed followColorScheme="full"/>
            </p:oleObj>
          </a:graphicData>
        </a:graphic>
      </p:graphicFrame>
    </p:spTree>
  </p:cSld>
  <p:clrMapOvr>
    <a:masterClrMapping/>
  </p:clrMapOvr>
  <p:transition>
    <p:wheel spokes="8"/>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7813"/>
            <a:ext cx="8229600" cy="865187"/>
          </a:xfrm>
        </p:spPr>
        <p:txBody>
          <a:bodyPr/>
          <a:lstStyle/>
          <a:p>
            <a:r>
              <a:rPr lang="en-US"/>
              <a:t>Membership</a:t>
            </a:r>
          </a:p>
        </p:txBody>
      </p:sp>
      <p:sp>
        <p:nvSpPr>
          <p:cNvPr id="55299" name="Rectangle 3"/>
          <p:cNvSpPr>
            <a:spLocks noGrp="1" noChangeArrowheads="1"/>
          </p:cNvSpPr>
          <p:nvPr>
            <p:ph type="body" idx="1"/>
          </p:nvPr>
        </p:nvSpPr>
        <p:spPr>
          <a:xfrm>
            <a:off x="533400" y="1295400"/>
            <a:ext cx="8229600" cy="4800600"/>
          </a:xfrm>
        </p:spPr>
        <p:txBody>
          <a:bodyPr/>
          <a:lstStyle/>
          <a:p>
            <a:r>
              <a:rPr lang="en-US" sz="3000"/>
              <a:t>Know the Program</a:t>
            </a:r>
          </a:p>
          <a:p>
            <a:r>
              <a:rPr lang="en-US" sz="3000"/>
              <a:t>Set your goal now.</a:t>
            </a:r>
          </a:p>
          <a:p>
            <a:r>
              <a:rPr lang="en-US" sz="3000"/>
              <a:t>Make it realistic and attainable.</a:t>
            </a:r>
          </a:p>
          <a:p>
            <a:r>
              <a:rPr lang="en-US" sz="3000"/>
              <a:t>Be aware of the </a:t>
            </a:r>
            <a:r>
              <a:rPr lang="en-US" sz="3000">
                <a:hlinkClick r:id="" action="ppaction://customshow?id=31&amp;return=true"/>
              </a:rPr>
              <a:t>“National Goal Dates”</a:t>
            </a:r>
            <a:endParaRPr lang="en-US" sz="3000"/>
          </a:p>
          <a:p>
            <a:r>
              <a:rPr lang="en-US" sz="3000"/>
              <a:t>Make sure that you communicate this goal throughout your Squadron.</a:t>
            </a:r>
          </a:p>
          <a:p>
            <a:r>
              <a:rPr lang="en-US" sz="3000"/>
              <a:t>Know who your resources are at the Detachment Level</a:t>
            </a:r>
          </a:p>
          <a:p>
            <a:r>
              <a:rPr lang="en-US" sz="3000">
                <a:hlinkClick r:id="" action="ppaction://customshow?id=17&amp;return=true"/>
              </a:rPr>
              <a:t>Membership Card Processing</a:t>
            </a:r>
            <a:endParaRPr lang="en-US" sz="3000"/>
          </a:p>
        </p:txBody>
      </p:sp>
    </p:spTree>
  </p:cSld>
  <p:clrMapOvr>
    <a:masterClrMapping/>
  </p:clrMapOvr>
  <p:transition>
    <p:wheel spokes="8"/>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609600" y="304800"/>
            <a:ext cx="8077200" cy="1752600"/>
          </a:xfrm>
        </p:spPr>
        <p:txBody>
          <a:bodyPr/>
          <a:lstStyle/>
          <a:p>
            <a:r>
              <a:rPr lang="en-US" sz="4000" b="0"/>
              <a:t>Exact Date Changes each Year</a:t>
            </a:r>
            <a:br>
              <a:rPr lang="en-US" sz="4000" b="0"/>
            </a:br>
            <a:r>
              <a:rPr lang="en-US" sz="4000" b="0"/>
              <a:t>Membership Target Dates</a:t>
            </a:r>
            <a:br>
              <a:rPr lang="en-US" sz="4000" b="0"/>
            </a:br>
            <a:r>
              <a:rPr lang="en-US" sz="4000" b="0"/>
              <a:t>Sons of The American Legion</a:t>
            </a:r>
          </a:p>
        </p:txBody>
      </p:sp>
      <p:sp>
        <p:nvSpPr>
          <p:cNvPr id="250883" name="Rectangle 3"/>
          <p:cNvSpPr>
            <a:spLocks noGrp="1" noChangeArrowheads="1"/>
          </p:cNvSpPr>
          <p:nvPr>
            <p:ph type="body" idx="1"/>
          </p:nvPr>
        </p:nvSpPr>
        <p:spPr>
          <a:xfrm>
            <a:off x="457200" y="2362200"/>
            <a:ext cx="8229600" cy="4267200"/>
          </a:xfrm>
        </p:spPr>
        <p:txBody>
          <a:bodyPr/>
          <a:lstStyle/>
          <a:p>
            <a:pPr>
              <a:lnSpc>
                <a:spcPct val="80000"/>
              </a:lnSpc>
              <a:buFont typeface="Wingdings" pitchFamily="2" charset="2"/>
              <a:buNone/>
            </a:pPr>
            <a:r>
              <a:rPr lang="en-US" sz="2400"/>
              <a:t>September				10%</a:t>
            </a:r>
          </a:p>
          <a:p>
            <a:pPr>
              <a:lnSpc>
                <a:spcPct val="80000"/>
              </a:lnSpc>
              <a:buFont typeface="Wingdings" pitchFamily="2" charset="2"/>
              <a:buNone/>
            </a:pPr>
            <a:r>
              <a:rPr lang="en-US" sz="2400"/>
              <a:t>October 				25%</a:t>
            </a:r>
          </a:p>
          <a:p>
            <a:pPr>
              <a:lnSpc>
                <a:spcPct val="80000"/>
              </a:lnSpc>
              <a:buFont typeface="Wingdings" pitchFamily="2" charset="2"/>
              <a:buNone/>
            </a:pPr>
            <a:r>
              <a:rPr lang="en-US" sz="2400"/>
              <a:t>November 				35%</a:t>
            </a:r>
          </a:p>
          <a:p>
            <a:pPr>
              <a:lnSpc>
                <a:spcPct val="80000"/>
              </a:lnSpc>
              <a:buFont typeface="Wingdings" pitchFamily="2" charset="2"/>
              <a:buNone/>
            </a:pPr>
            <a:r>
              <a:rPr lang="en-US" sz="2400"/>
              <a:t>December 				45%</a:t>
            </a:r>
          </a:p>
          <a:p>
            <a:pPr>
              <a:lnSpc>
                <a:spcPct val="80000"/>
              </a:lnSpc>
              <a:buFont typeface="Wingdings" pitchFamily="2" charset="2"/>
              <a:buNone/>
            </a:pPr>
            <a:r>
              <a:rPr lang="en-US" sz="2400"/>
              <a:t>January 				60%</a:t>
            </a:r>
          </a:p>
          <a:p>
            <a:pPr>
              <a:lnSpc>
                <a:spcPct val="80000"/>
              </a:lnSpc>
              <a:buFont typeface="Wingdings" pitchFamily="2" charset="2"/>
              <a:buNone/>
            </a:pPr>
            <a:r>
              <a:rPr lang="en-US" sz="2400"/>
              <a:t>February 				75%</a:t>
            </a:r>
          </a:p>
          <a:p>
            <a:pPr>
              <a:lnSpc>
                <a:spcPct val="80000"/>
              </a:lnSpc>
              <a:buFont typeface="Wingdings" pitchFamily="2" charset="2"/>
              <a:buNone/>
            </a:pPr>
            <a:r>
              <a:rPr lang="en-US" sz="2400"/>
              <a:t>March 				80%</a:t>
            </a:r>
          </a:p>
          <a:p>
            <a:pPr>
              <a:lnSpc>
                <a:spcPct val="80000"/>
              </a:lnSpc>
              <a:buFont typeface="Wingdings" pitchFamily="2" charset="2"/>
              <a:buNone/>
            </a:pPr>
            <a:r>
              <a:rPr lang="en-US" sz="2400"/>
              <a:t>April 					90%</a:t>
            </a:r>
          </a:p>
          <a:p>
            <a:pPr>
              <a:lnSpc>
                <a:spcPct val="80000"/>
              </a:lnSpc>
              <a:buFont typeface="Wingdings" pitchFamily="2" charset="2"/>
              <a:buNone/>
            </a:pPr>
            <a:r>
              <a:rPr lang="en-US" sz="2400"/>
              <a:t>May 					100%</a:t>
            </a:r>
          </a:p>
          <a:p>
            <a:pPr>
              <a:lnSpc>
                <a:spcPct val="80000"/>
              </a:lnSpc>
              <a:buFont typeface="Wingdings" pitchFamily="2" charset="2"/>
              <a:buNone/>
            </a:pPr>
            <a:r>
              <a:rPr lang="en-US" sz="2400"/>
              <a:t>*July 					105%</a:t>
            </a:r>
          </a:p>
          <a:p>
            <a:pPr>
              <a:lnSpc>
                <a:spcPct val="80000"/>
              </a:lnSpc>
              <a:buFont typeface="Wingdings" pitchFamily="2" charset="2"/>
              <a:buNone/>
            </a:pPr>
            <a:r>
              <a:rPr lang="en-US" sz="1600"/>
              <a:t>*Delegate Strength Target Date</a:t>
            </a:r>
          </a:p>
        </p:txBody>
      </p:sp>
    </p:spTree>
  </p:cSld>
  <p:clrMapOvr>
    <a:masterClrMapping/>
  </p:clrMapOvr>
  <p:transition>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body" idx="1"/>
          </p:nvPr>
        </p:nvSpPr>
        <p:spPr>
          <a:xfrm>
            <a:off x="457200" y="1600200"/>
            <a:ext cx="8229600" cy="4648200"/>
          </a:xfrm>
        </p:spPr>
        <p:txBody>
          <a:bodyPr/>
          <a:lstStyle/>
          <a:p>
            <a:pPr algn="just">
              <a:lnSpc>
                <a:spcPct val="90000"/>
              </a:lnSpc>
            </a:pPr>
            <a:r>
              <a:rPr lang="en-US" sz="2800"/>
              <a:t>The Squadron always retains jurisdiction - which means that the Squadron must act on a matter first before the sponsoring Post can approve or veto the activity.</a:t>
            </a:r>
          </a:p>
          <a:p>
            <a:pPr>
              <a:lnSpc>
                <a:spcPct val="90000"/>
              </a:lnSpc>
            </a:pPr>
            <a:r>
              <a:rPr lang="en-US" sz="2800"/>
              <a:t>A committed and dedicated Squadron Advisor is absolutely vital to the success of any Squadron.  A Squadron Advisor negotiates with the Legion on behalf of the Squadron, advocates the Squadron’s intentions and efforts and educates the Legion Membership about the S.A.L</a:t>
            </a:r>
            <a:r>
              <a:rPr lang="en-US" sz="3000"/>
              <a:t>.</a:t>
            </a:r>
          </a:p>
        </p:txBody>
      </p:sp>
      <p:sp>
        <p:nvSpPr>
          <p:cNvPr id="146435" name="Rectangle 3"/>
          <p:cNvSpPr>
            <a:spLocks noGrp="1" noChangeArrowheads="1"/>
          </p:cNvSpPr>
          <p:nvPr>
            <p:ph type="title"/>
          </p:nvPr>
        </p:nvSpPr>
        <p:spPr>
          <a:noFill/>
          <a:ln/>
        </p:spPr>
        <p:txBody>
          <a:bodyPr/>
          <a:lstStyle/>
          <a:p>
            <a:r>
              <a:rPr lang="en-US"/>
              <a:t>Squadron &amp; Post Relationship</a:t>
            </a:r>
          </a:p>
        </p:txBody>
      </p:sp>
    </p:spTree>
  </p:cSld>
  <p:clrMapOvr>
    <a:masterClrMapping/>
  </p:clrMapOvr>
  <p:transition>
    <p:wheel spokes="8"/>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t>Membership Card Processing</a:t>
            </a:r>
          </a:p>
        </p:txBody>
      </p:sp>
      <p:sp>
        <p:nvSpPr>
          <p:cNvPr id="176131" name="Rectangle 3"/>
          <p:cNvSpPr>
            <a:spLocks noGrp="1" noChangeArrowheads="1"/>
          </p:cNvSpPr>
          <p:nvPr>
            <p:ph type="body" idx="1"/>
          </p:nvPr>
        </p:nvSpPr>
        <p:spPr/>
        <p:txBody>
          <a:bodyPr/>
          <a:lstStyle/>
          <a:p>
            <a:r>
              <a:rPr lang="en-US"/>
              <a:t>Download Processing Instructions from the Internet or Contact your Department/Detachment Headquarters</a:t>
            </a:r>
          </a:p>
          <a:p>
            <a:r>
              <a:rPr lang="en-US"/>
              <a:t>Become Familiar with the Process</a:t>
            </a:r>
          </a:p>
          <a:p>
            <a:r>
              <a:rPr lang="en-US"/>
              <a:t>If you are not sure what to do – ASK</a:t>
            </a:r>
          </a:p>
          <a:p>
            <a:r>
              <a:rPr lang="en-US">
                <a:hlinkClick r:id="" action="ppaction://customshow?id=15&amp;return=true"/>
              </a:rPr>
              <a:t>Sample Member Record Card</a:t>
            </a:r>
            <a:endParaRPr lang="en-US"/>
          </a:p>
          <a:p>
            <a:endParaRPr lang="en-US"/>
          </a:p>
        </p:txBody>
      </p:sp>
    </p:spTree>
  </p:cSld>
  <p:clrMapOvr>
    <a:masterClrMapping/>
  </p:clrMapOvr>
  <p:transition>
    <p:wheel spokes="8"/>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a:t>Renewal Membership Cards</a:t>
            </a:r>
          </a:p>
        </p:txBody>
      </p:sp>
      <p:sp>
        <p:nvSpPr>
          <p:cNvPr id="179203" name="Rectangle 3"/>
          <p:cNvSpPr>
            <a:spLocks noGrp="1" noChangeArrowheads="1"/>
          </p:cNvSpPr>
          <p:nvPr>
            <p:ph type="body" idx="1"/>
          </p:nvPr>
        </p:nvSpPr>
        <p:spPr>
          <a:xfrm>
            <a:off x="457200" y="2057400"/>
            <a:ext cx="8229600" cy="4572000"/>
          </a:xfrm>
        </p:spPr>
        <p:txBody>
          <a:bodyPr/>
          <a:lstStyle/>
          <a:p>
            <a:r>
              <a:rPr lang="en-US" sz="4400"/>
              <a:t>If the card is already printed with the name and address of a current member on the opposite side:</a:t>
            </a:r>
          </a:p>
        </p:txBody>
      </p:sp>
      <p:sp>
        <p:nvSpPr>
          <p:cNvPr id="179206" name="Text Box 6"/>
          <p:cNvSpPr txBox="1">
            <a:spLocks noChangeArrowheads="1"/>
          </p:cNvSpPr>
          <p:nvPr/>
        </p:nvSpPr>
        <p:spPr bwMode="auto">
          <a:xfrm>
            <a:off x="5029200" y="6461125"/>
            <a:ext cx="4114800" cy="396875"/>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2000">
                <a:effectLst>
                  <a:outerShdw blurRad="38100" dist="38100" dir="2700000" algn="tl">
                    <a:srgbClr val="FFFFFF"/>
                  </a:outerShdw>
                </a:effectLst>
                <a:hlinkClick r:id="" action="ppaction://customshow?id=19&amp;return=true"/>
              </a:rPr>
              <a:t>Preprinted Membership CARDS</a:t>
            </a:r>
            <a:endParaRPr lang="en-US" sz="2000">
              <a:effectLst>
                <a:outerShdw blurRad="38100" dist="38100" dir="2700000" algn="tl">
                  <a:srgbClr val="FFFFFF"/>
                </a:outerShdw>
              </a:effectLst>
            </a:endParaRPr>
          </a:p>
        </p:txBody>
      </p:sp>
    </p:spTree>
  </p:cSld>
  <p:clrMapOvr>
    <a:masterClrMapping/>
  </p:clrMapOvr>
  <p:transition>
    <p:wheel spokes="8"/>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3" name="Rectangle 3"/>
          <p:cNvSpPr>
            <a:spLocks noGrp="1" noChangeArrowheads="1"/>
          </p:cNvSpPr>
          <p:nvPr>
            <p:ph type="body" idx="1"/>
          </p:nvPr>
        </p:nvSpPr>
        <p:spPr>
          <a:xfrm>
            <a:off x="457200" y="2209800"/>
            <a:ext cx="8229600" cy="3016250"/>
          </a:xfrm>
          <a:noFill/>
        </p:spPr>
        <p:txBody>
          <a:bodyPr>
            <a:spAutoFit/>
          </a:bodyPr>
          <a:lstStyle/>
          <a:p>
            <a:pPr algn="just"/>
            <a:r>
              <a:rPr lang="en-US"/>
              <a:t>When the member pays their dues, fill in the date and your initials on the 3-part card (upper center); sign the member’s card; (make no further entries for a renewal unless a correction is needed).</a:t>
            </a:r>
          </a:p>
        </p:txBody>
      </p:sp>
      <p:sp>
        <p:nvSpPr>
          <p:cNvPr id="184327" name="Text Box 7"/>
          <p:cNvSpPr txBox="1">
            <a:spLocks noChangeArrowheads="1"/>
          </p:cNvSpPr>
          <p:nvPr/>
        </p:nvSpPr>
        <p:spPr bwMode="auto">
          <a:xfrm>
            <a:off x="5029200" y="6461125"/>
            <a:ext cx="4114800" cy="396875"/>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2000">
                <a:effectLst>
                  <a:outerShdw blurRad="38100" dist="38100" dir="2700000" algn="tl">
                    <a:srgbClr val="FFFFFF"/>
                  </a:outerShdw>
                </a:effectLst>
                <a:hlinkClick r:id="" action="ppaction://customshow?id=19&amp;return=true"/>
              </a:rPr>
              <a:t>Preprinted Membership CARDS</a:t>
            </a:r>
            <a:endParaRPr lang="en-US" sz="2000">
              <a:effectLst>
                <a:outerShdw blurRad="38100" dist="38100" dir="2700000" algn="tl">
                  <a:srgbClr val="FFFFFF"/>
                </a:outerShdw>
              </a:effectLst>
            </a:endParaRPr>
          </a:p>
        </p:txBody>
      </p:sp>
      <p:sp>
        <p:nvSpPr>
          <p:cNvPr id="184328" name="Rectangle 8"/>
          <p:cNvSpPr>
            <a:spLocks noGrp="1" noChangeArrowheads="1"/>
          </p:cNvSpPr>
          <p:nvPr>
            <p:ph type="title"/>
          </p:nvPr>
        </p:nvSpPr>
        <p:spPr>
          <a:noFill/>
          <a:ln/>
        </p:spPr>
        <p:txBody>
          <a:bodyPr/>
          <a:lstStyle/>
          <a:p>
            <a:r>
              <a:rPr lang="en-US"/>
              <a:t>Renewal Membership Cards</a:t>
            </a:r>
          </a:p>
        </p:txBody>
      </p:sp>
    </p:spTree>
  </p:cSld>
  <p:clrMapOvr>
    <a:masterClrMapping/>
  </p:clrMapOvr>
  <p:transition>
    <p:wheel spokes="8"/>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a:xfrm>
            <a:off x="304800" y="1676400"/>
            <a:ext cx="8229600" cy="4965700"/>
          </a:xfrm>
          <a:noFill/>
        </p:spPr>
        <p:txBody>
          <a:bodyPr>
            <a:spAutoFit/>
          </a:bodyPr>
          <a:lstStyle/>
          <a:p>
            <a:pPr>
              <a:lnSpc>
                <a:spcPct val="80000"/>
              </a:lnSpc>
            </a:pPr>
            <a:r>
              <a:rPr lang="en-US"/>
              <a:t>If the name is misspelled, or the number of years of continuous membership is either omitted or wrong, use a #2 pencil to place an X in the “correction” box on the left section. Pencil is required for automated equipment to pick out this card for necessary correction. Print or type the correct name and/or correct number of years of continuous membership on left and center sections.</a:t>
            </a:r>
          </a:p>
        </p:txBody>
      </p:sp>
      <p:sp>
        <p:nvSpPr>
          <p:cNvPr id="185351" name="Text Box 7"/>
          <p:cNvSpPr txBox="1">
            <a:spLocks noChangeArrowheads="1"/>
          </p:cNvSpPr>
          <p:nvPr/>
        </p:nvSpPr>
        <p:spPr bwMode="auto">
          <a:xfrm>
            <a:off x="5029200" y="6461125"/>
            <a:ext cx="4114800" cy="396875"/>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2000">
                <a:effectLst>
                  <a:outerShdw blurRad="38100" dist="38100" dir="2700000" algn="tl">
                    <a:srgbClr val="FFFFFF"/>
                  </a:outerShdw>
                </a:effectLst>
                <a:hlinkClick r:id="" action="ppaction://customshow?id=19&amp;return=true"/>
              </a:rPr>
              <a:t>Preprinted Membership CARDS</a:t>
            </a:r>
            <a:endParaRPr lang="en-US" sz="2000">
              <a:effectLst>
                <a:outerShdw blurRad="38100" dist="38100" dir="2700000" algn="tl">
                  <a:srgbClr val="FFFFFF"/>
                </a:outerShdw>
              </a:effectLst>
            </a:endParaRPr>
          </a:p>
        </p:txBody>
      </p:sp>
      <p:sp>
        <p:nvSpPr>
          <p:cNvPr id="185352" name="Rectangle 8"/>
          <p:cNvSpPr>
            <a:spLocks noGrp="1" noChangeArrowheads="1"/>
          </p:cNvSpPr>
          <p:nvPr>
            <p:ph type="title"/>
          </p:nvPr>
        </p:nvSpPr>
        <p:spPr>
          <a:noFill/>
          <a:ln/>
        </p:spPr>
        <p:txBody>
          <a:bodyPr/>
          <a:lstStyle/>
          <a:p>
            <a:r>
              <a:rPr lang="en-US"/>
              <a:t>Renewal Membership Cards</a:t>
            </a:r>
          </a:p>
        </p:txBody>
      </p:sp>
    </p:spTree>
  </p:cSld>
  <p:clrMapOvr>
    <a:masterClrMapping/>
  </p:clrMapOvr>
  <p:transition>
    <p:wheel spokes="8"/>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1" name="Rectangle 3"/>
          <p:cNvSpPr>
            <a:spLocks noGrp="1" noChangeArrowheads="1"/>
          </p:cNvSpPr>
          <p:nvPr>
            <p:ph type="body" idx="1"/>
          </p:nvPr>
        </p:nvSpPr>
        <p:spPr>
          <a:xfrm>
            <a:off x="304800" y="1524000"/>
            <a:ext cx="8229600" cy="4953000"/>
          </a:xfrm>
        </p:spPr>
        <p:txBody>
          <a:bodyPr/>
          <a:lstStyle/>
          <a:p>
            <a:pPr algn="just"/>
            <a:r>
              <a:rPr lang="en-US" sz="4400">
                <a:solidFill>
                  <a:srgbClr val="FF0000"/>
                </a:solidFill>
              </a:rPr>
              <a:t>Do not use this card to correct an address. Send a completed </a:t>
            </a:r>
            <a:r>
              <a:rPr lang="en-US" sz="4400">
                <a:solidFill>
                  <a:srgbClr val="FF0000"/>
                </a:solidFill>
                <a:hlinkClick r:id="" action="ppaction://customshow?id=16&amp;return=true"/>
              </a:rPr>
              <a:t>Member Data Form</a:t>
            </a:r>
            <a:r>
              <a:rPr lang="en-US" sz="4400">
                <a:solidFill>
                  <a:srgbClr val="FF0000"/>
                </a:solidFill>
              </a:rPr>
              <a:t> to your Department Headquarters if address has not already been reported by member</a:t>
            </a:r>
          </a:p>
        </p:txBody>
      </p:sp>
      <p:sp>
        <p:nvSpPr>
          <p:cNvPr id="186372" name="Text Box 4"/>
          <p:cNvSpPr txBox="1">
            <a:spLocks noChangeArrowheads="1"/>
          </p:cNvSpPr>
          <p:nvPr/>
        </p:nvSpPr>
        <p:spPr bwMode="auto">
          <a:xfrm>
            <a:off x="5029200" y="6461125"/>
            <a:ext cx="4114800" cy="396875"/>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2000">
                <a:effectLst>
                  <a:outerShdw blurRad="38100" dist="38100" dir="2700000" algn="tl">
                    <a:srgbClr val="FFFFFF"/>
                  </a:outerShdw>
                </a:effectLst>
                <a:hlinkClick r:id="" action="ppaction://customshow?id=19&amp;return=true"/>
              </a:rPr>
              <a:t>Preprinted Membership CARDS</a:t>
            </a:r>
            <a:endParaRPr lang="en-US" sz="2000">
              <a:effectLst>
                <a:outerShdw blurRad="38100" dist="38100" dir="2700000" algn="tl">
                  <a:srgbClr val="FFFFFF"/>
                </a:outerShdw>
              </a:effectLst>
            </a:endParaRPr>
          </a:p>
        </p:txBody>
      </p:sp>
      <p:sp>
        <p:nvSpPr>
          <p:cNvPr id="186373" name="Rectangle 5"/>
          <p:cNvSpPr>
            <a:spLocks noGrp="1" noChangeArrowheads="1"/>
          </p:cNvSpPr>
          <p:nvPr>
            <p:ph type="title"/>
          </p:nvPr>
        </p:nvSpPr>
        <p:spPr>
          <a:noFill/>
          <a:ln/>
        </p:spPr>
        <p:txBody>
          <a:bodyPr/>
          <a:lstStyle/>
          <a:p>
            <a:r>
              <a:rPr lang="en-US"/>
              <a:t>Renewal Membership Cards</a:t>
            </a:r>
          </a:p>
        </p:txBody>
      </p:sp>
    </p:spTree>
  </p:cSld>
  <p:clrMapOvr>
    <a:masterClrMapping/>
  </p:clrMapOvr>
  <p:transition>
    <p:wheel spokes="8"/>
  </p:transition>
</p:sld>
</file>

<file path=ppt/slides/slide1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91490" name="Picture 2"/>
          <p:cNvPicPr>
            <a:picLocks noGrp="1" noChangeAspect="1" noChangeArrowheads="1"/>
          </p:cNvPicPr>
          <p:nvPr>
            <p:ph idx="1"/>
          </p:nvPr>
        </p:nvPicPr>
        <p:blipFill>
          <a:blip r:embed="rId2" cstate="print"/>
          <a:srcRect/>
          <a:stretch>
            <a:fillRect/>
          </a:stretch>
        </p:blipFill>
        <p:spPr>
          <a:xfrm>
            <a:off x="0" y="0"/>
            <a:ext cx="9144000" cy="5022850"/>
          </a:xfrm>
          <a:noFill/>
          <a:ln/>
        </p:spPr>
      </p:pic>
      <p:sp>
        <p:nvSpPr>
          <p:cNvPr id="191491" name="Text Box 3"/>
          <p:cNvSpPr txBox="1">
            <a:spLocks noChangeArrowheads="1"/>
          </p:cNvSpPr>
          <p:nvPr/>
        </p:nvSpPr>
        <p:spPr bwMode="auto">
          <a:xfrm>
            <a:off x="2057400" y="5091113"/>
            <a:ext cx="7086600" cy="1766887"/>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4400" i="1">
                <a:solidFill>
                  <a:schemeClr val="bg2"/>
                </a:solidFill>
                <a:effectLst>
                  <a:outerShdw blurRad="38100" dist="38100" dir="2700000" algn="tl">
                    <a:srgbClr val="C0C0C0"/>
                  </a:outerShdw>
                </a:effectLst>
                <a:latin typeface="Verdana" pitchFamily="34" charset="0"/>
              </a:rPr>
              <a:t>Pre-Printed Member</a:t>
            </a:r>
          </a:p>
          <a:p>
            <a:pPr marL="342900" indent="-342900" algn="ctr">
              <a:spcBef>
                <a:spcPct val="50000"/>
              </a:spcBef>
              <a:buFont typeface="Wingdings" pitchFamily="2" charset="2"/>
              <a:buNone/>
            </a:pPr>
            <a:r>
              <a:rPr lang="en-US" sz="4400" i="1">
                <a:solidFill>
                  <a:schemeClr val="bg2"/>
                </a:solidFill>
                <a:effectLst>
                  <a:outerShdw blurRad="38100" dist="38100" dir="2700000" algn="tl">
                    <a:srgbClr val="C0C0C0"/>
                  </a:outerShdw>
                </a:effectLst>
                <a:latin typeface="Verdana" pitchFamily="34" charset="0"/>
              </a:rPr>
              <a:t>Record Card</a:t>
            </a:r>
          </a:p>
        </p:txBody>
      </p:sp>
    </p:spTree>
  </p:cSld>
  <p:clrMapOvr>
    <a:masterClrMapping/>
  </p:clrMapOvr>
  <p:transition>
    <p:wheel spokes="8"/>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92514" name="Picture 2" descr="msoB9B89"/>
          <p:cNvPicPr>
            <a:picLocks noChangeAspect="1" noChangeArrowheads="1"/>
          </p:cNvPicPr>
          <p:nvPr/>
        </p:nvPicPr>
        <p:blipFill>
          <a:blip r:embed="rId2" cstate="print"/>
          <a:srcRect r="8600" b="74271"/>
          <a:stretch>
            <a:fillRect/>
          </a:stretch>
        </p:blipFill>
        <p:spPr bwMode="auto">
          <a:xfrm>
            <a:off x="0" y="304800"/>
            <a:ext cx="9144000" cy="3540125"/>
          </a:xfrm>
          <a:prstGeom prst="rect">
            <a:avLst/>
          </a:prstGeom>
          <a:noFill/>
        </p:spPr>
      </p:pic>
      <p:sp>
        <p:nvSpPr>
          <p:cNvPr id="192515" name="Text Box 3"/>
          <p:cNvSpPr txBox="1">
            <a:spLocks noChangeArrowheads="1"/>
          </p:cNvSpPr>
          <p:nvPr/>
        </p:nvSpPr>
        <p:spPr bwMode="auto">
          <a:xfrm>
            <a:off x="2057400" y="4419600"/>
            <a:ext cx="7086600" cy="1766888"/>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4400" i="1">
                <a:solidFill>
                  <a:schemeClr val="bg2"/>
                </a:solidFill>
                <a:effectLst>
                  <a:outerShdw blurRad="38100" dist="38100" dir="2700000" algn="tl">
                    <a:srgbClr val="C0C0C0"/>
                  </a:outerShdw>
                </a:effectLst>
                <a:latin typeface="Verdana" pitchFamily="34" charset="0"/>
              </a:rPr>
              <a:t>Sample </a:t>
            </a:r>
            <a:r>
              <a:rPr lang="en-US" sz="4400" i="1" u="sng">
                <a:solidFill>
                  <a:schemeClr val="bg2"/>
                </a:solidFill>
                <a:effectLst>
                  <a:outerShdw blurRad="38100" dist="38100" dir="2700000" algn="tl">
                    <a:srgbClr val="C0C0C0"/>
                  </a:outerShdw>
                </a:effectLst>
                <a:latin typeface="Verdana" pitchFamily="34" charset="0"/>
              </a:rPr>
              <a:t>Blank</a:t>
            </a:r>
            <a:r>
              <a:rPr lang="en-US" sz="4400" i="1">
                <a:solidFill>
                  <a:schemeClr val="bg2"/>
                </a:solidFill>
                <a:effectLst>
                  <a:outerShdw blurRad="38100" dist="38100" dir="2700000" algn="tl">
                    <a:srgbClr val="C0C0C0"/>
                  </a:outerShdw>
                </a:effectLst>
                <a:latin typeface="Verdana" pitchFamily="34" charset="0"/>
              </a:rPr>
              <a:t> Member</a:t>
            </a:r>
          </a:p>
          <a:p>
            <a:pPr marL="342900" indent="-342900" algn="ctr">
              <a:spcBef>
                <a:spcPct val="50000"/>
              </a:spcBef>
              <a:buFont typeface="Wingdings" pitchFamily="2" charset="2"/>
              <a:buNone/>
            </a:pPr>
            <a:r>
              <a:rPr lang="en-US" sz="4400" i="1">
                <a:solidFill>
                  <a:schemeClr val="bg2"/>
                </a:solidFill>
                <a:effectLst>
                  <a:outerShdw blurRad="38100" dist="38100" dir="2700000" algn="tl">
                    <a:srgbClr val="C0C0C0"/>
                  </a:outerShdw>
                </a:effectLst>
                <a:latin typeface="Verdana" pitchFamily="34" charset="0"/>
              </a:rPr>
              <a:t>Record Card</a:t>
            </a:r>
          </a:p>
        </p:txBody>
      </p:sp>
    </p:spTree>
  </p:cSld>
  <p:clrMapOvr>
    <a:masterClrMapping/>
  </p:clrMapOvr>
  <p:transition>
    <p:wheel spokes="8"/>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89443" name="Text Box 3"/>
          <p:cNvSpPr txBox="1">
            <a:spLocks noChangeArrowheads="1"/>
          </p:cNvSpPr>
          <p:nvPr/>
        </p:nvSpPr>
        <p:spPr bwMode="auto">
          <a:xfrm>
            <a:off x="304800" y="304800"/>
            <a:ext cx="3657600" cy="5584825"/>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Sample</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 S.A.L.</a:t>
            </a:r>
          </a:p>
          <a:p>
            <a:pPr marL="342900" indent="-342900" algn="ctr">
              <a:spcBef>
                <a:spcPct val="50000"/>
              </a:spcBef>
              <a:buFont typeface="Wingdings" pitchFamily="2" charset="2"/>
              <a:buNone/>
            </a:pPr>
            <a:r>
              <a:rPr lang="en-US" sz="3600" i="1">
                <a:solidFill>
                  <a:srgbClr val="FF0000"/>
                </a:solidFill>
                <a:effectLst>
                  <a:outerShdw blurRad="38100" dist="38100" dir="2700000" algn="tl">
                    <a:srgbClr val="C0C0C0"/>
                  </a:outerShdw>
                </a:effectLst>
                <a:latin typeface="Verdana" pitchFamily="34" charset="0"/>
              </a:rPr>
              <a:t>(CURRENT)</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Member</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Data</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Form</a:t>
            </a:r>
          </a:p>
          <a:p>
            <a:pPr marL="342900" indent="-342900" algn="ctr">
              <a:spcBef>
                <a:spcPct val="50000"/>
              </a:spcBef>
              <a:buFont typeface="Wingdings" pitchFamily="2" charset="2"/>
              <a:buNone/>
            </a:pPr>
            <a:endParaRPr lang="en-US" sz="3600" i="1">
              <a:solidFill>
                <a:schemeClr val="bg2"/>
              </a:solidFill>
              <a:effectLst>
                <a:outerShdw blurRad="38100" dist="38100" dir="2700000" algn="tl">
                  <a:srgbClr val="C0C0C0"/>
                </a:outerShdw>
              </a:effectLst>
              <a:latin typeface="Verdana" pitchFamily="34" charset="0"/>
            </a:endParaRPr>
          </a:p>
        </p:txBody>
      </p:sp>
      <p:pic>
        <p:nvPicPr>
          <p:cNvPr id="189444" name="Picture 4" descr="msoE6A17"/>
          <p:cNvPicPr>
            <a:picLocks noChangeAspect="1" noChangeArrowheads="1"/>
          </p:cNvPicPr>
          <p:nvPr/>
        </p:nvPicPr>
        <p:blipFill>
          <a:blip r:embed="rId2" cstate="print"/>
          <a:srcRect b="6667"/>
          <a:stretch>
            <a:fillRect/>
          </a:stretch>
        </p:blipFill>
        <p:spPr bwMode="auto">
          <a:xfrm>
            <a:off x="3802063" y="0"/>
            <a:ext cx="5341937" cy="68580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sz="4000"/>
              <a:t>“New Member” Membership Cards</a:t>
            </a:r>
          </a:p>
        </p:txBody>
      </p:sp>
      <p:sp>
        <p:nvSpPr>
          <p:cNvPr id="180227" name="Rectangle 3"/>
          <p:cNvSpPr>
            <a:spLocks noGrp="1" noChangeArrowheads="1"/>
          </p:cNvSpPr>
          <p:nvPr>
            <p:ph type="body" idx="1"/>
          </p:nvPr>
        </p:nvSpPr>
        <p:spPr/>
        <p:txBody>
          <a:bodyPr/>
          <a:lstStyle/>
          <a:p>
            <a:pPr>
              <a:lnSpc>
                <a:spcPct val="80000"/>
              </a:lnSpc>
            </a:pPr>
            <a:r>
              <a:rPr lang="en-US" sz="2800"/>
              <a:t>Use it for a new or transferred member at the time dues are paid.</a:t>
            </a:r>
          </a:p>
          <a:p>
            <a:pPr>
              <a:lnSpc>
                <a:spcPct val="80000"/>
              </a:lnSpc>
            </a:pPr>
            <a:r>
              <a:rPr lang="en-US" sz="2800"/>
              <a:t>Type or print the member’s name and years of continuous membership on the Official Membership Card, and sign the card.</a:t>
            </a:r>
          </a:p>
          <a:p>
            <a:pPr>
              <a:lnSpc>
                <a:spcPct val="80000"/>
              </a:lnSpc>
            </a:pPr>
            <a:r>
              <a:rPr lang="en-US" sz="2800"/>
              <a:t>Type or print in both sets of boxes on the left and center sections in the space reserved for this purpose:  Years of continuous membership; first name, middle initial, last name, mailing address; City, State, Zip Code. </a:t>
            </a:r>
          </a:p>
        </p:txBody>
      </p:sp>
      <p:sp>
        <p:nvSpPr>
          <p:cNvPr id="180228" name="Text Box 4"/>
          <p:cNvSpPr txBox="1">
            <a:spLocks noChangeArrowheads="1"/>
          </p:cNvSpPr>
          <p:nvPr/>
        </p:nvSpPr>
        <p:spPr bwMode="auto">
          <a:xfrm>
            <a:off x="6934200" y="6461125"/>
            <a:ext cx="2209800" cy="396875"/>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2000">
                <a:effectLst>
                  <a:outerShdw blurRad="38100" dist="38100" dir="2700000" algn="tl">
                    <a:srgbClr val="FFFFFF"/>
                  </a:outerShdw>
                </a:effectLst>
                <a:hlinkClick r:id="" action="ppaction://customshow?id=20&amp;return=true"/>
              </a:rPr>
              <a:t>Blank Card</a:t>
            </a:r>
            <a:endParaRPr lang="en-US" sz="2000">
              <a:effectLst>
                <a:outerShdw blurRad="38100" dist="38100" dir="2700000" algn="tl">
                  <a:srgbClr val="FFFFFF"/>
                </a:outerShdw>
              </a:effectLst>
            </a:endParaRPr>
          </a:p>
        </p:txBody>
      </p:sp>
    </p:spTree>
  </p:cSld>
  <p:clrMapOvr>
    <a:masterClrMapping/>
  </p:clrMapOvr>
  <p:transition>
    <p:wheel spokes="8"/>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sz="4000"/>
              <a:t>“New Member” Membership Cards</a:t>
            </a:r>
          </a:p>
        </p:txBody>
      </p:sp>
      <p:sp>
        <p:nvSpPr>
          <p:cNvPr id="181251" name="Rectangle 3"/>
          <p:cNvSpPr>
            <a:spLocks noGrp="1" noChangeArrowheads="1"/>
          </p:cNvSpPr>
          <p:nvPr>
            <p:ph type="body" idx="1"/>
          </p:nvPr>
        </p:nvSpPr>
        <p:spPr/>
        <p:txBody>
          <a:bodyPr/>
          <a:lstStyle/>
          <a:p>
            <a:r>
              <a:rPr lang="en-US" sz="2800"/>
              <a:t>Put an ‘X” in the proper box the middle portion at the upper center to show Renewal, Now Member, or Transfer.</a:t>
            </a:r>
          </a:p>
          <a:p>
            <a:r>
              <a:rPr lang="en-US" sz="2800"/>
              <a:t>Date and initial the center section.</a:t>
            </a:r>
          </a:p>
          <a:p>
            <a:r>
              <a:rPr lang="en-US" sz="2800"/>
              <a:t>Mail the left and center sections along with Department and National dues per capita to Department Headquarters. Do not separate the two parts.</a:t>
            </a:r>
          </a:p>
        </p:txBody>
      </p:sp>
      <p:sp>
        <p:nvSpPr>
          <p:cNvPr id="181252" name="Text Box 4"/>
          <p:cNvSpPr txBox="1">
            <a:spLocks noChangeArrowheads="1"/>
          </p:cNvSpPr>
          <p:nvPr/>
        </p:nvSpPr>
        <p:spPr bwMode="auto">
          <a:xfrm>
            <a:off x="6934200" y="6461125"/>
            <a:ext cx="2209800" cy="396875"/>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2000">
                <a:effectLst>
                  <a:outerShdw blurRad="38100" dist="38100" dir="2700000" algn="tl">
                    <a:srgbClr val="FFFFFF"/>
                  </a:outerShdw>
                </a:effectLst>
                <a:hlinkClick r:id="" action="ppaction://customshow?id=20&amp;return=true"/>
              </a:rPr>
              <a:t>Blank Card</a:t>
            </a:r>
            <a:endParaRPr lang="en-US" sz="2000">
              <a:effectLst>
                <a:outerShdw blurRad="38100" dist="38100" dir="2700000" algn="tl">
                  <a:srgbClr val="FFFFFF"/>
                </a:outerShdw>
              </a:effectLst>
            </a:endParaRPr>
          </a:p>
        </p:txBody>
      </p:sp>
    </p:spTree>
  </p:cSld>
  <p:clrMapOvr>
    <a:masterClrMapping/>
  </p:clrMapOvr>
  <p:transition>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p:txBody>
          <a:bodyPr/>
          <a:lstStyle/>
          <a:p>
            <a:r>
              <a:rPr lang="en-US"/>
              <a:t>Squadrons need to develop a niche; do 3 or 4 activities very well to make the Squadron a real asset to the sponsoring Post and community.  Advertising these activities to the sponsoring Post and community will help build support for the S.A.L. and attract new members. </a:t>
            </a:r>
          </a:p>
        </p:txBody>
      </p:sp>
      <p:sp>
        <p:nvSpPr>
          <p:cNvPr id="147459" name="Rectangle 3"/>
          <p:cNvSpPr>
            <a:spLocks noGrp="1" noChangeArrowheads="1"/>
          </p:cNvSpPr>
          <p:nvPr>
            <p:ph type="title"/>
          </p:nvPr>
        </p:nvSpPr>
        <p:spPr>
          <a:noFill/>
          <a:ln/>
        </p:spPr>
        <p:txBody>
          <a:bodyPr/>
          <a:lstStyle/>
          <a:p>
            <a:r>
              <a:rPr lang="en-US"/>
              <a:t>Squadron &amp; Post Relationship</a:t>
            </a:r>
          </a:p>
        </p:txBody>
      </p:sp>
    </p:spTree>
  </p:cSld>
  <p:clrMapOvr>
    <a:masterClrMapping/>
  </p:clrMapOvr>
  <p:transition>
    <p:wheel spokes="8"/>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z="4000"/>
              <a:t>“New Member” Membership Cards</a:t>
            </a:r>
          </a:p>
        </p:txBody>
      </p:sp>
      <p:sp>
        <p:nvSpPr>
          <p:cNvPr id="182275" name="Rectangle 3"/>
          <p:cNvSpPr>
            <a:spLocks noGrp="1" noChangeArrowheads="1"/>
          </p:cNvSpPr>
          <p:nvPr>
            <p:ph type="body" idx="1"/>
          </p:nvPr>
        </p:nvSpPr>
        <p:spPr/>
        <p:txBody>
          <a:bodyPr/>
          <a:lstStyle/>
          <a:p>
            <a:pPr>
              <a:lnSpc>
                <a:spcPct val="90000"/>
              </a:lnSpc>
            </a:pPr>
            <a:r>
              <a:rPr lang="en-US"/>
              <a:t>Give or mail the member’s official card promptly (the section at the right).</a:t>
            </a:r>
          </a:p>
          <a:p>
            <a:pPr>
              <a:lnSpc>
                <a:spcPct val="90000"/>
              </a:lnSpc>
            </a:pPr>
            <a:r>
              <a:rPr lang="en-US" u="sng">
                <a:solidFill>
                  <a:srgbClr val="FF0000"/>
                </a:solidFill>
              </a:rPr>
              <a:t>Do not at any time change or strike over the Membership ID Number.</a:t>
            </a:r>
          </a:p>
          <a:p>
            <a:pPr>
              <a:lnSpc>
                <a:spcPct val="90000"/>
              </a:lnSpc>
            </a:pPr>
            <a:r>
              <a:rPr lang="en-US"/>
              <a:t>lf the SAL member also belongs to The American Legion, put an “X’ in the box provided for this purpose at the center section of the card. </a:t>
            </a:r>
          </a:p>
        </p:txBody>
      </p:sp>
      <p:sp>
        <p:nvSpPr>
          <p:cNvPr id="182276" name="Text Box 4"/>
          <p:cNvSpPr txBox="1">
            <a:spLocks noChangeArrowheads="1"/>
          </p:cNvSpPr>
          <p:nvPr/>
        </p:nvSpPr>
        <p:spPr bwMode="auto">
          <a:xfrm>
            <a:off x="6934200" y="6461125"/>
            <a:ext cx="2209800" cy="396875"/>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2000">
                <a:effectLst>
                  <a:outerShdw blurRad="38100" dist="38100" dir="2700000" algn="tl">
                    <a:srgbClr val="FFFFFF"/>
                  </a:outerShdw>
                </a:effectLst>
                <a:hlinkClick r:id="" action="ppaction://customshow?id=20&amp;return=true"/>
              </a:rPr>
              <a:t>Blank Card</a:t>
            </a:r>
            <a:endParaRPr lang="en-US" sz="2000">
              <a:effectLst>
                <a:outerShdw blurRad="38100" dist="38100" dir="2700000" algn="tl">
                  <a:srgbClr val="FFFFFF"/>
                </a:outerShdw>
              </a:effectLst>
            </a:endParaRPr>
          </a:p>
        </p:txBody>
      </p:sp>
    </p:spTree>
  </p:cSld>
  <p:clrMapOvr>
    <a:masterClrMapping/>
  </p:clrMapOvr>
  <p:transition>
    <p:wheel spokes="8"/>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Programs</a:t>
            </a:r>
          </a:p>
        </p:txBody>
      </p:sp>
      <p:sp>
        <p:nvSpPr>
          <p:cNvPr id="58371" name="Rectangle 3"/>
          <p:cNvSpPr>
            <a:spLocks noGrp="1" noChangeArrowheads="1"/>
          </p:cNvSpPr>
          <p:nvPr>
            <p:ph type="body" idx="1"/>
          </p:nvPr>
        </p:nvSpPr>
        <p:spPr/>
        <p:txBody>
          <a:bodyPr/>
          <a:lstStyle/>
          <a:p>
            <a:pPr>
              <a:lnSpc>
                <a:spcPct val="90000"/>
              </a:lnSpc>
            </a:pPr>
            <a:r>
              <a:rPr lang="en-US" sz="2800">
                <a:hlinkClick r:id="" action="ppaction://customshow?id=13&amp;return=true"/>
              </a:rPr>
              <a:t>Americanism</a:t>
            </a:r>
            <a:endParaRPr lang="en-US" sz="2800"/>
          </a:p>
          <a:p>
            <a:pPr lvl="1">
              <a:lnSpc>
                <a:spcPct val="90000"/>
              </a:lnSpc>
            </a:pPr>
            <a:r>
              <a:rPr lang="en-US" sz="2400"/>
              <a:t>Legion Baseball</a:t>
            </a:r>
          </a:p>
          <a:p>
            <a:pPr lvl="1">
              <a:lnSpc>
                <a:spcPct val="90000"/>
              </a:lnSpc>
            </a:pPr>
            <a:r>
              <a:rPr lang="en-US" sz="2400"/>
              <a:t>Scouting</a:t>
            </a:r>
          </a:p>
          <a:p>
            <a:pPr lvl="1">
              <a:lnSpc>
                <a:spcPct val="90000"/>
              </a:lnSpc>
            </a:pPr>
            <a:r>
              <a:rPr lang="en-US" sz="2400"/>
              <a:t>Boys State</a:t>
            </a:r>
          </a:p>
          <a:p>
            <a:pPr lvl="1">
              <a:lnSpc>
                <a:spcPct val="90000"/>
              </a:lnSpc>
            </a:pPr>
            <a:r>
              <a:rPr lang="en-US" sz="2400"/>
              <a:t>Boys Nation</a:t>
            </a:r>
          </a:p>
          <a:p>
            <a:pPr lvl="1">
              <a:lnSpc>
                <a:spcPct val="90000"/>
              </a:lnSpc>
            </a:pPr>
            <a:r>
              <a:rPr lang="en-US" sz="2400"/>
              <a:t>Oratorical</a:t>
            </a:r>
          </a:p>
          <a:p>
            <a:pPr lvl="1">
              <a:lnSpc>
                <a:spcPct val="90000"/>
              </a:lnSpc>
            </a:pPr>
            <a:r>
              <a:rPr lang="en-US" sz="2400"/>
              <a:t>Jr. Shooting Sports</a:t>
            </a:r>
          </a:p>
          <a:p>
            <a:pPr lvl="1">
              <a:lnSpc>
                <a:spcPct val="90000"/>
              </a:lnSpc>
            </a:pPr>
            <a:r>
              <a:rPr lang="en-US" sz="2400"/>
              <a:t>Color Guards</a:t>
            </a:r>
          </a:p>
          <a:p>
            <a:pPr lvl="1">
              <a:lnSpc>
                <a:spcPct val="90000"/>
              </a:lnSpc>
            </a:pPr>
            <a:r>
              <a:rPr lang="en-US" sz="2400">
                <a:hlinkClick r:id="" action="ppaction://customshow?id=27&amp;return=true"/>
              </a:rPr>
              <a:t>Community Service</a:t>
            </a:r>
            <a:endParaRPr lang="en-US" sz="2400"/>
          </a:p>
          <a:p>
            <a:pPr lvl="1">
              <a:lnSpc>
                <a:spcPct val="90000"/>
              </a:lnSpc>
            </a:pPr>
            <a:r>
              <a:rPr lang="en-US" sz="2400"/>
              <a:t>Flag Education</a:t>
            </a:r>
          </a:p>
          <a:p>
            <a:pPr lvl="1">
              <a:lnSpc>
                <a:spcPct val="90000"/>
              </a:lnSpc>
            </a:pPr>
            <a:r>
              <a:rPr lang="en-US" sz="2400"/>
              <a:t>Citizens Flag Alliance</a:t>
            </a:r>
          </a:p>
        </p:txBody>
      </p:sp>
      <p:sp>
        <p:nvSpPr>
          <p:cNvPr id="58372" name="AutoShape 4">
            <a:hlinkClick r:id="" action="ppaction://hlinkshowjump?jump=nextslide" highlightClick="1"/>
          </p:cNvPr>
          <p:cNvSpPr>
            <a:spLocks noChangeArrowheads="1"/>
          </p:cNvSpPr>
          <p:nvPr/>
        </p:nvSpPr>
        <p:spPr bwMode="auto">
          <a:xfrm>
            <a:off x="7772400" y="6324600"/>
            <a:ext cx="1143000" cy="381000"/>
          </a:xfrm>
          <a:prstGeom prst="actionButtonForwardNext">
            <a:avLst/>
          </a:prstGeom>
          <a:solidFill>
            <a:schemeClr val="accent1"/>
          </a:solidFill>
          <a:ln w="9525">
            <a:noFill/>
            <a:miter lim="800000"/>
            <a:headEnd/>
            <a:tailEnd/>
          </a:ln>
          <a:effectLst/>
        </p:spPr>
        <p:txBody>
          <a:bodyPr wrap="none" anchor="ctr"/>
          <a:lstStyle/>
          <a:p>
            <a:endParaRPr lang="en-US"/>
          </a:p>
        </p:txBody>
      </p:sp>
      <p:sp>
        <p:nvSpPr>
          <p:cNvPr id="58373" name="AutoShape 5">
            <a:hlinkClick r:id="" action="ppaction://hlinkshowjump?jump=previousslide" highlightClick="1"/>
          </p:cNvPr>
          <p:cNvSpPr>
            <a:spLocks noChangeArrowheads="1"/>
          </p:cNvSpPr>
          <p:nvPr/>
        </p:nvSpPr>
        <p:spPr bwMode="auto">
          <a:xfrm>
            <a:off x="152400" y="6324600"/>
            <a:ext cx="1066800" cy="381000"/>
          </a:xfrm>
          <a:prstGeom prst="actionButtonBackPrevious">
            <a:avLst/>
          </a:prstGeom>
          <a:solidFill>
            <a:schemeClr val="accent1"/>
          </a:solidFill>
          <a:ln w="9525">
            <a:noFill/>
            <a:miter lim="800000"/>
            <a:headEnd/>
            <a:tailEnd/>
          </a:ln>
          <a:effectLst/>
        </p:spPr>
        <p:txBody>
          <a:bodyPr wrap="none" anchor="ctr"/>
          <a:lstStyle/>
          <a:p>
            <a:endParaRPr lang="en-US"/>
          </a:p>
        </p:txBody>
      </p:sp>
    </p:spTree>
  </p:cSld>
  <p:clrMapOvr>
    <a:masterClrMapping/>
  </p:clrMapOvr>
  <p:transition>
    <p:wheel spokes="8"/>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Americanism</a:t>
            </a:r>
          </a:p>
        </p:txBody>
      </p:sp>
      <p:sp>
        <p:nvSpPr>
          <p:cNvPr id="60419" name="Rectangle 3"/>
          <p:cNvSpPr>
            <a:spLocks noGrp="1" noChangeArrowheads="1"/>
          </p:cNvSpPr>
          <p:nvPr>
            <p:ph type="body" idx="1"/>
          </p:nvPr>
        </p:nvSpPr>
        <p:spPr/>
        <p:txBody>
          <a:bodyPr/>
          <a:lstStyle/>
          <a:p>
            <a:pPr indent="7938" algn="just">
              <a:buFont typeface="Wingdings" pitchFamily="2" charset="2"/>
              <a:buNone/>
            </a:pPr>
            <a:r>
              <a:rPr lang="en-US" sz="2800"/>
              <a:t>Since its origin, the Sons of The American Legion has extended its activities beyond helping veterans and their families. The Americanism Commission's responsibilities include fighting anti-American activities, educating citizens on Americanism principles, distributing information about the United States government and promoting Americanism education in schools. </a:t>
            </a:r>
          </a:p>
        </p:txBody>
      </p:sp>
    </p:spTree>
  </p:cSld>
  <p:clrMapOvr>
    <a:masterClrMapping/>
  </p:clrMapOvr>
  <p:transition>
    <p:wheel spokes="8"/>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n-US"/>
              <a:t>Americanism</a:t>
            </a:r>
          </a:p>
        </p:txBody>
      </p:sp>
      <p:sp>
        <p:nvSpPr>
          <p:cNvPr id="220163" name="Rectangle 3"/>
          <p:cNvSpPr>
            <a:spLocks noGrp="1" noChangeArrowheads="1"/>
          </p:cNvSpPr>
          <p:nvPr>
            <p:ph type="body" idx="1"/>
          </p:nvPr>
        </p:nvSpPr>
        <p:spPr>
          <a:xfrm>
            <a:off x="0" y="1600200"/>
            <a:ext cx="8686800" cy="4530725"/>
          </a:xfrm>
        </p:spPr>
        <p:txBody>
          <a:bodyPr/>
          <a:lstStyle/>
          <a:p>
            <a:pPr>
              <a:buFont typeface="Wingdings" pitchFamily="2" charset="2"/>
              <a:buNone/>
            </a:pPr>
            <a:r>
              <a:rPr lang="en-US"/>
              <a:t>  </a:t>
            </a:r>
            <a:r>
              <a:rPr lang="en-US" sz="3600"/>
              <a:t>In order to "foster and perpetuate a true spirit of Americanism" much of its work involves education and citizenship programs especially those for ‑young people such as Boy Scouts, Boys State, and Junior Shooting Sport, etc. </a:t>
            </a:r>
          </a:p>
          <a:p>
            <a:endParaRPr lang="en-US" sz="3600"/>
          </a:p>
        </p:txBody>
      </p:sp>
    </p:spTree>
  </p:cSld>
  <p:clrMapOvr>
    <a:masterClrMapping/>
  </p:clrMapOvr>
  <p:transition>
    <p:wheel spokes="8"/>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Programs</a:t>
            </a:r>
          </a:p>
        </p:txBody>
      </p:sp>
      <p:sp>
        <p:nvSpPr>
          <p:cNvPr id="57347" name="Rectangle 3"/>
          <p:cNvSpPr>
            <a:spLocks noGrp="1" noChangeArrowheads="1"/>
          </p:cNvSpPr>
          <p:nvPr>
            <p:ph type="body" idx="1"/>
          </p:nvPr>
        </p:nvSpPr>
        <p:spPr/>
        <p:txBody>
          <a:bodyPr/>
          <a:lstStyle/>
          <a:p>
            <a:r>
              <a:rPr lang="en-US">
                <a:hlinkClick r:id="" action="ppaction://customshow?id=12&amp;return=true"/>
              </a:rPr>
              <a:t>Children &amp; Youth</a:t>
            </a:r>
            <a:endParaRPr lang="en-US"/>
          </a:p>
          <a:p>
            <a:pPr lvl="1"/>
            <a:r>
              <a:rPr lang="en-US">
                <a:hlinkClick r:id="" action="ppaction://customshow?id=21&amp;return=true"/>
              </a:rPr>
              <a:t>National Child Welfare Foundation Inc. (CWF)</a:t>
            </a:r>
            <a:endParaRPr lang="en-US"/>
          </a:p>
          <a:p>
            <a:pPr lvl="1"/>
            <a:r>
              <a:rPr lang="en-US">
                <a:hlinkClick r:id="" action="ppaction://customshow?id=22&amp;return=true"/>
              </a:rPr>
              <a:t>Children’s Miracle Network. (CMN)</a:t>
            </a:r>
            <a:endParaRPr lang="en-US"/>
          </a:p>
          <a:p>
            <a:pPr lvl="1"/>
            <a:r>
              <a:rPr lang="en-US">
                <a:hlinkClick r:id="" action="ppaction://customshow?id=25&amp;return=true"/>
              </a:rPr>
              <a:t>Special Olympics </a:t>
            </a:r>
            <a:endParaRPr lang="en-US"/>
          </a:p>
          <a:p>
            <a:pPr lvl="1"/>
            <a:r>
              <a:rPr lang="en-US">
                <a:hlinkClick r:id="" action="ppaction://customshow?id=23&amp;return=true"/>
              </a:rPr>
              <a:t>Spinoza Bears</a:t>
            </a:r>
            <a:endParaRPr lang="en-US"/>
          </a:p>
          <a:p>
            <a:pPr lvl="1"/>
            <a:r>
              <a:rPr lang="en-US">
                <a:hlinkClick r:id="" action="ppaction://customshow?id=24&amp;return=true"/>
              </a:rPr>
              <a:t>Josh Animals</a:t>
            </a:r>
            <a:endParaRPr lang="en-US"/>
          </a:p>
        </p:txBody>
      </p:sp>
      <p:sp>
        <p:nvSpPr>
          <p:cNvPr id="57348" name="AutoShape 4">
            <a:hlinkClick r:id="" action="ppaction://hlinkshowjump?jump=nextslide" highlightClick="1"/>
          </p:cNvPr>
          <p:cNvSpPr>
            <a:spLocks noChangeArrowheads="1"/>
          </p:cNvSpPr>
          <p:nvPr/>
        </p:nvSpPr>
        <p:spPr bwMode="auto">
          <a:xfrm>
            <a:off x="7772400" y="6324600"/>
            <a:ext cx="1143000" cy="381000"/>
          </a:xfrm>
          <a:prstGeom prst="actionButtonForwardNext">
            <a:avLst/>
          </a:prstGeom>
          <a:solidFill>
            <a:schemeClr val="accent1"/>
          </a:solidFill>
          <a:ln w="9525">
            <a:noFill/>
            <a:miter lim="800000"/>
            <a:headEnd/>
            <a:tailEnd/>
          </a:ln>
          <a:effectLst/>
        </p:spPr>
        <p:txBody>
          <a:bodyPr wrap="none" anchor="ctr"/>
          <a:lstStyle/>
          <a:p>
            <a:endParaRPr lang="en-US"/>
          </a:p>
        </p:txBody>
      </p:sp>
      <p:sp>
        <p:nvSpPr>
          <p:cNvPr id="57349" name="AutoShape 5">
            <a:hlinkClick r:id="" action="ppaction://hlinkshowjump?jump=previousslide" highlightClick="1"/>
          </p:cNvPr>
          <p:cNvSpPr>
            <a:spLocks noChangeArrowheads="1"/>
          </p:cNvSpPr>
          <p:nvPr/>
        </p:nvSpPr>
        <p:spPr bwMode="auto">
          <a:xfrm>
            <a:off x="152400" y="6324600"/>
            <a:ext cx="1066800" cy="381000"/>
          </a:xfrm>
          <a:prstGeom prst="actionButtonBackPrevious">
            <a:avLst/>
          </a:prstGeom>
          <a:solidFill>
            <a:schemeClr val="accent1"/>
          </a:solidFill>
          <a:ln w="9525">
            <a:noFill/>
            <a:miter lim="800000"/>
            <a:headEnd/>
            <a:tailEnd/>
          </a:ln>
          <a:effectLst/>
        </p:spPr>
        <p:txBody>
          <a:bodyPr wrap="none" anchor="ctr"/>
          <a:lstStyle/>
          <a:p>
            <a:endParaRPr lang="en-US"/>
          </a:p>
        </p:txBody>
      </p:sp>
    </p:spTree>
  </p:cSld>
  <p:clrMapOvr>
    <a:masterClrMapping/>
  </p:clrMapOvr>
  <p:transition>
    <p:wheel spokes="8"/>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Children &amp; Youth</a:t>
            </a:r>
          </a:p>
        </p:txBody>
      </p:sp>
      <p:sp>
        <p:nvSpPr>
          <p:cNvPr id="61443" name="Rectangle 3"/>
          <p:cNvSpPr>
            <a:spLocks noGrp="1" noChangeArrowheads="1"/>
          </p:cNvSpPr>
          <p:nvPr>
            <p:ph type="body" idx="1"/>
          </p:nvPr>
        </p:nvSpPr>
        <p:spPr>
          <a:xfrm>
            <a:off x="457200" y="1600200"/>
            <a:ext cx="8229600" cy="5029200"/>
          </a:xfrm>
        </p:spPr>
        <p:txBody>
          <a:bodyPr/>
          <a:lstStyle/>
          <a:p>
            <a:pPr>
              <a:lnSpc>
                <a:spcPct val="80000"/>
              </a:lnSpc>
            </a:pPr>
            <a:r>
              <a:rPr lang="en-US"/>
              <a:t>The mission of the Sons of The American Legion's Children and Youth Commission is to help all children realize their full potential. Three basic goals are:</a:t>
            </a:r>
          </a:p>
          <a:p>
            <a:pPr lvl="1">
              <a:lnSpc>
                <a:spcPct val="80000"/>
              </a:lnSpc>
            </a:pPr>
            <a:r>
              <a:rPr lang="en-US" sz="3200"/>
              <a:t>To help strengthen families</a:t>
            </a:r>
          </a:p>
          <a:p>
            <a:pPr lvl="1">
              <a:lnSpc>
                <a:spcPct val="80000"/>
              </a:lnSpc>
            </a:pPr>
            <a:r>
              <a:rPr lang="en-US" sz="3200"/>
              <a:t>To serve children's physical, intellectual, emotional and spiritual needs</a:t>
            </a:r>
          </a:p>
          <a:p>
            <a:pPr lvl="1">
              <a:lnSpc>
                <a:spcPct val="80000"/>
              </a:lnSpc>
            </a:pPr>
            <a:r>
              <a:rPr lang="en-US" sz="3200"/>
              <a:t>And to support other organizations that help children and youth</a:t>
            </a:r>
          </a:p>
          <a:p>
            <a:pPr>
              <a:lnSpc>
                <a:spcPct val="80000"/>
              </a:lnSpc>
              <a:buFont typeface="Wingdings" pitchFamily="2" charset="2"/>
              <a:buNone/>
            </a:pPr>
            <a:endParaRPr lang="en-US" sz="2200"/>
          </a:p>
        </p:txBody>
      </p:sp>
    </p:spTree>
  </p:cSld>
  <p:clrMapOvr>
    <a:masterClrMapping/>
  </p:clrMapOvr>
  <p:transition>
    <p:wheel spokes="8"/>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t>Children &amp; Youth</a:t>
            </a:r>
          </a:p>
        </p:txBody>
      </p:sp>
      <p:sp>
        <p:nvSpPr>
          <p:cNvPr id="208899" name="Rectangle 3"/>
          <p:cNvSpPr>
            <a:spLocks noGrp="1" noChangeArrowheads="1"/>
          </p:cNvSpPr>
          <p:nvPr>
            <p:ph type="body" idx="1"/>
          </p:nvPr>
        </p:nvSpPr>
        <p:spPr>
          <a:xfrm>
            <a:off x="457200" y="1600200"/>
            <a:ext cx="8229600" cy="5029200"/>
          </a:xfrm>
        </p:spPr>
        <p:txBody>
          <a:bodyPr/>
          <a:lstStyle/>
          <a:p>
            <a:pPr>
              <a:lnSpc>
                <a:spcPct val="80000"/>
              </a:lnSpc>
              <a:buFont typeface="Wingdings" pitchFamily="2" charset="2"/>
              <a:buNone/>
            </a:pPr>
            <a:r>
              <a:rPr lang="en-US"/>
              <a:t>  Through the Children and Youth Committee, the Sons of The American Legion supports local, state and federal</a:t>
            </a:r>
            <a:r>
              <a:rPr lang="en-US" b="1"/>
              <a:t> </a:t>
            </a:r>
            <a:r>
              <a:rPr lang="en-US"/>
              <a:t>legislation that would benefit children's status; disseminates information on American Legion programs for children; provides donations to the American Legion Child Welfare Foundation, and supports health and other programs that seek to prevent children's problems. </a:t>
            </a:r>
          </a:p>
        </p:txBody>
      </p:sp>
    </p:spTree>
  </p:cSld>
  <p:clrMapOvr>
    <a:masterClrMapping/>
  </p:clrMapOvr>
  <p:transition>
    <p:wheel spokes="8"/>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1600200" y="277813"/>
            <a:ext cx="7086600" cy="1139825"/>
          </a:xfrm>
        </p:spPr>
        <p:txBody>
          <a:bodyPr/>
          <a:lstStyle/>
          <a:p>
            <a:r>
              <a:rPr lang="en-US" sz="4000"/>
              <a:t>The American Legion</a:t>
            </a:r>
            <a:br>
              <a:rPr lang="en-US" sz="4000"/>
            </a:br>
            <a:r>
              <a:rPr lang="en-US" sz="4000"/>
              <a:t>Child Welfare Foundation</a:t>
            </a:r>
          </a:p>
        </p:txBody>
      </p:sp>
      <p:sp>
        <p:nvSpPr>
          <p:cNvPr id="201731" name="Rectangle 3"/>
          <p:cNvSpPr>
            <a:spLocks noGrp="1" noChangeArrowheads="1"/>
          </p:cNvSpPr>
          <p:nvPr>
            <p:ph type="body" sz="half" idx="1"/>
          </p:nvPr>
        </p:nvSpPr>
        <p:spPr>
          <a:xfrm>
            <a:off x="457200" y="1752600"/>
            <a:ext cx="8229600" cy="4876800"/>
          </a:xfrm>
        </p:spPr>
        <p:txBody>
          <a:bodyPr/>
          <a:lstStyle/>
          <a:p>
            <a:pPr>
              <a:buFont typeface="Wingdings" pitchFamily="2" charset="2"/>
              <a:buNone/>
            </a:pPr>
            <a:r>
              <a:rPr lang="en-US" sz="2800" b="1"/>
              <a:t>Our Mission</a:t>
            </a:r>
            <a:r>
              <a:rPr lang="en-US" sz="2800"/>
              <a:t/>
            </a:r>
            <a:br>
              <a:rPr lang="en-US" sz="2800"/>
            </a:br>
            <a:r>
              <a:rPr lang="en-US" sz="2800"/>
              <a:t>Though created by The American Legion in 1954, the American Legion Child Welfare Foundation, Inc. is a separate 501 (c) 3 corporation.</a:t>
            </a:r>
            <a:br>
              <a:rPr lang="en-US" sz="2800"/>
            </a:br>
            <a:r>
              <a:rPr lang="en-US" sz="2800"/>
              <a:t/>
            </a:r>
            <a:br>
              <a:rPr lang="en-US" sz="2800"/>
            </a:br>
            <a:r>
              <a:rPr lang="en-US" sz="2800"/>
              <a:t>Our foremost philanthropic priority is to provide other nonprofit organizations with a means to educate the public about the needs of children across this nation. </a:t>
            </a:r>
          </a:p>
        </p:txBody>
      </p:sp>
      <p:graphicFrame>
        <p:nvGraphicFramePr>
          <p:cNvPr id="201732" name="Object 4"/>
          <p:cNvGraphicFramePr>
            <a:graphicFrameLocks noChangeAspect="1"/>
          </p:cNvGraphicFramePr>
          <p:nvPr>
            <p:ph sz="half" idx="2"/>
          </p:nvPr>
        </p:nvGraphicFramePr>
        <p:xfrm>
          <a:off x="304800" y="152400"/>
          <a:ext cx="1001713" cy="1447800"/>
        </p:xfrm>
        <a:graphic>
          <a:graphicData uri="http://schemas.openxmlformats.org/presentationml/2006/ole">
            <p:oleObj spid="_x0000_s201732" name="Picture" r:id="rId3" imgW="1478158" imgH="2136652" progId="">
              <p:embed/>
            </p:oleObj>
          </a:graphicData>
        </a:graphic>
      </p:graphicFrame>
    </p:spTree>
  </p:cSld>
  <p:clrMapOvr>
    <a:masterClrMapping/>
  </p:clrMapOvr>
  <p:transition>
    <p:wheel spokes="8"/>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4" name="Rectangle 4"/>
          <p:cNvSpPr>
            <a:spLocks noGrp="1" noChangeArrowheads="1"/>
          </p:cNvSpPr>
          <p:nvPr>
            <p:ph type="title"/>
          </p:nvPr>
        </p:nvSpPr>
        <p:spPr>
          <a:xfrm>
            <a:off x="1447800" y="277813"/>
            <a:ext cx="7239000" cy="1139825"/>
          </a:xfrm>
          <a:noFill/>
          <a:ln/>
        </p:spPr>
        <p:txBody>
          <a:bodyPr/>
          <a:lstStyle/>
          <a:p>
            <a:r>
              <a:rPr lang="en-US" sz="4000"/>
              <a:t>The American Legion</a:t>
            </a:r>
            <a:br>
              <a:rPr lang="en-US" sz="4000"/>
            </a:br>
            <a:r>
              <a:rPr lang="en-US" sz="4000"/>
              <a:t>Child Welfare Foundation</a:t>
            </a:r>
          </a:p>
        </p:txBody>
      </p:sp>
      <p:sp>
        <p:nvSpPr>
          <p:cNvPr id="194563" name="Rectangle 3"/>
          <p:cNvSpPr>
            <a:spLocks noGrp="1" noChangeArrowheads="1"/>
          </p:cNvSpPr>
          <p:nvPr>
            <p:ph type="body" sz="half" idx="1"/>
          </p:nvPr>
        </p:nvSpPr>
        <p:spPr>
          <a:xfrm>
            <a:off x="457200" y="2057400"/>
            <a:ext cx="8305800" cy="4530725"/>
          </a:xfrm>
        </p:spPr>
        <p:txBody>
          <a:bodyPr/>
          <a:lstStyle/>
          <a:p>
            <a:pPr>
              <a:lnSpc>
                <a:spcPct val="80000"/>
              </a:lnSpc>
            </a:pPr>
            <a:r>
              <a:rPr lang="en-US" sz="2800" b="1"/>
              <a:t>History</a:t>
            </a:r>
            <a:r>
              <a:rPr lang="en-US" sz="2800"/>
              <a:t/>
            </a:r>
            <a:br>
              <a:rPr lang="en-US" sz="2800"/>
            </a:br>
            <a:r>
              <a:rPr lang="en-US" sz="2800"/>
              <a:t>In 1952, Department Commander Dr. Garland D. Murphy, Jr. of Arkansas, came to The American Legion with an offer to provide a valuable contribution if we could figure out some way his gift could be used solely for children. After much study and discussion, the idea of a foundation was adopted. Later that year, the National Executive Committee appointed a special committee to determine the feasibility of establishing such a proposed foundation.</a:t>
            </a:r>
            <a:br>
              <a:rPr lang="en-US" sz="2800"/>
            </a:br>
            <a:endParaRPr lang="en-US" sz="1600"/>
          </a:p>
        </p:txBody>
      </p:sp>
      <p:graphicFrame>
        <p:nvGraphicFramePr>
          <p:cNvPr id="194565" name="Object 5"/>
          <p:cNvGraphicFramePr>
            <a:graphicFrameLocks noChangeAspect="1"/>
          </p:cNvGraphicFramePr>
          <p:nvPr>
            <p:ph sz="half" idx="2"/>
          </p:nvPr>
        </p:nvGraphicFramePr>
        <p:xfrm>
          <a:off x="304800" y="228600"/>
          <a:ext cx="949325" cy="1371600"/>
        </p:xfrm>
        <a:graphic>
          <a:graphicData uri="http://schemas.openxmlformats.org/presentationml/2006/ole">
            <p:oleObj spid="_x0000_s194565" name="Picture" r:id="rId3" imgW="1478158" imgH="2136652" progId="">
              <p:embed/>
            </p:oleObj>
          </a:graphicData>
        </a:graphic>
      </p:graphicFrame>
    </p:spTree>
  </p:cSld>
  <p:clrMapOvr>
    <a:masterClrMapping/>
  </p:clrMapOvr>
  <p:transition>
    <p:wheel spokes="8"/>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43" name="Rectangle 7"/>
          <p:cNvSpPr>
            <a:spLocks noGrp="1" noChangeArrowheads="1"/>
          </p:cNvSpPr>
          <p:nvPr>
            <p:ph type="title"/>
          </p:nvPr>
        </p:nvSpPr>
        <p:spPr>
          <a:xfrm>
            <a:off x="1600200" y="277813"/>
            <a:ext cx="7086600" cy="1139825"/>
          </a:xfrm>
        </p:spPr>
        <p:txBody>
          <a:bodyPr/>
          <a:lstStyle/>
          <a:p>
            <a:r>
              <a:rPr lang="en-US" sz="4000"/>
              <a:t>The American Legion</a:t>
            </a:r>
            <a:br>
              <a:rPr lang="en-US" sz="4000"/>
            </a:br>
            <a:r>
              <a:rPr lang="en-US" sz="4000"/>
              <a:t>Child Welfare Foundation</a:t>
            </a:r>
          </a:p>
        </p:txBody>
      </p:sp>
      <p:graphicFrame>
        <p:nvGraphicFramePr>
          <p:cNvPr id="193542" name="Object 6"/>
          <p:cNvGraphicFramePr>
            <a:graphicFrameLocks noChangeAspect="1"/>
          </p:cNvGraphicFramePr>
          <p:nvPr>
            <p:ph sz="half" idx="2"/>
          </p:nvPr>
        </p:nvGraphicFramePr>
        <p:xfrm>
          <a:off x="304800" y="152400"/>
          <a:ext cx="1001713" cy="1447800"/>
        </p:xfrm>
        <a:graphic>
          <a:graphicData uri="http://schemas.openxmlformats.org/presentationml/2006/ole">
            <p:oleObj spid="_x0000_s193542" name="Picture" r:id="rId3" imgW="1478158" imgH="2136652" progId="">
              <p:embed/>
            </p:oleObj>
          </a:graphicData>
        </a:graphic>
      </p:graphicFrame>
      <p:sp>
        <p:nvSpPr>
          <p:cNvPr id="193545" name="Rectangle 9"/>
          <p:cNvSpPr>
            <a:spLocks noGrp="1" noChangeArrowheads="1"/>
          </p:cNvSpPr>
          <p:nvPr>
            <p:ph type="body" idx="1"/>
          </p:nvPr>
        </p:nvSpPr>
        <p:spPr>
          <a:xfrm>
            <a:off x="457200" y="2057400"/>
            <a:ext cx="8229600" cy="4530725"/>
          </a:xfrm>
          <a:noFill/>
          <a:ln/>
        </p:spPr>
        <p:txBody>
          <a:bodyPr/>
          <a:lstStyle/>
          <a:p>
            <a:pPr>
              <a:lnSpc>
                <a:spcPct val="80000"/>
              </a:lnSpc>
            </a:pPr>
            <a:r>
              <a:rPr lang="en-US" sz="2800"/>
              <a:t>Eventually, on October 15, 1953, the National Executive Committee approved the establishment of the Foundation and entered into a trust agreement with Dr. Murphy. Legal work was completed, and on July 9, 1954, the Foundation was duly incorporated under the laws of the State of Indiana. At that time, Dr. Murphy assigned to the Foundation deeds to fractional mineral rights on nearly 10,000 acres of land in the oil-rich Williston Basin in Montana and North Dakota.</a:t>
            </a:r>
          </a:p>
        </p:txBody>
      </p:sp>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p:txBody>
          <a:bodyPr/>
          <a:lstStyle/>
          <a:p>
            <a:pPr algn="just"/>
            <a:r>
              <a:rPr lang="en-US" sz="3600"/>
              <a:t>All membership in the Sons of The American Legion exists through a Squadron.  Some Detachments have Headquarter Squadrons to receive members not near an existing Squadron.</a:t>
            </a:r>
            <a:r>
              <a:rPr lang="en-US"/>
              <a:t> </a:t>
            </a:r>
          </a:p>
        </p:txBody>
      </p:sp>
      <p:sp>
        <p:nvSpPr>
          <p:cNvPr id="148483" name="Rectangle 3"/>
          <p:cNvSpPr>
            <a:spLocks noGrp="1" noChangeArrowheads="1"/>
          </p:cNvSpPr>
          <p:nvPr>
            <p:ph type="title"/>
          </p:nvPr>
        </p:nvSpPr>
        <p:spPr>
          <a:noFill/>
          <a:ln/>
        </p:spPr>
        <p:txBody>
          <a:bodyPr/>
          <a:lstStyle/>
          <a:p>
            <a:r>
              <a:rPr lang="en-US"/>
              <a:t>Squadrons and Membership </a:t>
            </a:r>
          </a:p>
        </p:txBody>
      </p:sp>
    </p:spTree>
  </p:cSld>
  <p:clrMapOvr>
    <a:masterClrMapping/>
  </p:clrMapOvr>
  <p:transition>
    <p:wheel spokes="8"/>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600200" y="277813"/>
            <a:ext cx="7086600" cy="1139825"/>
          </a:xfrm>
        </p:spPr>
        <p:txBody>
          <a:bodyPr/>
          <a:lstStyle/>
          <a:p>
            <a:r>
              <a:rPr lang="en-US" sz="4000"/>
              <a:t>The American Legion</a:t>
            </a:r>
            <a:br>
              <a:rPr lang="en-US" sz="4000"/>
            </a:br>
            <a:r>
              <a:rPr lang="en-US" sz="4000"/>
              <a:t>Child Welfare Foundation</a:t>
            </a:r>
          </a:p>
        </p:txBody>
      </p:sp>
      <p:graphicFrame>
        <p:nvGraphicFramePr>
          <p:cNvPr id="200708" name="Object 4"/>
          <p:cNvGraphicFramePr>
            <a:graphicFrameLocks noChangeAspect="1"/>
          </p:cNvGraphicFramePr>
          <p:nvPr>
            <p:ph sz="half" idx="2"/>
          </p:nvPr>
        </p:nvGraphicFramePr>
        <p:xfrm>
          <a:off x="304800" y="152400"/>
          <a:ext cx="1001713" cy="1447800"/>
        </p:xfrm>
        <a:graphic>
          <a:graphicData uri="http://schemas.openxmlformats.org/presentationml/2006/ole">
            <p:oleObj spid="_x0000_s200708" name="Picture" r:id="rId3" imgW="1478158" imgH="2136652" progId="">
              <p:embed/>
            </p:oleObj>
          </a:graphicData>
        </a:graphic>
      </p:graphicFrame>
      <p:sp>
        <p:nvSpPr>
          <p:cNvPr id="200709" name="Rectangle 5"/>
          <p:cNvSpPr>
            <a:spLocks noGrp="1" noChangeArrowheads="1"/>
          </p:cNvSpPr>
          <p:nvPr>
            <p:ph type="body" idx="1"/>
          </p:nvPr>
        </p:nvSpPr>
        <p:spPr>
          <a:xfrm>
            <a:off x="457200" y="1752600"/>
            <a:ext cx="8229600" cy="5105400"/>
          </a:xfrm>
          <a:noFill/>
          <a:ln/>
        </p:spPr>
        <p:txBody>
          <a:bodyPr/>
          <a:lstStyle/>
          <a:p>
            <a:pPr>
              <a:lnSpc>
                <a:spcPct val="80000"/>
              </a:lnSpc>
            </a:pPr>
            <a:r>
              <a:rPr lang="en-US" sz="2800"/>
              <a:t/>
            </a:r>
            <a:br>
              <a:rPr lang="en-US" sz="2800"/>
            </a:br>
            <a:r>
              <a:rPr lang="en-US" sz="2800"/>
              <a:t>In 1955, it gave its first three grants totaling $22,500 to three organizations. The Delinquency Control Institute, the National Association for Retarded Children, and the National Society for the Prevention of Blindness were the first three beneficiaries.</a:t>
            </a:r>
          </a:p>
          <a:p>
            <a:pPr>
              <a:lnSpc>
                <a:spcPct val="80000"/>
              </a:lnSpc>
            </a:pPr>
            <a:r>
              <a:rPr lang="en-US" sz="2800"/>
              <a:t>Since 1988, S.A.L. has raised more than $6 million and has been awarded to organizations to assist the children of this country from the American Legion Child Welfare Foundation, Inc. </a:t>
            </a:r>
          </a:p>
        </p:txBody>
      </p:sp>
    </p:spTree>
  </p:cSld>
  <p:clrMapOvr>
    <a:masterClrMapping/>
  </p:clrMapOvr>
  <p:transition>
    <p:wheel spokes="8"/>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1600200" y="277813"/>
            <a:ext cx="7086600" cy="1139825"/>
          </a:xfrm>
        </p:spPr>
        <p:txBody>
          <a:bodyPr/>
          <a:lstStyle/>
          <a:p>
            <a:r>
              <a:rPr lang="en-US" sz="4000"/>
              <a:t>The American Legion</a:t>
            </a:r>
            <a:br>
              <a:rPr lang="en-US" sz="4000"/>
            </a:br>
            <a:r>
              <a:rPr lang="en-US" sz="4000"/>
              <a:t>Child Welfare Foundation</a:t>
            </a:r>
          </a:p>
        </p:txBody>
      </p:sp>
      <p:sp>
        <p:nvSpPr>
          <p:cNvPr id="202755" name="Rectangle 3"/>
          <p:cNvSpPr>
            <a:spLocks noGrp="1" noChangeArrowheads="1"/>
          </p:cNvSpPr>
          <p:nvPr>
            <p:ph type="body" sz="half" idx="1"/>
          </p:nvPr>
        </p:nvSpPr>
        <p:spPr>
          <a:xfrm>
            <a:off x="457200" y="1752600"/>
            <a:ext cx="8229600" cy="4876800"/>
          </a:xfrm>
        </p:spPr>
        <p:txBody>
          <a:bodyPr/>
          <a:lstStyle/>
          <a:p>
            <a:pPr>
              <a:buFont typeface="Wingdings" pitchFamily="2" charset="2"/>
              <a:buNone/>
            </a:pPr>
            <a:r>
              <a:rPr lang="en-US" sz="2400" b="1"/>
              <a:t>What if...</a:t>
            </a:r>
            <a:r>
              <a:rPr lang="en-US" sz="2400"/>
              <a:t/>
            </a:r>
            <a:br>
              <a:rPr lang="en-US" sz="2400"/>
            </a:br>
            <a:r>
              <a:rPr lang="en-US" sz="2400"/>
              <a:t>In it’s 48th year of service, the Foundation awarded $283,900 to 11 organizations. The demand for grant money to serve our nation’s children continues to rise. The Board has initiated a campaign to appeal to Posts and Units to include a line item for the Child Welfare Foundation in their annual budgets. If Posts alone earmarked as little as $25 a year, this would raise over $700,000 in yearly contributions. With these added funds, The American Legion could touch the lives of thousands of children throughout this nation </a:t>
            </a:r>
          </a:p>
        </p:txBody>
      </p:sp>
      <p:graphicFrame>
        <p:nvGraphicFramePr>
          <p:cNvPr id="202756" name="Object 4"/>
          <p:cNvGraphicFramePr>
            <a:graphicFrameLocks noChangeAspect="1"/>
          </p:cNvGraphicFramePr>
          <p:nvPr>
            <p:ph sz="half" idx="2"/>
          </p:nvPr>
        </p:nvGraphicFramePr>
        <p:xfrm>
          <a:off x="304800" y="152400"/>
          <a:ext cx="1001713" cy="1447800"/>
        </p:xfrm>
        <a:graphic>
          <a:graphicData uri="http://schemas.openxmlformats.org/presentationml/2006/ole">
            <p:oleObj spid="_x0000_s202756" name="Picture" r:id="rId3" imgW="1478158" imgH="2136652" progId="">
              <p:embed/>
            </p:oleObj>
          </a:graphicData>
        </a:graphic>
      </p:graphicFrame>
    </p:spTree>
  </p:cSld>
  <p:clrMapOvr>
    <a:masterClrMapping/>
  </p:clrMapOvr>
  <p:transition>
    <p:wheel spokes="8"/>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1600200" y="277813"/>
            <a:ext cx="7086600" cy="1139825"/>
          </a:xfrm>
        </p:spPr>
        <p:txBody>
          <a:bodyPr/>
          <a:lstStyle/>
          <a:p>
            <a:r>
              <a:rPr lang="en-US" sz="4000"/>
              <a:t>The American Legion</a:t>
            </a:r>
            <a:br>
              <a:rPr lang="en-US" sz="4000"/>
            </a:br>
            <a:r>
              <a:rPr lang="en-US" sz="4000"/>
              <a:t>Child Welfare Foundation</a:t>
            </a:r>
          </a:p>
        </p:txBody>
      </p:sp>
      <p:sp>
        <p:nvSpPr>
          <p:cNvPr id="205827" name="Rectangle 3"/>
          <p:cNvSpPr>
            <a:spLocks noGrp="1" noChangeArrowheads="1"/>
          </p:cNvSpPr>
          <p:nvPr>
            <p:ph type="body" sz="half" idx="1"/>
          </p:nvPr>
        </p:nvSpPr>
        <p:spPr>
          <a:xfrm>
            <a:off x="457200" y="1752600"/>
            <a:ext cx="8229600" cy="4876800"/>
          </a:xfrm>
        </p:spPr>
        <p:txBody>
          <a:bodyPr/>
          <a:lstStyle/>
          <a:p>
            <a:pPr>
              <a:lnSpc>
                <a:spcPct val="90000"/>
              </a:lnSpc>
            </a:pPr>
            <a:r>
              <a:rPr lang="en-US" sz="2400"/>
              <a:t>In its 64th year, The American Legion's </a:t>
            </a:r>
            <a:r>
              <a:rPr lang="en-US" sz="2400" u="sng">
                <a:hlinkClick r:id="rId3"/>
              </a:rPr>
              <a:t>Child Welfare Foundation</a:t>
            </a:r>
            <a:r>
              <a:rPr lang="en-US" sz="2400"/>
              <a:t> has awarded $766,761 to 24 nonprofits. These grants, determined during the annual meeting of the CWF board of directors in Indianapolis on Oct. 14, have been awarded to support youth-serving projects that seek to enhance the lives of children by addressing their physical, mental, emotional and spiritual needs. Since the foundation made its first three grants in 1955, more than $15 million has been awarded to assist the needs of children. </a:t>
            </a:r>
          </a:p>
          <a:p>
            <a:pPr>
              <a:lnSpc>
                <a:spcPct val="90000"/>
              </a:lnSpc>
            </a:pPr>
            <a:r>
              <a:rPr lang="en-US" sz="2400"/>
              <a:t> The following are the CWF grants awarded for 2019</a:t>
            </a:r>
            <a:r>
              <a:rPr lang="en-US" sz="2400" b="1"/>
              <a:t>:</a:t>
            </a:r>
            <a:r>
              <a:rPr lang="en-US" sz="2400"/>
              <a:t>  </a:t>
            </a:r>
          </a:p>
        </p:txBody>
      </p:sp>
      <p:graphicFrame>
        <p:nvGraphicFramePr>
          <p:cNvPr id="205828" name="Object 4"/>
          <p:cNvGraphicFramePr>
            <a:graphicFrameLocks noChangeAspect="1"/>
          </p:cNvGraphicFramePr>
          <p:nvPr>
            <p:ph sz="half" idx="2"/>
          </p:nvPr>
        </p:nvGraphicFramePr>
        <p:xfrm>
          <a:off x="304800" y="152400"/>
          <a:ext cx="1001713" cy="1447800"/>
        </p:xfrm>
        <a:graphic>
          <a:graphicData uri="http://schemas.openxmlformats.org/presentationml/2006/ole">
            <p:oleObj spid="_x0000_s205828" name="Picture" r:id="rId4" imgW="1478158" imgH="2136652" progId="">
              <p:embed/>
            </p:oleObj>
          </a:graphicData>
        </a:graphic>
      </p:graphicFrame>
    </p:spTree>
  </p:cSld>
  <p:clrMapOvr>
    <a:masterClrMapping/>
  </p:clrMapOvr>
  <p:transition>
    <p:wheel spokes="8"/>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851" name="Rectangle 3"/>
          <p:cNvSpPr>
            <a:spLocks noGrp="1" noChangeArrowheads="1"/>
          </p:cNvSpPr>
          <p:nvPr>
            <p:ph type="body" sz="half" idx="1"/>
          </p:nvPr>
        </p:nvSpPr>
        <p:spPr>
          <a:xfrm>
            <a:off x="0" y="1066800"/>
            <a:ext cx="9144000" cy="5562600"/>
          </a:xfrm>
        </p:spPr>
        <p:txBody>
          <a:bodyPr/>
          <a:lstStyle/>
          <a:p>
            <a:pPr>
              <a:lnSpc>
                <a:spcPct val="80000"/>
              </a:lnSpc>
            </a:pPr>
            <a:r>
              <a:rPr lang="en-US" sz="1400">
                <a:hlinkClick r:id="rId3"/>
              </a:rPr>
              <a:t>American Printing House for the Blind</a:t>
            </a:r>
            <a:r>
              <a:rPr lang="en-US" sz="1400"/>
              <a:t> of Louisville, Ky., was awarded $21,029 for its project, “Braille Tales: Sharing the Joy of Reading.” This grant will provide Braille Tales books to 2,500 visually impaired children throughout the country.</a:t>
            </a:r>
            <a:endParaRPr lang="en-US" sz="1400">
              <a:hlinkClick r:id="rId4"/>
            </a:endParaRPr>
          </a:p>
          <a:p>
            <a:pPr>
              <a:lnSpc>
                <a:spcPct val="80000"/>
              </a:lnSpc>
            </a:pPr>
            <a:r>
              <a:rPr lang="en-US" sz="1400">
                <a:hlinkClick r:id="rId4"/>
              </a:rPr>
              <a:t>Building Better Days</a:t>
            </a:r>
            <a:r>
              <a:rPr lang="en-US" sz="1400"/>
              <a:t> of Edgewater, Md., was awarded $10,000 for its project, “Power of Play.” This project provides pediatric patients with a building toy to take their mind off of treatments. The American Legion Auxiliary supports this grant.</a:t>
            </a:r>
            <a:endParaRPr lang="en-US" sz="1400">
              <a:hlinkClick r:id="rId5"/>
            </a:endParaRPr>
          </a:p>
          <a:p>
            <a:pPr>
              <a:lnSpc>
                <a:spcPct val="80000"/>
              </a:lnSpc>
            </a:pPr>
            <a:r>
              <a:rPr lang="en-US" sz="1400">
                <a:hlinkClick r:id="rId5"/>
              </a:rPr>
              <a:t>Children’s Hospital and Medical Center Foundation</a:t>
            </a:r>
            <a:r>
              <a:rPr lang="en-US" sz="1400"/>
              <a:t> of Omaha, Neb., was awarded $12,000 for its project, “Safe Sleep Education Program.” This project will fund Halo Sleep Sacks to more than 1,500 hospitals in North America.</a:t>
            </a:r>
            <a:endParaRPr lang="en-US" sz="1400">
              <a:hlinkClick r:id="rId6"/>
            </a:endParaRPr>
          </a:p>
          <a:p>
            <a:pPr>
              <a:lnSpc>
                <a:spcPct val="80000"/>
              </a:lnSpc>
            </a:pPr>
            <a:r>
              <a:rPr lang="en-US" sz="1400">
                <a:hlinkClick r:id="rId6"/>
              </a:rPr>
              <a:t>Children’s Organ Transplant Association</a:t>
            </a:r>
            <a:r>
              <a:rPr lang="en-US" sz="1400"/>
              <a:t> of Bloomington, Ind., was awarded $6,000 for its project, “The American Legion Family Friendly Fundraising Initiative.” This project will create The American Legion Family Friendly Fundraising Guide online to support COTA families and local post activities throughout the nation.</a:t>
            </a:r>
            <a:endParaRPr lang="en-US" sz="1400">
              <a:hlinkClick r:id="rId7"/>
            </a:endParaRPr>
          </a:p>
          <a:p>
            <a:pPr>
              <a:lnSpc>
                <a:spcPct val="80000"/>
              </a:lnSpc>
            </a:pPr>
            <a:r>
              <a:rPr lang="en-US" sz="1400">
                <a:hlinkClick r:id="rId7"/>
              </a:rPr>
              <a:t>Families Helping Families NOLA</a:t>
            </a:r>
            <a:r>
              <a:rPr lang="en-US" sz="1400"/>
              <a:t> of New Orleans was awarded $10,000 for its project, “Computer Coding for young people with Autism.” This project will provide success for youth with autism.</a:t>
            </a:r>
            <a:endParaRPr lang="en-US" sz="1400">
              <a:hlinkClick r:id="rId8"/>
            </a:endParaRPr>
          </a:p>
          <a:p>
            <a:pPr>
              <a:lnSpc>
                <a:spcPct val="80000"/>
              </a:lnSpc>
            </a:pPr>
            <a:r>
              <a:rPr lang="en-US" sz="1400">
                <a:hlinkClick r:id="rId8"/>
              </a:rPr>
              <a:t>Father Flanagan’s Boys Home</a:t>
            </a:r>
            <a:r>
              <a:rPr lang="en-US" sz="1400"/>
              <a:t> of Boys Town, Neb., was awarded $35,000 for its project, “Boys Town National Hotline: suicide prevention and mental health outreach.” This project will fund 18 weeks of online outreach in 2019 for the Boys Town Hotline.</a:t>
            </a:r>
          </a:p>
          <a:p>
            <a:pPr>
              <a:lnSpc>
                <a:spcPct val="80000"/>
              </a:lnSpc>
            </a:pPr>
            <a:r>
              <a:rPr lang="en-US" sz="1400">
                <a:hlinkClick r:id="rId9"/>
              </a:rPr>
              <a:t>Gift of Adoption</a:t>
            </a:r>
            <a:r>
              <a:rPr lang="en-US" sz="1400"/>
              <a:t> of Techny, Ill., was awarded $25,000 for its project, “Adoption Support for Vulnerable Children.” This project will fund the final needs to complete the adoption of vulnerable children in the United States, giving them permanent families and the chance to thrive.</a:t>
            </a:r>
            <a:endParaRPr lang="en-US" sz="1400" b="1"/>
          </a:p>
          <a:p>
            <a:pPr>
              <a:lnSpc>
                <a:spcPct val="80000"/>
              </a:lnSpc>
            </a:pPr>
            <a:r>
              <a:rPr lang="en-US" sz="1400" b="1"/>
              <a:t>Gulf Coast Council</a:t>
            </a:r>
            <a:r>
              <a:rPr lang="en-US" sz="1400"/>
              <a:t> – Boy Scouts of Pensacola, Fla., was awarded $7,000 for its project, “Rebuilding the Adventure for Generations to Come - Youth Camping Program.” This project will sponsor a handicap water lift for Scouts summer camping program.</a:t>
            </a:r>
          </a:p>
        </p:txBody>
      </p:sp>
      <p:sp>
        <p:nvSpPr>
          <p:cNvPr id="206855" name="Rectangle 7"/>
          <p:cNvSpPr>
            <a:spLocks noGrp="1" noChangeArrowheads="1"/>
          </p:cNvSpPr>
          <p:nvPr>
            <p:ph type="title"/>
          </p:nvPr>
        </p:nvSpPr>
        <p:spPr>
          <a:xfrm>
            <a:off x="990600" y="277813"/>
            <a:ext cx="7696200" cy="560387"/>
          </a:xfrm>
          <a:noFill/>
          <a:ln/>
        </p:spPr>
        <p:txBody>
          <a:bodyPr/>
          <a:lstStyle/>
          <a:p>
            <a:r>
              <a:rPr lang="en-US" sz="4000"/>
              <a:t>CWF Grants - 2019</a:t>
            </a:r>
          </a:p>
        </p:txBody>
      </p:sp>
      <p:graphicFrame>
        <p:nvGraphicFramePr>
          <p:cNvPr id="206856" name="Object 8"/>
          <p:cNvGraphicFramePr>
            <a:graphicFrameLocks noChangeAspect="1"/>
          </p:cNvGraphicFramePr>
          <p:nvPr>
            <p:ph sz="half" idx="2"/>
          </p:nvPr>
        </p:nvGraphicFramePr>
        <p:xfrm>
          <a:off x="304800" y="152400"/>
          <a:ext cx="579438" cy="838200"/>
        </p:xfrm>
        <a:graphic>
          <a:graphicData uri="http://schemas.openxmlformats.org/presentationml/2006/ole">
            <p:oleObj spid="_x0000_s206856" name="Picture" r:id="rId10" imgW="1478158" imgH="2136652" progId="">
              <p:embed/>
            </p:oleObj>
          </a:graphicData>
        </a:graphic>
      </p:graphicFrame>
    </p:spTree>
  </p:cSld>
  <p:clrMapOvr>
    <a:masterClrMapping/>
  </p:clrMapOvr>
  <p:transition>
    <p:wheel spokes="8"/>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066800" y="277813"/>
            <a:ext cx="7620000" cy="560387"/>
          </a:xfrm>
        </p:spPr>
        <p:txBody>
          <a:bodyPr/>
          <a:lstStyle/>
          <a:p>
            <a:r>
              <a:rPr lang="en-US" sz="4000"/>
              <a:t>CWF Grants - 2019</a:t>
            </a:r>
          </a:p>
        </p:txBody>
      </p:sp>
      <p:sp>
        <p:nvSpPr>
          <p:cNvPr id="207875" name="Rectangle 3"/>
          <p:cNvSpPr>
            <a:spLocks noGrp="1" noChangeArrowheads="1"/>
          </p:cNvSpPr>
          <p:nvPr>
            <p:ph type="body" sz="half" idx="1"/>
          </p:nvPr>
        </p:nvSpPr>
        <p:spPr>
          <a:xfrm>
            <a:off x="0" y="1066800"/>
            <a:ext cx="9144000" cy="5562600"/>
          </a:xfrm>
        </p:spPr>
        <p:txBody>
          <a:bodyPr/>
          <a:lstStyle/>
          <a:p>
            <a:pPr>
              <a:lnSpc>
                <a:spcPct val="80000"/>
              </a:lnSpc>
            </a:pPr>
            <a:r>
              <a:rPr lang="en-US" sz="1600">
                <a:hlinkClick r:id="rId3"/>
              </a:rPr>
              <a:t>John Hopkins All Children’s Hospital</a:t>
            </a:r>
            <a:r>
              <a:rPr lang="en-US" sz="1600"/>
              <a:t> of St. Petersburg, Fla., was awarded $25,200 for its project, “Pragmatic Acquisition of Language Skills, P.A.L.S. - A therapeutic Social Skills Group.” This project will provide a program for small group instruction of students on the high-end autism spectrum who have near-normal to above-average verbal and nonverbal skills.</a:t>
            </a:r>
            <a:endParaRPr lang="en-US" sz="1600">
              <a:hlinkClick r:id="rId4"/>
            </a:endParaRPr>
          </a:p>
          <a:p>
            <a:pPr>
              <a:lnSpc>
                <a:spcPct val="80000"/>
              </a:lnSpc>
            </a:pPr>
            <a:r>
              <a:rPr lang="en-US" sz="1600">
                <a:hlinkClick r:id="rId4"/>
              </a:rPr>
              <a:t>Mercy Medical Angels</a:t>
            </a:r>
            <a:r>
              <a:rPr lang="en-US" sz="1600"/>
              <a:t> (MMA) of Virginia Beach, Va., was awarded $51,000 for its project, “Angel Wings and Wheels for Children.” This project will maintain MMA's website to more effectively promote its services for children and to promote its MayDay4KIDS annual campaign to raise funds.</a:t>
            </a:r>
            <a:endParaRPr lang="en-US" sz="1600">
              <a:hlinkClick r:id="rId5"/>
            </a:endParaRPr>
          </a:p>
          <a:p>
            <a:pPr>
              <a:lnSpc>
                <a:spcPct val="80000"/>
              </a:lnSpc>
            </a:pPr>
            <a:r>
              <a:rPr lang="en-US" sz="1600">
                <a:hlinkClick r:id="rId5"/>
              </a:rPr>
              <a:t>National Autism Association</a:t>
            </a:r>
            <a:r>
              <a:rPr lang="en-US" sz="1600"/>
              <a:t> of Portsmouth, R.I., was awarded $58,408 for its project, “Big Red Safety Box.” This project will fund Big Red Safety Boxes designed to educate, raise awareness and provide tangible tools that may assist in preventing and responding to dangerous wandering-related incidents in the autism community.</a:t>
            </a:r>
            <a:endParaRPr lang="en-US" sz="1600">
              <a:hlinkClick r:id="rId6"/>
            </a:endParaRPr>
          </a:p>
          <a:p>
            <a:pPr>
              <a:lnSpc>
                <a:spcPct val="80000"/>
              </a:lnSpc>
            </a:pPr>
            <a:r>
              <a:rPr lang="en-US" sz="1600">
                <a:hlinkClick r:id="rId6"/>
              </a:rPr>
              <a:t>Organization for Autism Research</a:t>
            </a:r>
            <a:r>
              <a:rPr lang="en-US" sz="1600"/>
              <a:t> of Arlington, Va., was awarded $14,250 for its project, “A Parent's Guide to Research: 2019 Outreach.” This project will print and distribute the revised resource.</a:t>
            </a:r>
            <a:endParaRPr lang="en-US" sz="1600">
              <a:hlinkClick r:id="rId7"/>
            </a:endParaRPr>
          </a:p>
          <a:p>
            <a:pPr>
              <a:lnSpc>
                <a:spcPct val="80000"/>
              </a:lnSpc>
            </a:pPr>
            <a:r>
              <a:rPr lang="en-US" sz="1600">
                <a:hlinkClick r:id="rId7"/>
              </a:rPr>
              <a:t>Our Military Kids</a:t>
            </a:r>
            <a:r>
              <a:rPr lang="en-US" sz="1600"/>
              <a:t> of McLean, Va., was awarded $53,905 for its project, “Empowering a Generation of Military Kids.” This project will fun award packets, publish their quarterly newsletter and annual impact report, update the program website, and produce a benefits video.</a:t>
            </a:r>
            <a:endParaRPr lang="en-US" sz="1600">
              <a:hlinkClick r:id="rId8"/>
            </a:endParaRPr>
          </a:p>
          <a:p>
            <a:pPr>
              <a:lnSpc>
                <a:spcPct val="80000"/>
              </a:lnSpc>
            </a:pPr>
            <a:r>
              <a:rPr lang="en-US" sz="1600">
                <a:hlinkClick r:id="rId8"/>
              </a:rPr>
              <a:t>Pediatric Brain Tumor Foundation </a:t>
            </a:r>
            <a:r>
              <a:rPr lang="en-US" sz="1600"/>
              <a:t>of Asheville, N.C., was awarded $15,500 for its project, “The Starfolio Resource Notebook for Families of Children with Brain Cancer.” This project will provide a free resource notebook designed to help families of newly diagnosed patients partner with their child's health care team and organize medical information during treatment.</a:t>
            </a:r>
          </a:p>
        </p:txBody>
      </p:sp>
      <p:graphicFrame>
        <p:nvGraphicFramePr>
          <p:cNvPr id="207878" name="Object 6"/>
          <p:cNvGraphicFramePr>
            <a:graphicFrameLocks noChangeAspect="1"/>
          </p:cNvGraphicFramePr>
          <p:nvPr>
            <p:ph sz="half" idx="2"/>
          </p:nvPr>
        </p:nvGraphicFramePr>
        <p:xfrm>
          <a:off x="304800" y="152400"/>
          <a:ext cx="579438" cy="838200"/>
        </p:xfrm>
        <a:graphic>
          <a:graphicData uri="http://schemas.openxmlformats.org/presentationml/2006/ole">
            <p:oleObj spid="_x0000_s207878" name="Picture" r:id="rId9" imgW="1478158" imgH="2136652" progId="">
              <p:embed/>
            </p:oleObj>
          </a:graphicData>
        </a:graphic>
      </p:graphicFrame>
    </p:spTree>
  </p:cSld>
  <p:clrMapOvr>
    <a:masterClrMapping/>
  </p:clrMapOvr>
  <p:transition>
    <p:wheel spokes="8"/>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r>
              <a:rPr lang="en-US"/>
              <a:t>CWF Grants - 2019</a:t>
            </a:r>
          </a:p>
        </p:txBody>
      </p:sp>
      <p:sp>
        <p:nvSpPr>
          <p:cNvPr id="368643" name="Rectangle 3"/>
          <p:cNvSpPr>
            <a:spLocks noGrp="1" noChangeArrowheads="1"/>
          </p:cNvSpPr>
          <p:nvPr>
            <p:ph type="body" sz="half" idx="1"/>
          </p:nvPr>
        </p:nvSpPr>
        <p:spPr>
          <a:xfrm>
            <a:off x="457200" y="1600200"/>
            <a:ext cx="8382000" cy="4724400"/>
          </a:xfrm>
        </p:spPr>
        <p:txBody>
          <a:bodyPr/>
          <a:lstStyle/>
          <a:p>
            <a:pPr>
              <a:lnSpc>
                <a:spcPct val="80000"/>
              </a:lnSpc>
            </a:pPr>
            <a:r>
              <a:rPr lang="en-US" sz="1400">
                <a:hlinkClick r:id="rId3"/>
              </a:rPr>
              <a:t>St. Vincent Hospital Foundation</a:t>
            </a:r>
            <a:r>
              <a:rPr lang="en-US" sz="1400"/>
              <a:t> of Indianapolis was awarded $6,714 for its project, “Peyton Manning Children's Hospital at St. Vincent Healing Arts Program.” This project will fund the Healing Arts Program and services that are offered to any child hospitalized at Peyton Manning Children's Hospital at St. Vincent.</a:t>
            </a:r>
            <a:endParaRPr lang="en-US" sz="1400">
              <a:hlinkClick r:id="rId4"/>
            </a:endParaRPr>
          </a:p>
          <a:p>
            <a:pPr>
              <a:lnSpc>
                <a:spcPct val="80000"/>
              </a:lnSpc>
            </a:pPr>
            <a:r>
              <a:rPr lang="en-US" sz="1400">
                <a:hlinkClick r:id="rId4"/>
              </a:rPr>
              <a:t>The American Legion</a:t>
            </a:r>
            <a:r>
              <a:rPr lang="en-US" sz="1400"/>
              <a:t> National Headquarters of Indianapolis was awarded $51,000 for its project “2019 American Legion National Youth Programs Scholarships.” This grant will provide academic scholarships to the following youth programs: Boys Nation, Junior Shooting Sports, Baseball and Eagle Scout of the Year.</a:t>
            </a:r>
            <a:endParaRPr lang="en-US" sz="1400">
              <a:hlinkClick r:id="rId4"/>
            </a:endParaRPr>
          </a:p>
          <a:p>
            <a:pPr>
              <a:lnSpc>
                <a:spcPct val="80000"/>
              </a:lnSpc>
            </a:pPr>
            <a:r>
              <a:rPr lang="en-US" sz="1400">
                <a:hlinkClick r:id="rId4"/>
              </a:rPr>
              <a:t>The American Legion</a:t>
            </a:r>
            <a:r>
              <a:rPr lang="en-US" sz="1400"/>
              <a:t> National Headquarters of Indianapolis was awarded $75,000 for its project “The American Legion Temporary Financial Assistance Program-2019.” This grant will provide temporary financial assistance to children of veterans in need of shelter, food, utilities and clothing.</a:t>
            </a:r>
            <a:endParaRPr lang="en-US" sz="1400">
              <a:hlinkClick r:id="rId4"/>
            </a:endParaRPr>
          </a:p>
          <a:p>
            <a:pPr>
              <a:lnSpc>
                <a:spcPct val="80000"/>
              </a:lnSpc>
            </a:pPr>
            <a:r>
              <a:rPr lang="en-US" sz="1400">
                <a:hlinkClick r:id="rId4"/>
              </a:rPr>
              <a:t>The American Legion</a:t>
            </a:r>
            <a:r>
              <a:rPr lang="en-US" sz="1400"/>
              <a:t> National Headquarters of Indianapolis was awarded $138,000 for its project “The American Legion National Oratorical Contest-2019.” This grant will provide scholarships for youth competing in the 2019 American Legion Oratorical Contest.</a:t>
            </a:r>
            <a:endParaRPr lang="en-US" sz="1400">
              <a:hlinkClick r:id="rId5"/>
            </a:endParaRPr>
          </a:p>
          <a:p>
            <a:pPr>
              <a:lnSpc>
                <a:spcPct val="80000"/>
              </a:lnSpc>
            </a:pPr>
            <a:r>
              <a:rPr lang="en-US" sz="1400">
                <a:hlinkClick r:id="rId5"/>
              </a:rPr>
              <a:t>The Common Strand Foundation</a:t>
            </a:r>
            <a:r>
              <a:rPr lang="en-US" sz="1400"/>
              <a:t> of Dumfries, Va., was awarded $28,500 for its project “Children of PTSD Victims.” This grant will fund a website with kid-friendly downloadable reference material to help children cope with their situation and create a more balanced and nurturing home environment.</a:t>
            </a:r>
          </a:p>
          <a:p>
            <a:pPr>
              <a:lnSpc>
                <a:spcPct val="80000"/>
              </a:lnSpc>
            </a:pPr>
            <a:r>
              <a:rPr lang="en-US" sz="1400">
                <a:hlinkClick r:id="rId6"/>
              </a:rPr>
              <a:t>The Eight and Forty Foundation</a:t>
            </a:r>
            <a:r>
              <a:rPr lang="en-US" sz="1400"/>
              <a:t> of Lake Dallas, Texas, was awarded $15,000 for its project “Breath Better Today for a Healthier Future.” This grant will fund 300 children (with asthma, allergies or cystic fibrosis) the cost of breathing treatment, equipment or medication.</a:t>
            </a:r>
          </a:p>
        </p:txBody>
      </p:sp>
      <p:graphicFrame>
        <p:nvGraphicFramePr>
          <p:cNvPr id="368644" name="Object 4"/>
          <p:cNvGraphicFramePr>
            <a:graphicFrameLocks noChangeAspect="1"/>
          </p:cNvGraphicFramePr>
          <p:nvPr>
            <p:ph sz="half" idx="2"/>
          </p:nvPr>
        </p:nvGraphicFramePr>
        <p:xfrm>
          <a:off x="533400" y="457200"/>
          <a:ext cx="576263" cy="833438"/>
        </p:xfrm>
        <a:graphic>
          <a:graphicData uri="http://schemas.openxmlformats.org/presentationml/2006/ole">
            <p:oleObj spid="_x0000_s368644" name="Picture" r:id="rId7" imgW="1478158" imgH="2136652" progId="">
              <p:embed/>
            </p:oleObj>
          </a:graphicData>
        </a:graphic>
      </p:graphicFrame>
    </p:spTree>
  </p:cSld>
  <p:clrMapOvr>
    <a:masterClrMapping/>
  </p:clrMapOvr>
  <p:transition>
    <p:wheel spokes="8"/>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r>
              <a:rPr lang="en-US"/>
              <a:t>CWF Grants - 2019</a:t>
            </a:r>
          </a:p>
        </p:txBody>
      </p:sp>
      <p:sp>
        <p:nvSpPr>
          <p:cNvPr id="369667" name="Rectangle 3"/>
          <p:cNvSpPr>
            <a:spLocks noGrp="1" noChangeArrowheads="1"/>
          </p:cNvSpPr>
          <p:nvPr>
            <p:ph type="body" sz="half" idx="1"/>
          </p:nvPr>
        </p:nvSpPr>
        <p:spPr>
          <a:xfrm>
            <a:off x="457200" y="1600200"/>
            <a:ext cx="8382000" cy="4953000"/>
          </a:xfrm>
        </p:spPr>
        <p:txBody>
          <a:bodyPr/>
          <a:lstStyle/>
          <a:p>
            <a:pPr>
              <a:lnSpc>
                <a:spcPct val="80000"/>
              </a:lnSpc>
            </a:pPr>
            <a:r>
              <a:rPr lang="en-US" sz="1800">
                <a:hlinkClick r:id="rId3"/>
              </a:rPr>
              <a:t>ThinkFirst Foundation</a:t>
            </a:r>
            <a:r>
              <a:rPr lang="en-US" sz="1800"/>
              <a:t> of Naperville, Ill., was awarded $13,380 for its project, “Protecting Babies from Injury.” This grant will produce five brochures, identification cards and CellSlip pouches to new parents that cover a host of injuries that could cause death or disability.</a:t>
            </a:r>
            <a:endParaRPr lang="en-US" sz="1800">
              <a:hlinkClick r:id="rId4"/>
            </a:endParaRPr>
          </a:p>
          <a:p>
            <a:pPr>
              <a:lnSpc>
                <a:spcPct val="80000"/>
              </a:lnSpc>
            </a:pPr>
            <a:r>
              <a:rPr lang="en-US" sz="1800">
                <a:hlinkClick r:id="rId4"/>
              </a:rPr>
              <a:t>Too Small to Fail</a:t>
            </a:r>
            <a:r>
              <a:rPr lang="en-US" sz="1800"/>
              <a:t> of New York was awarded $50,000 for its project, “Increasing Access to Early Language Development Resources through Diaper Banks.” This grant will add 10 additional diaper banks in especially high-need communities with a focus on agencies that serve military and veteran families.</a:t>
            </a:r>
            <a:endParaRPr lang="en-US" sz="1800">
              <a:hlinkClick r:id="rId5"/>
            </a:endParaRPr>
          </a:p>
          <a:p>
            <a:pPr>
              <a:lnSpc>
                <a:spcPct val="80000"/>
              </a:lnSpc>
            </a:pPr>
            <a:r>
              <a:rPr lang="en-US" sz="1800">
                <a:hlinkClick r:id="rId5"/>
              </a:rPr>
              <a:t>Truth in Nature</a:t>
            </a:r>
            <a:r>
              <a:rPr lang="en-US" sz="1800"/>
              <a:t> of Vila Rica, Ga., was awarded $20,000 for its project, “Truth in Nature Program Expansion.” This grant will fund the opening of new chapters of outdoor Christian ministries for boys from fatherless and single parent homes in the following states: Louisiana, Georgia, South Carolina, North Carolina and Michigan.</a:t>
            </a:r>
            <a:endParaRPr lang="en-US" sz="1800">
              <a:hlinkClick r:id="rId6"/>
            </a:endParaRPr>
          </a:p>
          <a:p>
            <a:pPr>
              <a:lnSpc>
                <a:spcPct val="80000"/>
              </a:lnSpc>
            </a:pPr>
            <a:r>
              <a:rPr lang="en-US" sz="1800">
                <a:hlinkClick r:id="rId6"/>
              </a:rPr>
              <a:t>United Through Reading</a:t>
            </a:r>
            <a:r>
              <a:rPr lang="en-US" sz="1800"/>
              <a:t> of San Diego was awarded $24,875 for its project, “United Through Reading App Book Sponsorship.” This grant will fund books for 5,000 military children.</a:t>
            </a:r>
          </a:p>
        </p:txBody>
      </p:sp>
      <p:graphicFrame>
        <p:nvGraphicFramePr>
          <p:cNvPr id="369668" name="Object 4"/>
          <p:cNvGraphicFramePr>
            <a:graphicFrameLocks noChangeAspect="1"/>
          </p:cNvGraphicFramePr>
          <p:nvPr>
            <p:ph sz="half" idx="2"/>
          </p:nvPr>
        </p:nvGraphicFramePr>
        <p:xfrm>
          <a:off x="533400" y="457200"/>
          <a:ext cx="576263" cy="833438"/>
        </p:xfrm>
        <a:graphic>
          <a:graphicData uri="http://schemas.openxmlformats.org/presentationml/2006/ole">
            <p:oleObj spid="_x0000_s369668" name="Picture" r:id="rId7" imgW="1478158" imgH="2136652" progId="">
              <p:embed/>
            </p:oleObj>
          </a:graphicData>
        </a:graphic>
      </p:graphicFrame>
    </p:spTree>
  </p:cSld>
  <p:clrMapOvr>
    <a:masterClrMapping/>
  </p:clrMapOvr>
  <p:transition>
    <p:wheel spokes="8"/>
  </p:transition>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752600" y="277813"/>
            <a:ext cx="6934200" cy="1139825"/>
          </a:xfrm>
        </p:spPr>
        <p:txBody>
          <a:bodyPr/>
          <a:lstStyle/>
          <a:p>
            <a:r>
              <a:rPr lang="en-US"/>
              <a:t>Children’s Miracle Network</a:t>
            </a:r>
          </a:p>
        </p:txBody>
      </p:sp>
      <p:sp>
        <p:nvSpPr>
          <p:cNvPr id="209923" name="Rectangle 3"/>
          <p:cNvSpPr>
            <a:spLocks noGrp="1" noChangeArrowheads="1"/>
          </p:cNvSpPr>
          <p:nvPr>
            <p:ph type="body" idx="1"/>
          </p:nvPr>
        </p:nvSpPr>
        <p:spPr/>
        <p:txBody>
          <a:bodyPr/>
          <a:lstStyle/>
          <a:p>
            <a:pPr>
              <a:lnSpc>
                <a:spcPct val="80000"/>
              </a:lnSpc>
            </a:pPr>
            <a:r>
              <a:rPr lang="en-US" sz="4000" b="1"/>
              <a:t>Children's Miracle Network</a:t>
            </a:r>
            <a:r>
              <a:rPr lang="en-US" sz="2800" b="1"/>
              <a:t/>
            </a:r>
            <a:br>
              <a:rPr lang="en-US" sz="2800" b="1"/>
            </a:br>
            <a:r>
              <a:rPr lang="en-US" sz="2000" b="1"/>
              <a:t>—</a:t>
            </a:r>
            <a:r>
              <a:rPr lang="en-US" sz="2000" b="1" i="1"/>
              <a:t>the alliance of premier hospitals for children</a:t>
            </a:r>
            <a:r>
              <a:rPr lang="en-US" sz="2000" b="1"/>
              <a:t>—</a:t>
            </a:r>
            <a:r>
              <a:rPr lang="en-US" sz="2800"/>
              <a:t/>
            </a:r>
            <a:br>
              <a:rPr lang="en-US" sz="2800"/>
            </a:br>
            <a:endParaRPr lang="en-US" sz="2800"/>
          </a:p>
          <a:p>
            <a:pPr>
              <a:lnSpc>
                <a:spcPct val="80000"/>
              </a:lnSpc>
            </a:pPr>
            <a:r>
              <a:rPr lang="en-US" sz="2800"/>
              <a:t>is a non-profit organization dedicated to saving and improving the lives of children by raising funds for children’s hospitals across North America. Each year the 170 Children's Miracle Network hospitals provide the finest medical care, life-saving research and preventative education to help millions of kids overcome diseases and injuries of every kind. </a:t>
            </a:r>
          </a:p>
        </p:txBody>
      </p:sp>
      <p:pic>
        <p:nvPicPr>
          <p:cNvPr id="209925" name="Picture 5" descr="Champions_Am&amp;Can"/>
          <p:cNvPicPr>
            <a:picLocks noChangeAspect="1" noChangeArrowheads="1"/>
          </p:cNvPicPr>
          <p:nvPr/>
        </p:nvPicPr>
        <p:blipFill>
          <a:blip r:embed="rId2" cstate="print"/>
          <a:srcRect l="50667"/>
          <a:stretch>
            <a:fillRect/>
          </a:stretch>
        </p:blipFill>
        <p:spPr bwMode="auto">
          <a:xfrm>
            <a:off x="228600" y="228600"/>
            <a:ext cx="1409700" cy="11811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50" name="Rectangle 6"/>
          <p:cNvSpPr>
            <a:spLocks noGrp="1" noChangeArrowheads="1"/>
          </p:cNvSpPr>
          <p:nvPr>
            <p:ph type="title"/>
          </p:nvPr>
        </p:nvSpPr>
        <p:spPr/>
        <p:txBody>
          <a:bodyPr/>
          <a:lstStyle/>
          <a:p>
            <a:r>
              <a:rPr lang="en-US"/>
              <a:t>Josh &amp; Friends</a:t>
            </a:r>
          </a:p>
        </p:txBody>
      </p:sp>
      <p:pic>
        <p:nvPicPr>
          <p:cNvPr id="210949" name="Picture 5" descr="Josh and Friends Logo"/>
          <p:cNvPicPr>
            <a:picLocks noGrp="1" noChangeAspect="1" noChangeArrowheads="1"/>
          </p:cNvPicPr>
          <p:nvPr>
            <p:ph sz="half" idx="1"/>
          </p:nvPr>
        </p:nvPicPr>
        <p:blipFill>
          <a:blip r:embed="rId2" cstate="print"/>
          <a:srcRect/>
          <a:stretch>
            <a:fillRect/>
          </a:stretch>
        </p:blipFill>
        <p:spPr>
          <a:xfrm>
            <a:off x="152400" y="228600"/>
            <a:ext cx="1143000" cy="1127125"/>
          </a:xfrm>
          <a:noFill/>
          <a:ln/>
        </p:spPr>
      </p:pic>
      <p:sp>
        <p:nvSpPr>
          <p:cNvPr id="210952" name="Text Box 8"/>
          <p:cNvSpPr txBox="1">
            <a:spLocks noChangeArrowheads="1"/>
          </p:cNvSpPr>
          <p:nvPr/>
        </p:nvSpPr>
        <p:spPr bwMode="auto">
          <a:xfrm>
            <a:off x="304800" y="1447800"/>
            <a:ext cx="8610600" cy="5203825"/>
          </a:xfrm>
          <a:prstGeom prst="rect">
            <a:avLst/>
          </a:prstGeom>
          <a:noFill/>
          <a:ln w="9525" algn="ctr">
            <a:noFill/>
            <a:miter lim="800000"/>
            <a:headEnd/>
            <a:tailEnd/>
          </a:ln>
          <a:effectLst/>
        </p:spPr>
        <p:txBody>
          <a:bodyPr>
            <a:spAutoFit/>
          </a:bodyPr>
          <a:lstStyle/>
          <a:p>
            <a:pPr marL="342900" indent="-342900" algn="just"/>
            <a:r>
              <a:rPr lang="en-US" sz="2400">
                <a:effectLst>
                  <a:outerShdw blurRad="38100" dist="38100" dir="2700000" algn="tl">
                    <a:srgbClr val="FFFFFF"/>
                  </a:outerShdw>
                </a:effectLst>
              </a:rPr>
              <a:t>Josh is a sick child’s best friend. He’s a happy-go-lucky retriever, but that wasn’t always the case. Not long ago, the playful pup faced serious surgery, and he shares his story in </a:t>
            </a:r>
            <a:r>
              <a:rPr lang="en-US" sz="2400" i="1">
                <a:effectLst>
                  <a:outerShdw blurRad="38100" dist="38100" dir="2700000" algn="tl">
                    <a:srgbClr val="FFFFFF"/>
                  </a:outerShdw>
                </a:effectLst>
              </a:rPr>
              <a:t>I'll Be O.K.</a:t>
            </a:r>
            <a:r>
              <a:rPr lang="en-US" sz="2400">
                <a:effectLst>
                  <a:outerShdw blurRad="38100" dist="38100" dir="2700000" algn="tl">
                    <a:srgbClr val="FFFFFF"/>
                  </a:outerShdw>
                </a:effectLst>
              </a:rPr>
              <a:t> He talks about hospital visits, tests, and surgery from a dog’s point of view, a perspective shared by children. In </a:t>
            </a:r>
            <a:r>
              <a:rPr lang="en-US" sz="2400" i="1">
                <a:effectLst>
                  <a:outerShdw blurRad="38100" dist="38100" dir="2700000" algn="tl">
                    <a:srgbClr val="FFFFFF"/>
                  </a:outerShdw>
                </a:effectLst>
              </a:rPr>
              <a:t>I'll Be O.K.</a:t>
            </a:r>
            <a:r>
              <a:rPr lang="en-US" sz="2400">
                <a:effectLst>
                  <a:outerShdw blurRad="38100" dist="38100" dir="2700000" algn="tl">
                    <a:srgbClr val="FFFFFF"/>
                  </a:outerShdw>
                </a:effectLst>
              </a:rPr>
              <a:t>, Josh doesn’t just bark out facts, he opens his heart and shares his fears, the same ones faced by children. Josh makes a promise to be with a child, and he keeps it. Young Alicia knows that, and her story shows exactly how children can lean on Josh. Most hospitals even allow Josh to accompany a child through pre-op procedures and rejoin the patient in recovery. Even when mom and dad aren’t around, Josh will be there, reminding children that everything will be O.K.</a:t>
            </a:r>
          </a:p>
        </p:txBody>
      </p:sp>
    </p:spTree>
  </p:cSld>
  <p:clrMapOvr>
    <a:masterClrMapping/>
  </p:clrMapOvr>
  <p:transition>
    <p:wheel spokes="8"/>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r>
              <a:rPr lang="en-US"/>
              <a:t>Josh &amp; Friends</a:t>
            </a:r>
          </a:p>
        </p:txBody>
      </p:sp>
      <p:pic>
        <p:nvPicPr>
          <p:cNvPr id="214019" name="Picture 3" descr="Josh and Friends Logo"/>
          <p:cNvPicPr>
            <a:picLocks noGrp="1" noChangeAspect="1" noChangeArrowheads="1"/>
          </p:cNvPicPr>
          <p:nvPr>
            <p:ph sz="half" idx="1"/>
          </p:nvPr>
        </p:nvPicPr>
        <p:blipFill>
          <a:blip r:embed="rId2" cstate="print"/>
          <a:srcRect/>
          <a:stretch>
            <a:fillRect/>
          </a:stretch>
        </p:blipFill>
        <p:spPr>
          <a:xfrm>
            <a:off x="152400" y="228600"/>
            <a:ext cx="1143000" cy="1127125"/>
          </a:xfrm>
          <a:noFill/>
          <a:ln/>
        </p:spPr>
      </p:pic>
      <p:sp>
        <p:nvSpPr>
          <p:cNvPr id="214020" name="Text Box 4"/>
          <p:cNvSpPr txBox="1">
            <a:spLocks noChangeArrowheads="1"/>
          </p:cNvSpPr>
          <p:nvPr/>
        </p:nvSpPr>
        <p:spPr bwMode="auto">
          <a:xfrm>
            <a:off x="304800" y="1447800"/>
            <a:ext cx="8610600" cy="5216525"/>
          </a:xfrm>
          <a:prstGeom prst="rect">
            <a:avLst/>
          </a:prstGeom>
          <a:noFill/>
          <a:ln w="9525" algn="ctr">
            <a:noFill/>
            <a:miter lim="800000"/>
            <a:headEnd/>
            <a:tailEnd/>
          </a:ln>
          <a:effectLst/>
        </p:spPr>
        <p:txBody>
          <a:bodyPr>
            <a:spAutoFit/>
          </a:bodyPr>
          <a:lstStyle/>
          <a:p>
            <a:pPr marL="342900" indent="-342900" algn="just"/>
            <a:r>
              <a:rPr lang="en-US" sz="2800">
                <a:effectLst>
                  <a:outerShdw blurRad="38100" dist="38100" dir="2700000" algn="tl">
                    <a:srgbClr val="FFFFFF"/>
                  </a:outerShdw>
                </a:effectLst>
                <a:latin typeface="Verdana" pitchFamily="34" charset="0"/>
              </a:rPr>
              <a:t>Josh and his story have been endorsed by a prestigious group of educators, medical professionals and corporate sponsors including the Children’s Miracle Network, The American Veterinary Medical Association and The American Legion Family (The American Legion, The American Legion Auxiliary and Sons of the American Legion). A portion of each purchase price goes to the Children’s Miracle Network. Find out exactly how purchasing Josh helps by reading our mission.</a:t>
            </a:r>
          </a:p>
        </p:txBody>
      </p:sp>
    </p:spTree>
  </p:cSld>
  <p:clrMapOvr>
    <a:masterClrMapping/>
  </p:clrMapOvr>
  <p:transition>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Rectangle 2"/>
          <p:cNvSpPr>
            <a:spLocks noGrp="1" noChangeArrowheads="1"/>
          </p:cNvSpPr>
          <p:nvPr>
            <p:ph type="body" idx="1"/>
          </p:nvPr>
        </p:nvSpPr>
        <p:spPr/>
        <p:txBody>
          <a:bodyPr/>
          <a:lstStyle/>
          <a:p>
            <a:pPr algn="just">
              <a:lnSpc>
                <a:spcPct val="90000"/>
              </a:lnSpc>
            </a:pPr>
            <a:r>
              <a:rPr lang="en-US" dirty="0"/>
              <a:t>Each Squadron is the judge of its own membership.  This means the applicants can only join a certain Squadron if that Squadron elects the applicant into membership.  Just because someone is eligible does not mean the applicant automatically is a member.  In addition, members can only be disciplined, suspended or expelled from the </a:t>
            </a:r>
            <a:r>
              <a:rPr lang="en-US" dirty="0" smtClean="0"/>
              <a:t>SAL</a:t>
            </a:r>
            <a:r>
              <a:rPr lang="en-US" dirty="0"/>
              <a:t>. by their own Squadron.</a:t>
            </a:r>
          </a:p>
        </p:txBody>
      </p:sp>
      <p:sp>
        <p:nvSpPr>
          <p:cNvPr id="149507" name="Rectangle 3"/>
          <p:cNvSpPr>
            <a:spLocks noGrp="1" noChangeArrowheads="1"/>
          </p:cNvSpPr>
          <p:nvPr>
            <p:ph type="title"/>
          </p:nvPr>
        </p:nvSpPr>
        <p:spPr>
          <a:noFill/>
          <a:ln/>
        </p:spPr>
        <p:txBody>
          <a:bodyPr/>
          <a:lstStyle/>
          <a:p>
            <a:r>
              <a:rPr lang="en-US"/>
              <a:t>Squadrons and Membership </a:t>
            </a:r>
          </a:p>
        </p:txBody>
      </p:sp>
    </p:spTree>
  </p:cSld>
  <p:clrMapOvr>
    <a:masterClrMapping/>
  </p:clrMapOvr>
  <p:transition>
    <p:wheel spokes="8"/>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a:t>Spinoza’s “Buddy Bear” Project</a:t>
            </a:r>
          </a:p>
        </p:txBody>
      </p:sp>
      <p:sp>
        <p:nvSpPr>
          <p:cNvPr id="215043" name="Rectangle 3"/>
          <p:cNvSpPr>
            <a:spLocks noGrp="1" noChangeArrowheads="1"/>
          </p:cNvSpPr>
          <p:nvPr>
            <p:ph type="body" idx="1"/>
          </p:nvPr>
        </p:nvSpPr>
        <p:spPr/>
        <p:txBody>
          <a:bodyPr/>
          <a:lstStyle/>
          <a:p>
            <a:pPr>
              <a:lnSpc>
                <a:spcPct val="90000"/>
              </a:lnSpc>
            </a:pPr>
            <a:r>
              <a:rPr lang="en-US" sz="2800"/>
              <a:t>Spinoza was created as a healing gift of love. The "buddy bear project" was created for people to extend hope and encouragement to children in their communities.</a:t>
            </a:r>
          </a:p>
          <a:p>
            <a:pPr>
              <a:lnSpc>
                <a:spcPct val="90000"/>
              </a:lnSpc>
            </a:pPr>
            <a:r>
              <a:rPr lang="en-US" sz="2800"/>
              <a:t>Spinoza is a powerful form of therapy that benefits children throughout their lives. Spinoza also provides families with an effective tool for facilitating communication in a time of uncertainty or loss.</a:t>
            </a:r>
          </a:p>
        </p:txBody>
      </p:sp>
    </p:spTree>
  </p:cSld>
  <p:clrMapOvr>
    <a:masterClrMapping/>
  </p:clrMapOvr>
  <p:transition>
    <p:wheel spokes="8"/>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US"/>
              <a:t>Special Olympics</a:t>
            </a:r>
          </a:p>
        </p:txBody>
      </p:sp>
      <p:sp>
        <p:nvSpPr>
          <p:cNvPr id="216067" name="Rectangle 3"/>
          <p:cNvSpPr>
            <a:spLocks noGrp="1" noChangeArrowheads="1"/>
          </p:cNvSpPr>
          <p:nvPr>
            <p:ph type="body" idx="1"/>
          </p:nvPr>
        </p:nvSpPr>
        <p:spPr/>
        <p:txBody>
          <a:bodyPr/>
          <a:lstStyle/>
          <a:p>
            <a:pPr>
              <a:lnSpc>
                <a:spcPct val="90000"/>
              </a:lnSpc>
            </a:pPr>
            <a:r>
              <a:rPr lang="en-US" sz="2800"/>
              <a:t>The Special Olympics Schools &amp; Youth initiative is committed to increasing the participation of youth without intellectual disabilities in Special Olympics activities by establishing school-based Special Olympics Programs and activities, such as </a:t>
            </a:r>
            <a:r>
              <a:rPr lang="en-US" sz="2800" b="1"/>
              <a:t>Special Olympics Get Into It</a:t>
            </a:r>
            <a:r>
              <a:rPr lang="en-US" sz="2800"/>
              <a:t> (SO Get Into It™, a free service-learning curriculum celebrating diversity) and local, national, regional and global </a:t>
            </a:r>
            <a:r>
              <a:rPr lang="en-US" sz="2800" b="1"/>
              <a:t>Youth Summits</a:t>
            </a:r>
            <a:r>
              <a:rPr lang="en-US" sz="2800"/>
              <a:t> </a:t>
            </a:r>
          </a:p>
        </p:txBody>
      </p:sp>
    </p:spTree>
  </p:cSld>
  <p:clrMapOvr>
    <a:masterClrMapping/>
  </p:clrMapOvr>
  <p:transition>
    <p:wheel spokes="8"/>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a:t>Special Olympics</a:t>
            </a:r>
          </a:p>
        </p:txBody>
      </p:sp>
      <p:sp>
        <p:nvSpPr>
          <p:cNvPr id="217091" name="Rectangle 3"/>
          <p:cNvSpPr>
            <a:spLocks noGrp="1" noChangeArrowheads="1"/>
          </p:cNvSpPr>
          <p:nvPr>
            <p:ph type="body" idx="1"/>
          </p:nvPr>
        </p:nvSpPr>
        <p:spPr>
          <a:xfrm>
            <a:off x="457200" y="1371600"/>
            <a:ext cx="8229600" cy="5257800"/>
          </a:xfrm>
        </p:spPr>
        <p:txBody>
          <a:bodyPr/>
          <a:lstStyle/>
          <a:p>
            <a:pPr>
              <a:lnSpc>
                <a:spcPct val="80000"/>
              </a:lnSpc>
            </a:pPr>
            <a:r>
              <a:rPr lang="en-US" sz="2800"/>
              <a:t>The Schools &amp; Youth initiative encompasses several related goals:</a:t>
            </a:r>
            <a:r>
              <a:rPr lang="en-US" sz="2000"/>
              <a:t> </a:t>
            </a:r>
          </a:p>
          <a:p>
            <a:pPr lvl="1">
              <a:lnSpc>
                <a:spcPct val="80000"/>
              </a:lnSpc>
            </a:pPr>
            <a:r>
              <a:rPr lang="en-US"/>
              <a:t>Develop new constituencies and leaders for the Special Olympics movement </a:t>
            </a:r>
          </a:p>
          <a:p>
            <a:pPr lvl="1">
              <a:lnSpc>
                <a:spcPct val="80000"/>
              </a:lnSpc>
            </a:pPr>
            <a:r>
              <a:rPr lang="en-US"/>
              <a:t>Promote greater understanding and acceptance of similarities and differences in others among school-age youth </a:t>
            </a:r>
          </a:p>
          <a:p>
            <a:pPr lvl="1">
              <a:lnSpc>
                <a:spcPct val="80000"/>
              </a:lnSpc>
            </a:pPr>
            <a:r>
              <a:rPr lang="en-US"/>
              <a:t>Involve school-age youth in a variety of activities centered on Special Olympics, including participation in Special Olympics sports and events that will enable them to play a positive role in their schools and communities. </a:t>
            </a:r>
            <a:endParaRPr lang="en-US" sz="2400"/>
          </a:p>
        </p:txBody>
      </p:sp>
    </p:spTree>
  </p:cSld>
  <p:clrMapOvr>
    <a:masterClrMapping/>
  </p:clrMapOvr>
  <p:transition>
    <p:wheel spokes="8"/>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t>Special Olympics</a:t>
            </a:r>
          </a:p>
        </p:txBody>
      </p:sp>
      <p:sp>
        <p:nvSpPr>
          <p:cNvPr id="218115" name="Rectangle 3"/>
          <p:cNvSpPr>
            <a:spLocks noGrp="1" noChangeArrowheads="1"/>
          </p:cNvSpPr>
          <p:nvPr>
            <p:ph type="body" idx="1"/>
          </p:nvPr>
        </p:nvSpPr>
        <p:spPr/>
        <p:txBody>
          <a:bodyPr/>
          <a:lstStyle/>
          <a:p>
            <a:pPr>
              <a:lnSpc>
                <a:spcPct val="90000"/>
              </a:lnSpc>
            </a:pPr>
            <a:r>
              <a:rPr lang="en-US"/>
              <a:t>Young people are capable of conveying important information and helping to spread the message of the Special Olympics movement around the world. To help facilitate this, members of the Special Olympics Global Youth Advisory Council contribute to the </a:t>
            </a:r>
            <a:r>
              <a:rPr lang="en-US" i="1"/>
              <a:t>SO Get Into It Gazette</a:t>
            </a:r>
            <a:r>
              <a:rPr lang="en-US"/>
              <a:t> available on the SO Get Into It Web site. </a:t>
            </a:r>
          </a:p>
        </p:txBody>
      </p:sp>
    </p:spTree>
  </p:cSld>
  <p:clrMapOvr>
    <a:masterClrMapping/>
  </p:clrMapOvr>
  <p:transition>
    <p:wheel spokes="8"/>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t>Special Olympics</a:t>
            </a:r>
          </a:p>
        </p:txBody>
      </p:sp>
      <p:sp>
        <p:nvSpPr>
          <p:cNvPr id="219139" name="Rectangle 3"/>
          <p:cNvSpPr>
            <a:spLocks noGrp="1" noChangeArrowheads="1"/>
          </p:cNvSpPr>
          <p:nvPr>
            <p:ph type="body" idx="1"/>
          </p:nvPr>
        </p:nvSpPr>
        <p:spPr>
          <a:xfrm>
            <a:off x="457200" y="1600200"/>
            <a:ext cx="8229600" cy="4953000"/>
          </a:xfrm>
        </p:spPr>
        <p:txBody>
          <a:bodyPr/>
          <a:lstStyle/>
          <a:p>
            <a:r>
              <a:rPr lang="en-US"/>
              <a:t>The Global Youth Advisory Council is made up of alumni from Global Youth Summits conducted every two years at the Special Olympics World Winter or Summer Games. Upon returning home, the Council posts stories and images in the Gazette about terrific activities in their schools and hometown communities. </a:t>
            </a:r>
          </a:p>
        </p:txBody>
      </p:sp>
    </p:spTree>
  </p:cSld>
  <p:clrMapOvr>
    <a:masterClrMapping/>
  </p:clrMapOvr>
  <p:transition>
    <p:wheel spokes="8"/>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z="4000"/>
              <a:t>Veterans Affairs &amp; Rehabilitation</a:t>
            </a:r>
          </a:p>
        </p:txBody>
      </p:sp>
      <p:sp>
        <p:nvSpPr>
          <p:cNvPr id="62467" name="Rectangle 3"/>
          <p:cNvSpPr>
            <a:spLocks noGrp="1" noChangeArrowheads="1"/>
          </p:cNvSpPr>
          <p:nvPr>
            <p:ph type="body" idx="1"/>
          </p:nvPr>
        </p:nvSpPr>
        <p:spPr/>
        <p:txBody>
          <a:bodyPr/>
          <a:lstStyle/>
          <a:p>
            <a:pPr>
              <a:lnSpc>
                <a:spcPct val="80000"/>
              </a:lnSpc>
            </a:pPr>
            <a:r>
              <a:rPr lang="en-US"/>
              <a:t>The founders of The American Legion realized that one of the organization's major concerns would be the plight of disabled veterans. The Sons of The American Legion concurs and focuses in on volunteering man‑hours, donating money and equipment for veterans in Veterans Administration facilities, State Veterans Hospitals and Nursing Homes.</a:t>
            </a:r>
          </a:p>
        </p:txBody>
      </p:sp>
    </p:spTree>
  </p:cSld>
  <p:clrMapOvr>
    <a:masterClrMapping/>
  </p:clrMapOvr>
  <p:transition>
    <p:wheel spokes="8"/>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t>Veterans Affairs &amp; Rehabilitation</a:t>
            </a:r>
          </a:p>
        </p:txBody>
      </p:sp>
      <p:sp>
        <p:nvSpPr>
          <p:cNvPr id="221187" name="Rectangle 3"/>
          <p:cNvSpPr>
            <a:spLocks noGrp="1" noChangeArrowheads="1"/>
          </p:cNvSpPr>
          <p:nvPr>
            <p:ph type="body" idx="1"/>
          </p:nvPr>
        </p:nvSpPr>
        <p:spPr/>
        <p:txBody>
          <a:bodyPr/>
          <a:lstStyle/>
          <a:p>
            <a:r>
              <a:rPr lang="en-US"/>
              <a:t>With our parent organization, The American Legion, being the Nation's largest veterans service organization, it provides medical consultants and attorneys who provide representation before the Department of Veterans Affairs on behalf of its members and veterans everywhere. </a:t>
            </a:r>
          </a:p>
          <a:p>
            <a:endParaRPr lang="en-US" sz="2800"/>
          </a:p>
        </p:txBody>
      </p:sp>
    </p:spTree>
  </p:cSld>
  <p:clrMapOvr>
    <a:masterClrMapping/>
  </p:clrMapOvr>
  <p:transition>
    <p:wheel spokes="8"/>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Legislative Affairs</a:t>
            </a:r>
          </a:p>
        </p:txBody>
      </p:sp>
      <p:sp>
        <p:nvSpPr>
          <p:cNvPr id="63491" name="Rectangle 3"/>
          <p:cNvSpPr>
            <a:spLocks noGrp="1" noChangeArrowheads="1"/>
          </p:cNvSpPr>
          <p:nvPr>
            <p:ph type="body" idx="1"/>
          </p:nvPr>
        </p:nvSpPr>
        <p:spPr/>
        <p:txBody>
          <a:bodyPr/>
          <a:lstStyle/>
          <a:p>
            <a:pPr>
              <a:lnSpc>
                <a:spcPct val="80000"/>
              </a:lnSpc>
              <a:buFont typeface="Wingdings" pitchFamily="2" charset="2"/>
              <a:buNone/>
            </a:pPr>
            <a:r>
              <a:rPr lang="en-US" sz="2800"/>
              <a:t>The Sons of The American Legion needed a vehicle to effectively present its legislative proposals to The American Legion for amplification to Congress. Thus, the Legislative Affairs Commission was formed. But in addition to this job, the Commission's rapid dissemination of information from local, state and national legislative bodies to our members allows the Sons of The American Legion to respond to issues and rally its members into action. </a:t>
            </a:r>
          </a:p>
        </p:txBody>
      </p:sp>
    </p:spTree>
  </p:cSld>
  <p:clrMapOvr>
    <a:masterClrMapping/>
  </p:clrMapOvr>
  <p:transition>
    <p:wheel spokes="8"/>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Public Relations</a:t>
            </a:r>
          </a:p>
        </p:txBody>
      </p:sp>
      <p:sp>
        <p:nvSpPr>
          <p:cNvPr id="64515" name="Rectangle 3"/>
          <p:cNvSpPr>
            <a:spLocks noGrp="1" noChangeArrowheads="1"/>
          </p:cNvSpPr>
          <p:nvPr>
            <p:ph type="body" idx="1"/>
          </p:nvPr>
        </p:nvSpPr>
        <p:spPr>
          <a:xfrm>
            <a:off x="457200" y="1600200"/>
            <a:ext cx="8229600" cy="4953000"/>
          </a:xfrm>
        </p:spPr>
        <p:txBody>
          <a:bodyPr/>
          <a:lstStyle/>
          <a:p>
            <a:pPr>
              <a:lnSpc>
                <a:spcPct val="90000"/>
              </a:lnSpc>
            </a:pPr>
            <a:r>
              <a:rPr lang="en-US"/>
              <a:t>The goals on the Public Relations Commission are:</a:t>
            </a:r>
          </a:p>
          <a:p>
            <a:pPr lvl="1">
              <a:lnSpc>
                <a:spcPct val="90000"/>
              </a:lnSpc>
            </a:pPr>
            <a:r>
              <a:rPr lang="en-US"/>
              <a:t>Work in concert with other Commissions and Committees and assist them in achieving their goals associated with public and media relations.  </a:t>
            </a:r>
          </a:p>
          <a:p>
            <a:pPr lvl="1">
              <a:lnSpc>
                <a:spcPct val="90000"/>
              </a:lnSpc>
            </a:pPr>
            <a:r>
              <a:rPr lang="en-US"/>
              <a:t>To provide the organizations in each Detachment, District and Squadron with news and information that is going on at the National level of the organization and across the country.</a:t>
            </a:r>
          </a:p>
        </p:txBody>
      </p:sp>
    </p:spTree>
  </p:cSld>
  <p:clrMapOvr>
    <a:masterClrMapping/>
  </p:clrMapOvr>
  <p:transition>
    <p:wheel spokes="8"/>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t>Community Service</a:t>
            </a:r>
          </a:p>
        </p:txBody>
      </p:sp>
      <p:sp>
        <p:nvSpPr>
          <p:cNvPr id="65539" name="Rectangle 3"/>
          <p:cNvSpPr>
            <a:spLocks noGrp="1" noChangeArrowheads="1"/>
          </p:cNvSpPr>
          <p:nvPr>
            <p:ph type="body" idx="1"/>
          </p:nvPr>
        </p:nvSpPr>
        <p:spPr>
          <a:xfrm>
            <a:off x="457200" y="1600200"/>
            <a:ext cx="8229600" cy="4953000"/>
          </a:xfrm>
        </p:spPr>
        <p:txBody>
          <a:bodyPr/>
          <a:lstStyle/>
          <a:p>
            <a:r>
              <a:rPr lang="en-US" sz="2800"/>
              <a:t>This broad‑ranging division of the Sons of The American Legion deals with the interaction of members of local Squadrons and other volunteer, civic and service organizations in the community.</a:t>
            </a:r>
          </a:p>
          <a:p>
            <a:pPr lvl="1"/>
            <a:r>
              <a:rPr lang="en-US"/>
              <a:t>Areas such as:</a:t>
            </a:r>
          </a:p>
          <a:p>
            <a:pPr lvl="2"/>
            <a:r>
              <a:rPr lang="en-US" sz="2800"/>
              <a:t>Blood Donations</a:t>
            </a:r>
          </a:p>
          <a:p>
            <a:pPr lvl="2"/>
            <a:r>
              <a:rPr lang="en-US" sz="2800"/>
              <a:t>Food shelves</a:t>
            </a:r>
          </a:p>
          <a:p>
            <a:pPr lvl="2"/>
            <a:r>
              <a:rPr lang="en-US" sz="2800"/>
              <a:t>Boy Scouts</a:t>
            </a:r>
          </a:p>
          <a:p>
            <a:pPr lvl="2"/>
            <a:r>
              <a:rPr lang="en-US" sz="2800"/>
              <a:t>Recycling efforts</a:t>
            </a:r>
          </a:p>
        </p:txBody>
      </p:sp>
    </p:spTree>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p:txBody>
          <a:bodyPr/>
          <a:lstStyle/>
          <a:p>
            <a:pPr algn="just"/>
            <a:r>
              <a:rPr lang="en-US" sz="3600"/>
              <a:t>Squadrons cannot discriminate against applicants on the basis of race, creed, color, age or religion.  This is Federal Law. </a:t>
            </a:r>
          </a:p>
          <a:p>
            <a:pPr algn="just"/>
            <a:r>
              <a:rPr lang="en-US" sz="3600"/>
              <a:t>Every member present at a meeting must "cast his own vote".  There is no proxy voting in Squadron meetings. </a:t>
            </a:r>
          </a:p>
        </p:txBody>
      </p:sp>
      <p:sp>
        <p:nvSpPr>
          <p:cNvPr id="150531" name="Rectangle 3"/>
          <p:cNvSpPr>
            <a:spLocks noGrp="1" noChangeArrowheads="1"/>
          </p:cNvSpPr>
          <p:nvPr>
            <p:ph type="title"/>
          </p:nvPr>
        </p:nvSpPr>
        <p:spPr>
          <a:noFill/>
          <a:ln/>
        </p:spPr>
        <p:txBody>
          <a:bodyPr/>
          <a:lstStyle/>
          <a:p>
            <a:r>
              <a:rPr lang="en-US"/>
              <a:t>Squadrons and Membership </a:t>
            </a:r>
          </a:p>
        </p:txBody>
      </p:sp>
    </p:spTree>
  </p:cSld>
  <p:clrMapOvr>
    <a:masterClrMapping/>
  </p:clrMapOvr>
  <p:transition>
    <p:wheel spokes="8"/>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a:t>Community Service</a:t>
            </a:r>
          </a:p>
        </p:txBody>
      </p:sp>
      <p:sp>
        <p:nvSpPr>
          <p:cNvPr id="222211" name="Rectangle 3"/>
          <p:cNvSpPr>
            <a:spLocks noGrp="1" noChangeArrowheads="1"/>
          </p:cNvSpPr>
          <p:nvPr>
            <p:ph type="body" idx="1"/>
          </p:nvPr>
        </p:nvSpPr>
        <p:spPr>
          <a:xfrm>
            <a:off x="457200" y="1371600"/>
            <a:ext cx="8229600" cy="5486400"/>
          </a:xfrm>
        </p:spPr>
        <p:txBody>
          <a:bodyPr/>
          <a:lstStyle/>
          <a:p>
            <a:pPr lvl="1">
              <a:lnSpc>
                <a:spcPct val="90000"/>
              </a:lnSpc>
            </a:pPr>
            <a:r>
              <a:rPr lang="en-US" sz="3200"/>
              <a:t>Areas such as:</a:t>
            </a:r>
            <a:endParaRPr lang="en-US"/>
          </a:p>
          <a:p>
            <a:pPr lvl="2">
              <a:lnSpc>
                <a:spcPct val="90000"/>
              </a:lnSpc>
            </a:pPr>
            <a:r>
              <a:rPr lang="en-US" sz="2800"/>
              <a:t>Drug education programs</a:t>
            </a:r>
          </a:p>
          <a:p>
            <a:pPr lvl="2">
              <a:lnSpc>
                <a:spcPct val="90000"/>
              </a:lnSpc>
            </a:pPr>
            <a:r>
              <a:rPr lang="en-US" sz="2800"/>
              <a:t>Senior Centers</a:t>
            </a:r>
          </a:p>
          <a:p>
            <a:pPr lvl="2">
              <a:lnSpc>
                <a:spcPct val="90000"/>
              </a:lnSpc>
            </a:pPr>
            <a:r>
              <a:rPr lang="en-US" sz="2800"/>
              <a:t>Interaction with local schools</a:t>
            </a:r>
          </a:p>
          <a:p>
            <a:pPr lvl="2">
              <a:lnSpc>
                <a:spcPct val="90000"/>
              </a:lnSpc>
            </a:pPr>
            <a:r>
              <a:rPr lang="en-US" sz="2800"/>
              <a:t>Sponsorship of Color Guards, Drill Teams ,and Drum and Bugle Corps</a:t>
            </a:r>
          </a:p>
          <a:p>
            <a:pPr lvl="2">
              <a:lnSpc>
                <a:spcPct val="90000"/>
              </a:lnSpc>
            </a:pPr>
            <a:r>
              <a:rPr lang="en-US" sz="2800"/>
              <a:t>Whether it concerns donating money, equipment or man-hours, the impact that members of the Sons of The American Legion Squadrons have in their "hometowns" is indeed far-reaching.</a:t>
            </a:r>
            <a:endParaRPr lang="en-US"/>
          </a:p>
        </p:txBody>
      </p:sp>
    </p:spTree>
  </p:cSld>
  <p:clrMapOvr>
    <a:masterClrMapping/>
  </p:clrMapOvr>
  <p:transition>
    <p:wheel spokes="8"/>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25958" name="Rectangle 6"/>
          <p:cNvSpPr>
            <a:spLocks noChangeArrowheads="1"/>
          </p:cNvSpPr>
          <p:nvPr/>
        </p:nvSpPr>
        <p:spPr bwMode="auto">
          <a:xfrm>
            <a:off x="2209800" y="152400"/>
            <a:ext cx="4876800" cy="6477000"/>
          </a:xfrm>
          <a:prstGeom prst="rect">
            <a:avLst/>
          </a:prstGeom>
          <a:noFill/>
          <a:ln w="9525" algn="ctr">
            <a:noFill/>
            <a:miter lim="800000"/>
            <a:headEnd/>
            <a:tailEnd/>
          </a:ln>
          <a:effectLst/>
        </p:spPr>
        <p:txBody>
          <a:bodyPr wrap="none" anchor="ctr"/>
          <a:lstStyle/>
          <a:p>
            <a:endParaRPr lang="en-US"/>
          </a:p>
        </p:txBody>
      </p:sp>
      <p:sp>
        <p:nvSpPr>
          <p:cNvPr id="125959" name="Rectangle 7"/>
          <p:cNvSpPr>
            <a:spLocks noChangeArrowheads="1"/>
          </p:cNvSpPr>
          <p:nvPr/>
        </p:nvSpPr>
        <p:spPr bwMode="auto">
          <a:xfrm>
            <a:off x="1981200" y="0"/>
            <a:ext cx="5181600" cy="6629400"/>
          </a:xfrm>
          <a:prstGeom prst="rect">
            <a:avLst/>
          </a:prstGeom>
          <a:noFill/>
          <a:ln w="15875" algn="ctr">
            <a:solidFill>
              <a:schemeClr val="tx1"/>
            </a:solidFill>
            <a:miter lim="800000"/>
            <a:headEnd/>
            <a:tailEnd/>
          </a:ln>
          <a:effectLst/>
        </p:spPr>
        <p:txBody>
          <a:bodyPr wrap="none" anchor="ctr"/>
          <a:lstStyle/>
          <a:p>
            <a:endParaRPr lang="en-US"/>
          </a:p>
        </p:txBody>
      </p:sp>
      <p:sp>
        <p:nvSpPr>
          <p:cNvPr id="125965" name="Text Box 13"/>
          <p:cNvSpPr txBox="1">
            <a:spLocks noChangeArrowheads="1"/>
          </p:cNvSpPr>
          <p:nvPr/>
        </p:nvSpPr>
        <p:spPr bwMode="auto">
          <a:xfrm>
            <a:off x="304800" y="1066800"/>
            <a:ext cx="3581400" cy="3113088"/>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Squadron</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Consolidated</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Report</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Form</a:t>
            </a:r>
          </a:p>
        </p:txBody>
      </p:sp>
      <p:pic>
        <p:nvPicPr>
          <p:cNvPr id="125969" name="Picture 17" descr="ExtractPage1"/>
          <p:cNvPicPr>
            <a:picLocks noChangeAspect="1" noChangeArrowheads="1"/>
          </p:cNvPicPr>
          <p:nvPr/>
        </p:nvPicPr>
        <p:blipFill>
          <a:blip r:embed="rId3" cstate="print"/>
          <a:srcRect/>
          <a:stretch>
            <a:fillRect/>
          </a:stretch>
        </p:blipFill>
        <p:spPr bwMode="auto">
          <a:xfrm>
            <a:off x="3843338" y="0"/>
            <a:ext cx="5300662" cy="68580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26658" name="Text Box 2"/>
          <p:cNvSpPr txBox="1">
            <a:spLocks noChangeArrowheads="1"/>
          </p:cNvSpPr>
          <p:nvPr/>
        </p:nvSpPr>
        <p:spPr bwMode="auto">
          <a:xfrm>
            <a:off x="304800" y="1066800"/>
            <a:ext cx="3581400" cy="3937000"/>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VAVS</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Certification</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Report</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Form</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Page 1</a:t>
            </a:r>
          </a:p>
        </p:txBody>
      </p:sp>
      <p:pic>
        <p:nvPicPr>
          <p:cNvPr id="326659" name="Picture 3" descr="mso286D1"/>
          <p:cNvPicPr>
            <a:picLocks noChangeAspect="1" noChangeArrowheads="1"/>
          </p:cNvPicPr>
          <p:nvPr/>
        </p:nvPicPr>
        <p:blipFill>
          <a:blip r:embed="rId3" cstate="print"/>
          <a:srcRect l="7739" t="3543" r="8722" b="14264"/>
          <a:stretch>
            <a:fillRect/>
          </a:stretch>
        </p:blipFill>
        <p:spPr bwMode="auto">
          <a:xfrm>
            <a:off x="3581400" y="0"/>
            <a:ext cx="5068888" cy="68580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28707" name="Picture 3" descr="mso4D2F6"/>
          <p:cNvPicPr>
            <a:picLocks noChangeAspect="1" noChangeArrowheads="1"/>
          </p:cNvPicPr>
          <p:nvPr/>
        </p:nvPicPr>
        <p:blipFill>
          <a:blip r:embed="rId3" cstate="print"/>
          <a:srcRect l="8722" t="8546" r="8722" b="17838"/>
          <a:stretch>
            <a:fillRect/>
          </a:stretch>
        </p:blipFill>
        <p:spPr bwMode="auto">
          <a:xfrm>
            <a:off x="3276600" y="0"/>
            <a:ext cx="5592763" cy="6858000"/>
          </a:xfrm>
          <a:prstGeom prst="rect">
            <a:avLst/>
          </a:prstGeom>
          <a:noFill/>
        </p:spPr>
      </p:pic>
      <p:sp>
        <p:nvSpPr>
          <p:cNvPr id="328706" name="Text Box 2"/>
          <p:cNvSpPr txBox="1">
            <a:spLocks noChangeArrowheads="1"/>
          </p:cNvSpPr>
          <p:nvPr/>
        </p:nvSpPr>
        <p:spPr bwMode="auto">
          <a:xfrm>
            <a:off x="304800" y="1066800"/>
            <a:ext cx="3581400" cy="3937000"/>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VAVS</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Certification</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Report</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Form</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Page 2</a:t>
            </a:r>
          </a:p>
        </p:txBody>
      </p:sp>
    </p:spTree>
  </p:cSld>
  <p:clrMapOvr>
    <a:masterClrMapping/>
  </p:clrMapOvr>
  <p:transition>
    <p:wheel spokes="8"/>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32803" name="Text Box 3"/>
          <p:cNvSpPr txBox="1">
            <a:spLocks noChangeArrowheads="1"/>
          </p:cNvSpPr>
          <p:nvPr/>
        </p:nvSpPr>
        <p:spPr bwMode="auto">
          <a:xfrm>
            <a:off x="304800" y="381000"/>
            <a:ext cx="3581400" cy="3937000"/>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Application</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For</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5 – Star</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Award</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Supplies</a:t>
            </a:r>
          </a:p>
        </p:txBody>
      </p:sp>
      <p:pic>
        <p:nvPicPr>
          <p:cNvPr id="332804" name="Picture 4" descr="mso3B20F"/>
          <p:cNvPicPr>
            <a:picLocks noChangeAspect="1" noChangeArrowheads="1"/>
          </p:cNvPicPr>
          <p:nvPr/>
        </p:nvPicPr>
        <p:blipFill>
          <a:blip r:embed="rId3" cstate="print"/>
          <a:srcRect l="9705" t="4973" r="7739" b="12120"/>
          <a:stretch>
            <a:fillRect/>
          </a:stretch>
        </p:blipFill>
        <p:spPr bwMode="auto">
          <a:xfrm>
            <a:off x="3733800" y="0"/>
            <a:ext cx="4967288" cy="68580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34850" name="Text Box 2"/>
          <p:cNvSpPr txBox="1">
            <a:spLocks noChangeArrowheads="1"/>
          </p:cNvSpPr>
          <p:nvPr/>
        </p:nvSpPr>
        <p:spPr bwMode="auto">
          <a:xfrm>
            <a:off x="304800" y="1066800"/>
            <a:ext cx="3581400" cy="3113088"/>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Birthday</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Data</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Report</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Form</a:t>
            </a:r>
          </a:p>
        </p:txBody>
      </p:sp>
      <p:pic>
        <p:nvPicPr>
          <p:cNvPr id="334851" name="Picture 3" descr="mso2CD6C"/>
          <p:cNvPicPr>
            <a:picLocks noChangeAspect="1" noChangeArrowheads="1"/>
          </p:cNvPicPr>
          <p:nvPr/>
        </p:nvPicPr>
        <p:blipFill>
          <a:blip r:embed="rId3" cstate="print"/>
          <a:srcRect l="8722" t="3543" r="9705" b="14264"/>
          <a:stretch>
            <a:fillRect/>
          </a:stretch>
        </p:blipFill>
        <p:spPr bwMode="auto">
          <a:xfrm>
            <a:off x="4195763" y="0"/>
            <a:ext cx="4948237" cy="68580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36898" name="Text Box 2"/>
          <p:cNvSpPr txBox="1">
            <a:spLocks noChangeArrowheads="1"/>
          </p:cNvSpPr>
          <p:nvPr/>
        </p:nvSpPr>
        <p:spPr bwMode="auto">
          <a:xfrm>
            <a:off x="304800" y="304800"/>
            <a:ext cx="3581400" cy="4760913"/>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Blue Brigade</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Recruiter</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Award</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Report</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Form</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Page 1</a:t>
            </a:r>
          </a:p>
        </p:txBody>
      </p:sp>
      <p:pic>
        <p:nvPicPr>
          <p:cNvPr id="336900" name="Picture 4" descr="msoEFB72"/>
          <p:cNvPicPr>
            <a:picLocks noChangeAspect="1" noChangeArrowheads="1"/>
          </p:cNvPicPr>
          <p:nvPr/>
        </p:nvPicPr>
        <p:blipFill>
          <a:blip r:embed="rId3" cstate="print"/>
          <a:srcRect l="7739" t="3543" r="9705" b="12120"/>
          <a:stretch>
            <a:fillRect/>
          </a:stretch>
        </p:blipFill>
        <p:spPr bwMode="auto">
          <a:xfrm>
            <a:off x="3810000" y="0"/>
            <a:ext cx="4883150" cy="68580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38948" name="Picture 4" descr="mso280FB"/>
          <p:cNvPicPr>
            <a:picLocks noChangeAspect="1" noChangeArrowheads="1"/>
          </p:cNvPicPr>
          <p:nvPr/>
        </p:nvPicPr>
        <p:blipFill>
          <a:blip r:embed="rId3" cstate="print"/>
          <a:srcRect l="12654" t="5688" r="15602" b="27129"/>
          <a:stretch>
            <a:fillRect/>
          </a:stretch>
        </p:blipFill>
        <p:spPr bwMode="auto">
          <a:xfrm>
            <a:off x="3200400" y="0"/>
            <a:ext cx="5326063" cy="6858000"/>
          </a:xfrm>
          <a:prstGeom prst="rect">
            <a:avLst/>
          </a:prstGeom>
          <a:noFill/>
        </p:spPr>
      </p:pic>
      <p:sp>
        <p:nvSpPr>
          <p:cNvPr id="338947" name="Text Box 3"/>
          <p:cNvSpPr txBox="1">
            <a:spLocks noChangeArrowheads="1"/>
          </p:cNvSpPr>
          <p:nvPr/>
        </p:nvSpPr>
        <p:spPr bwMode="auto">
          <a:xfrm>
            <a:off x="304800" y="304800"/>
            <a:ext cx="3581400" cy="4760913"/>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Blue Brigade</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Recruiter</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Award</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Report</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Form</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Page 2</a:t>
            </a:r>
          </a:p>
        </p:txBody>
      </p:sp>
    </p:spTree>
  </p:cSld>
  <p:clrMapOvr>
    <a:masterClrMapping/>
  </p:clrMapOvr>
  <p:transition>
    <p:wheel spokes="8"/>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40995" name="Text Box 3"/>
          <p:cNvSpPr txBox="1">
            <a:spLocks noChangeArrowheads="1"/>
          </p:cNvSpPr>
          <p:nvPr/>
        </p:nvSpPr>
        <p:spPr bwMode="auto">
          <a:xfrm>
            <a:off x="304800" y="304800"/>
            <a:ext cx="3581400" cy="4760913"/>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Blue Brigade</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Recruiter</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Award</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Report</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Form</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Page 3</a:t>
            </a:r>
          </a:p>
        </p:txBody>
      </p:sp>
      <p:pic>
        <p:nvPicPr>
          <p:cNvPr id="340996" name="Picture 4" descr="mso1DE88"/>
          <p:cNvPicPr>
            <a:picLocks noChangeAspect="1" noChangeArrowheads="1"/>
          </p:cNvPicPr>
          <p:nvPr/>
        </p:nvPicPr>
        <p:blipFill>
          <a:blip r:embed="rId3" cstate="print"/>
          <a:srcRect l="9706" t="4973" r="15602" b="14264"/>
          <a:stretch>
            <a:fillRect/>
          </a:stretch>
        </p:blipFill>
        <p:spPr bwMode="auto">
          <a:xfrm>
            <a:off x="3657600" y="0"/>
            <a:ext cx="4613275" cy="68580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43044" name="Picture 4" descr="msoDDFA9"/>
          <p:cNvPicPr>
            <a:picLocks noChangeAspect="1" noChangeArrowheads="1"/>
          </p:cNvPicPr>
          <p:nvPr/>
        </p:nvPicPr>
        <p:blipFill>
          <a:blip r:embed="rId3" cstate="print"/>
          <a:srcRect l="8722" t="3543" r="9705" b="19983"/>
          <a:stretch>
            <a:fillRect/>
          </a:stretch>
        </p:blipFill>
        <p:spPr bwMode="auto">
          <a:xfrm>
            <a:off x="3505200" y="0"/>
            <a:ext cx="5319713" cy="6858000"/>
          </a:xfrm>
          <a:prstGeom prst="rect">
            <a:avLst/>
          </a:prstGeom>
          <a:noFill/>
        </p:spPr>
      </p:pic>
      <p:sp>
        <p:nvSpPr>
          <p:cNvPr id="343043" name="Text Box 3"/>
          <p:cNvSpPr txBox="1">
            <a:spLocks noChangeArrowheads="1"/>
          </p:cNvSpPr>
          <p:nvPr/>
        </p:nvSpPr>
        <p:spPr bwMode="auto">
          <a:xfrm>
            <a:off x="304800" y="304800"/>
            <a:ext cx="3581400" cy="4760913"/>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Blue Brigade</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Recruiter</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Award</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Report</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Form</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Page 4</a:t>
            </a:r>
          </a:p>
        </p:txBody>
      </p:sp>
    </p:spTree>
  </p:cSld>
  <p:clrMapOvr>
    <a:masterClrMapping/>
  </p:clrMapOvr>
  <p:transition>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p:txBody>
          <a:bodyPr/>
          <a:lstStyle/>
          <a:p>
            <a:pPr algn="just"/>
            <a:r>
              <a:rPr lang="en-US" sz="3600"/>
              <a:t>Every member in good standing has the right to fully participate in all Squadron meetings and events.  Good standing means that the member's dues are paid up and he is not under suspension, expulsion or other form of discipline.</a:t>
            </a:r>
            <a:r>
              <a:rPr lang="en-US"/>
              <a:t> </a:t>
            </a:r>
          </a:p>
        </p:txBody>
      </p:sp>
      <p:sp>
        <p:nvSpPr>
          <p:cNvPr id="151555" name="Rectangle 3"/>
          <p:cNvSpPr>
            <a:spLocks noGrp="1" noChangeArrowheads="1"/>
          </p:cNvSpPr>
          <p:nvPr>
            <p:ph type="title"/>
          </p:nvPr>
        </p:nvSpPr>
        <p:spPr>
          <a:noFill/>
          <a:ln/>
        </p:spPr>
        <p:txBody>
          <a:bodyPr/>
          <a:lstStyle/>
          <a:p>
            <a:r>
              <a:rPr lang="en-US"/>
              <a:t>Squadrons and Membership </a:t>
            </a:r>
          </a:p>
        </p:txBody>
      </p:sp>
    </p:spTree>
  </p:cSld>
  <p:clrMapOvr>
    <a:masterClrMapping/>
  </p:clrMapOvr>
  <p:transition>
    <p:wheel spokes="8"/>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6354" name="Picture 2" descr="mso97DE4"/>
          <p:cNvPicPr>
            <a:picLocks noChangeAspect="1" noChangeArrowheads="1"/>
          </p:cNvPicPr>
          <p:nvPr/>
        </p:nvPicPr>
        <p:blipFill>
          <a:blip r:embed="rId3" cstate="print"/>
          <a:srcRect l="10698" r="8310" b="13333"/>
          <a:stretch>
            <a:fillRect/>
          </a:stretch>
        </p:blipFill>
        <p:spPr bwMode="auto">
          <a:xfrm>
            <a:off x="304800" y="0"/>
            <a:ext cx="4038600" cy="5943600"/>
          </a:xfrm>
          <a:prstGeom prst="rect">
            <a:avLst/>
          </a:prstGeom>
          <a:noFill/>
        </p:spPr>
      </p:pic>
      <p:pic>
        <p:nvPicPr>
          <p:cNvPr id="356355" name="Picture 3" descr="msoAC4F5"/>
          <p:cNvPicPr>
            <a:picLocks noChangeAspect="1" noChangeArrowheads="1"/>
          </p:cNvPicPr>
          <p:nvPr/>
        </p:nvPicPr>
        <p:blipFill>
          <a:blip r:embed="rId4" cstate="print"/>
          <a:srcRect l="6458" t="1111" b="15555"/>
          <a:stretch>
            <a:fillRect/>
          </a:stretch>
        </p:blipFill>
        <p:spPr bwMode="auto">
          <a:xfrm>
            <a:off x="4478338" y="609600"/>
            <a:ext cx="4665662" cy="57150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pic>
        <p:nvPicPr>
          <p:cNvPr id="347140" name="Picture 4" descr="mso6C780"/>
          <p:cNvPicPr>
            <a:picLocks noChangeAspect="1" noChangeArrowheads="1"/>
          </p:cNvPicPr>
          <p:nvPr/>
        </p:nvPicPr>
        <p:blipFill>
          <a:blip r:embed="rId3" cstate="print"/>
          <a:srcRect l="11671" t="3543" r="14619" b="12120"/>
          <a:stretch>
            <a:fillRect/>
          </a:stretch>
        </p:blipFill>
        <p:spPr bwMode="auto">
          <a:xfrm>
            <a:off x="0" y="0"/>
            <a:ext cx="4359275" cy="6858000"/>
          </a:xfrm>
          <a:prstGeom prst="rect">
            <a:avLst/>
          </a:prstGeom>
          <a:noFill/>
        </p:spPr>
      </p:pic>
      <p:pic>
        <p:nvPicPr>
          <p:cNvPr id="347142" name="Picture 6" descr="mso83666"/>
          <p:cNvPicPr>
            <a:picLocks noChangeAspect="1" noChangeArrowheads="1"/>
          </p:cNvPicPr>
          <p:nvPr/>
        </p:nvPicPr>
        <p:blipFill>
          <a:blip r:embed="rId4" cstate="print"/>
          <a:srcRect l="12444" t="7959" r="14072" b="13596"/>
          <a:stretch>
            <a:fillRect/>
          </a:stretch>
        </p:blipFill>
        <p:spPr bwMode="auto">
          <a:xfrm>
            <a:off x="4471988" y="0"/>
            <a:ext cx="4672012" cy="6858000"/>
          </a:xfrm>
          <a:prstGeom prst="rect">
            <a:avLst/>
          </a:prstGeom>
          <a:noFill/>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30754" name="Text Box 2"/>
          <p:cNvSpPr txBox="1">
            <a:spLocks noChangeArrowheads="1"/>
          </p:cNvSpPr>
          <p:nvPr/>
        </p:nvSpPr>
        <p:spPr bwMode="auto">
          <a:xfrm>
            <a:off x="3657600" y="4419600"/>
            <a:ext cx="3581400" cy="2289175"/>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S.A.L.</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Membership</a:t>
            </a:r>
          </a:p>
          <a:p>
            <a:pPr marL="342900" indent="-342900" algn="ctr">
              <a:spcBef>
                <a:spcPct val="50000"/>
              </a:spcBef>
              <a:buFont typeface="Wingdings" pitchFamily="2" charset="2"/>
              <a:buNone/>
            </a:pPr>
            <a:r>
              <a:rPr lang="en-US" sz="3600" i="1">
                <a:solidFill>
                  <a:schemeClr val="bg2"/>
                </a:solidFill>
                <a:effectLst>
                  <a:outerShdw blurRad="38100" dist="38100" dir="2700000" algn="tl">
                    <a:srgbClr val="C0C0C0"/>
                  </a:outerShdw>
                </a:effectLst>
                <a:latin typeface="Verdana" pitchFamily="34" charset="0"/>
              </a:rPr>
              <a:t>Application</a:t>
            </a:r>
          </a:p>
        </p:txBody>
      </p:sp>
      <p:pic>
        <p:nvPicPr>
          <p:cNvPr id="330755" name="Picture 3" descr="msoF9798"/>
          <p:cNvPicPr>
            <a:picLocks noChangeAspect="1" noChangeArrowheads="1"/>
          </p:cNvPicPr>
          <p:nvPr/>
        </p:nvPicPr>
        <p:blipFill>
          <a:blip r:embed="rId3" cstate="print"/>
          <a:srcRect l="12654" r="6757" b="72871"/>
          <a:stretch>
            <a:fillRect/>
          </a:stretch>
        </p:blipFill>
        <p:spPr bwMode="auto">
          <a:xfrm>
            <a:off x="0" y="152400"/>
            <a:ext cx="9144000" cy="4232275"/>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z="5400" b="0">
                <a:latin typeface="Verdana" pitchFamily="34" charset="0"/>
              </a:rPr>
              <a:t>Squadron Forms</a:t>
            </a:r>
          </a:p>
        </p:txBody>
      </p:sp>
      <p:sp>
        <p:nvSpPr>
          <p:cNvPr id="117763" name="Rectangle 3"/>
          <p:cNvSpPr>
            <a:spLocks noGrp="1" noChangeArrowheads="1"/>
          </p:cNvSpPr>
          <p:nvPr>
            <p:ph type="body" idx="1"/>
          </p:nvPr>
        </p:nvSpPr>
        <p:spPr>
          <a:xfrm>
            <a:off x="533400" y="1752600"/>
            <a:ext cx="7772400" cy="4876800"/>
          </a:xfrm>
        </p:spPr>
        <p:txBody>
          <a:bodyPr/>
          <a:lstStyle/>
          <a:p>
            <a:r>
              <a:rPr lang="en-US">
                <a:hlinkClick r:id="" action="ppaction://customshow?id=6&amp;return=true"/>
              </a:rPr>
              <a:t>Certification of Squadron Officers</a:t>
            </a:r>
            <a:endParaRPr lang="en-US"/>
          </a:p>
          <a:p>
            <a:r>
              <a:rPr lang="en-US">
                <a:hlinkClick r:id="" action="ppaction://customshow?id=42&amp;return=true"/>
              </a:rPr>
              <a:t>Per Capita Transmittal</a:t>
            </a:r>
            <a:endParaRPr lang="en-US"/>
          </a:p>
          <a:p>
            <a:r>
              <a:rPr lang="en-US">
                <a:hlinkClick r:id="" action="ppaction://customshow?id=20&amp;return=true"/>
              </a:rPr>
              <a:t>Membership Record Card</a:t>
            </a:r>
            <a:endParaRPr lang="en-US"/>
          </a:p>
          <a:p>
            <a:r>
              <a:rPr lang="en-US">
                <a:hlinkClick r:id="" action="ppaction://customshow?id=16&amp;return=true"/>
              </a:rPr>
              <a:t>Member Data Form (Transfers)</a:t>
            </a:r>
            <a:endParaRPr lang="en-US"/>
          </a:p>
          <a:p>
            <a:r>
              <a:rPr lang="en-US">
                <a:hlinkClick r:id="" action="ppaction://customshow?id=38&amp;return=true"/>
              </a:rPr>
              <a:t>SAL Membership Application</a:t>
            </a:r>
            <a:endParaRPr lang="en-US"/>
          </a:p>
          <a:p>
            <a:r>
              <a:rPr lang="en-US">
                <a:hlinkClick r:id="" action="ppaction://customshow?id=39&amp;return=true"/>
              </a:rPr>
              <a:t>Blue Brigade Membership Award</a:t>
            </a:r>
            <a:endParaRPr lang="en-US"/>
          </a:p>
          <a:p>
            <a:r>
              <a:rPr lang="en-US">
                <a:hlinkClick r:id="" action="ppaction://customshow?id=40&amp;return=true"/>
              </a:rPr>
              <a:t>Birthday Data Information Form</a:t>
            </a:r>
            <a:endParaRPr lang="en-US"/>
          </a:p>
          <a:p>
            <a:r>
              <a:rPr lang="en-US">
                <a:hlinkClick r:id="" action="ppaction://customshow?id=41&amp;return=true"/>
              </a:rPr>
              <a:t>Request for 5-Star Award Supplies</a:t>
            </a:r>
            <a:endParaRPr lang="en-US"/>
          </a:p>
        </p:txBody>
      </p:sp>
    </p:spTree>
  </p:cSld>
  <p:clrMapOvr>
    <a:masterClrMapping/>
  </p:clrMapOvr>
  <p:transition>
    <p:wheel spokes="8"/>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sz="4800" b="0">
                <a:latin typeface="Verdana" pitchFamily="34" charset="0"/>
              </a:rPr>
              <a:t>National Report Forms</a:t>
            </a:r>
          </a:p>
        </p:txBody>
      </p:sp>
      <p:sp>
        <p:nvSpPr>
          <p:cNvPr id="133123" name="Rectangle 3"/>
          <p:cNvSpPr>
            <a:spLocks noGrp="1" noChangeArrowheads="1"/>
          </p:cNvSpPr>
          <p:nvPr>
            <p:ph type="body" idx="1"/>
          </p:nvPr>
        </p:nvSpPr>
        <p:spPr>
          <a:xfrm>
            <a:off x="609600" y="2133600"/>
            <a:ext cx="7772400" cy="4495800"/>
          </a:xfrm>
        </p:spPr>
        <p:txBody>
          <a:bodyPr/>
          <a:lstStyle/>
          <a:p>
            <a:r>
              <a:rPr lang="en-US" dirty="0">
                <a:hlinkClick r:id="rId2" action="ppaction://hlinksldjump"/>
              </a:rPr>
              <a:t>Consolidated Report Form</a:t>
            </a:r>
            <a:endParaRPr lang="en-US" dirty="0"/>
          </a:p>
          <a:p>
            <a:r>
              <a:rPr lang="en-US" dirty="0">
                <a:hlinkClick r:id="" action="ppaction://customshow?id=49&amp;return=true"/>
              </a:rPr>
              <a:t>Scrapbook Rules</a:t>
            </a:r>
            <a:endParaRPr lang="en-US" dirty="0"/>
          </a:p>
          <a:p>
            <a:r>
              <a:rPr lang="en-US" dirty="0">
                <a:hlinkClick r:id="" action="ppaction://customshow?id=48&amp;return=true"/>
              </a:rPr>
              <a:t>History Book Rules</a:t>
            </a:r>
            <a:endParaRPr lang="en-US" dirty="0"/>
          </a:p>
          <a:p>
            <a:pPr lvl="1"/>
            <a:r>
              <a:rPr lang="en-US" dirty="0" smtClean="0">
                <a:hlinkClick r:id="" action="ppaction://customshow?id=47&amp;return=true"/>
              </a:rPr>
              <a:t>VAVS </a:t>
            </a:r>
            <a:r>
              <a:rPr lang="en-US" dirty="0">
                <a:hlinkClick r:id="" action="ppaction://customshow?id=47&amp;return=true"/>
              </a:rPr>
              <a:t>Certification Report Form</a:t>
            </a:r>
            <a:endParaRPr lang="en-US" dirty="0"/>
          </a:p>
          <a:p>
            <a:pPr lvl="1">
              <a:buFont typeface="Wingdings" pitchFamily="2" charset="2"/>
              <a:buNone/>
            </a:pPr>
            <a:endParaRPr lang="en-US" u="sng" dirty="0"/>
          </a:p>
        </p:txBody>
      </p:sp>
    </p:spTree>
  </p:cSld>
  <p:clrMapOvr>
    <a:masterClrMapping/>
  </p:clrMapOvr>
  <p:transition>
    <p:wheel spokes="8"/>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r>
              <a:rPr lang="en-US"/>
              <a:t>Detachment Convention</a:t>
            </a:r>
          </a:p>
        </p:txBody>
      </p:sp>
      <p:sp>
        <p:nvSpPr>
          <p:cNvPr id="362499" name="Rectangle 3"/>
          <p:cNvSpPr>
            <a:spLocks noGrp="1" noChangeArrowheads="1"/>
          </p:cNvSpPr>
          <p:nvPr>
            <p:ph type="body" idx="1"/>
          </p:nvPr>
        </p:nvSpPr>
        <p:spPr>
          <a:xfrm>
            <a:off x="457200" y="1295400"/>
            <a:ext cx="8229600" cy="5334000"/>
          </a:xfrm>
        </p:spPr>
        <p:txBody>
          <a:bodyPr/>
          <a:lstStyle/>
          <a:p>
            <a:pPr>
              <a:lnSpc>
                <a:spcPct val="90000"/>
              </a:lnSpc>
            </a:pPr>
            <a:r>
              <a:rPr lang="en-US" sz="3600">
                <a:solidFill>
                  <a:srgbClr val="FF0000"/>
                </a:solidFill>
              </a:rPr>
              <a:t>Yearly Meeting of the Assembly</a:t>
            </a:r>
          </a:p>
          <a:p>
            <a:pPr lvl="1">
              <a:lnSpc>
                <a:spcPct val="90000"/>
              </a:lnSpc>
            </a:pPr>
            <a:r>
              <a:rPr lang="en-US" sz="3200">
                <a:solidFill>
                  <a:srgbClr val="996600"/>
                </a:solidFill>
              </a:rPr>
              <a:t>Election of Detachment Officers</a:t>
            </a:r>
          </a:p>
          <a:p>
            <a:pPr lvl="1">
              <a:lnSpc>
                <a:spcPct val="90000"/>
              </a:lnSpc>
            </a:pPr>
            <a:r>
              <a:rPr lang="en-US" sz="3200">
                <a:solidFill>
                  <a:srgbClr val="996600"/>
                </a:solidFill>
              </a:rPr>
              <a:t>Consideration of Resolutions</a:t>
            </a:r>
          </a:p>
          <a:p>
            <a:pPr lvl="1">
              <a:lnSpc>
                <a:spcPct val="90000"/>
              </a:lnSpc>
            </a:pPr>
            <a:r>
              <a:rPr lang="en-US" sz="3200">
                <a:solidFill>
                  <a:srgbClr val="996600"/>
                </a:solidFill>
              </a:rPr>
              <a:t>Election National Convention Delegates</a:t>
            </a:r>
          </a:p>
          <a:p>
            <a:pPr lvl="1">
              <a:lnSpc>
                <a:spcPct val="90000"/>
              </a:lnSpc>
            </a:pPr>
            <a:r>
              <a:rPr lang="en-US" sz="3200">
                <a:solidFill>
                  <a:srgbClr val="996600"/>
                </a:solidFill>
              </a:rPr>
              <a:t>Yearly Reports of Detachment Officers</a:t>
            </a:r>
          </a:p>
          <a:p>
            <a:pPr lvl="1">
              <a:lnSpc>
                <a:spcPct val="90000"/>
              </a:lnSpc>
            </a:pPr>
            <a:r>
              <a:rPr lang="en-US" sz="3200">
                <a:solidFill>
                  <a:srgbClr val="996600"/>
                </a:solidFill>
              </a:rPr>
              <a:t>Yearly Reports of Committee and Commission Chairmen</a:t>
            </a:r>
          </a:p>
          <a:p>
            <a:pPr lvl="1">
              <a:lnSpc>
                <a:spcPct val="90000"/>
              </a:lnSpc>
            </a:pPr>
            <a:r>
              <a:rPr lang="en-US" sz="3200">
                <a:solidFill>
                  <a:srgbClr val="996600"/>
                </a:solidFill>
              </a:rPr>
              <a:t>Approval of Yearly Budget</a:t>
            </a:r>
          </a:p>
        </p:txBody>
      </p:sp>
    </p:spTree>
  </p:cSld>
  <p:clrMapOvr>
    <a:masterClrMapping/>
  </p:clrMapOvr>
  <p:transition>
    <p:wheel spokes="8"/>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Detachment Convention</a:t>
            </a:r>
          </a:p>
        </p:txBody>
      </p:sp>
      <p:sp>
        <p:nvSpPr>
          <p:cNvPr id="364547" name="Rectangle 3"/>
          <p:cNvSpPr>
            <a:spLocks noGrp="1" noChangeArrowheads="1"/>
          </p:cNvSpPr>
          <p:nvPr>
            <p:ph type="body" idx="1"/>
          </p:nvPr>
        </p:nvSpPr>
        <p:spPr/>
        <p:txBody>
          <a:bodyPr/>
          <a:lstStyle/>
          <a:p>
            <a:r>
              <a:rPr lang="en-US" sz="4400">
                <a:solidFill>
                  <a:srgbClr val="FF0000"/>
                </a:solidFill>
              </a:rPr>
              <a:t>The Assembly:</a:t>
            </a:r>
          </a:p>
          <a:p>
            <a:pPr lvl="1"/>
            <a:r>
              <a:rPr lang="en-US" sz="3600">
                <a:solidFill>
                  <a:srgbClr val="996600"/>
                </a:solidFill>
              </a:rPr>
              <a:t>Ultimate Governing Body of each Detachment</a:t>
            </a:r>
          </a:p>
          <a:p>
            <a:pPr lvl="1"/>
            <a:r>
              <a:rPr lang="en-US" sz="3600">
                <a:solidFill>
                  <a:srgbClr val="996600"/>
                </a:solidFill>
              </a:rPr>
              <a:t>All eligible Squadrons should Participate</a:t>
            </a:r>
          </a:p>
          <a:p>
            <a:pPr lvl="1"/>
            <a:r>
              <a:rPr lang="en-US" sz="3600">
                <a:solidFill>
                  <a:srgbClr val="996600"/>
                </a:solidFill>
              </a:rPr>
              <a:t>Legislative Process of the Detachment</a:t>
            </a:r>
          </a:p>
        </p:txBody>
      </p:sp>
    </p:spTree>
  </p:cSld>
  <p:clrMapOvr>
    <a:masterClrMapping/>
  </p:clrMapOvr>
  <p:transition>
    <p:wheel spokes="8"/>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Detachment Convention</a:t>
            </a:r>
          </a:p>
        </p:txBody>
      </p:sp>
      <p:sp>
        <p:nvSpPr>
          <p:cNvPr id="363523" name="Rectangle 3"/>
          <p:cNvSpPr>
            <a:spLocks noGrp="1" noChangeArrowheads="1"/>
          </p:cNvSpPr>
          <p:nvPr>
            <p:ph type="body" idx="1"/>
          </p:nvPr>
        </p:nvSpPr>
        <p:spPr>
          <a:xfrm>
            <a:off x="457200" y="1600200"/>
            <a:ext cx="8229600" cy="4953000"/>
          </a:xfrm>
        </p:spPr>
        <p:txBody>
          <a:bodyPr/>
          <a:lstStyle/>
          <a:p>
            <a:pPr>
              <a:lnSpc>
                <a:spcPct val="80000"/>
              </a:lnSpc>
            </a:pPr>
            <a:r>
              <a:rPr lang="en-US" sz="3600">
                <a:solidFill>
                  <a:srgbClr val="FF0000"/>
                </a:solidFill>
              </a:rPr>
              <a:t>Squadrons must Elect and Certify their Convention Delegates</a:t>
            </a:r>
          </a:p>
          <a:p>
            <a:pPr lvl="2">
              <a:lnSpc>
                <a:spcPct val="80000"/>
              </a:lnSpc>
            </a:pPr>
            <a:r>
              <a:rPr lang="en-US" sz="3200">
                <a:solidFill>
                  <a:srgbClr val="996600"/>
                </a:solidFill>
              </a:rPr>
              <a:t>Certification must comply with Detachment Constitution and Bylaws</a:t>
            </a:r>
          </a:p>
          <a:p>
            <a:pPr lvl="2">
              <a:lnSpc>
                <a:spcPct val="80000"/>
              </a:lnSpc>
            </a:pPr>
            <a:r>
              <a:rPr lang="en-US" sz="3200">
                <a:solidFill>
                  <a:srgbClr val="996600"/>
                </a:solidFill>
              </a:rPr>
              <a:t>Delegate Strength based on Squadron Membership</a:t>
            </a:r>
          </a:p>
          <a:p>
            <a:pPr lvl="2">
              <a:lnSpc>
                <a:spcPct val="80000"/>
              </a:lnSpc>
            </a:pPr>
            <a:r>
              <a:rPr lang="en-US" sz="3200">
                <a:solidFill>
                  <a:srgbClr val="996600"/>
                </a:solidFill>
              </a:rPr>
              <a:t>Established Time and Reporting Requirements must be complied with.</a:t>
            </a:r>
          </a:p>
        </p:txBody>
      </p:sp>
    </p:spTree>
  </p:cSld>
  <p:clrMapOvr>
    <a:masterClrMapping/>
  </p:clrMapOvr>
  <p:transition>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p:txBody>
          <a:bodyPr/>
          <a:lstStyle/>
          <a:p>
            <a:r>
              <a:rPr lang="en-US"/>
              <a:t>Annual Squadron Dues rate and how/when the dues rate can be changed. </a:t>
            </a:r>
          </a:p>
          <a:p>
            <a:r>
              <a:rPr lang="en-US"/>
              <a:t>Which officers to have and their duties.</a:t>
            </a:r>
          </a:p>
          <a:p>
            <a:r>
              <a:rPr lang="en-US"/>
              <a:t>The process and schedule for nominating and electing Squadron Officers. </a:t>
            </a:r>
          </a:p>
        </p:txBody>
      </p:sp>
      <p:sp>
        <p:nvSpPr>
          <p:cNvPr id="152579" name="Rectangle 3"/>
          <p:cNvSpPr>
            <a:spLocks noGrp="1" noChangeArrowheads="1"/>
          </p:cNvSpPr>
          <p:nvPr>
            <p:ph type="title"/>
          </p:nvPr>
        </p:nvSpPr>
        <p:spPr>
          <a:noFill/>
          <a:ln/>
        </p:spPr>
        <p:txBody>
          <a:bodyPr/>
          <a:lstStyle/>
          <a:p>
            <a:r>
              <a:rPr lang="en-US"/>
              <a:t>What the Squadron Decides </a:t>
            </a:r>
          </a:p>
        </p:txBody>
      </p:sp>
    </p:spTree>
  </p:cSld>
  <p:clrMapOvr>
    <a:masterClrMapping/>
  </p:clrMapOvr>
  <p:transition>
    <p:wheel spokes="8"/>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Rectangle 2"/>
          <p:cNvSpPr>
            <a:spLocks noGrp="1" noChangeArrowheads="1"/>
          </p:cNvSpPr>
          <p:nvPr>
            <p:ph type="body" idx="1"/>
          </p:nvPr>
        </p:nvSpPr>
        <p:spPr/>
        <p:txBody>
          <a:bodyPr/>
          <a:lstStyle/>
          <a:p>
            <a:pPr>
              <a:lnSpc>
                <a:spcPct val="90000"/>
              </a:lnSpc>
            </a:pPr>
            <a:r>
              <a:rPr lang="en-US" sz="2800"/>
              <a:t>How delegates to the Annual Detachment Convention are chosen.</a:t>
            </a:r>
          </a:p>
          <a:p>
            <a:pPr>
              <a:lnSpc>
                <a:spcPct val="90000"/>
              </a:lnSpc>
            </a:pPr>
            <a:r>
              <a:rPr lang="en-US" sz="2800"/>
              <a:t>The number of members that must attend a meeting for the legal transaction of business (”quorum").</a:t>
            </a:r>
          </a:p>
          <a:p>
            <a:pPr>
              <a:lnSpc>
                <a:spcPct val="90000"/>
              </a:lnSpc>
            </a:pPr>
            <a:r>
              <a:rPr lang="en-US" sz="2800"/>
              <a:t>When and where to meet each month.</a:t>
            </a:r>
          </a:p>
          <a:p>
            <a:pPr>
              <a:lnSpc>
                <a:spcPct val="90000"/>
              </a:lnSpc>
            </a:pPr>
            <a:r>
              <a:rPr lang="en-US" sz="2800"/>
              <a:t>The qualifications for Life Membership.</a:t>
            </a:r>
          </a:p>
          <a:p>
            <a:pPr>
              <a:lnSpc>
                <a:spcPct val="90000"/>
              </a:lnSpc>
            </a:pPr>
            <a:r>
              <a:rPr lang="en-US" sz="2800"/>
              <a:t>Which eligible applicants to admit to membership. </a:t>
            </a:r>
          </a:p>
          <a:p>
            <a:pPr>
              <a:lnSpc>
                <a:spcPct val="90000"/>
              </a:lnSpc>
            </a:pPr>
            <a:r>
              <a:rPr lang="en-US" sz="2800"/>
              <a:t>What programs or activities to sponsor. </a:t>
            </a:r>
          </a:p>
        </p:txBody>
      </p:sp>
      <p:sp>
        <p:nvSpPr>
          <p:cNvPr id="153603" name="Rectangle 3"/>
          <p:cNvSpPr>
            <a:spLocks noGrp="1" noChangeArrowheads="1"/>
          </p:cNvSpPr>
          <p:nvPr>
            <p:ph type="title"/>
          </p:nvPr>
        </p:nvSpPr>
        <p:spPr>
          <a:noFill/>
          <a:ln/>
        </p:spPr>
        <p:txBody>
          <a:bodyPr/>
          <a:lstStyle/>
          <a:p>
            <a:r>
              <a:rPr lang="en-US"/>
              <a:t>What the Squadron Decides </a:t>
            </a:r>
          </a:p>
        </p:txBody>
      </p:sp>
    </p:spTree>
  </p:cSld>
  <p:clrMapOvr>
    <a:masterClrMapping/>
  </p:clrMapOvr>
  <p:transition>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7813"/>
            <a:ext cx="8229600" cy="638175"/>
          </a:xfrm>
        </p:spPr>
        <p:txBody>
          <a:bodyPr/>
          <a:lstStyle/>
          <a:p>
            <a:r>
              <a:rPr lang="en-US"/>
              <a:t>Introduction</a:t>
            </a:r>
          </a:p>
        </p:txBody>
      </p:sp>
      <p:sp>
        <p:nvSpPr>
          <p:cNvPr id="17411" name="Rectangle 3"/>
          <p:cNvSpPr>
            <a:spLocks noGrp="1" noChangeArrowheads="1"/>
          </p:cNvSpPr>
          <p:nvPr>
            <p:ph type="body" idx="1"/>
          </p:nvPr>
        </p:nvSpPr>
        <p:spPr>
          <a:xfrm>
            <a:off x="457200" y="1143000"/>
            <a:ext cx="8229600" cy="5029200"/>
          </a:xfrm>
        </p:spPr>
        <p:txBody>
          <a:bodyPr/>
          <a:lstStyle/>
          <a:p>
            <a:pPr algn="just">
              <a:lnSpc>
                <a:spcPct val="80000"/>
              </a:lnSpc>
            </a:pPr>
            <a:r>
              <a:rPr lang="en-US" sz="2200"/>
              <a:t>This course is designed to assist members of the Sons of the American Legion who have an interest in assuming one of the various offices of an SAL Squadron. </a:t>
            </a:r>
          </a:p>
          <a:p>
            <a:pPr algn="just">
              <a:lnSpc>
                <a:spcPct val="80000"/>
              </a:lnSpc>
            </a:pPr>
            <a:r>
              <a:rPr lang="en-US" sz="2200"/>
              <a:t>The purpose of this course is to prepare and to assist the member (candidate) in the preparation and deployment of their duties</a:t>
            </a:r>
          </a:p>
          <a:p>
            <a:pPr algn="just">
              <a:lnSpc>
                <a:spcPct val="80000"/>
              </a:lnSpc>
            </a:pPr>
            <a:r>
              <a:rPr lang="en-US" sz="2200"/>
              <a:t>As the student completes each module, they will have a better perspective as to the requirements of the position and be better prepared to assume their position and carry out the duties of the office.</a:t>
            </a:r>
          </a:p>
          <a:p>
            <a:pPr algn="just">
              <a:lnSpc>
                <a:spcPct val="80000"/>
              </a:lnSpc>
            </a:pPr>
            <a:r>
              <a:rPr lang="en-US" sz="2200"/>
              <a:t>The content that is presented here is intended to assist and develop.</a:t>
            </a:r>
          </a:p>
          <a:p>
            <a:pPr algn="just">
              <a:lnSpc>
                <a:spcPct val="80000"/>
              </a:lnSpc>
            </a:pPr>
            <a:r>
              <a:rPr lang="en-US" sz="2200"/>
              <a:t>Completion of this course does not necessarily mean that any particular person or candidate is automatically qualified upon</a:t>
            </a:r>
            <a:r>
              <a:rPr lang="en-US" sz="2400"/>
              <a:t> </a:t>
            </a:r>
            <a:r>
              <a:rPr lang="en-US" sz="2200"/>
              <a:t>course completion.</a:t>
            </a:r>
          </a:p>
        </p:txBody>
      </p:sp>
    </p:spTree>
  </p:cSld>
  <p:clrMapOvr>
    <a:masterClrMapping/>
  </p:clrMapOvr>
  <p:transition>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a:xfrm>
            <a:off x="457200" y="1981200"/>
            <a:ext cx="8229600" cy="3886200"/>
          </a:xfrm>
        </p:spPr>
        <p:txBody>
          <a:bodyPr/>
          <a:lstStyle/>
          <a:p>
            <a:r>
              <a:rPr lang="en-US" sz="2800"/>
              <a:t>Each Squadron should have a </a:t>
            </a:r>
            <a:r>
              <a:rPr lang="en-US" sz="2800" u="sng"/>
              <a:t>permanent mailing address</a:t>
            </a:r>
            <a:r>
              <a:rPr lang="en-US" sz="2800"/>
              <a:t> that doesn't change with the election of new officers and is secure so that mail is not lost or misplaced.</a:t>
            </a:r>
          </a:p>
          <a:p>
            <a:r>
              <a:rPr lang="en-US" sz="2800"/>
              <a:t>Each Squadron is required to have a Squadron Constitution and By Laws, approved by their sponsoring Post and on file with the Detachment Judge Advocate.</a:t>
            </a:r>
          </a:p>
        </p:txBody>
      </p:sp>
      <p:sp>
        <p:nvSpPr>
          <p:cNvPr id="154627" name="Rectangle 3"/>
          <p:cNvSpPr>
            <a:spLocks noGrp="1" noChangeArrowheads="1"/>
          </p:cNvSpPr>
          <p:nvPr>
            <p:ph type="title"/>
          </p:nvPr>
        </p:nvSpPr>
        <p:spPr>
          <a:noFill/>
          <a:ln/>
        </p:spPr>
        <p:txBody>
          <a:bodyPr/>
          <a:lstStyle/>
          <a:p>
            <a:r>
              <a:rPr lang="en-US" sz="4000"/>
              <a:t>Fundamentals of Squadron Organization </a:t>
            </a:r>
          </a:p>
        </p:txBody>
      </p:sp>
    </p:spTree>
  </p:cSld>
  <p:clrMapOvr>
    <a:masterClrMapping/>
  </p:clrMapOvr>
  <p:transition>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0" name="Rectangle 2"/>
          <p:cNvSpPr>
            <a:spLocks noGrp="1" noChangeArrowheads="1"/>
          </p:cNvSpPr>
          <p:nvPr>
            <p:ph type="body" idx="1"/>
          </p:nvPr>
        </p:nvSpPr>
        <p:spPr/>
        <p:txBody>
          <a:bodyPr/>
          <a:lstStyle/>
          <a:p>
            <a:r>
              <a:rPr lang="en-US"/>
              <a:t>Each Squadron should maintain a current membership mailing list. A computerized database or mailing label master is very useful.</a:t>
            </a:r>
          </a:p>
          <a:p>
            <a:r>
              <a:rPr lang="en-US"/>
              <a:t>Squadron meetings should be held at a well-known, easily accessible meeting place chosen by the Squadron. </a:t>
            </a:r>
          </a:p>
        </p:txBody>
      </p:sp>
      <p:sp>
        <p:nvSpPr>
          <p:cNvPr id="155651" name="Rectangle 3"/>
          <p:cNvSpPr>
            <a:spLocks noGrp="1" noChangeArrowheads="1"/>
          </p:cNvSpPr>
          <p:nvPr>
            <p:ph type="title"/>
          </p:nvPr>
        </p:nvSpPr>
        <p:spPr>
          <a:noFill/>
          <a:ln/>
        </p:spPr>
        <p:txBody>
          <a:bodyPr/>
          <a:lstStyle/>
          <a:p>
            <a:r>
              <a:rPr lang="en-US" sz="4000"/>
              <a:t>Fundamentals of Squadron Organization </a:t>
            </a:r>
          </a:p>
        </p:txBody>
      </p:sp>
    </p:spTree>
  </p:cSld>
  <p:clrMapOvr>
    <a:masterClrMapping/>
  </p:clrMapOvr>
  <p:transition>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457200" y="2209800"/>
            <a:ext cx="8229600" cy="3733800"/>
          </a:xfrm>
        </p:spPr>
        <p:txBody>
          <a:bodyPr/>
          <a:lstStyle/>
          <a:p>
            <a:r>
              <a:rPr lang="en-US"/>
              <a:t>Each Squadron should maintain a checking account for its Squadron Treasury.  Squadron Officers who are authorized to sign checks should be properly bonded to protect the Squadron against theft (embezzlement). </a:t>
            </a:r>
          </a:p>
        </p:txBody>
      </p:sp>
      <p:sp>
        <p:nvSpPr>
          <p:cNvPr id="156675" name="Rectangle 3"/>
          <p:cNvSpPr>
            <a:spLocks noGrp="1" noChangeArrowheads="1"/>
          </p:cNvSpPr>
          <p:nvPr>
            <p:ph type="title"/>
          </p:nvPr>
        </p:nvSpPr>
        <p:spPr>
          <a:noFill/>
          <a:ln/>
        </p:spPr>
        <p:txBody>
          <a:bodyPr/>
          <a:lstStyle/>
          <a:p>
            <a:r>
              <a:rPr lang="en-US" sz="4000"/>
              <a:t>Fundamentals of Squadron Organization </a:t>
            </a:r>
          </a:p>
        </p:txBody>
      </p:sp>
    </p:spTree>
  </p:cSld>
  <p:clrMapOvr>
    <a:masterClrMapping/>
  </p:clrMapOvr>
  <p:transition>
    <p:wheel spokes="8"/>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8" name="Rectangle 2"/>
          <p:cNvSpPr>
            <a:spLocks noGrp="1" noChangeArrowheads="1"/>
          </p:cNvSpPr>
          <p:nvPr>
            <p:ph type="body" idx="1"/>
          </p:nvPr>
        </p:nvSpPr>
        <p:spPr/>
        <p:txBody>
          <a:bodyPr/>
          <a:lstStyle/>
          <a:p>
            <a:r>
              <a:rPr lang="en-US"/>
              <a:t>Upon election of new Squadron officers, each Squadron is required to submit a </a:t>
            </a:r>
            <a:r>
              <a:rPr lang="en-US">
                <a:hlinkClick r:id="" action="ppaction://customshow?id=6&amp;return=true"/>
              </a:rPr>
              <a:t>Squadron Officer Report Form </a:t>
            </a:r>
            <a:r>
              <a:rPr lang="en-US"/>
              <a:t>to the Detachment Adjutant.  Without this information the Squadron will not be allowed to vote at the Detachment Convention and will not receive information from the Detachment. </a:t>
            </a:r>
          </a:p>
        </p:txBody>
      </p:sp>
      <p:sp>
        <p:nvSpPr>
          <p:cNvPr id="157699" name="Rectangle 3"/>
          <p:cNvSpPr>
            <a:spLocks noGrp="1" noChangeArrowheads="1"/>
          </p:cNvSpPr>
          <p:nvPr>
            <p:ph type="title"/>
          </p:nvPr>
        </p:nvSpPr>
        <p:spPr>
          <a:noFill/>
          <a:ln/>
        </p:spPr>
        <p:txBody>
          <a:bodyPr/>
          <a:lstStyle/>
          <a:p>
            <a:r>
              <a:rPr lang="en-US" sz="4000"/>
              <a:t>Fundamentals of Squadron Organization </a:t>
            </a:r>
          </a:p>
        </p:txBody>
      </p:sp>
    </p:spTree>
  </p:cSld>
  <p:clrMapOvr>
    <a:masterClrMapping/>
  </p:clrMapOvr>
  <p:transition>
    <p:wheel spokes="8"/>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59752" name="Text Box 8"/>
          <p:cNvSpPr txBox="1">
            <a:spLocks noChangeArrowheads="1"/>
          </p:cNvSpPr>
          <p:nvPr/>
        </p:nvSpPr>
        <p:spPr bwMode="auto">
          <a:xfrm>
            <a:off x="228600" y="228600"/>
            <a:ext cx="2971800" cy="3725863"/>
          </a:xfrm>
          <a:prstGeom prst="rect">
            <a:avLst/>
          </a:prstGeom>
          <a:noFill/>
          <a:ln w="9525" algn="ctr">
            <a:noFill/>
            <a:miter lim="800000"/>
            <a:headEnd/>
            <a:tailEnd/>
          </a:ln>
          <a:effectLst/>
        </p:spPr>
        <p:txBody>
          <a:bodyPr>
            <a:spAutoFit/>
          </a:bodyPr>
          <a:lstStyle/>
          <a:p>
            <a:pPr marL="342900" indent="-342900" algn="ctr">
              <a:spcBef>
                <a:spcPct val="50000"/>
              </a:spcBef>
              <a:buFont typeface="Wingdings" pitchFamily="2" charset="2"/>
              <a:buNone/>
            </a:pPr>
            <a:r>
              <a:rPr lang="en-US" sz="2800" i="1">
                <a:solidFill>
                  <a:schemeClr val="bg2"/>
                </a:solidFill>
                <a:effectLst>
                  <a:outerShdw blurRad="38100" dist="38100" dir="2700000" algn="tl">
                    <a:srgbClr val="C0C0C0"/>
                  </a:outerShdw>
                </a:effectLst>
                <a:latin typeface="Verdana" pitchFamily="34" charset="0"/>
              </a:rPr>
              <a:t>Sample</a:t>
            </a:r>
          </a:p>
          <a:p>
            <a:pPr marL="342900" indent="-342900" algn="ctr">
              <a:spcBef>
                <a:spcPct val="50000"/>
              </a:spcBef>
              <a:buFont typeface="Wingdings" pitchFamily="2" charset="2"/>
              <a:buNone/>
            </a:pPr>
            <a:r>
              <a:rPr lang="en-US" sz="2800" i="1">
                <a:solidFill>
                  <a:schemeClr val="bg2"/>
                </a:solidFill>
                <a:effectLst>
                  <a:outerShdw blurRad="38100" dist="38100" dir="2700000" algn="tl">
                    <a:srgbClr val="C0C0C0"/>
                  </a:outerShdw>
                </a:effectLst>
                <a:latin typeface="Verdana" pitchFamily="34" charset="0"/>
              </a:rPr>
              <a:t>Certification </a:t>
            </a:r>
          </a:p>
          <a:p>
            <a:pPr marL="342900" indent="-342900" algn="ctr">
              <a:spcBef>
                <a:spcPct val="50000"/>
              </a:spcBef>
              <a:buFont typeface="Wingdings" pitchFamily="2" charset="2"/>
              <a:buNone/>
            </a:pPr>
            <a:r>
              <a:rPr lang="en-US" sz="2800" i="1">
                <a:solidFill>
                  <a:schemeClr val="bg2"/>
                </a:solidFill>
                <a:effectLst>
                  <a:outerShdw blurRad="38100" dist="38100" dir="2700000" algn="tl">
                    <a:srgbClr val="C0C0C0"/>
                  </a:outerShdw>
                </a:effectLst>
                <a:latin typeface="Verdana" pitchFamily="34" charset="0"/>
              </a:rPr>
              <a:t>Of</a:t>
            </a:r>
          </a:p>
          <a:p>
            <a:pPr marL="342900" indent="-342900" algn="ctr">
              <a:spcBef>
                <a:spcPct val="50000"/>
              </a:spcBef>
              <a:buFont typeface="Wingdings" pitchFamily="2" charset="2"/>
              <a:buNone/>
            </a:pPr>
            <a:r>
              <a:rPr lang="en-US" sz="2800" i="1">
                <a:solidFill>
                  <a:schemeClr val="bg2"/>
                </a:solidFill>
                <a:effectLst>
                  <a:outerShdw blurRad="38100" dist="38100" dir="2700000" algn="tl">
                    <a:srgbClr val="C0C0C0"/>
                  </a:outerShdw>
                </a:effectLst>
                <a:latin typeface="Verdana" pitchFamily="34" charset="0"/>
              </a:rPr>
              <a:t>Squadron</a:t>
            </a:r>
          </a:p>
          <a:p>
            <a:pPr marL="342900" indent="-342900" algn="ctr">
              <a:spcBef>
                <a:spcPct val="50000"/>
              </a:spcBef>
              <a:buFont typeface="Wingdings" pitchFamily="2" charset="2"/>
              <a:buNone/>
            </a:pPr>
            <a:r>
              <a:rPr lang="en-US" sz="2800" i="1">
                <a:solidFill>
                  <a:schemeClr val="bg2"/>
                </a:solidFill>
                <a:effectLst>
                  <a:outerShdw blurRad="38100" dist="38100" dir="2700000" algn="tl">
                    <a:srgbClr val="C0C0C0"/>
                  </a:outerShdw>
                </a:effectLst>
                <a:latin typeface="Verdana" pitchFamily="34" charset="0"/>
              </a:rPr>
              <a:t>Officers</a:t>
            </a:r>
          </a:p>
          <a:p>
            <a:pPr marL="342900" indent="-342900" algn="ctr">
              <a:spcBef>
                <a:spcPct val="50000"/>
              </a:spcBef>
              <a:buFont typeface="Wingdings" pitchFamily="2" charset="2"/>
              <a:buNone/>
            </a:pPr>
            <a:r>
              <a:rPr lang="en-US" sz="2800" i="1">
                <a:solidFill>
                  <a:schemeClr val="bg2"/>
                </a:solidFill>
                <a:effectLst>
                  <a:outerShdw blurRad="38100" dist="38100" dir="2700000" algn="tl">
                    <a:srgbClr val="C0C0C0"/>
                  </a:outerShdw>
                </a:effectLst>
                <a:latin typeface="Verdana" pitchFamily="34" charset="0"/>
              </a:rPr>
              <a:t>Report Form</a:t>
            </a:r>
          </a:p>
        </p:txBody>
      </p:sp>
      <p:pic>
        <p:nvPicPr>
          <p:cNvPr id="159758" name="Picture 14"/>
          <p:cNvPicPr>
            <a:picLocks noChangeAspect="1" noChangeArrowheads="1"/>
          </p:cNvPicPr>
          <p:nvPr/>
        </p:nvPicPr>
        <p:blipFill>
          <a:blip r:embed="rId2" cstate="print"/>
          <a:srcRect/>
          <a:stretch>
            <a:fillRect/>
          </a:stretch>
        </p:blipFill>
        <p:spPr bwMode="auto">
          <a:xfrm>
            <a:off x="3314700" y="-685800"/>
            <a:ext cx="5829300" cy="7543800"/>
          </a:xfrm>
          <a:prstGeom prst="rect">
            <a:avLst/>
          </a:prstGeom>
          <a:noFill/>
          <a:ln w="9525" algn="ctr">
            <a:noFill/>
            <a:miter lim="800000"/>
            <a:headEnd/>
            <a:tailEnd/>
          </a:ln>
          <a:effectLst/>
        </p:spPr>
      </p:pic>
    </p:spTree>
  </p:cSld>
  <p:clrMapOvr>
    <a:masterClrMapping/>
  </p:clrMapOvr>
  <p:transition>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Rectangle 2"/>
          <p:cNvSpPr>
            <a:spLocks noGrp="1" noChangeArrowheads="1"/>
          </p:cNvSpPr>
          <p:nvPr>
            <p:ph type="body" idx="1"/>
          </p:nvPr>
        </p:nvSpPr>
        <p:spPr>
          <a:xfrm>
            <a:off x="381000" y="2590800"/>
            <a:ext cx="8229600" cy="2362200"/>
          </a:xfrm>
        </p:spPr>
        <p:txBody>
          <a:bodyPr/>
          <a:lstStyle/>
          <a:p>
            <a:r>
              <a:rPr lang="en-US" dirty="0"/>
              <a:t>When a member moves, or a new member is signed up, be sure to record his correct address</a:t>
            </a:r>
            <a:r>
              <a:rPr lang="en-US" dirty="0" smtClean="0"/>
              <a:t>, and all contact information </a:t>
            </a:r>
            <a:r>
              <a:rPr lang="en-US" dirty="0"/>
              <a:t>using the Membership Transmittal Form. </a:t>
            </a:r>
          </a:p>
        </p:txBody>
      </p:sp>
      <p:sp>
        <p:nvSpPr>
          <p:cNvPr id="158723" name="Rectangle 3"/>
          <p:cNvSpPr>
            <a:spLocks noGrp="1" noChangeArrowheads="1"/>
          </p:cNvSpPr>
          <p:nvPr>
            <p:ph type="title"/>
          </p:nvPr>
        </p:nvSpPr>
        <p:spPr>
          <a:noFill/>
          <a:ln/>
        </p:spPr>
        <p:txBody>
          <a:bodyPr/>
          <a:lstStyle/>
          <a:p>
            <a:r>
              <a:rPr lang="en-US" sz="4000"/>
              <a:t>Fundamentals of Squadron Organization </a:t>
            </a:r>
          </a:p>
        </p:txBody>
      </p:sp>
    </p:spTree>
  </p:cSld>
  <p:clrMapOvr>
    <a:masterClrMapping/>
  </p:clrMapOvr>
  <p:transition>
    <p:wheel spokes="8"/>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4" name="Rectangle 2"/>
          <p:cNvSpPr>
            <a:spLocks noGrp="1" noChangeArrowheads="1"/>
          </p:cNvSpPr>
          <p:nvPr>
            <p:ph type="body" idx="1"/>
          </p:nvPr>
        </p:nvSpPr>
        <p:spPr>
          <a:xfrm>
            <a:off x="533400" y="2133600"/>
            <a:ext cx="8229600" cy="3324225"/>
          </a:xfrm>
          <a:noFill/>
        </p:spPr>
        <p:txBody>
          <a:bodyPr>
            <a:spAutoFit/>
          </a:bodyPr>
          <a:lstStyle/>
          <a:p>
            <a:r>
              <a:rPr lang="en-US" sz="3400"/>
              <a:t>Assess you current Squadron membership makeup by:</a:t>
            </a:r>
          </a:p>
          <a:p>
            <a:pPr lvl="2"/>
            <a:r>
              <a:rPr lang="en-US" sz="3000" i="1">
                <a:solidFill>
                  <a:srgbClr val="FF0000"/>
                </a:solidFill>
              </a:rPr>
              <a:t>Abilities (physical limitations</a:t>
            </a:r>
            <a:r>
              <a:rPr lang="en-US" sz="3000">
                <a:solidFill>
                  <a:srgbClr val="FF0000"/>
                </a:solidFill>
              </a:rPr>
              <a:t>)</a:t>
            </a:r>
          </a:p>
          <a:p>
            <a:pPr lvl="2"/>
            <a:r>
              <a:rPr lang="en-US" sz="3000" i="1">
                <a:solidFill>
                  <a:srgbClr val="FF0000"/>
                </a:solidFill>
              </a:rPr>
              <a:t>Age groups (How old are they?)</a:t>
            </a:r>
          </a:p>
          <a:p>
            <a:pPr lvl="2"/>
            <a:r>
              <a:rPr lang="en-US" sz="3000" i="1">
                <a:solidFill>
                  <a:srgbClr val="FF0000"/>
                </a:solidFill>
              </a:rPr>
              <a:t>Residence (Where do they live?)</a:t>
            </a:r>
          </a:p>
          <a:p>
            <a:pPr lvl="2"/>
            <a:r>
              <a:rPr lang="en-US" sz="3000" i="1">
                <a:solidFill>
                  <a:srgbClr val="FF0000"/>
                </a:solidFill>
              </a:rPr>
              <a:t>Attendance (Are they involved?)</a:t>
            </a:r>
          </a:p>
        </p:txBody>
      </p:sp>
      <p:sp>
        <p:nvSpPr>
          <p:cNvPr id="161795" name="Rectangle 3"/>
          <p:cNvSpPr>
            <a:spLocks noGrp="1" noChangeArrowheads="1"/>
          </p:cNvSpPr>
          <p:nvPr>
            <p:ph type="title"/>
          </p:nvPr>
        </p:nvSpPr>
        <p:spPr>
          <a:noFill/>
          <a:ln/>
        </p:spPr>
        <p:txBody>
          <a:bodyPr/>
          <a:lstStyle/>
          <a:p>
            <a:r>
              <a:rPr lang="en-US"/>
              <a:t>Recruiting &amp; Retention </a:t>
            </a:r>
          </a:p>
        </p:txBody>
      </p:sp>
    </p:spTree>
  </p:cSld>
  <p:clrMapOvr>
    <a:masterClrMapping/>
  </p:clrMapOvr>
  <p:transition>
    <p:wheel spokes="8"/>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8" name="Rectangle 2"/>
          <p:cNvSpPr>
            <a:spLocks noGrp="1" noChangeArrowheads="1"/>
          </p:cNvSpPr>
          <p:nvPr>
            <p:ph type="body" idx="1"/>
          </p:nvPr>
        </p:nvSpPr>
        <p:spPr>
          <a:xfrm>
            <a:off x="533400" y="2133600"/>
            <a:ext cx="8229600" cy="4191000"/>
          </a:xfrm>
          <a:noFill/>
        </p:spPr>
        <p:txBody>
          <a:bodyPr/>
          <a:lstStyle/>
          <a:p>
            <a:r>
              <a:rPr lang="en-US"/>
              <a:t>Whom should the Squadron actively recruit as members?</a:t>
            </a:r>
          </a:p>
          <a:p>
            <a:pPr lvl="1"/>
            <a:r>
              <a:rPr lang="en-US" sz="3200" i="1">
                <a:solidFill>
                  <a:srgbClr val="FF0000"/>
                </a:solidFill>
              </a:rPr>
              <a:t>All Legion members and sons.</a:t>
            </a:r>
          </a:p>
          <a:p>
            <a:pPr lvl="1"/>
            <a:r>
              <a:rPr lang="en-US" sz="3200" i="1">
                <a:solidFill>
                  <a:srgbClr val="FF0000"/>
                </a:solidFill>
              </a:rPr>
              <a:t>Dual members.</a:t>
            </a:r>
          </a:p>
          <a:p>
            <a:pPr lvl="1"/>
            <a:r>
              <a:rPr lang="en-US" sz="3200" i="1">
                <a:solidFill>
                  <a:srgbClr val="FF0000"/>
                </a:solidFill>
              </a:rPr>
              <a:t>Enthusiastic individuals</a:t>
            </a:r>
            <a:r>
              <a:rPr lang="en-US" sz="3200" i="1"/>
              <a:t>.</a:t>
            </a:r>
          </a:p>
        </p:txBody>
      </p:sp>
      <p:sp>
        <p:nvSpPr>
          <p:cNvPr id="162819" name="Rectangle 3"/>
          <p:cNvSpPr>
            <a:spLocks noGrp="1" noChangeArrowheads="1"/>
          </p:cNvSpPr>
          <p:nvPr>
            <p:ph type="title"/>
          </p:nvPr>
        </p:nvSpPr>
        <p:spPr>
          <a:noFill/>
          <a:ln/>
        </p:spPr>
        <p:txBody>
          <a:bodyPr/>
          <a:lstStyle/>
          <a:p>
            <a:r>
              <a:rPr lang="en-US"/>
              <a:t>Recruiting &amp; Retention </a:t>
            </a:r>
          </a:p>
        </p:txBody>
      </p:sp>
    </p:spTree>
  </p:cSld>
  <p:clrMapOvr>
    <a:masterClrMapping/>
  </p:clrMapOvr>
  <p:transition>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a:xfrm>
            <a:off x="533400" y="1524000"/>
            <a:ext cx="8229600" cy="4800600"/>
          </a:xfrm>
          <a:noFill/>
        </p:spPr>
        <p:txBody>
          <a:bodyPr/>
          <a:lstStyle/>
          <a:p>
            <a:r>
              <a:rPr lang="en-US"/>
              <a:t>Are you raising the bar?</a:t>
            </a:r>
            <a:br>
              <a:rPr lang="en-US"/>
            </a:br>
            <a:r>
              <a:rPr lang="en-US"/>
              <a:t>What is the long term potential of each new recruit</a:t>
            </a:r>
            <a:r>
              <a:rPr lang="en-US" i="1"/>
              <a:t>?</a:t>
            </a:r>
          </a:p>
          <a:p>
            <a:pPr lvl="1"/>
            <a:r>
              <a:rPr lang="en-US" sz="3200" i="1">
                <a:solidFill>
                  <a:srgbClr val="FF0000"/>
                </a:solidFill>
              </a:rPr>
              <a:t>Will he be active?</a:t>
            </a:r>
          </a:p>
          <a:p>
            <a:pPr lvl="1"/>
            <a:r>
              <a:rPr lang="en-US" sz="3200" i="1">
                <a:solidFill>
                  <a:srgbClr val="FF0000"/>
                </a:solidFill>
              </a:rPr>
              <a:t>Will he be a leader?</a:t>
            </a:r>
          </a:p>
          <a:p>
            <a:pPr lvl="1"/>
            <a:r>
              <a:rPr lang="en-US" sz="3200" i="1">
                <a:solidFill>
                  <a:srgbClr val="FF0000"/>
                </a:solidFill>
              </a:rPr>
              <a:t>Can he help recruit more members?</a:t>
            </a:r>
          </a:p>
          <a:p>
            <a:pPr lvl="1"/>
            <a:r>
              <a:rPr lang="en-US" sz="3200" i="1">
                <a:solidFill>
                  <a:srgbClr val="FF0000"/>
                </a:solidFill>
              </a:rPr>
              <a:t>Is he genuinely interested or just interested in the bar?</a:t>
            </a:r>
            <a:r>
              <a:rPr lang="en-US">
                <a:solidFill>
                  <a:srgbClr val="FF0000"/>
                </a:solidFill>
              </a:rPr>
              <a:t> </a:t>
            </a:r>
          </a:p>
        </p:txBody>
      </p:sp>
      <p:sp>
        <p:nvSpPr>
          <p:cNvPr id="163843" name="Rectangle 3"/>
          <p:cNvSpPr>
            <a:spLocks noGrp="1" noChangeArrowheads="1"/>
          </p:cNvSpPr>
          <p:nvPr>
            <p:ph type="title"/>
          </p:nvPr>
        </p:nvSpPr>
        <p:spPr>
          <a:noFill/>
          <a:ln/>
        </p:spPr>
        <p:txBody>
          <a:bodyPr/>
          <a:lstStyle/>
          <a:p>
            <a:r>
              <a:rPr lang="en-US"/>
              <a:t>Recruiting &amp; Retention </a:t>
            </a:r>
          </a:p>
        </p:txBody>
      </p:sp>
    </p:spTree>
  </p:cSld>
  <p:clrMapOvr>
    <a:masterClrMapping/>
  </p:clrMapOvr>
  <p:transition>
    <p:wheel spokes="8"/>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6" name="Rectangle 2"/>
          <p:cNvSpPr>
            <a:spLocks noGrp="1" noChangeArrowheads="1"/>
          </p:cNvSpPr>
          <p:nvPr>
            <p:ph type="body" idx="1"/>
          </p:nvPr>
        </p:nvSpPr>
        <p:spPr>
          <a:xfrm>
            <a:off x="533400" y="2133600"/>
            <a:ext cx="8229600" cy="4191000"/>
          </a:xfrm>
          <a:noFill/>
        </p:spPr>
        <p:txBody>
          <a:bodyPr/>
          <a:lstStyle/>
          <a:p>
            <a:r>
              <a:rPr lang="en-US"/>
              <a:t>What is required of new members</a:t>
            </a:r>
            <a:r>
              <a:rPr lang="en-US" i="1"/>
              <a:t>?</a:t>
            </a:r>
          </a:p>
          <a:p>
            <a:pPr lvl="1"/>
            <a:r>
              <a:rPr lang="en-US" sz="3200" i="1">
                <a:solidFill>
                  <a:srgbClr val="FF0000"/>
                </a:solidFill>
              </a:rPr>
              <a:t>Dues should cover operating costs.</a:t>
            </a:r>
          </a:p>
          <a:p>
            <a:pPr lvl="1"/>
            <a:r>
              <a:rPr lang="en-US" sz="3200" i="1">
                <a:solidFill>
                  <a:srgbClr val="FF0000"/>
                </a:solidFill>
              </a:rPr>
              <a:t>New members should attend their first meeting to submit their application.</a:t>
            </a:r>
          </a:p>
          <a:p>
            <a:pPr lvl="1"/>
            <a:r>
              <a:rPr lang="en-US" sz="3200" i="1">
                <a:solidFill>
                  <a:srgbClr val="FF0000"/>
                </a:solidFill>
              </a:rPr>
              <a:t>New members should be assigned a mentor.</a:t>
            </a:r>
          </a:p>
        </p:txBody>
      </p:sp>
      <p:sp>
        <p:nvSpPr>
          <p:cNvPr id="164867" name="Rectangle 3"/>
          <p:cNvSpPr>
            <a:spLocks noGrp="1" noChangeArrowheads="1"/>
          </p:cNvSpPr>
          <p:nvPr>
            <p:ph type="title"/>
          </p:nvPr>
        </p:nvSpPr>
        <p:spPr>
          <a:noFill/>
          <a:ln/>
        </p:spPr>
        <p:txBody>
          <a:bodyPr/>
          <a:lstStyle/>
          <a:p>
            <a:r>
              <a:rPr lang="en-US"/>
              <a:t>Recruiting &amp; Retention </a:t>
            </a:r>
          </a:p>
        </p:txBody>
      </p:sp>
    </p:spTree>
  </p:cSld>
  <p:clrMapOvr>
    <a:masterClrMapping/>
  </p:clrMapOvr>
  <p:transition>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254000"/>
            <a:ext cx="8229600" cy="1187450"/>
          </a:xfrm>
          <a:noFill/>
        </p:spPr>
        <p:txBody>
          <a:bodyPr>
            <a:spAutoFit/>
          </a:bodyPr>
          <a:lstStyle/>
          <a:p>
            <a:r>
              <a:rPr lang="en-US" sz="2400" b="0"/>
              <a:t>Statement of Policy</a:t>
            </a:r>
            <a:br>
              <a:rPr lang="en-US" sz="2400" b="0"/>
            </a:br>
            <a:r>
              <a:rPr lang="en-US" sz="2400" b="0"/>
              <a:t>ADOPTED BY THE NATIONAL EXECUTIVE COMMITTEE</a:t>
            </a:r>
            <a:br>
              <a:rPr lang="en-US" sz="2400" b="0"/>
            </a:br>
            <a:r>
              <a:rPr lang="en-US" sz="2400" b="0"/>
              <a:t>THE AMERICAN LEGION, MAY 5 - 6,1938</a:t>
            </a:r>
          </a:p>
        </p:txBody>
      </p:sp>
      <p:sp>
        <p:nvSpPr>
          <p:cNvPr id="223235" name="Rectangle 3"/>
          <p:cNvSpPr>
            <a:spLocks noGrp="1" noChangeArrowheads="1"/>
          </p:cNvSpPr>
          <p:nvPr>
            <p:ph type="body" idx="1"/>
          </p:nvPr>
        </p:nvSpPr>
        <p:spPr/>
        <p:txBody>
          <a:bodyPr/>
          <a:lstStyle/>
          <a:p>
            <a:pPr>
              <a:lnSpc>
                <a:spcPct val="80000"/>
              </a:lnSpc>
              <a:buFont typeface="Wingdings" pitchFamily="2" charset="2"/>
              <a:buNone/>
            </a:pPr>
            <a:endParaRPr lang="en-US" sz="2400"/>
          </a:p>
          <a:p>
            <a:pPr>
              <a:lnSpc>
                <a:spcPct val="80000"/>
              </a:lnSpc>
            </a:pPr>
            <a:r>
              <a:rPr lang="en-US" sz="2400"/>
              <a:t>"Resolved, That the same policies now in effect for use and control of The American Legion emblem shall apply to the use and control of the emblem of the Sons of The American Legion.</a:t>
            </a:r>
          </a:p>
          <a:p>
            <a:pPr>
              <a:lnSpc>
                <a:spcPct val="80000"/>
              </a:lnSpc>
            </a:pPr>
            <a:r>
              <a:rPr lang="en-US" sz="2400"/>
              <a:t>Resolved, That there can be no fundamental difference or conflict between the Constitution, By-Laws, offices, resolutions and policies of The American Legion and the Sons of The American Legion, but that The American Legion provisions, wherever applicable, shall cover any instance of such difference and conflict, and the conflicting provisions of the Sons of The American Legion shall be deemed void." </a:t>
            </a:r>
          </a:p>
        </p:txBody>
      </p:sp>
    </p:spTree>
  </p:cSld>
  <p:clrMapOvr>
    <a:masterClrMapping/>
  </p:clrMapOvr>
  <p:transition>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533400" y="1524000"/>
            <a:ext cx="8229600" cy="4953000"/>
          </a:xfrm>
          <a:noFill/>
        </p:spPr>
        <p:txBody>
          <a:bodyPr/>
          <a:lstStyle/>
          <a:p>
            <a:r>
              <a:rPr lang="en-US"/>
              <a:t>Keeping in touch with your Members</a:t>
            </a:r>
          </a:p>
          <a:p>
            <a:pPr lvl="1"/>
            <a:r>
              <a:rPr lang="en-US" i="1">
                <a:solidFill>
                  <a:srgbClr val="FF0000"/>
                </a:solidFill>
              </a:rPr>
              <a:t>Newsletters are very important</a:t>
            </a:r>
          </a:p>
          <a:p>
            <a:pPr lvl="1"/>
            <a:r>
              <a:rPr lang="en-US" i="1">
                <a:solidFill>
                  <a:srgbClr val="FF0000"/>
                </a:solidFill>
              </a:rPr>
              <a:t>Email messages</a:t>
            </a:r>
          </a:p>
          <a:p>
            <a:pPr lvl="1"/>
            <a:r>
              <a:rPr lang="en-US" i="1">
                <a:solidFill>
                  <a:srgbClr val="FF0000"/>
                </a:solidFill>
              </a:rPr>
              <a:t>Phone calls</a:t>
            </a:r>
          </a:p>
          <a:p>
            <a:r>
              <a:rPr lang="en-US"/>
              <a:t>Building Squadron spirit</a:t>
            </a:r>
          </a:p>
          <a:p>
            <a:pPr lvl="1"/>
            <a:r>
              <a:rPr lang="en-US" i="1">
                <a:solidFill>
                  <a:srgbClr val="FF0000"/>
                </a:solidFill>
              </a:rPr>
              <a:t>Community service projects</a:t>
            </a:r>
          </a:p>
          <a:p>
            <a:pPr lvl="1"/>
            <a:r>
              <a:rPr lang="en-US" i="1">
                <a:solidFill>
                  <a:srgbClr val="FF0000"/>
                </a:solidFill>
              </a:rPr>
              <a:t>Donations to charity</a:t>
            </a:r>
          </a:p>
          <a:p>
            <a:pPr lvl="1"/>
            <a:r>
              <a:rPr lang="en-US" i="1">
                <a:solidFill>
                  <a:srgbClr val="FF0000"/>
                </a:solidFill>
              </a:rPr>
              <a:t>Awards and attention</a:t>
            </a:r>
          </a:p>
          <a:p>
            <a:pPr lvl="1"/>
            <a:r>
              <a:rPr lang="en-US" i="1">
                <a:solidFill>
                  <a:srgbClr val="FF0000"/>
                </a:solidFill>
              </a:rPr>
              <a:t>Publicity</a:t>
            </a:r>
            <a:r>
              <a:rPr lang="en-US"/>
              <a:t> </a:t>
            </a:r>
          </a:p>
        </p:txBody>
      </p:sp>
      <p:sp>
        <p:nvSpPr>
          <p:cNvPr id="165891" name="Rectangle 3"/>
          <p:cNvSpPr>
            <a:spLocks noGrp="1" noChangeArrowheads="1"/>
          </p:cNvSpPr>
          <p:nvPr>
            <p:ph type="title"/>
          </p:nvPr>
        </p:nvSpPr>
        <p:spPr>
          <a:noFill/>
          <a:ln/>
        </p:spPr>
        <p:txBody>
          <a:bodyPr/>
          <a:lstStyle/>
          <a:p>
            <a:r>
              <a:rPr lang="en-US"/>
              <a:t>Recruiting &amp; Retention </a:t>
            </a:r>
          </a:p>
        </p:txBody>
      </p:sp>
    </p:spTree>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Rectangle 2"/>
          <p:cNvSpPr>
            <a:spLocks noGrp="1" noChangeArrowheads="1"/>
          </p:cNvSpPr>
          <p:nvPr>
            <p:ph type="body" idx="1"/>
          </p:nvPr>
        </p:nvSpPr>
        <p:spPr>
          <a:xfrm>
            <a:off x="533400" y="2133600"/>
            <a:ext cx="8229600" cy="3429000"/>
          </a:xfrm>
          <a:noFill/>
        </p:spPr>
        <p:txBody>
          <a:bodyPr/>
          <a:lstStyle/>
          <a:p>
            <a:r>
              <a:rPr lang="en-US" i="1"/>
              <a:t>Proof of membership eligibility is required for each member and must be kept on file in the Squadron's records indefinitely</a:t>
            </a:r>
            <a:r>
              <a:rPr lang="en-US"/>
              <a:t> </a:t>
            </a:r>
          </a:p>
          <a:p>
            <a:r>
              <a:rPr lang="en-US"/>
              <a:t>Foster child status does not qualify as eligible</a:t>
            </a:r>
          </a:p>
        </p:txBody>
      </p:sp>
      <p:sp>
        <p:nvSpPr>
          <p:cNvPr id="166915" name="Rectangle 3"/>
          <p:cNvSpPr>
            <a:spLocks noGrp="1" noChangeArrowheads="1"/>
          </p:cNvSpPr>
          <p:nvPr>
            <p:ph type="title"/>
          </p:nvPr>
        </p:nvSpPr>
        <p:spPr>
          <a:noFill/>
          <a:ln/>
        </p:spPr>
        <p:txBody>
          <a:bodyPr/>
          <a:lstStyle/>
          <a:p>
            <a:r>
              <a:rPr lang="en-US"/>
              <a:t>Proof of Eligibility </a:t>
            </a:r>
          </a:p>
        </p:txBody>
      </p:sp>
    </p:spTree>
  </p:cSld>
  <p:clrMapOvr>
    <a:masterClrMapping/>
  </p:clrMapOvr>
  <p:transition>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Rectangle 2"/>
          <p:cNvSpPr>
            <a:spLocks noGrp="1" noChangeArrowheads="1"/>
          </p:cNvSpPr>
          <p:nvPr>
            <p:ph type="body" idx="1"/>
          </p:nvPr>
        </p:nvSpPr>
        <p:spPr>
          <a:xfrm>
            <a:off x="533400" y="1371600"/>
            <a:ext cx="8229600" cy="5181600"/>
          </a:xfrm>
          <a:noFill/>
        </p:spPr>
        <p:txBody>
          <a:bodyPr/>
          <a:lstStyle/>
          <a:p>
            <a:r>
              <a:rPr lang="en-US" sz="3000"/>
              <a:t>Applicants must be a lineal descendant of the veteran through whom eligibility is established.  A lineal descendant means a direct bloodline or a legally inferred bloodline such as:</a:t>
            </a:r>
            <a:endParaRPr lang="en-US" sz="3000" i="1"/>
          </a:p>
          <a:p>
            <a:pPr lvl="1"/>
            <a:r>
              <a:rPr lang="en-US" i="1">
                <a:solidFill>
                  <a:srgbClr val="FF0000"/>
                </a:solidFill>
              </a:rPr>
              <a:t>Mother of Father/Son</a:t>
            </a:r>
          </a:p>
          <a:p>
            <a:pPr lvl="1"/>
            <a:r>
              <a:rPr lang="en-US" i="1">
                <a:solidFill>
                  <a:srgbClr val="FF0000"/>
                </a:solidFill>
              </a:rPr>
              <a:t>Grandparent/Grandson</a:t>
            </a:r>
          </a:p>
          <a:p>
            <a:pPr lvl="1"/>
            <a:r>
              <a:rPr lang="en-US" i="1">
                <a:solidFill>
                  <a:srgbClr val="FF0000"/>
                </a:solidFill>
              </a:rPr>
              <a:t>Stepparent/Stepson</a:t>
            </a:r>
          </a:p>
          <a:p>
            <a:pPr lvl="1"/>
            <a:r>
              <a:rPr lang="en-US" i="1">
                <a:solidFill>
                  <a:srgbClr val="FF0000"/>
                </a:solidFill>
              </a:rPr>
              <a:t>Adopted parents/Adopted son</a:t>
            </a:r>
          </a:p>
          <a:p>
            <a:pPr lvl="1"/>
            <a:r>
              <a:rPr lang="en-US" i="1">
                <a:solidFill>
                  <a:srgbClr val="FF0000"/>
                </a:solidFill>
              </a:rPr>
              <a:t>Great-grandparents/great-grandson</a:t>
            </a:r>
            <a:r>
              <a:rPr lang="en-US"/>
              <a:t>. </a:t>
            </a:r>
          </a:p>
        </p:txBody>
      </p:sp>
      <p:sp>
        <p:nvSpPr>
          <p:cNvPr id="167939" name="Rectangle 3"/>
          <p:cNvSpPr>
            <a:spLocks noGrp="1" noChangeArrowheads="1"/>
          </p:cNvSpPr>
          <p:nvPr>
            <p:ph type="title"/>
          </p:nvPr>
        </p:nvSpPr>
        <p:spPr>
          <a:noFill/>
          <a:ln/>
        </p:spPr>
        <p:txBody>
          <a:bodyPr/>
          <a:lstStyle/>
          <a:p>
            <a:r>
              <a:rPr lang="en-US"/>
              <a:t>Proof of Eligibility </a:t>
            </a:r>
          </a:p>
        </p:txBody>
      </p:sp>
    </p:spTree>
  </p:cSld>
  <p:clrMapOvr>
    <a:masterClrMapping/>
  </p:clrMapOvr>
  <p:transition>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962" name="Rectangle 2"/>
          <p:cNvSpPr>
            <a:spLocks noGrp="1" noChangeArrowheads="1"/>
          </p:cNvSpPr>
          <p:nvPr>
            <p:ph type="body" idx="1"/>
          </p:nvPr>
        </p:nvSpPr>
        <p:spPr>
          <a:xfrm>
            <a:off x="533400" y="1600200"/>
            <a:ext cx="8229600" cy="4953000"/>
          </a:xfrm>
          <a:noFill/>
        </p:spPr>
        <p:txBody>
          <a:bodyPr/>
          <a:lstStyle/>
          <a:p>
            <a:r>
              <a:rPr lang="en-US"/>
              <a:t>Each applicant must provide a true copy of one of the following documents:</a:t>
            </a:r>
            <a:endParaRPr lang="en-US" i="1"/>
          </a:p>
          <a:p>
            <a:pPr lvl="1"/>
            <a:r>
              <a:rPr lang="en-US" i="1">
                <a:solidFill>
                  <a:srgbClr val="FF0000"/>
                </a:solidFill>
              </a:rPr>
              <a:t>DD214</a:t>
            </a:r>
          </a:p>
          <a:p>
            <a:pPr lvl="1"/>
            <a:r>
              <a:rPr lang="en-US" i="1">
                <a:solidFill>
                  <a:srgbClr val="FF0000"/>
                </a:solidFill>
              </a:rPr>
              <a:t>Discharge &amp; Separation Form</a:t>
            </a:r>
          </a:p>
          <a:p>
            <a:pPr lvl="1"/>
            <a:r>
              <a:rPr lang="en-US" i="1">
                <a:solidFill>
                  <a:srgbClr val="FF0000"/>
                </a:solidFill>
              </a:rPr>
              <a:t>Honorable Discharge Certificate</a:t>
            </a:r>
          </a:p>
          <a:p>
            <a:pPr lvl="1"/>
            <a:r>
              <a:rPr lang="en-US" i="1">
                <a:solidFill>
                  <a:srgbClr val="FF0000"/>
                </a:solidFill>
              </a:rPr>
              <a:t>Legion parents current membership card</a:t>
            </a:r>
          </a:p>
        </p:txBody>
      </p:sp>
      <p:sp>
        <p:nvSpPr>
          <p:cNvPr id="168963" name="Rectangle 3"/>
          <p:cNvSpPr>
            <a:spLocks noGrp="1" noChangeArrowheads="1"/>
          </p:cNvSpPr>
          <p:nvPr>
            <p:ph type="title"/>
          </p:nvPr>
        </p:nvSpPr>
        <p:spPr>
          <a:noFill/>
          <a:ln/>
        </p:spPr>
        <p:txBody>
          <a:bodyPr/>
          <a:lstStyle/>
          <a:p>
            <a:r>
              <a:rPr lang="en-US"/>
              <a:t>Proof of Eligibility </a:t>
            </a:r>
          </a:p>
        </p:txBody>
      </p:sp>
    </p:spTree>
  </p:cSld>
  <p:clrMapOvr>
    <a:masterClrMapping/>
  </p:clrMapOvr>
  <p:transition>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a:xfrm>
            <a:off x="533400" y="2133600"/>
            <a:ext cx="8305800" cy="3962400"/>
          </a:xfrm>
          <a:noFill/>
        </p:spPr>
        <p:txBody>
          <a:bodyPr/>
          <a:lstStyle/>
          <a:p>
            <a:r>
              <a:rPr lang="en-US"/>
              <a:t>Eligibility cannot be established through:</a:t>
            </a:r>
            <a:endParaRPr lang="en-US" i="1"/>
          </a:p>
          <a:p>
            <a:pPr lvl="1"/>
            <a:r>
              <a:rPr lang="en-US" i="1">
                <a:solidFill>
                  <a:srgbClr val="FF0000"/>
                </a:solidFill>
              </a:rPr>
              <a:t>Brothers</a:t>
            </a:r>
          </a:p>
          <a:p>
            <a:pPr lvl="1"/>
            <a:r>
              <a:rPr lang="en-US" i="1">
                <a:solidFill>
                  <a:srgbClr val="FF0000"/>
                </a:solidFill>
              </a:rPr>
              <a:t>Sisters</a:t>
            </a:r>
          </a:p>
          <a:p>
            <a:pPr lvl="1"/>
            <a:r>
              <a:rPr lang="en-US" i="1">
                <a:solidFill>
                  <a:srgbClr val="FF0000"/>
                </a:solidFill>
              </a:rPr>
              <a:t>Cousins</a:t>
            </a:r>
          </a:p>
          <a:p>
            <a:pPr lvl="1"/>
            <a:r>
              <a:rPr lang="en-US" i="1">
                <a:solidFill>
                  <a:srgbClr val="FF0000"/>
                </a:solidFill>
              </a:rPr>
              <a:t>Aunts </a:t>
            </a:r>
          </a:p>
          <a:p>
            <a:pPr lvl="1"/>
            <a:r>
              <a:rPr lang="en-US" i="1">
                <a:solidFill>
                  <a:srgbClr val="FF0000"/>
                </a:solidFill>
              </a:rPr>
              <a:t>Uncles</a:t>
            </a:r>
            <a:r>
              <a:rPr lang="en-US"/>
              <a:t> </a:t>
            </a:r>
          </a:p>
        </p:txBody>
      </p:sp>
      <p:sp>
        <p:nvSpPr>
          <p:cNvPr id="169987" name="Rectangle 3"/>
          <p:cNvSpPr>
            <a:spLocks noGrp="1" noChangeArrowheads="1"/>
          </p:cNvSpPr>
          <p:nvPr>
            <p:ph type="title"/>
          </p:nvPr>
        </p:nvSpPr>
        <p:spPr>
          <a:noFill/>
          <a:ln/>
        </p:spPr>
        <p:txBody>
          <a:bodyPr/>
          <a:lstStyle/>
          <a:p>
            <a:r>
              <a:rPr lang="en-US"/>
              <a:t>Proof of Eligibility </a:t>
            </a:r>
          </a:p>
        </p:txBody>
      </p:sp>
    </p:spTree>
  </p:cSld>
  <p:clrMapOvr>
    <a:masterClrMapping/>
  </p:clrMapOvr>
  <p:transition>
    <p:wheel spokes="8"/>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6" name="Rectangle 2"/>
          <p:cNvSpPr>
            <a:spLocks noGrp="1" noChangeArrowheads="1"/>
          </p:cNvSpPr>
          <p:nvPr>
            <p:ph type="body" idx="1"/>
          </p:nvPr>
        </p:nvSpPr>
        <p:spPr>
          <a:xfrm>
            <a:off x="533400" y="1676400"/>
            <a:ext cx="8229600" cy="4800600"/>
          </a:xfrm>
          <a:noFill/>
        </p:spPr>
        <p:txBody>
          <a:bodyPr/>
          <a:lstStyle/>
          <a:p>
            <a:r>
              <a:rPr lang="en-US"/>
              <a:t>Life Membership can only be conferred by a members' own Squadron.  Election to Life Membership must be recorded in the minutes of the Squadron meeting.</a:t>
            </a:r>
          </a:p>
          <a:p>
            <a:r>
              <a:rPr lang="en-US"/>
              <a:t>Each Squadron determines the qualifications for Life Membership.  Life Member-ship is an honorary title.</a:t>
            </a:r>
          </a:p>
        </p:txBody>
      </p:sp>
      <p:sp>
        <p:nvSpPr>
          <p:cNvPr id="175107" name="Rectangle 3"/>
          <p:cNvSpPr>
            <a:spLocks noGrp="1" noChangeArrowheads="1"/>
          </p:cNvSpPr>
          <p:nvPr>
            <p:ph type="title"/>
          </p:nvPr>
        </p:nvSpPr>
        <p:spPr>
          <a:noFill/>
          <a:ln/>
        </p:spPr>
        <p:txBody>
          <a:bodyPr/>
          <a:lstStyle/>
          <a:p>
            <a:r>
              <a:rPr lang="en-US"/>
              <a:t>Life Membership </a:t>
            </a:r>
          </a:p>
        </p:txBody>
      </p:sp>
    </p:spTree>
  </p:cSld>
  <p:clrMapOvr>
    <a:masterClrMapping/>
  </p:clrMapOvr>
  <p:transition>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1010" name="Rectangle 2"/>
          <p:cNvSpPr>
            <a:spLocks noGrp="1" noChangeArrowheads="1"/>
          </p:cNvSpPr>
          <p:nvPr>
            <p:ph type="body" idx="1"/>
          </p:nvPr>
        </p:nvSpPr>
        <p:spPr>
          <a:xfrm>
            <a:off x="533400" y="1676400"/>
            <a:ext cx="8229600" cy="4800600"/>
          </a:xfrm>
          <a:noFill/>
        </p:spPr>
        <p:txBody>
          <a:bodyPr/>
          <a:lstStyle/>
          <a:p>
            <a:r>
              <a:rPr lang="en-US"/>
              <a:t>Each Squadron assumes the obligation to pay Detachment and National dues each year during the members' lifetime.  This is a financial liability for the Squadron.</a:t>
            </a:r>
          </a:p>
          <a:p>
            <a:r>
              <a:rPr lang="en-US"/>
              <a:t>Life Membership is non-transferable and is only valid as long as the member remains in the Squadron that conferred the honor. </a:t>
            </a:r>
          </a:p>
        </p:txBody>
      </p:sp>
      <p:sp>
        <p:nvSpPr>
          <p:cNvPr id="171011" name="Rectangle 3"/>
          <p:cNvSpPr>
            <a:spLocks noGrp="1" noChangeArrowheads="1"/>
          </p:cNvSpPr>
          <p:nvPr>
            <p:ph type="title"/>
          </p:nvPr>
        </p:nvSpPr>
        <p:spPr>
          <a:noFill/>
          <a:ln/>
        </p:spPr>
        <p:txBody>
          <a:bodyPr/>
          <a:lstStyle/>
          <a:p>
            <a:r>
              <a:rPr lang="en-US"/>
              <a:t>Life Membership </a:t>
            </a:r>
          </a:p>
        </p:txBody>
      </p:sp>
    </p:spTree>
  </p:cSld>
  <p:clrMapOvr>
    <a:masterClrMapping/>
  </p:clrMapOvr>
  <p:transition>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4" name="Rectangle 2"/>
          <p:cNvSpPr>
            <a:spLocks noGrp="1" noChangeArrowheads="1"/>
          </p:cNvSpPr>
          <p:nvPr>
            <p:ph type="body" idx="1"/>
          </p:nvPr>
        </p:nvSpPr>
        <p:spPr>
          <a:xfrm>
            <a:off x="609600" y="2362200"/>
            <a:ext cx="8229600" cy="3657600"/>
          </a:xfrm>
          <a:noFill/>
        </p:spPr>
        <p:txBody>
          <a:bodyPr/>
          <a:lstStyle/>
          <a:p>
            <a:r>
              <a:rPr lang="en-US"/>
              <a:t>Squadrons must keep ac-curate records regarding Life Members.  The National Organization will not acknowledge or record "Life Membership" status on membership cards of membership records.</a:t>
            </a:r>
          </a:p>
        </p:txBody>
      </p:sp>
      <p:sp>
        <p:nvSpPr>
          <p:cNvPr id="172035" name="Rectangle 3"/>
          <p:cNvSpPr>
            <a:spLocks noGrp="1" noChangeArrowheads="1"/>
          </p:cNvSpPr>
          <p:nvPr>
            <p:ph type="title"/>
          </p:nvPr>
        </p:nvSpPr>
        <p:spPr>
          <a:noFill/>
          <a:ln/>
        </p:spPr>
        <p:txBody>
          <a:bodyPr/>
          <a:lstStyle/>
          <a:p>
            <a:r>
              <a:rPr lang="en-US"/>
              <a:t>Life Membership </a:t>
            </a:r>
          </a:p>
        </p:txBody>
      </p:sp>
    </p:spTree>
  </p:cSld>
  <p:clrMapOvr>
    <a:masterClrMapping/>
  </p:clrMapOvr>
  <p:transition>
    <p:wheel spokes="8"/>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a:xfrm>
            <a:off x="609600" y="2362200"/>
            <a:ext cx="8229600" cy="2895600"/>
          </a:xfrm>
          <a:noFill/>
        </p:spPr>
        <p:txBody>
          <a:bodyPr/>
          <a:lstStyle/>
          <a:p>
            <a:r>
              <a:rPr lang="en-US"/>
              <a:t>Life Membership regalia, such as commemorative membership card, embroidered patch and lapel pins are available for purchase through National Emblem Sales. </a:t>
            </a:r>
          </a:p>
        </p:txBody>
      </p:sp>
      <p:sp>
        <p:nvSpPr>
          <p:cNvPr id="173059" name="Rectangle 3"/>
          <p:cNvSpPr>
            <a:spLocks noGrp="1" noChangeArrowheads="1"/>
          </p:cNvSpPr>
          <p:nvPr>
            <p:ph type="title"/>
          </p:nvPr>
        </p:nvSpPr>
        <p:spPr>
          <a:noFill/>
          <a:ln/>
        </p:spPr>
        <p:txBody>
          <a:bodyPr/>
          <a:lstStyle/>
          <a:p>
            <a:r>
              <a:rPr lang="en-US"/>
              <a:t>Life Membership </a:t>
            </a:r>
          </a:p>
        </p:txBody>
      </p:sp>
    </p:spTree>
  </p:cSld>
  <p:clrMapOvr>
    <a:masterClrMapping/>
  </p:clrMapOvr>
  <p:transition>
    <p:wheel spokes="8"/>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282" name="Line 146"/>
          <p:cNvSpPr>
            <a:spLocks noChangeShapeType="1"/>
          </p:cNvSpPr>
          <p:nvPr/>
        </p:nvSpPr>
        <p:spPr bwMode="auto">
          <a:xfrm>
            <a:off x="7315200" y="3429000"/>
            <a:ext cx="0" cy="2819400"/>
          </a:xfrm>
          <a:prstGeom prst="line">
            <a:avLst/>
          </a:prstGeom>
          <a:noFill/>
          <a:ln w="38100">
            <a:solidFill>
              <a:schemeClr val="tx1"/>
            </a:solidFill>
            <a:round/>
            <a:headEnd/>
            <a:tailEnd/>
          </a:ln>
          <a:effectLst/>
        </p:spPr>
        <p:txBody>
          <a:bodyPr/>
          <a:lstStyle/>
          <a:p>
            <a:endParaRPr lang="en-US"/>
          </a:p>
        </p:txBody>
      </p:sp>
      <p:sp>
        <p:nvSpPr>
          <p:cNvPr id="91281" name="Line 145"/>
          <p:cNvSpPr>
            <a:spLocks noChangeShapeType="1"/>
          </p:cNvSpPr>
          <p:nvPr/>
        </p:nvSpPr>
        <p:spPr bwMode="auto">
          <a:xfrm>
            <a:off x="1676400" y="3429000"/>
            <a:ext cx="0" cy="2819400"/>
          </a:xfrm>
          <a:prstGeom prst="line">
            <a:avLst/>
          </a:prstGeom>
          <a:noFill/>
          <a:ln w="38100">
            <a:solidFill>
              <a:schemeClr val="tx1"/>
            </a:solidFill>
            <a:round/>
            <a:headEnd/>
            <a:tailEnd/>
          </a:ln>
          <a:effectLst/>
        </p:spPr>
        <p:txBody>
          <a:bodyPr/>
          <a:lstStyle/>
          <a:p>
            <a:endParaRPr lang="en-US"/>
          </a:p>
        </p:txBody>
      </p:sp>
      <p:sp>
        <p:nvSpPr>
          <p:cNvPr id="91280" name="Line 144"/>
          <p:cNvSpPr>
            <a:spLocks noChangeShapeType="1"/>
          </p:cNvSpPr>
          <p:nvPr/>
        </p:nvSpPr>
        <p:spPr bwMode="auto">
          <a:xfrm>
            <a:off x="4419600" y="1219200"/>
            <a:ext cx="0" cy="5029200"/>
          </a:xfrm>
          <a:prstGeom prst="line">
            <a:avLst/>
          </a:prstGeom>
          <a:noFill/>
          <a:ln w="38100">
            <a:solidFill>
              <a:schemeClr val="tx1"/>
            </a:solidFill>
            <a:round/>
            <a:headEnd/>
            <a:tailEnd/>
          </a:ln>
          <a:effectLst/>
        </p:spPr>
        <p:txBody>
          <a:bodyPr/>
          <a:lstStyle/>
          <a:p>
            <a:endParaRPr lang="en-US"/>
          </a:p>
        </p:txBody>
      </p:sp>
      <p:sp>
        <p:nvSpPr>
          <p:cNvPr id="91139" name="Rectangle 3"/>
          <p:cNvSpPr>
            <a:spLocks noGrp="1" noChangeArrowheads="1"/>
          </p:cNvSpPr>
          <p:nvPr>
            <p:ph type="title"/>
          </p:nvPr>
        </p:nvSpPr>
        <p:spPr>
          <a:xfrm>
            <a:off x="457200" y="0"/>
            <a:ext cx="8229600" cy="1139825"/>
          </a:xfrm>
          <a:noFill/>
          <a:ln/>
        </p:spPr>
        <p:txBody>
          <a:bodyPr/>
          <a:lstStyle/>
          <a:p>
            <a:r>
              <a:rPr lang="en-US"/>
              <a:t>Organizational Structure </a:t>
            </a:r>
          </a:p>
        </p:txBody>
      </p:sp>
      <p:graphicFrame>
        <p:nvGraphicFramePr>
          <p:cNvPr id="91197" name="Organization Chart 61"/>
          <p:cNvGraphicFramePr>
            <a:graphicFrameLocks noChangeAspect="1"/>
          </p:cNvGraphicFramePr>
          <p:nvPr>
            <p:ph idx="1"/>
          </p:nvPr>
        </p:nvGraphicFramePr>
        <p:xfrm>
          <a:off x="457200" y="1295400"/>
          <a:ext cx="8229600" cy="4835525"/>
        </p:xfrm>
        <a:graphic>
          <a:graphicData uri="http://schemas.openxmlformats.org/drawingml/2006/compatibility">
            <com:legacyDrawing xmlns:com="http://schemas.openxmlformats.org/drawingml/2006/compatibility" spid="_x0000_s91197"/>
          </a:graphicData>
        </a:graphic>
      </p:graphicFrame>
      <p:sp>
        <p:nvSpPr>
          <p:cNvPr id="91256" name="_s1036"/>
          <p:cNvSpPr>
            <a:spLocks noChangeArrowheads="1"/>
          </p:cNvSpPr>
          <p:nvPr/>
        </p:nvSpPr>
        <p:spPr bwMode="auto">
          <a:xfrm>
            <a:off x="1981200" y="990600"/>
            <a:ext cx="4876800" cy="931863"/>
          </a:xfrm>
          <a:prstGeom prst="roundRect">
            <a:avLst>
              <a:gd name="adj" fmla="val 16667"/>
            </a:avLst>
          </a:prstGeom>
          <a:solidFill>
            <a:schemeClr val="accent1"/>
          </a:solidFill>
          <a:ln w="25400">
            <a:solidFill>
              <a:srgbClr val="FF0000"/>
            </a:solidFill>
            <a:round/>
            <a:headEnd/>
            <a:tailEnd/>
          </a:ln>
        </p:spPr>
        <p:txBody>
          <a:bodyPr wrap="none" lIns="76403" tIns="38201" rIns="76403" bIns="38201" anchor="ctr"/>
          <a:lstStyle/>
          <a:p>
            <a:pPr marL="342900" indent="-342900" algn="ctr">
              <a:buFont typeface="Wingdings" pitchFamily="2" charset="2"/>
              <a:buNone/>
            </a:pPr>
            <a:r>
              <a:rPr lang="en-US" sz="3200" b="1">
                <a:solidFill>
                  <a:srgbClr val="FF0000"/>
                </a:solidFill>
                <a:effectLst>
                  <a:outerShdw blurRad="38100" dist="38100" dir="2700000" algn="tl">
                    <a:srgbClr val="000000"/>
                  </a:outerShdw>
                </a:effectLst>
                <a:latin typeface="Times New Roman" pitchFamily="18" charset="0"/>
              </a:rPr>
              <a:t>National Organization</a:t>
            </a:r>
          </a:p>
          <a:p>
            <a:pPr marL="342900" indent="-342900" algn="ctr">
              <a:buFont typeface="Wingdings" pitchFamily="2" charset="2"/>
              <a:buNone/>
            </a:pPr>
            <a:r>
              <a:rPr lang="en-US" sz="1800" b="1">
                <a:solidFill>
                  <a:srgbClr val="FF0000"/>
                </a:solidFill>
                <a:effectLst>
                  <a:outerShdw blurRad="38100" dist="38100" dir="2700000" algn="tl">
                    <a:srgbClr val="000000"/>
                  </a:outerShdw>
                </a:effectLst>
                <a:latin typeface="Times New Roman" pitchFamily="18" charset="0"/>
              </a:rPr>
              <a:t>(Policy &amp; Programs)</a:t>
            </a:r>
          </a:p>
        </p:txBody>
      </p:sp>
      <p:sp>
        <p:nvSpPr>
          <p:cNvPr id="91257" name="_s1036"/>
          <p:cNvSpPr>
            <a:spLocks noChangeArrowheads="1"/>
          </p:cNvSpPr>
          <p:nvPr/>
        </p:nvSpPr>
        <p:spPr bwMode="auto">
          <a:xfrm>
            <a:off x="2895600" y="2286000"/>
            <a:ext cx="3048000" cy="855663"/>
          </a:xfrm>
          <a:prstGeom prst="roundRect">
            <a:avLst>
              <a:gd name="adj" fmla="val 16667"/>
            </a:avLst>
          </a:prstGeom>
          <a:solidFill>
            <a:schemeClr val="accent1"/>
          </a:solidFill>
          <a:ln w="25400">
            <a:solidFill>
              <a:schemeClr val="folHlink"/>
            </a:solidFill>
            <a:round/>
            <a:headEnd/>
            <a:tailEnd/>
          </a:ln>
        </p:spPr>
        <p:txBody>
          <a:bodyPr wrap="none" lIns="76403" tIns="38201" rIns="76403" bIns="38201" anchor="ctr"/>
          <a:lstStyle/>
          <a:p>
            <a:pPr marL="342900" indent="-342900" algn="ctr">
              <a:buFont typeface="Wingdings" pitchFamily="2" charset="2"/>
              <a:buNone/>
            </a:pPr>
            <a:r>
              <a:rPr lang="en-US" sz="3200" b="1">
                <a:solidFill>
                  <a:schemeClr val="folHlink"/>
                </a:solidFill>
                <a:effectLst>
                  <a:outerShdw blurRad="38100" dist="38100" dir="2700000" algn="tl">
                    <a:srgbClr val="000000"/>
                  </a:outerShdw>
                </a:effectLst>
                <a:latin typeface="Times New Roman" pitchFamily="18" charset="0"/>
              </a:rPr>
              <a:t>Detachment</a:t>
            </a:r>
          </a:p>
          <a:p>
            <a:pPr marL="342900" indent="-342900" algn="ctr">
              <a:buFont typeface="Wingdings" pitchFamily="2" charset="2"/>
              <a:buNone/>
            </a:pPr>
            <a:r>
              <a:rPr lang="en-US" sz="1800" b="1">
                <a:solidFill>
                  <a:schemeClr val="folHlink"/>
                </a:solidFill>
                <a:effectLst>
                  <a:outerShdw blurRad="38100" dist="38100" dir="2700000" algn="tl">
                    <a:srgbClr val="000000"/>
                  </a:outerShdw>
                </a:effectLst>
                <a:latin typeface="Times New Roman" pitchFamily="18" charset="0"/>
              </a:rPr>
              <a:t>(Administration &amp; Publicity)</a:t>
            </a:r>
          </a:p>
        </p:txBody>
      </p:sp>
      <p:sp>
        <p:nvSpPr>
          <p:cNvPr id="91258" name="_s1036"/>
          <p:cNvSpPr>
            <a:spLocks noChangeArrowheads="1"/>
          </p:cNvSpPr>
          <p:nvPr/>
        </p:nvSpPr>
        <p:spPr bwMode="auto">
          <a:xfrm>
            <a:off x="3505200" y="3352800"/>
            <a:ext cx="1828800" cy="779463"/>
          </a:xfrm>
          <a:prstGeom prst="roundRect">
            <a:avLst>
              <a:gd name="adj" fmla="val 16667"/>
            </a:avLst>
          </a:prstGeom>
          <a:solidFill>
            <a:schemeClr val="bg2"/>
          </a:solidFill>
          <a:ln w="25400">
            <a:solidFill>
              <a:schemeClr val="tx1"/>
            </a:solidFill>
            <a:round/>
            <a:headEnd/>
            <a:tailEnd/>
          </a:ln>
        </p:spPr>
        <p:txBody>
          <a:bodyPr wrap="none" lIns="76403" tIns="38201" rIns="76403" bIns="38201" anchor="ctr"/>
          <a:lstStyle/>
          <a:p>
            <a:pPr marL="342900" indent="-342900" algn="ctr">
              <a:buFont typeface="Wingdings" pitchFamily="2" charset="2"/>
              <a:buNone/>
            </a:pPr>
            <a:r>
              <a:rPr lang="en-US" sz="3200" b="1" dirty="0" smtClean="0">
                <a:solidFill>
                  <a:schemeClr val="tx1"/>
                </a:solidFill>
                <a:effectLst>
                  <a:outerShdw blurRad="38100" dist="38100" dir="2700000" algn="tl">
                    <a:srgbClr val="000000"/>
                  </a:outerShdw>
                </a:effectLst>
                <a:latin typeface="Times New Roman" pitchFamily="18" charset="0"/>
              </a:rPr>
              <a:t>District</a:t>
            </a:r>
            <a:endParaRPr lang="en-US" sz="3200" b="1" dirty="0">
              <a:solidFill>
                <a:schemeClr val="tx1"/>
              </a:solidFill>
              <a:effectLst>
                <a:outerShdw blurRad="38100" dist="38100" dir="2700000" algn="tl">
                  <a:srgbClr val="000000"/>
                </a:outerShdw>
              </a:effectLst>
              <a:latin typeface="Times New Roman" pitchFamily="18" charset="0"/>
            </a:endParaRPr>
          </a:p>
          <a:p>
            <a:pPr marL="342900" indent="-342900" algn="ctr">
              <a:buFont typeface="Wingdings" pitchFamily="2" charset="2"/>
              <a:buNone/>
            </a:pPr>
            <a:r>
              <a:rPr lang="en-US" sz="1800" b="1" dirty="0">
                <a:solidFill>
                  <a:schemeClr val="tx1"/>
                </a:solidFill>
                <a:effectLst>
                  <a:outerShdw blurRad="38100" dist="38100" dir="2700000" algn="tl">
                    <a:srgbClr val="000000"/>
                  </a:outerShdw>
                </a:effectLst>
                <a:latin typeface="Times New Roman" pitchFamily="18" charset="0"/>
              </a:rPr>
              <a:t>(Coordination)</a:t>
            </a:r>
          </a:p>
        </p:txBody>
      </p:sp>
      <p:sp>
        <p:nvSpPr>
          <p:cNvPr id="91259" name="_s1036"/>
          <p:cNvSpPr>
            <a:spLocks noChangeArrowheads="1"/>
          </p:cNvSpPr>
          <p:nvPr/>
        </p:nvSpPr>
        <p:spPr bwMode="auto">
          <a:xfrm>
            <a:off x="762000" y="3352800"/>
            <a:ext cx="1828800" cy="779463"/>
          </a:xfrm>
          <a:prstGeom prst="roundRect">
            <a:avLst>
              <a:gd name="adj" fmla="val 16667"/>
            </a:avLst>
          </a:prstGeom>
          <a:solidFill>
            <a:schemeClr val="bg2"/>
          </a:solidFill>
          <a:ln w="25400">
            <a:solidFill>
              <a:schemeClr val="tx1"/>
            </a:solidFill>
            <a:round/>
            <a:headEnd/>
            <a:tailEnd/>
          </a:ln>
        </p:spPr>
        <p:txBody>
          <a:bodyPr wrap="none" lIns="76403" tIns="38201" rIns="76403" bIns="38201" anchor="ctr"/>
          <a:lstStyle/>
          <a:p>
            <a:pPr marL="342900" indent="-342900" algn="ctr">
              <a:buFont typeface="Wingdings" pitchFamily="2" charset="2"/>
              <a:buNone/>
            </a:pPr>
            <a:r>
              <a:rPr lang="en-US" sz="2800" b="1" dirty="0" smtClean="0">
                <a:solidFill>
                  <a:schemeClr val="tx1"/>
                </a:solidFill>
                <a:effectLst>
                  <a:outerShdw blurRad="38100" dist="38100" dir="2700000" algn="tl">
                    <a:srgbClr val="000000"/>
                  </a:outerShdw>
                </a:effectLst>
                <a:latin typeface="Times New Roman" pitchFamily="18" charset="0"/>
              </a:rPr>
              <a:t>District</a:t>
            </a:r>
            <a:endParaRPr lang="en-US" sz="2800" b="1" dirty="0">
              <a:solidFill>
                <a:schemeClr val="tx1"/>
              </a:solidFill>
              <a:effectLst>
                <a:outerShdw blurRad="38100" dist="38100" dir="2700000" algn="tl">
                  <a:srgbClr val="000000"/>
                </a:outerShdw>
              </a:effectLst>
              <a:latin typeface="Times New Roman" pitchFamily="18" charset="0"/>
            </a:endParaRPr>
          </a:p>
          <a:p>
            <a:pPr marL="342900" indent="-342900" algn="ctr">
              <a:buFont typeface="Wingdings" pitchFamily="2" charset="2"/>
              <a:buNone/>
            </a:pPr>
            <a:r>
              <a:rPr lang="en-US" sz="1800" b="1" dirty="0">
                <a:solidFill>
                  <a:schemeClr val="tx1"/>
                </a:solidFill>
                <a:effectLst>
                  <a:outerShdw blurRad="38100" dist="38100" dir="2700000" algn="tl">
                    <a:srgbClr val="000000"/>
                  </a:outerShdw>
                </a:effectLst>
                <a:latin typeface="Times New Roman" pitchFamily="18" charset="0"/>
              </a:rPr>
              <a:t>(Coordination)</a:t>
            </a:r>
          </a:p>
        </p:txBody>
      </p:sp>
      <p:sp>
        <p:nvSpPr>
          <p:cNvPr id="91260" name="_s1036"/>
          <p:cNvSpPr>
            <a:spLocks noChangeArrowheads="1"/>
          </p:cNvSpPr>
          <p:nvPr/>
        </p:nvSpPr>
        <p:spPr bwMode="auto">
          <a:xfrm>
            <a:off x="6400800" y="3352800"/>
            <a:ext cx="1828800" cy="779463"/>
          </a:xfrm>
          <a:prstGeom prst="roundRect">
            <a:avLst>
              <a:gd name="adj" fmla="val 16667"/>
            </a:avLst>
          </a:prstGeom>
          <a:solidFill>
            <a:schemeClr val="bg2"/>
          </a:solidFill>
          <a:ln w="25400">
            <a:solidFill>
              <a:schemeClr val="tx1"/>
            </a:solidFill>
            <a:round/>
            <a:headEnd/>
            <a:tailEnd/>
          </a:ln>
        </p:spPr>
        <p:txBody>
          <a:bodyPr wrap="none" lIns="76403" tIns="38201" rIns="76403" bIns="38201" anchor="ctr"/>
          <a:lstStyle/>
          <a:p>
            <a:pPr marL="342900" indent="-342900" algn="ctr">
              <a:buFont typeface="Wingdings" pitchFamily="2" charset="2"/>
              <a:buNone/>
            </a:pPr>
            <a:r>
              <a:rPr lang="en-US" sz="3200" b="1" smtClean="0">
                <a:solidFill>
                  <a:schemeClr val="tx1"/>
                </a:solidFill>
                <a:effectLst>
                  <a:outerShdw blurRad="38100" dist="38100" dir="2700000" algn="tl">
                    <a:srgbClr val="000000"/>
                  </a:outerShdw>
                </a:effectLst>
                <a:latin typeface="Times New Roman" pitchFamily="18" charset="0"/>
              </a:rPr>
              <a:t>District</a:t>
            </a:r>
            <a:endParaRPr lang="en-US" sz="3200" b="1">
              <a:solidFill>
                <a:schemeClr val="tx1"/>
              </a:solidFill>
              <a:effectLst>
                <a:outerShdw blurRad="38100" dist="38100" dir="2700000" algn="tl">
                  <a:srgbClr val="000000"/>
                </a:outerShdw>
              </a:effectLst>
              <a:latin typeface="Times New Roman" pitchFamily="18" charset="0"/>
            </a:endParaRPr>
          </a:p>
          <a:p>
            <a:pPr marL="342900" indent="-342900" algn="ctr">
              <a:buFont typeface="Wingdings" pitchFamily="2" charset="2"/>
              <a:buNone/>
            </a:pPr>
            <a:r>
              <a:rPr lang="en-US" sz="1800" b="1" dirty="0">
                <a:solidFill>
                  <a:schemeClr val="tx1"/>
                </a:solidFill>
                <a:effectLst>
                  <a:outerShdw blurRad="38100" dist="38100" dir="2700000" algn="tl">
                    <a:srgbClr val="000000"/>
                  </a:outerShdw>
                </a:effectLst>
                <a:latin typeface="Times New Roman" pitchFamily="18" charset="0"/>
              </a:rPr>
              <a:t>(Coordination)</a:t>
            </a:r>
          </a:p>
        </p:txBody>
      </p:sp>
      <p:sp>
        <p:nvSpPr>
          <p:cNvPr id="91263" name="_s1036"/>
          <p:cNvSpPr>
            <a:spLocks noChangeArrowheads="1"/>
          </p:cNvSpPr>
          <p:nvPr/>
        </p:nvSpPr>
        <p:spPr bwMode="auto">
          <a:xfrm>
            <a:off x="762000" y="4495800"/>
            <a:ext cx="1828800" cy="1752600"/>
          </a:xfrm>
          <a:prstGeom prst="roundRect">
            <a:avLst>
              <a:gd name="adj" fmla="val 16667"/>
            </a:avLst>
          </a:prstGeom>
          <a:solidFill>
            <a:schemeClr val="accent1"/>
          </a:solidFill>
          <a:ln w="25400">
            <a:solidFill>
              <a:srgbClr val="FFFF00"/>
            </a:solidFill>
            <a:round/>
            <a:headEnd/>
            <a:tailEnd/>
          </a:ln>
        </p:spPr>
        <p:txBody>
          <a:bodyPr wrap="none" lIns="0" tIns="0" rIns="0" bIns="0" anchor="ctr"/>
          <a:lstStyle/>
          <a:p>
            <a:pPr marL="342900" indent="-342900" algn="ctr">
              <a:buFont typeface="Wingdings" pitchFamily="2" charset="2"/>
              <a:buNone/>
            </a:pPr>
            <a:r>
              <a:rPr lang="en-US" sz="2800" b="1">
                <a:solidFill>
                  <a:srgbClr val="FFFF00"/>
                </a:solidFill>
                <a:effectLst>
                  <a:outerShdw blurRad="38100" dist="38100" dir="2700000" algn="tl">
                    <a:srgbClr val="000000"/>
                  </a:outerShdw>
                </a:effectLst>
                <a:latin typeface="Times New Roman" pitchFamily="18" charset="0"/>
              </a:rPr>
              <a:t>Squadron</a:t>
            </a:r>
          </a:p>
          <a:p>
            <a:pPr marL="342900" indent="-342900" algn="ctr">
              <a:buFont typeface="Wingdings" pitchFamily="2" charset="2"/>
              <a:buNone/>
            </a:pPr>
            <a:r>
              <a:rPr lang="en-US" sz="2000" b="1">
                <a:solidFill>
                  <a:srgbClr val="FFFF00"/>
                </a:solidFill>
                <a:effectLst>
                  <a:outerShdw blurRad="38100" dist="38100" dir="2700000" algn="tl">
                    <a:srgbClr val="000000"/>
                  </a:outerShdw>
                </a:effectLst>
                <a:latin typeface="Times New Roman" pitchFamily="18" charset="0"/>
              </a:rPr>
              <a:t>Membership</a:t>
            </a:r>
          </a:p>
          <a:p>
            <a:pPr marL="342900" indent="-342900" algn="ctr">
              <a:buFont typeface="Wingdings" pitchFamily="2" charset="2"/>
              <a:buNone/>
            </a:pPr>
            <a:r>
              <a:rPr lang="en-US" sz="2000" b="1">
                <a:solidFill>
                  <a:srgbClr val="FFFF00"/>
                </a:solidFill>
                <a:effectLst>
                  <a:outerShdw blurRad="38100" dist="38100" dir="2700000" algn="tl">
                    <a:srgbClr val="000000"/>
                  </a:outerShdw>
                </a:effectLst>
                <a:latin typeface="Times New Roman" pitchFamily="18" charset="0"/>
              </a:rPr>
              <a:t>&amp;</a:t>
            </a:r>
          </a:p>
          <a:p>
            <a:pPr marL="342900" indent="-342900" algn="ctr">
              <a:buFont typeface="Wingdings" pitchFamily="2" charset="2"/>
              <a:buNone/>
            </a:pPr>
            <a:r>
              <a:rPr lang="en-US" sz="2000" b="1">
                <a:solidFill>
                  <a:srgbClr val="FFFF00"/>
                </a:solidFill>
                <a:effectLst>
                  <a:outerShdw blurRad="38100" dist="38100" dir="2700000" algn="tl">
                    <a:srgbClr val="000000"/>
                  </a:outerShdw>
                </a:effectLst>
                <a:latin typeface="Times New Roman" pitchFamily="18" charset="0"/>
              </a:rPr>
              <a:t>Activities</a:t>
            </a:r>
          </a:p>
        </p:txBody>
      </p:sp>
      <p:sp>
        <p:nvSpPr>
          <p:cNvPr id="91278" name="_s1036"/>
          <p:cNvSpPr>
            <a:spLocks noChangeArrowheads="1"/>
          </p:cNvSpPr>
          <p:nvPr/>
        </p:nvSpPr>
        <p:spPr bwMode="auto">
          <a:xfrm>
            <a:off x="3505200" y="4495800"/>
            <a:ext cx="1828800" cy="1752600"/>
          </a:xfrm>
          <a:prstGeom prst="roundRect">
            <a:avLst>
              <a:gd name="adj" fmla="val 16667"/>
            </a:avLst>
          </a:prstGeom>
          <a:solidFill>
            <a:schemeClr val="accent1"/>
          </a:solidFill>
          <a:ln w="25400">
            <a:solidFill>
              <a:srgbClr val="FFFF00"/>
            </a:solidFill>
            <a:round/>
            <a:headEnd/>
            <a:tailEnd/>
          </a:ln>
        </p:spPr>
        <p:txBody>
          <a:bodyPr wrap="none" lIns="0" tIns="0" rIns="0" bIns="0" anchor="ctr"/>
          <a:lstStyle/>
          <a:p>
            <a:pPr marL="342900" indent="-342900" algn="ctr">
              <a:buFont typeface="Wingdings" pitchFamily="2" charset="2"/>
              <a:buNone/>
            </a:pPr>
            <a:r>
              <a:rPr lang="en-US" sz="2800" b="1">
                <a:solidFill>
                  <a:srgbClr val="FFFF00"/>
                </a:solidFill>
                <a:effectLst>
                  <a:outerShdw blurRad="38100" dist="38100" dir="2700000" algn="tl">
                    <a:srgbClr val="000000"/>
                  </a:outerShdw>
                </a:effectLst>
                <a:latin typeface="Times New Roman" pitchFamily="18" charset="0"/>
              </a:rPr>
              <a:t>Squadron</a:t>
            </a:r>
          </a:p>
          <a:p>
            <a:pPr marL="342900" indent="-342900" algn="ctr">
              <a:buFont typeface="Wingdings" pitchFamily="2" charset="2"/>
              <a:buNone/>
            </a:pPr>
            <a:r>
              <a:rPr lang="en-US" sz="2000" b="1">
                <a:solidFill>
                  <a:srgbClr val="FFFF00"/>
                </a:solidFill>
                <a:effectLst>
                  <a:outerShdw blurRad="38100" dist="38100" dir="2700000" algn="tl">
                    <a:srgbClr val="000000"/>
                  </a:outerShdw>
                </a:effectLst>
                <a:latin typeface="Times New Roman" pitchFamily="18" charset="0"/>
              </a:rPr>
              <a:t>Membership</a:t>
            </a:r>
          </a:p>
          <a:p>
            <a:pPr marL="342900" indent="-342900" algn="ctr">
              <a:buFont typeface="Wingdings" pitchFamily="2" charset="2"/>
              <a:buNone/>
            </a:pPr>
            <a:r>
              <a:rPr lang="en-US" sz="2000" b="1">
                <a:solidFill>
                  <a:srgbClr val="FFFF00"/>
                </a:solidFill>
                <a:effectLst>
                  <a:outerShdw blurRad="38100" dist="38100" dir="2700000" algn="tl">
                    <a:srgbClr val="000000"/>
                  </a:outerShdw>
                </a:effectLst>
                <a:latin typeface="Times New Roman" pitchFamily="18" charset="0"/>
              </a:rPr>
              <a:t>&amp;</a:t>
            </a:r>
          </a:p>
          <a:p>
            <a:pPr marL="342900" indent="-342900" algn="ctr">
              <a:buFont typeface="Wingdings" pitchFamily="2" charset="2"/>
              <a:buNone/>
            </a:pPr>
            <a:r>
              <a:rPr lang="en-US" sz="2000" b="1">
                <a:solidFill>
                  <a:srgbClr val="FFFF00"/>
                </a:solidFill>
                <a:effectLst>
                  <a:outerShdw blurRad="38100" dist="38100" dir="2700000" algn="tl">
                    <a:srgbClr val="000000"/>
                  </a:outerShdw>
                </a:effectLst>
                <a:latin typeface="Times New Roman" pitchFamily="18" charset="0"/>
              </a:rPr>
              <a:t>Activities</a:t>
            </a:r>
          </a:p>
        </p:txBody>
      </p:sp>
      <p:sp>
        <p:nvSpPr>
          <p:cNvPr id="91279" name="_s1036"/>
          <p:cNvSpPr>
            <a:spLocks noChangeArrowheads="1"/>
          </p:cNvSpPr>
          <p:nvPr/>
        </p:nvSpPr>
        <p:spPr bwMode="auto">
          <a:xfrm>
            <a:off x="6400800" y="4495800"/>
            <a:ext cx="1828800" cy="1752600"/>
          </a:xfrm>
          <a:prstGeom prst="roundRect">
            <a:avLst>
              <a:gd name="adj" fmla="val 16667"/>
            </a:avLst>
          </a:prstGeom>
          <a:solidFill>
            <a:schemeClr val="accent1"/>
          </a:solidFill>
          <a:ln w="25400">
            <a:solidFill>
              <a:srgbClr val="FFFF00"/>
            </a:solidFill>
            <a:round/>
            <a:headEnd/>
            <a:tailEnd/>
          </a:ln>
        </p:spPr>
        <p:txBody>
          <a:bodyPr wrap="none" lIns="0" tIns="0" rIns="0" bIns="0" anchor="ctr"/>
          <a:lstStyle/>
          <a:p>
            <a:pPr marL="342900" indent="-342900" algn="ctr">
              <a:buFont typeface="Wingdings" pitchFamily="2" charset="2"/>
              <a:buNone/>
            </a:pPr>
            <a:r>
              <a:rPr lang="en-US" sz="2800" b="1">
                <a:solidFill>
                  <a:srgbClr val="FFFF00"/>
                </a:solidFill>
                <a:effectLst>
                  <a:outerShdw blurRad="38100" dist="38100" dir="2700000" algn="tl">
                    <a:srgbClr val="000000"/>
                  </a:outerShdw>
                </a:effectLst>
                <a:latin typeface="Times New Roman" pitchFamily="18" charset="0"/>
              </a:rPr>
              <a:t>Squadron</a:t>
            </a:r>
          </a:p>
          <a:p>
            <a:pPr marL="342900" indent="-342900" algn="ctr">
              <a:buFont typeface="Wingdings" pitchFamily="2" charset="2"/>
              <a:buNone/>
            </a:pPr>
            <a:r>
              <a:rPr lang="en-US" sz="2000" b="1">
                <a:solidFill>
                  <a:srgbClr val="FFFF00"/>
                </a:solidFill>
                <a:effectLst>
                  <a:outerShdw blurRad="38100" dist="38100" dir="2700000" algn="tl">
                    <a:srgbClr val="000000"/>
                  </a:outerShdw>
                </a:effectLst>
                <a:latin typeface="Times New Roman" pitchFamily="18" charset="0"/>
              </a:rPr>
              <a:t>Membership</a:t>
            </a:r>
          </a:p>
          <a:p>
            <a:pPr marL="342900" indent="-342900" algn="ctr">
              <a:buFont typeface="Wingdings" pitchFamily="2" charset="2"/>
              <a:buNone/>
            </a:pPr>
            <a:r>
              <a:rPr lang="en-US" sz="2000" b="1">
                <a:solidFill>
                  <a:srgbClr val="FFFF00"/>
                </a:solidFill>
                <a:effectLst>
                  <a:outerShdw blurRad="38100" dist="38100" dir="2700000" algn="tl">
                    <a:srgbClr val="000000"/>
                  </a:outerShdw>
                </a:effectLst>
                <a:latin typeface="Times New Roman" pitchFamily="18" charset="0"/>
              </a:rPr>
              <a:t>&amp;</a:t>
            </a:r>
          </a:p>
          <a:p>
            <a:pPr marL="342900" indent="-342900" algn="ctr">
              <a:buFont typeface="Wingdings" pitchFamily="2" charset="2"/>
              <a:buNone/>
            </a:pPr>
            <a:r>
              <a:rPr lang="en-US" sz="2000" b="1">
                <a:solidFill>
                  <a:srgbClr val="FFFF00"/>
                </a:solidFill>
                <a:effectLst>
                  <a:outerShdw blurRad="38100" dist="38100" dir="2700000" algn="tl">
                    <a:srgbClr val="000000"/>
                  </a:outerShdw>
                </a:effectLst>
                <a:latin typeface="Times New Roman" pitchFamily="18" charset="0"/>
              </a:rPr>
              <a:t>Activities</a:t>
            </a:r>
          </a:p>
        </p:txBody>
      </p:sp>
      <p:sp>
        <p:nvSpPr>
          <p:cNvPr id="91283" name="Line 147"/>
          <p:cNvSpPr>
            <a:spLocks noChangeShapeType="1"/>
          </p:cNvSpPr>
          <p:nvPr/>
        </p:nvSpPr>
        <p:spPr bwMode="auto">
          <a:xfrm flipV="1">
            <a:off x="1676400" y="2743200"/>
            <a:ext cx="1219200" cy="609600"/>
          </a:xfrm>
          <a:prstGeom prst="line">
            <a:avLst/>
          </a:prstGeom>
          <a:noFill/>
          <a:ln w="38100">
            <a:solidFill>
              <a:schemeClr val="tx1"/>
            </a:solidFill>
            <a:round/>
            <a:headEnd/>
            <a:tailEnd/>
          </a:ln>
          <a:effectLst/>
        </p:spPr>
        <p:txBody>
          <a:bodyPr/>
          <a:lstStyle/>
          <a:p>
            <a:endParaRPr lang="en-US"/>
          </a:p>
        </p:txBody>
      </p:sp>
      <p:sp>
        <p:nvSpPr>
          <p:cNvPr id="91285" name="Line 149"/>
          <p:cNvSpPr>
            <a:spLocks noChangeShapeType="1"/>
          </p:cNvSpPr>
          <p:nvPr/>
        </p:nvSpPr>
        <p:spPr bwMode="auto">
          <a:xfrm>
            <a:off x="5943600" y="2667000"/>
            <a:ext cx="1371600" cy="685800"/>
          </a:xfrm>
          <a:prstGeom prst="line">
            <a:avLst/>
          </a:prstGeom>
          <a:noFill/>
          <a:ln w="38100">
            <a:solidFill>
              <a:schemeClr val="tx1"/>
            </a:solidFill>
            <a:round/>
            <a:headEnd/>
            <a:tailEnd/>
          </a:ln>
          <a:effectLst/>
        </p:spPr>
        <p:txBody>
          <a:bodyPr/>
          <a:lstStyle/>
          <a:p>
            <a:endParaRPr lang="en-US"/>
          </a:p>
        </p:txBody>
      </p:sp>
    </p:spTree>
  </p:cSld>
  <p:clrMapOvr>
    <a:masterClrMapping/>
  </p:clrMapOvr>
  <p:transition>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t>Statement of Status</a:t>
            </a:r>
          </a:p>
        </p:txBody>
      </p:sp>
      <p:sp>
        <p:nvSpPr>
          <p:cNvPr id="224259" name="Rectangle 3"/>
          <p:cNvSpPr>
            <a:spLocks noGrp="1" noChangeArrowheads="1"/>
          </p:cNvSpPr>
          <p:nvPr>
            <p:ph type="body" idx="1"/>
          </p:nvPr>
        </p:nvSpPr>
        <p:spPr>
          <a:xfrm>
            <a:off x="457200" y="1600200"/>
            <a:ext cx="8229600" cy="4953000"/>
          </a:xfrm>
        </p:spPr>
        <p:txBody>
          <a:bodyPr/>
          <a:lstStyle/>
          <a:p>
            <a:pPr>
              <a:lnSpc>
                <a:spcPct val="90000"/>
              </a:lnSpc>
            </a:pPr>
            <a:r>
              <a:rPr lang="en-US"/>
              <a:t>The Sons of The American Legion is a legally constituted organization, instituted and recognized by official action of The American Legion in National Convention assembled, empowering the National Executive Committee to assume complete authority over the organization. This authority was assumed, fully accepted and approved May 4 - 5,1993.</a:t>
            </a:r>
          </a:p>
        </p:txBody>
      </p:sp>
    </p:spTree>
  </p:cSld>
  <p:clrMapOvr>
    <a:masterClrMapping/>
  </p:clrMapOvr>
  <p:transition>
    <p:wheel spokes="8"/>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p:cNvSpPr>
            <a:spLocks noGrp="1" noChangeArrowheads="1"/>
          </p:cNvSpPr>
          <p:nvPr>
            <p:ph type="body" idx="1"/>
          </p:nvPr>
        </p:nvSpPr>
        <p:spPr>
          <a:xfrm>
            <a:off x="457200" y="1600200"/>
            <a:ext cx="8229600" cy="685800"/>
          </a:xfrm>
        </p:spPr>
        <p:txBody>
          <a:bodyPr/>
          <a:lstStyle/>
          <a:p>
            <a:pPr algn="ctr">
              <a:buFont typeface="Wingdings" pitchFamily="2" charset="2"/>
              <a:buNone/>
            </a:pPr>
            <a:r>
              <a:rPr lang="en-US" sz="4000">
                <a:solidFill>
                  <a:srgbClr val="FF0000"/>
                </a:solidFill>
              </a:rPr>
              <a:t>Squadron Commander</a:t>
            </a:r>
          </a:p>
        </p:txBody>
      </p:sp>
      <p:sp>
        <p:nvSpPr>
          <p:cNvPr id="96259" name="Rectangle 3"/>
          <p:cNvSpPr>
            <a:spLocks noGrp="1" noChangeArrowheads="1"/>
          </p:cNvSpPr>
          <p:nvPr>
            <p:ph type="title"/>
          </p:nvPr>
        </p:nvSpPr>
        <p:spPr>
          <a:noFill/>
          <a:ln/>
        </p:spPr>
        <p:txBody>
          <a:bodyPr/>
          <a:lstStyle/>
          <a:p>
            <a:r>
              <a:rPr lang="en-US"/>
              <a:t>Squadron Officers Duties </a:t>
            </a:r>
          </a:p>
        </p:txBody>
      </p:sp>
      <p:sp>
        <p:nvSpPr>
          <p:cNvPr id="96262" name="Text Box 6"/>
          <p:cNvSpPr txBox="1">
            <a:spLocks noChangeArrowheads="1"/>
          </p:cNvSpPr>
          <p:nvPr/>
        </p:nvSpPr>
        <p:spPr bwMode="auto">
          <a:xfrm>
            <a:off x="838200" y="2743200"/>
            <a:ext cx="7772400" cy="3705225"/>
          </a:xfrm>
          <a:prstGeom prst="rect">
            <a:avLst/>
          </a:prstGeom>
          <a:noFill/>
          <a:ln w="9525" algn="ctr">
            <a:noFill/>
            <a:miter lim="800000"/>
            <a:headEnd/>
            <a:tailEnd/>
          </a:ln>
          <a:effectLst/>
        </p:spPr>
        <p:txBody>
          <a:bodyPr>
            <a:spAutoFit/>
          </a:bodyPr>
          <a:lstStyle/>
          <a:p>
            <a:pPr marL="342900" indent="-342900">
              <a:spcBef>
                <a:spcPct val="50000"/>
              </a:spcBef>
            </a:pPr>
            <a:r>
              <a:rPr lang="en-US" sz="3200" b="1">
                <a:effectLst>
                  <a:outerShdw blurRad="38100" dist="38100" dir="2700000" algn="tl">
                    <a:srgbClr val="FFFFFF"/>
                  </a:outerShdw>
                </a:effectLst>
                <a:latin typeface="Verdana" pitchFamily="34" charset="0"/>
              </a:rPr>
              <a:t>Chief Executive Officer</a:t>
            </a:r>
            <a:br>
              <a:rPr lang="en-US" sz="3200" b="1">
                <a:effectLst>
                  <a:outerShdw blurRad="38100" dist="38100" dir="2700000" algn="tl">
                    <a:srgbClr val="FFFFFF"/>
                  </a:outerShdw>
                </a:effectLst>
                <a:latin typeface="Verdana" pitchFamily="34" charset="0"/>
              </a:rPr>
            </a:br>
            <a:endParaRPr lang="en-US" sz="1800" b="1">
              <a:effectLst>
                <a:outerShdw blurRad="38100" dist="38100" dir="2700000" algn="tl">
                  <a:srgbClr val="FFFFFF"/>
                </a:outerShdw>
              </a:effectLst>
              <a:latin typeface="Verdana" pitchFamily="34" charset="0"/>
            </a:endParaRPr>
          </a:p>
          <a:p>
            <a:pPr marL="342900" indent="-342900">
              <a:spcBef>
                <a:spcPct val="50000"/>
              </a:spcBef>
            </a:pPr>
            <a:r>
              <a:rPr lang="en-US" sz="3200" b="1">
                <a:effectLst>
                  <a:outerShdw blurRad="38100" dist="38100" dir="2700000" algn="tl">
                    <a:srgbClr val="FFFFFF"/>
                  </a:outerShdw>
                </a:effectLst>
                <a:latin typeface="Verdana" pitchFamily="34" charset="0"/>
              </a:rPr>
              <a:t>Spokesman for the Organization</a:t>
            </a:r>
          </a:p>
          <a:p>
            <a:pPr marL="342900" indent="-342900">
              <a:spcBef>
                <a:spcPct val="50000"/>
              </a:spcBef>
              <a:buFont typeface="Wingdings" pitchFamily="2" charset="2"/>
              <a:buNone/>
            </a:pPr>
            <a:endParaRPr lang="en-US" sz="1800" b="1">
              <a:effectLst>
                <a:outerShdw blurRad="38100" dist="38100" dir="2700000" algn="tl">
                  <a:srgbClr val="FFFFFF"/>
                </a:outerShdw>
              </a:effectLst>
              <a:latin typeface="Verdana" pitchFamily="34" charset="0"/>
            </a:endParaRPr>
          </a:p>
          <a:p>
            <a:pPr marL="342900" indent="-342900">
              <a:spcBef>
                <a:spcPct val="50000"/>
              </a:spcBef>
            </a:pPr>
            <a:r>
              <a:rPr lang="en-US" sz="3200" b="1">
                <a:effectLst>
                  <a:outerShdw blurRad="38100" dist="38100" dir="2700000" algn="tl">
                    <a:srgbClr val="FFFFFF"/>
                  </a:outerShdw>
                </a:effectLst>
                <a:latin typeface="Verdana" pitchFamily="34" charset="0"/>
              </a:rPr>
              <a:t>Supervises all other officers</a:t>
            </a:r>
            <a:br>
              <a:rPr lang="en-US" sz="3200" b="1">
                <a:effectLst>
                  <a:outerShdw blurRad="38100" dist="38100" dir="2700000" algn="tl">
                    <a:srgbClr val="FFFFFF"/>
                  </a:outerShdw>
                </a:effectLst>
                <a:latin typeface="Verdana" pitchFamily="34" charset="0"/>
              </a:rPr>
            </a:br>
            <a:endParaRPr lang="en-US" sz="3200" b="1">
              <a:effectLst>
                <a:outerShdw blurRad="38100" dist="38100" dir="2700000" algn="tl">
                  <a:srgbClr val="FFFFFF"/>
                </a:outerShdw>
              </a:effectLst>
              <a:latin typeface="Verdana" pitchFamily="34" charset="0"/>
            </a:endParaRPr>
          </a:p>
        </p:txBody>
      </p:sp>
    </p:spTree>
  </p:cSld>
  <p:clrMapOvr>
    <a:masterClrMapping/>
  </p:clrMapOvr>
  <p:transition>
    <p:wheel spokes="8"/>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a:solidFill>
                  <a:srgbClr val="FF0000"/>
                </a:solidFill>
              </a:rPr>
              <a:t>Squadron Commander</a:t>
            </a:r>
          </a:p>
        </p:txBody>
      </p:sp>
      <p:sp>
        <p:nvSpPr>
          <p:cNvPr id="97283" name="Rectangle 3"/>
          <p:cNvSpPr>
            <a:spLocks noGrp="1" noChangeArrowheads="1"/>
          </p:cNvSpPr>
          <p:nvPr>
            <p:ph type="title"/>
          </p:nvPr>
        </p:nvSpPr>
        <p:spPr>
          <a:noFill/>
          <a:ln/>
        </p:spPr>
        <p:txBody>
          <a:bodyPr/>
          <a:lstStyle/>
          <a:p>
            <a:r>
              <a:rPr lang="en-US"/>
              <a:t>Squadron Officers Duties </a:t>
            </a:r>
          </a:p>
        </p:txBody>
      </p:sp>
      <p:sp>
        <p:nvSpPr>
          <p:cNvPr id="97286" name="Text Box 6"/>
          <p:cNvSpPr txBox="1">
            <a:spLocks noChangeArrowheads="1"/>
          </p:cNvSpPr>
          <p:nvPr/>
        </p:nvSpPr>
        <p:spPr bwMode="auto">
          <a:xfrm>
            <a:off x="381000" y="2209800"/>
            <a:ext cx="8229600" cy="3935413"/>
          </a:xfrm>
          <a:prstGeom prst="rect">
            <a:avLst/>
          </a:prstGeom>
          <a:noFill/>
          <a:ln w="9525" algn="ctr">
            <a:noFill/>
            <a:miter lim="800000"/>
            <a:headEnd/>
            <a:tailEnd/>
          </a:ln>
          <a:effectLst/>
        </p:spPr>
        <p:txBody>
          <a:bodyPr>
            <a:spAutoFit/>
          </a:bodyPr>
          <a:lstStyle/>
          <a:p>
            <a:pPr marL="342900" indent="-342900" algn="just">
              <a:spcBef>
                <a:spcPct val="50000"/>
              </a:spcBef>
            </a:pPr>
            <a:r>
              <a:rPr lang="en-US" sz="2800">
                <a:effectLst>
                  <a:outerShdw blurRad="38100" dist="38100" dir="2700000" algn="tl">
                    <a:srgbClr val="FFFFFF"/>
                  </a:outerShdw>
                </a:effectLst>
                <a:latin typeface="Verdana" pitchFamily="34" charset="0"/>
              </a:rPr>
              <a:t>This individual is entrusted with the important duty of teaching and protecting the cardinal principles of the Sons of The American Legion and the supervision of duties of all other officers of the squadron. He is guided by the squadron constitution and by the decision of the squadron as a body. Yet, responsibility for the squadron's success rests largely upon his shoulders.</a:t>
            </a:r>
          </a:p>
        </p:txBody>
      </p:sp>
    </p:spTree>
  </p:cSld>
  <p:clrMapOvr>
    <a:masterClrMapping/>
  </p:clrMapOvr>
  <p:transition>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a:solidFill>
                  <a:srgbClr val="FF0000"/>
                </a:solidFill>
              </a:rPr>
              <a:t>Squadron Vice Commander</a:t>
            </a:r>
          </a:p>
        </p:txBody>
      </p:sp>
      <p:sp>
        <p:nvSpPr>
          <p:cNvPr id="98307" name="Rectangle 3"/>
          <p:cNvSpPr>
            <a:spLocks noGrp="1" noChangeArrowheads="1"/>
          </p:cNvSpPr>
          <p:nvPr>
            <p:ph type="title"/>
          </p:nvPr>
        </p:nvSpPr>
        <p:spPr>
          <a:noFill/>
          <a:ln/>
        </p:spPr>
        <p:txBody>
          <a:bodyPr/>
          <a:lstStyle/>
          <a:p>
            <a:r>
              <a:rPr lang="en-US"/>
              <a:t>Squadron Officers Duties </a:t>
            </a:r>
          </a:p>
        </p:txBody>
      </p:sp>
      <p:sp>
        <p:nvSpPr>
          <p:cNvPr id="98310" name="Text Box 6"/>
          <p:cNvSpPr txBox="1">
            <a:spLocks noChangeArrowheads="1"/>
          </p:cNvSpPr>
          <p:nvPr/>
        </p:nvSpPr>
        <p:spPr bwMode="auto">
          <a:xfrm>
            <a:off x="838200" y="2209800"/>
            <a:ext cx="7772400" cy="4281488"/>
          </a:xfrm>
          <a:prstGeom prst="rect">
            <a:avLst/>
          </a:prstGeom>
          <a:noFill/>
          <a:ln w="9525" algn="ctr">
            <a:noFill/>
            <a:miter lim="800000"/>
            <a:headEnd/>
            <a:tailEnd/>
          </a:ln>
          <a:effectLst/>
        </p:spPr>
        <p:txBody>
          <a:bodyPr>
            <a:spAutoFit/>
          </a:bodyPr>
          <a:lstStyle/>
          <a:p>
            <a:pPr marL="342900" indent="-342900"/>
            <a:r>
              <a:rPr lang="en-US" sz="3200">
                <a:effectLst>
                  <a:outerShdw blurRad="38100" dist="38100" dir="2700000" algn="tl">
                    <a:srgbClr val="FFFFFF"/>
                  </a:outerShdw>
                </a:effectLst>
                <a:latin typeface="Verdana" pitchFamily="34" charset="0"/>
              </a:rPr>
              <a:t>Deputy Chief Executive Officer</a:t>
            </a:r>
          </a:p>
          <a:p>
            <a:pPr marL="342900" indent="-342900"/>
            <a:r>
              <a:rPr lang="en-US" sz="3200">
                <a:effectLst>
                  <a:outerShdw blurRad="38100" dist="38100" dir="2700000" algn="tl">
                    <a:srgbClr val="FFFFFF"/>
                  </a:outerShdw>
                </a:effectLst>
                <a:latin typeface="Verdana" pitchFamily="34" charset="0"/>
              </a:rPr>
              <a:t>Acts for the Commander in his absence or removal</a:t>
            </a:r>
          </a:p>
          <a:p>
            <a:pPr marL="342900" indent="-342900"/>
            <a:r>
              <a:rPr lang="en-US" sz="3200">
                <a:effectLst>
                  <a:outerShdw blurRad="38100" dist="38100" dir="2700000" algn="tl">
                    <a:srgbClr val="FFFFFF"/>
                  </a:outerShdw>
                </a:effectLst>
                <a:latin typeface="Verdana" pitchFamily="34" charset="0"/>
              </a:rPr>
              <a:t>Chief recruiting officer</a:t>
            </a:r>
          </a:p>
          <a:p>
            <a:pPr marL="342900" indent="-342900"/>
            <a:r>
              <a:rPr lang="en-US" sz="3200">
                <a:effectLst>
                  <a:outerShdw blurRad="38100" dist="38100" dir="2700000" algn="tl">
                    <a:srgbClr val="FFFFFF"/>
                  </a:outerShdw>
                </a:effectLst>
                <a:latin typeface="Verdana" pitchFamily="34" charset="0"/>
              </a:rPr>
              <a:t>Responsible for organizing activities and programs</a:t>
            </a:r>
            <a:br>
              <a:rPr lang="en-US" sz="3200">
                <a:effectLst>
                  <a:outerShdw blurRad="38100" dist="38100" dir="2700000" algn="tl">
                    <a:srgbClr val="FFFFFF"/>
                  </a:outerShdw>
                </a:effectLst>
                <a:latin typeface="Verdana" pitchFamily="34" charset="0"/>
              </a:rPr>
            </a:br>
            <a:r>
              <a:rPr lang="en-US" sz="3200">
                <a:effectLst>
                  <a:outerShdw blurRad="38100" dist="38100" dir="2700000" algn="tl">
                    <a:srgbClr val="FFFFFF"/>
                  </a:outerShdw>
                </a:effectLst>
                <a:latin typeface="Californian FB" pitchFamily="18" charset="0"/>
              </a:rPr>
              <a:t/>
            </a:r>
            <a:br>
              <a:rPr lang="en-US" sz="3200">
                <a:effectLst>
                  <a:outerShdw blurRad="38100" dist="38100" dir="2700000" algn="tl">
                    <a:srgbClr val="FFFFFF"/>
                  </a:outerShdw>
                </a:effectLst>
                <a:latin typeface="Californian FB" pitchFamily="18" charset="0"/>
              </a:rPr>
            </a:br>
            <a:endParaRPr lang="en-US" sz="3200">
              <a:effectLst>
                <a:outerShdw blurRad="38100" dist="38100" dir="2700000" algn="tl">
                  <a:srgbClr val="FFFFFF"/>
                </a:outerShdw>
              </a:effectLst>
              <a:latin typeface="Californian FB" pitchFamily="18" charset="0"/>
            </a:endParaRPr>
          </a:p>
        </p:txBody>
      </p:sp>
    </p:spTree>
  </p:cSld>
  <p:clrMapOvr>
    <a:masterClrMapping/>
  </p:clrMapOvr>
  <p:transition>
    <p:wheel spokes="8"/>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1</a:t>
            </a:r>
            <a:r>
              <a:rPr lang="en-US" sz="4000" b="1" baseline="30000">
                <a:solidFill>
                  <a:srgbClr val="FF0000"/>
                </a:solidFill>
                <a:latin typeface="Californian FB" pitchFamily="18" charset="0"/>
              </a:rPr>
              <a:t>st</a:t>
            </a:r>
            <a:r>
              <a:rPr lang="en-US" sz="4000" b="1">
                <a:solidFill>
                  <a:srgbClr val="FF0000"/>
                </a:solidFill>
                <a:latin typeface="Californian FB" pitchFamily="18" charset="0"/>
              </a:rPr>
              <a:t> Vice Commander</a:t>
            </a:r>
          </a:p>
        </p:txBody>
      </p:sp>
      <p:sp>
        <p:nvSpPr>
          <p:cNvPr id="99331" name="Rectangle 3"/>
          <p:cNvSpPr>
            <a:spLocks noGrp="1" noChangeArrowheads="1"/>
          </p:cNvSpPr>
          <p:nvPr>
            <p:ph type="title"/>
          </p:nvPr>
        </p:nvSpPr>
        <p:spPr>
          <a:noFill/>
          <a:ln/>
        </p:spPr>
        <p:txBody>
          <a:bodyPr/>
          <a:lstStyle/>
          <a:p>
            <a:r>
              <a:rPr lang="en-US" b="0"/>
              <a:t>Squadron Officers Duties</a:t>
            </a:r>
            <a:r>
              <a:rPr lang="en-US"/>
              <a:t> </a:t>
            </a:r>
          </a:p>
        </p:txBody>
      </p:sp>
      <p:sp>
        <p:nvSpPr>
          <p:cNvPr id="99334" name="Text Box 6"/>
          <p:cNvSpPr txBox="1">
            <a:spLocks noChangeArrowheads="1"/>
          </p:cNvSpPr>
          <p:nvPr/>
        </p:nvSpPr>
        <p:spPr bwMode="auto">
          <a:xfrm>
            <a:off x="381000" y="2209800"/>
            <a:ext cx="8229600" cy="3267075"/>
          </a:xfrm>
          <a:prstGeom prst="rect">
            <a:avLst/>
          </a:prstGeom>
          <a:noFill/>
          <a:ln w="9525" algn="ctr">
            <a:noFill/>
            <a:miter lim="800000"/>
            <a:headEnd/>
            <a:tailEnd/>
          </a:ln>
          <a:effectLst/>
        </p:spPr>
        <p:txBody>
          <a:bodyPr>
            <a:spAutoFit/>
          </a:bodyPr>
          <a:lstStyle/>
          <a:p>
            <a:pPr marL="342900" indent="-342900" algn="just"/>
            <a:r>
              <a:rPr lang="en-US" sz="2600" b="1">
                <a:effectLst>
                  <a:outerShdw blurRad="38100" dist="38100" dir="2700000" algn="tl">
                    <a:srgbClr val="FFFFFF"/>
                  </a:outerShdw>
                </a:effectLst>
              </a:rPr>
              <a:t>The responsibilities of this office are devoted largely to the membership enrollment activities of the squadron and other duties as assigned by the Commander. There is nothing more important to the life and blood of the squadron then the membership. The First Vice Commander should be willing and able to fill in for the Squadron Commander if the need arises.</a:t>
            </a:r>
            <a:r>
              <a:rPr lang="en-US" sz="2600">
                <a:effectLst>
                  <a:outerShdw blurRad="38100" dist="38100" dir="2700000" algn="tl">
                    <a:srgbClr val="FFFFFF"/>
                  </a:outerShdw>
                </a:effectLst>
              </a:rPr>
              <a:t> </a:t>
            </a:r>
            <a:endParaRPr lang="en-US" sz="3200" b="1">
              <a:effectLst>
                <a:outerShdw blurRad="38100" dist="38100" dir="2700000" algn="tl">
                  <a:srgbClr val="FFFFFF"/>
                </a:outerShdw>
              </a:effectLst>
              <a:latin typeface="Californian FB" pitchFamily="18" charset="0"/>
            </a:endParaRPr>
          </a:p>
        </p:txBody>
      </p:sp>
    </p:spTree>
  </p:cSld>
  <p:clrMapOvr>
    <a:masterClrMapping/>
  </p:clrMapOvr>
  <p:transition>
    <p:wheel spokes="8"/>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2nd Vice Commander</a:t>
            </a:r>
          </a:p>
        </p:txBody>
      </p:sp>
      <p:sp>
        <p:nvSpPr>
          <p:cNvPr id="101379" name="Rectangle 3"/>
          <p:cNvSpPr>
            <a:spLocks noGrp="1" noChangeArrowheads="1"/>
          </p:cNvSpPr>
          <p:nvPr>
            <p:ph type="title"/>
          </p:nvPr>
        </p:nvSpPr>
        <p:spPr>
          <a:noFill/>
          <a:ln/>
        </p:spPr>
        <p:txBody>
          <a:bodyPr/>
          <a:lstStyle/>
          <a:p>
            <a:r>
              <a:rPr lang="en-US" b="0"/>
              <a:t>Squadron Officers Duties</a:t>
            </a:r>
            <a:r>
              <a:rPr lang="en-US"/>
              <a:t> </a:t>
            </a:r>
          </a:p>
        </p:txBody>
      </p:sp>
      <p:sp>
        <p:nvSpPr>
          <p:cNvPr id="101382" name="Text Box 6"/>
          <p:cNvSpPr txBox="1">
            <a:spLocks noChangeArrowheads="1"/>
          </p:cNvSpPr>
          <p:nvPr/>
        </p:nvSpPr>
        <p:spPr bwMode="auto">
          <a:xfrm>
            <a:off x="381000" y="2209800"/>
            <a:ext cx="8229600" cy="3503613"/>
          </a:xfrm>
          <a:prstGeom prst="rect">
            <a:avLst/>
          </a:prstGeom>
          <a:noFill/>
          <a:ln w="9525" algn="ctr">
            <a:noFill/>
            <a:miter lim="800000"/>
            <a:headEnd/>
            <a:tailEnd/>
          </a:ln>
          <a:effectLst/>
        </p:spPr>
        <p:txBody>
          <a:bodyPr>
            <a:spAutoFit/>
          </a:bodyPr>
          <a:lstStyle/>
          <a:p>
            <a:pPr marL="342900" indent="-342900" algn="just"/>
            <a:r>
              <a:rPr lang="en-US" sz="3200" b="1">
                <a:effectLst>
                  <a:outerShdw blurRad="38100" dist="38100" dir="2700000" algn="tl">
                    <a:srgbClr val="FFFFFF"/>
                  </a:outerShdw>
                </a:effectLst>
              </a:rPr>
              <a:t>The responsibilities of this office are concerned primarily with patriotic observances, the development of squadron activities, and planning entertainment and social features that may be scheduled in conjunction with squadron meetings.</a:t>
            </a:r>
            <a:r>
              <a:rPr lang="en-US" sz="3200">
                <a:effectLst>
                  <a:outerShdw blurRad="38100" dist="38100" dir="2700000" algn="tl">
                    <a:srgbClr val="FFFFFF"/>
                  </a:outerShdw>
                </a:effectLst>
              </a:rPr>
              <a:t> </a:t>
            </a:r>
          </a:p>
        </p:txBody>
      </p:sp>
    </p:spTree>
  </p:cSld>
  <p:clrMapOvr>
    <a:masterClrMapping/>
  </p:clrMapOvr>
  <p:transition>
    <p:wheel spokes="8"/>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Adjutant</a:t>
            </a:r>
          </a:p>
        </p:txBody>
      </p:sp>
      <p:sp>
        <p:nvSpPr>
          <p:cNvPr id="102403" name="Rectangle 3"/>
          <p:cNvSpPr>
            <a:spLocks noGrp="1" noChangeArrowheads="1"/>
          </p:cNvSpPr>
          <p:nvPr>
            <p:ph type="title"/>
          </p:nvPr>
        </p:nvSpPr>
        <p:spPr>
          <a:noFill/>
          <a:ln/>
        </p:spPr>
        <p:txBody>
          <a:bodyPr/>
          <a:lstStyle/>
          <a:p>
            <a:r>
              <a:rPr lang="en-US" b="0"/>
              <a:t>Squadron Officers Duties</a:t>
            </a:r>
            <a:r>
              <a:rPr lang="en-US"/>
              <a:t> </a:t>
            </a:r>
          </a:p>
        </p:txBody>
      </p:sp>
      <p:sp>
        <p:nvSpPr>
          <p:cNvPr id="102406" name="Text Box 6"/>
          <p:cNvSpPr txBox="1">
            <a:spLocks noChangeArrowheads="1"/>
          </p:cNvSpPr>
          <p:nvPr/>
        </p:nvSpPr>
        <p:spPr bwMode="auto">
          <a:xfrm>
            <a:off x="381000" y="2590800"/>
            <a:ext cx="8229600" cy="3209925"/>
          </a:xfrm>
          <a:prstGeom prst="rect">
            <a:avLst/>
          </a:prstGeom>
          <a:noFill/>
          <a:ln w="9525" algn="ctr">
            <a:noFill/>
            <a:miter lim="800000"/>
            <a:headEnd/>
            <a:tailEnd/>
          </a:ln>
          <a:effectLst/>
        </p:spPr>
        <p:txBody>
          <a:bodyPr>
            <a:spAutoFit/>
          </a:bodyPr>
          <a:lstStyle/>
          <a:p>
            <a:pPr marL="342900" indent="-342900"/>
            <a:r>
              <a:rPr lang="en-US" sz="3200" b="1">
                <a:effectLst>
                  <a:outerShdw blurRad="38100" dist="38100" dir="2700000" algn="tl">
                    <a:srgbClr val="FFFFFF"/>
                  </a:outerShdw>
                </a:effectLst>
                <a:latin typeface="Californian FB" pitchFamily="18" charset="0"/>
              </a:rPr>
              <a:t>Chief Administrative Officer</a:t>
            </a:r>
          </a:p>
          <a:p>
            <a:pPr marL="342900" indent="-342900"/>
            <a:r>
              <a:rPr lang="en-US" sz="3200" b="1">
                <a:effectLst>
                  <a:outerShdw blurRad="38100" dist="38100" dir="2700000" algn="tl">
                    <a:srgbClr val="FFFFFF"/>
                  </a:outerShdw>
                </a:effectLst>
                <a:latin typeface="Californian FB" pitchFamily="18" charset="0"/>
              </a:rPr>
              <a:t>Official record keeper (minutes, reports, etc.)</a:t>
            </a:r>
            <a:br>
              <a:rPr lang="en-US" sz="3200" b="1">
                <a:effectLst>
                  <a:outerShdw blurRad="38100" dist="38100" dir="2700000" algn="tl">
                    <a:srgbClr val="FFFFFF"/>
                  </a:outerShdw>
                </a:effectLst>
                <a:latin typeface="Californian FB" pitchFamily="18" charset="0"/>
              </a:rPr>
            </a:br>
            <a:r>
              <a:rPr lang="en-US" sz="3200" b="1">
                <a:effectLst>
                  <a:outerShdw blurRad="38100" dist="38100" dir="2700000" algn="tl">
                    <a:srgbClr val="FFFFFF"/>
                  </a:outerShdw>
                </a:effectLst>
                <a:latin typeface="Californian FB" pitchFamily="18" charset="0"/>
              </a:rPr>
              <a:t>Official correspondent for the organization</a:t>
            </a:r>
          </a:p>
          <a:p>
            <a:pPr marL="342900" indent="-342900"/>
            <a:r>
              <a:rPr lang="en-US" sz="3200" b="1">
                <a:effectLst>
                  <a:outerShdw blurRad="38100" dist="38100" dir="2700000" algn="tl">
                    <a:srgbClr val="FFFFFF"/>
                  </a:outerShdw>
                </a:effectLst>
                <a:latin typeface="Californian FB" pitchFamily="18" charset="0"/>
              </a:rPr>
              <a:t>Certifies officers and delegates</a:t>
            </a:r>
            <a:br>
              <a:rPr lang="en-US" sz="3200" b="1">
                <a:effectLst>
                  <a:outerShdw blurRad="38100" dist="38100" dir="2700000" algn="tl">
                    <a:srgbClr val="FFFFFF"/>
                  </a:outerShdw>
                </a:effectLst>
                <a:latin typeface="Californian FB" pitchFamily="18" charset="0"/>
              </a:rPr>
            </a:br>
            <a:endParaRPr lang="en-US" sz="3200" b="1">
              <a:effectLst>
                <a:outerShdw blurRad="38100" dist="38100" dir="2700000" algn="tl">
                  <a:srgbClr val="FFFFFF"/>
                </a:outerShdw>
              </a:effectLst>
              <a:latin typeface="Californian FB" pitchFamily="18" charset="0"/>
            </a:endParaRPr>
          </a:p>
        </p:txBody>
      </p:sp>
    </p:spTree>
  </p:cSld>
  <p:clrMapOvr>
    <a:masterClrMapping/>
  </p:clrMapOvr>
  <p:transition>
    <p:wheel spokes="8"/>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Adjutant</a:t>
            </a:r>
          </a:p>
        </p:txBody>
      </p:sp>
      <p:sp>
        <p:nvSpPr>
          <p:cNvPr id="104451" name="Rectangle 3"/>
          <p:cNvSpPr>
            <a:spLocks noGrp="1" noChangeArrowheads="1"/>
          </p:cNvSpPr>
          <p:nvPr>
            <p:ph type="title"/>
          </p:nvPr>
        </p:nvSpPr>
        <p:spPr>
          <a:noFill/>
          <a:ln/>
        </p:spPr>
        <p:txBody>
          <a:bodyPr/>
          <a:lstStyle/>
          <a:p>
            <a:r>
              <a:rPr lang="en-US" b="0"/>
              <a:t>Squadron Officers Duties</a:t>
            </a:r>
            <a:r>
              <a:rPr lang="en-US"/>
              <a:t> </a:t>
            </a:r>
          </a:p>
        </p:txBody>
      </p:sp>
      <p:sp>
        <p:nvSpPr>
          <p:cNvPr id="104454" name="Text Box 6"/>
          <p:cNvSpPr txBox="1">
            <a:spLocks noChangeArrowheads="1"/>
          </p:cNvSpPr>
          <p:nvPr/>
        </p:nvSpPr>
        <p:spPr bwMode="auto">
          <a:xfrm>
            <a:off x="381000" y="2590800"/>
            <a:ext cx="8229600" cy="3503613"/>
          </a:xfrm>
          <a:prstGeom prst="rect">
            <a:avLst/>
          </a:prstGeom>
          <a:noFill/>
          <a:ln w="9525" algn="ctr">
            <a:noFill/>
            <a:miter lim="800000"/>
            <a:headEnd/>
            <a:tailEnd/>
          </a:ln>
          <a:effectLst/>
        </p:spPr>
        <p:txBody>
          <a:bodyPr>
            <a:spAutoFit/>
          </a:bodyPr>
          <a:lstStyle/>
          <a:p>
            <a:pPr marL="342900" indent="-342900" algn="just"/>
            <a:r>
              <a:rPr lang="en-US" sz="3200" b="1">
                <a:effectLst>
                  <a:outerShdw blurRad="38100" dist="38100" dir="2700000" algn="tl">
                    <a:srgbClr val="FFFFFF"/>
                  </a:outerShdw>
                </a:effectLst>
                <a:latin typeface="Californian FB" pitchFamily="18" charset="0"/>
              </a:rPr>
              <a:t>This officer is the secretary of the squadron, maintaining contact with individual squadron members and higher levels of the organization, keeping squadron records, and publishing any necessary orders, announcements, and instructions.</a:t>
            </a:r>
            <a:r>
              <a:rPr lang="en-US" sz="3200">
                <a:effectLst>
                  <a:outerShdw blurRad="38100" dist="38100" dir="2700000" algn="tl">
                    <a:srgbClr val="FFFFFF"/>
                  </a:outerShdw>
                </a:effectLst>
                <a:latin typeface="Californian FB" pitchFamily="18" charset="0"/>
              </a:rPr>
              <a:t> </a:t>
            </a:r>
            <a:r>
              <a:rPr lang="en-US" sz="3200" b="1">
                <a:effectLst>
                  <a:outerShdw blurRad="38100" dist="38100" dir="2700000" algn="tl">
                    <a:srgbClr val="FFFFFF"/>
                  </a:outerShdw>
                </a:effectLst>
                <a:latin typeface="Californian FB" pitchFamily="18" charset="0"/>
              </a:rPr>
              <a:t/>
            </a:r>
            <a:br>
              <a:rPr lang="en-US" sz="3200" b="1">
                <a:effectLst>
                  <a:outerShdw blurRad="38100" dist="38100" dir="2700000" algn="tl">
                    <a:srgbClr val="FFFFFF"/>
                  </a:outerShdw>
                </a:effectLst>
                <a:latin typeface="Californian FB" pitchFamily="18" charset="0"/>
              </a:rPr>
            </a:br>
            <a:endParaRPr lang="en-US" sz="3200" b="1">
              <a:effectLst>
                <a:outerShdw blurRad="38100" dist="38100" dir="2700000" algn="tl">
                  <a:srgbClr val="FFFFFF"/>
                </a:outerShdw>
              </a:effectLst>
              <a:latin typeface="Californian FB" pitchFamily="18" charset="0"/>
            </a:endParaRPr>
          </a:p>
        </p:txBody>
      </p:sp>
    </p:spTree>
  </p:cSld>
  <p:clrMapOvr>
    <a:masterClrMapping/>
  </p:clrMapOvr>
  <p:transition>
    <p:wheel spokes="8"/>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Finance Officer</a:t>
            </a:r>
          </a:p>
        </p:txBody>
      </p:sp>
      <p:sp>
        <p:nvSpPr>
          <p:cNvPr id="103427" name="Rectangle 3"/>
          <p:cNvSpPr>
            <a:spLocks noGrp="1" noChangeArrowheads="1"/>
          </p:cNvSpPr>
          <p:nvPr>
            <p:ph type="title"/>
          </p:nvPr>
        </p:nvSpPr>
        <p:spPr>
          <a:noFill/>
          <a:ln/>
        </p:spPr>
        <p:txBody>
          <a:bodyPr/>
          <a:lstStyle/>
          <a:p>
            <a:r>
              <a:rPr lang="en-US" b="0"/>
              <a:t>Squadron Officers Duties</a:t>
            </a:r>
            <a:r>
              <a:rPr lang="en-US"/>
              <a:t> </a:t>
            </a:r>
          </a:p>
        </p:txBody>
      </p:sp>
      <p:sp>
        <p:nvSpPr>
          <p:cNvPr id="103430" name="Text Box 6"/>
          <p:cNvSpPr txBox="1">
            <a:spLocks noChangeArrowheads="1"/>
          </p:cNvSpPr>
          <p:nvPr/>
        </p:nvSpPr>
        <p:spPr bwMode="auto">
          <a:xfrm>
            <a:off x="381000" y="2590800"/>
            <a:ext cx="8229600" cy="3392488"/>
          </a:xfrm>
          <a:prstGeom prst="rect">
            <a:avLst/>
          </a:prstGeom>
          <a:noFill/>
          <a:ln w="9525" algn="ctr">
            <a:noFill/>
            <a:miter lim="800000"/>
            <a:headEnd/>
            <a:tailEnd/>
          </a:ln>
          <a:effectLst/>
        </p:spPr>
        <p:txBody>
          <a:bodyPr>
            <a:spAutoFit/>
          </a:bodyPr>
          <a:lstStyle/>
          <a:p>
            <a:pPr marL="342900" indent="-342900"/>
            <a:r>
              <a:rPr lang="en-US" sz="3200" b="1">
                <a:effectLst>
                  <a:outerShdw blurRad="38100" dist="38100" dir="2700000" algn="tl">
                    <a:srgbClr val="FFFFFF"/>
                  </a:outerShdw>
                </a:effectLst>
                <a:latin typeface="Californian FB" pitchFamily="18" charset="0"/>
              </a:rPr>
              <a:t>Fiscal Officer</a:t>
            </a:r>
          </a:p>
          <a:p>
            <a:pPr marL="342900" indent="-342900"/>
            <a:r>
              <a:rPr lang="en-US" sz="3200" b="1">
                <a:effectLst>
                  <a:outerShdw blurRad="38100" dist="38100" dir="2700000" algn="tl">
                    <a:srgbClr val="FFFFFF"/>
                  </a:outerShdw>
                </a:effectLst>
                <a:latin typeface="Californian FB" pitchFamily="18" charset="0"/>
              </a:rPr>
              <a:t>Keeps financial records, Administers the treasury</a:t>
            </a:r>
          </a:p>
          <a:p>
            <a:pPr marL="342900" indent="-342900"/>
            <a:r>
              <a:rPr lang="en-US" sz="3200" b="1">
                <a:effectLst>
                  <a:outerShdw blurRad="38100" dist="38100" dir="2700000" algn="tl">
                    <a:srgbClr val="FFFFFF"/>
                  </a:outerShdw>
                </a:effectLst>
                <a:latin typeface="Californian FB" pitchFamily="18" charset="0"/>
              </a:rPr>
              <a:t>Handles receipts, deposits and disbursements</a:t>
            </a:r>
            <a:br>
              <a:rPr lang="en-US" sz="3200" b="1">
                <a:effectLst>
                  <a:outerShdw blurRad="38100" dist="38100" dir="2700000" algn="tl">
                    <a:srgbClr val="FFFFFF"/>
                  </a:outerShdw>
                </a:effectLst>
                <a:latin typeface="Californian FB" pitchFamily="18" charset="0"/>
              </a:rPr>
            </a:br>
            <a:r>
              <a:rPr lang="en-US" b="1">
                <a:effectLst>
                  <a:outerShdw blurRad="38100" dist="38100" dir="2700000" algn="tl">
                    <a:srgbClr val="FFFFFF"/>
                  </a:outerShdw>
                </a:effectLst>
              </a:rPr>
              <a:t/>
            </a:r>
            <a:br>
              <a:rPr lang="en-US" b="1">
                <a:effectLst>
                  <a:outerShdw blurRad="38100" dist="38100" dir="2700000" algn="tl">
                    <a:srgbClr val="FFFFFF"/>
                  </a:outerShdw>
                </a:effectLst>
              </a:rPr>
            </a:br>
            <a:r>
              <a:rPr lang="en-US" sz="3200" b="1">
                <a:effectLst>
                  <a:outerShdw blurRad="38100" dist="38100" dir="2700000" algn="tl">
                    <a:srgbClr val="FFFFFF"/>
                  </a:outerShdw>
                </a:effectLst>
                <a:latin typeface="Californian FB" pitchFamily="18" charset="0"/>
              </a:rPr>
              <a:t>.</a:t>
            </a:r>
            <a:r>
              <a:rPr lang="en-US" sz="3200">
                <a:effectLst>
                  <a:outerShdw blurRad="38100" dist="38100" dir="2700000" algn="tl">
                    <a:srgbClr val="FFFFFF"/>
                  </a:outerShdw>
                </a:effectLst>
                <a:latin typeface="Californian FB" pitchFamily="18" charset="0"/>
              </a:rPr>
              <a:t> </a:t>
            </a:r>
          </a:p>
        </p:txBody>
      </p:sp>
    </p:spTree>
  </p:cSld>
  <p:clrMapOvr>
    <a:masterClrMapping/>
  </p:clrMapOvr>
  <p:transition>
    <p:wheel spokes="8"/>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Finance Officer</a:t>
            </a:r>
          </a:p>
        </p:txBody>
      </p:sp>
      <p:sp>
        <p:nvSpPr>
          <p:cNvPr id="105475" name="Rectangle 3"/>
          <p:cNvSpPr>
            <a:spLocks noGrp="1" noChangeArrowheads="1"/>
          </p:cNvSpPr>
          <p:nvPr>
            <p:ph type="title"/>
          </p:nvPr>
        </p:nvSpPr>
        <p:spPr>
          <a:noFill/>
          <a:ln/>
        </p:spPr>
        <p:txBody>
          <a:bodyPr/>
          <a:lstStyle/>
          <a:p>
            <a:r>
              <a:rPr lang="en-US" b="0"/>
              <a:t>Squadron Officers Duties</a:t>
            </a:r>
            <a:r>
              <a:rPr lang="en-US"/>
              <a:t> </a:t>
            </a:r>
          </a:p>
        </p:txBody>
      </p:sp>
      <p:sp>
        <p:nvSpPr>
          <p:cNvPr id="105478" name="Text Box 6"/>
          <p:cNvSpPr txBox="1">
            <a:spLocks noChangeArrowheads="1"/>
          </p:cNvSpPr>
          <p:nvPr/>
        </p:nvSpPr>
        <p:spPr bwMode="auto">
          <a:xfrm>
            <a:off x="381000" y="2286000"/>
            <a:ext cx="8229600" cy="3990975"/>
          </a:xfrm>
          <a:prstGeom prst="rect">
            <a:avLst/>
          </a:prstGeom>
          <a:noFill/>
          <a:ln w="9525" algn="ctr">
            <a:noFill/>
            <a:miter lim="800000"/>
            <a:headEnd/>
            <a:tailEnd/>
          </a:ln>
          <a:effectLst/>
        </p:spPr>
        <p:txBody>
          <a:bodyPr>
            <a:spAutoFit/>
          </a:bodyPr>
          <a:lstStyle/>
          <a:p>
            <a:pPr marL="342900" indent="-342900" algn="just"/>
            <a:r>
              <a:rPr lang="en-US" sz="3200" b="1">
                <a:effectLst>
                  <a:outerShdw blurRad="38100" dist="38100" dir="2700000" algn="tl">
                    <a:srgbClr val="FFFFFF"/>
                  </a:outerShdw>
                </a:effectLst>
                <a:latin typeface="Californian FB" pitchFamily="18" charset="0"/>
              </a:rPr>
              <a:t>This officer has the responsibility of receiving squadron moneys and paying all Squadron bills when the Squadron Commander, and/or the Post Officials have given authorization for payment. The Finance Officer should have financial reports ready for every Squadron meeting.</a:t>
            </a:r>
            <a:r>
              <a:rPr lang="en-US">
                <a:effectLst>
                  <a:outerShdw blurRad="38100" dist="38100" dir="2700000" algn="tl">
                    <a:srgbClr val="FFFFFF"/>
                  </a:outerShdw>
                </a:effectLst>
              </a:rPr>
              <a:t> </a:t>
            </a:r>
            <a:r>
              <a:rPr lang="en-US" sz="3200" b="1">
                <a:effectLst>
                  <a:outerShdw blurRad="38100" dist="38100" dir="2700000" algn="tl">
                    <a:srgbClr val="FFFFFF"/>
                  </a:outerShdw>
                </a:effectLst>
                <a:latin typeface="Californian FB" pitchFamily="18" charset="0"/>
              </a:rPr>
              <a:t/>
            </a:r>
            <a:br>
              <a:rPr lang="en-US" sz="3200" b="1">
                <a:effectLst>
                  <a:outerShdw blurRad="38100" dist="38100" dir="2700000" algn="tl">
                    <a:srgbClr val="FFFFFF"/>
                  </a:outerShdw>
                </a:effectLst>
                <a:latin typeface="Californian FB" pitchFamily="18" charset="0"/>
              </a:rPr>
            </a:br>
            <a:endParaRPr lang="en-US" sz="3200" b="1">
              <a:effectLst>
                <a:outerShdw blurRad="38100" dist="38100" dir="2700000" algn="tl">
                  <a:srgbClr val="FFFFFF"/>
                </a:outerShdw>
              </a:effectLst>
              <a:latin typeface="Californian FB" pitchFamily="18" charset="0"/>
            </a:endParaRPr>
          </a:p>
        </p:txBody>
      </p:sp>
    </p:spTree>
  </p:cSld>
  <p:clrMapOvr>
    <a:masterClrMapping/>
  </p:clrMapOvr>
  <p:transition>
    <p:wheel spokes="8"/>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Chaplain</a:t>
            </a:r>
          </a:p>
        </p:txBody>
      </p:sp>
      <p:sp>
        <p:nvSpPr>
          <p:cNvPr id="106499" name="Rectangle 3"/>
          <p:cNvSpPr>
            <a:spLocks noGrp="1" noChangeArrowheads="1"/>
          </p:cNvSpPr>
          <p:nvPr>
            <p:ph type="title"/>
          </p:nvPr>
        </p:nvSpPr>
        <p:spPr>
          <a:noFill/>
          <a:ln/>
        </p:spPr>
        <p:txBody>
          <a:bodyPr/>
          <a:lstStyle/>
          <a:p>
            <a:r>
              <a:rPr lang="en-US" b="0"/>
              <a:t>Squadron Officers Duties</a:t>
            </a:r>
            <a:r>
              <a:rPr lang="en-US"/>
              <a:t> </a:t>
            </a:r>
          </a:p>
        </p:txBody>
      </p:sp>
      <p:sp>
        <p:nvSpPr>
          <p:cNvPr id="106502" name="Text Box 6"/>
          <p:cNvSpPr txBox="1">
            <a:spLocks noChangeArrowheads="1"/>
          </p:cNvSpPr>
          <p:nvPr/>
        </p:nvSpPr>
        <p:spPr bwMode="auto">
          <a:xfrm>
            <a:off x="381000" y="2590800"/>
            <a:ext cx="8229600" cy="2819400"/>
          </a:xfrm>
          <a:prstGeom prst="rect">
            <a:avLst/>
          </a:prstGeom>
          <a:noFill/>
          <a:ln w="9525" algn="ctr">
            <a:noFill/>
            <a:miter lim="800000"/>
            <a:headEnd/>
            <a:tailEnd/>
          </a:ln>
          <a:effectLst/>
        </p:spPr>
        <p:txBody>
          <a:bodyPr>
            <a:spAutoFit/>
          </a:bodyPr>
          <a:lstStyle/>
          <a:p>
            <a:pPr marL="342900" indent="-342900"/>
            <a:r>
              <a:rPr lang="en-US" sz="3200" b="1">
                <a:effectLst>
                  <a:outerShdw blurRad="38100" dist="38100" dir="2700000" algn="tl">
                    <a:srgbClr val="FFFFFF"/>
                  </a:outerShdw>
                </a:effectLst>
                <a:latin typeface="Californian FB" pitchFamily="18" charset="0"/>
              </a:rPr>
              <a:t>Spiritual Officer</a:t>
            </a:r>
          </a:p>
          <a:p>
            <a:pPr marL="342900" indent="-342900"/>
            <a:r>
              <a:rPr lang="en-US" sz="3200" b="1">
                <a:effectLst>
                  <a:outerShdw blurRad="38100" dist="38100" dir="2700000" algn="tl">
                    <a:srgbClr val="FFFFFF"/>
                  </a:outerShdw>
                </a:effectLst>
                <a:latin typeface="Californian FB" pitchFamily="18" charset="0"/>
              </a:rPr>
              <a:t>Offers prayers at all organization functions</a:t>
            </a:r>
          </a:p>
          <a:p>
            <a:pPr marL="342900" indent="-342900"/>
            <a:r>
              <a:rPr lang="en-US" sz="3200" b="1">
                <a:effectLst>
                  <a:outerShdw blurRad="38100" dist="38100" dir="2700000" algn="tl">
                    <a:srgbClr val="FFFFFF"/>
                  </a:outerShdw>
                </a:effectLst>
                <a:latin typeface="Californian FB" pitchFamily="18" charset="0"/>
              </a:rPr>
              <a:t>Officiates at memorial services and funerals</a:t>
            </a:r>
          </a:p>
          <a:p>
            <a:pPr marL="342900" indent="-342900"/>
            <a:r>
              <a:rPr lang="en-US" sz="3200" b="1">
                <a:effectLst>
                  <a:outerShdw blurRad="38100" dist="38100" dir="2700000" algn="tl">
                    <a:srgbClr val="FFFFFF"/>
                  </a:outerShdw>
                </a:effectLst>
                <a:latin typeface="Californian FB" pitchFamily="18" charset="0"/>
              </a:rPr>
              <a:t>Sends condolences and get well messages</a:t>
            </a:r>
            <a:br>
              <a:rPr lang="en-US" sz="3200" b="1">
                <a:effectLst>
                  <a:outerShdw blurRad="38100" dist="38100" dir="2700000" algn="tl">
                    <a:srgbClr val="FFFFFF"/>
                  </a:outerShdw>
                </a:effectLst>
                <a:latin typeface="Californian FB" pitchFamily="18" charset="0"/>
              </a:rPr>
            </a:br>
            <a:r>
              <a:rPr lang="en-US" sz="3200" b="1">
                <a:effectLst>
                  <a:outerShdw blurRad="38100" dist="38100" dir="2700000" algn="tl">
                    <a:srgbClr val="FFFFFF"/>
                  </a:outerShdw>
                </a:effectLst>
                <a:latin typeface="Californian FB" pitchFamily="18" charset="0"/>
              </a:rPr>
              <a:t>.</a:t>
            </a:r>
            <a:r>
              <a:rPr lang="en-US" sz="3200">
                <a:effectLst>
                  <a:outerShdw blurRad="38100" dist="38100" dir="2700000" algn="tl">
                    <a:srgbClr val="FFFFFF"/>
                  </a:outerShdw>
                </a:effectLst>
                <a:latin typeface="Californian FB" pitchFamily="18" charset="0"/>
              </a:rPr>
              <a:t> </a:t>
            </a:r>
          </a:p>
        </p:txBody>
      </p:sp>
    </p:spTree>
  </p:cSld>
  <p:clrMapOvr>
    <a:masterClrMapping/>
  </p:clrMapOvr>
  <p:transition>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a:t>Statement of Status</a:t>
            </a:r>
          </a:p>
        </p:txBody>
      </p:sp>
      <p:sp>
        <p:nvSpPr>
          <p:cNvPr id="225283" name="Rectangle 3"/>
          <p:cNvSpPr>
            <a:spLocks noGrp="1" noChangeArrowheads="1"/>
          </p:cNvSpPr>
          <p:nvPr>
            <p:ph type="body" idx="1"/>
          </p:nvPr>
        </p:nvSpPr>
        <p:spPr>
          <a:xfrm>
            <a:off x="457200" y="1295400"/>
            <a:ext cx="8229600" cy="5257800"/>
          </a:xfrm>
        </p:spPr>
        <p:txBody>
          <a:bodyPr/>
          <a:lstStyle/>
          <a:p>
            <a:pPr>
              <a:lnSpc>
                <a:spcPct val="80000"/>
              </a:lnSpc>
            </a:pPr>
            <a:r>
              <a:rPr lang="en-US" sz="2800"/>
              <a:t>It must be constantly borne in mind that each squadron exists through sponsorship of the individual post of The American Legion and is subject to such rules, regulations and supervision as shall be created by the sponsoring post not in conflict with rules and regulations set up by the National Executive Committee. Recognition of district and detachment organizations of "Sons have been approved by the National Executive Committee to more effectively coordinate the activities of the Sons of The American Legion and the District and Department of The American Legion.</a:t>
            </a:r>
          </a:p>
        </p:txBody>
      </p:sp>
    </p:spTree>
  </p:cSld>
  <p:clrMapOvr>
    <a:masterClrMapping/>
  </p:clrMapOvr>
  <p:transition>
    <p:wheel spokes="8"/>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Chaplain</a:t>
            </a:r>
          </a:p>
        </p:txBody>
      </p:sp>
      <p:sp>
        <p:nvSpPr>
          <p:cNvPr id="107523" name="Rectangle 3"/>
          <p:cNvSpPr>
            <a:spLocks noGrp="1" noChangeArrowheads="1"/>
          </p:cNvSpPr>
          <p:nvPr>
            <p:ph type="title"/>
          </p:nvPr>
        </p:nvSpPr>
        <p:spPr>
          <a:noFill/>
          <a:ln/>
        </p:spPr>
        <p:txBody>
          <a:bodyPr/>
          <a:lstStyle/>
          <a:p>
            <a:r>
              <a:rPr lang="en-US" b="0"/>
              <a:t>Squadron Officers Duties</a:t>
            </a:r>
            <a:r>
              <a:rPr lang="en-US"/>
              <a:t> </a:t>
            </a:r>
          </a:p>
        </p:txBody>
      </p:sp>
      <p:sp>
        <p:nvSpPr>
          <p:cNvPr id="107526" name="Text Box 6"/>
          <p:cNvSpPr txBox="1">
            <a:spLocks noChangeArrowheads="1"/>
          </p:cNvSpPr>
          <p:nvPr/>
        </p:nvSpPr>
        <p:spPr bwMode="auto">
          <a:xfrm>
            <a:off x="381000" y="2133600"/>
            <a:ext cx="8229600" cy="4060825"/>
          </a:xfrm>
          <a:prstGeom prst="rect">
            <a:avLst/>
          </a:prstGeom>
          <a:noFill/>
          <a:ln w="9525" algn="ctr">
            <a:noFill/>
            <a:miter lim="800000"/>
            <a:headEnd/>
            <a:tailEnd/>
          </a:ln>
          <a:effectLst/>
        </p:spPr>
        <p:txBody>
          <a:bodyPr>
            <a:spAutoFit/>
          </a:bodyPr>
          <a:lstStyle/>
          <a:p>
            <a:pPr marL="342900" indent="-342900" algn="just"/>
            <a:r>
              <a:rPr lang="en-US" sz="2600" b="1">
                <a:effectLst>
                  <a:outerShdw blurRad="38100" dist="38100" dir="2700000" algn="tl">
                    <a:srgbClr val="FFFFFF"/>
                  </a:outerShdw>
                </a:effectLst>
                <a:latin typeface="Californian FB" pitchFamily="18" charset="0"/>
              </a:rPr>
              <a:t>This officer is responsible for the spiritual leadership of the squadron. In addition to attending all meetings, he should be ready upon occasion to take part in the initiation of new members, dedication ceremonies, and the funeral services of a comrade. His opening and closing prayers should be in tune with the type of meeting being attended. The Chaplain needs to be aware of the sick and injured members of the Squadron and take it upon himself to send the appropriate cards or well wishes.</a:t>
            </a:r>
          </a:p>
        </p:txBody>
      </p:sp>
    </p:spTree>
  </p:cSld>
  <p:clrMapOvr>
    <a:masterClrMapping/>
  </p:clrMapOvr>
  <p:transition>
    <p:wheel spokes="8"/>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Historian</a:t>
            </a:r>
          </a:p>
        </p:txBody>
      </p:sp>
      <p:sp>
        <p:nvSpPr>
          <p:cNvPr id="108547" name="Rectangle 3"/>
          <p:cNvSpPr>
            <a:spLocks noGrp="1" noChangeArrowheads="1"/>
          </p:cNvSpPr>
          <p:nvPr>
            <p:ph type="title"/>
          </p:nvPr>
        </p:nvSpPr>
        <p:spPr>
          <a:noFill/>
          <a:ln/>
        </p:spPr>
        <p:txBody>
          <a:bodyPr/>
          <a:lstStyle/>
          <a:p>
            <a:r>
              <a:rPr lang="en-US" b="0"/>
              <a:t>Squadron Officers Duties</a:t>
            </a:r>
            <a:r>
              <a:rPr lang="en-US"/>
              <a:t> </a:t>
            </a:r>
          </a:p>
        </p:txBody>
      </p:sp>
      <p:sp>
        <p:nvSpPr>
          <p:cNvPr id="108550" name="Text Box 6"/>
          <p:cNvSpPr txBox="1">
            <a:spLocks noChangeArrowheads="1"/>
          </p:cNvSpPr>
          <p:nvPr/>
        </p:nvSpPr>
        <p:spPr bwMode="auto">
          <a:xfrm>
            <a:off x="381000" y="3048000"/>
            <a:ext cx="8229600" cy="1747838"/>
          </a:xfrm>
          <a:prstGeom prst="rect">
            <a:avLst/>
          </a:prstGeom>
          <a:noFill/>
          <a:ln w="9525" algn="ctr">
            <a:noFill/>
            <a:miter lim="800000"/>
            <a:headEnd/>
            <a:tailEnd/>
          </a:ln>
          <a:effectLst/>
        </p:spPr>
        <p:txBody>
          <a:bodyPr>
            <a:spAutoFit/>
          </a:bodyPr>
          <a:lstStyle/>
          <a:p>
            <a:pPr marL="342900" indent="-342900">
              <a:buFontTx/>
              <a:buChar char="•"/>
            </a:pPr>
            <a:r>
              <a:rPr lang="en-US" sz="3200" b="1">
                <a:effectLst>
                  <a:outerShdw blurRad="38100" dist="38100" dir="2700000" algn="tl">
                    <a:srgbClr val="FFFFFF"/>
                  </a:outerShdw>
                </a:effectLst>
                <a:latin typeface="Californian FB" pitchFamily="18" charset="0"/>
              </a:rPr>
              <a:t>Archives Officer</a:t>
            </a:r>
          </a:p>
          <a:p>
            <a:pPr marL="342900" indent="-342900">
              <a:buFontTx/>
              <a:buChar char="•"/>
            </a:pPr>
            <a:r>
              <a:rPr lang="en-US" sz="3200" b="1">
                <a:effectLst>
                  <a:outerShdw blurRad="38100" dist="38100" dir="2700000" algn="tl">
                    <a:srgbClr val="FFFFFF"/>
                  </a:outerShdw>
                </a:effectLst>
                <a:latin typeface="Californian FB" pitchFamily="18" charset="0"/>
              </a:rPr>
              <a:t>Prepares annual report of the organization</a:t>
            </a:r>
          </a:p>
          <a:p>
            <a:pPr marL="342900" indent="-342900">
              <a:buFontTx/>
              <a:buChar char="•"/>
            </a:pPr>
            <a:r>
              <a:rPr lang="en-US" sz="3200" b="1">
                <a:effectLst>
                  <a:outerShdw blurRad="38100" dist="38100" dir="2700000" algn="tl">
                    <a:srgbClr val="FFFFFF"/>
                  </a:outerShdw>
                </a:effectLst>
                <a:latin typeface="Californian FB" pitchFamily="18" charset="0"/>
              </a:rPr>
              <a:t>Maintains and preserves important records</a:t>
            </a:r>
          </a:p>
        </p:txBody>
      </p:sp>
    </p:spTree>
  </p:cSld>
  <p:clrMapOvr>
    <a:masterClrMapping/>
  </p:clrMapOvr>
  <p:transition>
    <p:wheel spokes="8"/>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Historian</a:t>
            </a:r>
          </a:p>
        </p:txBody>
      </p:sp>
      <p:sp>
        <p:nvSpPr>
          <p:cNvPr id="109571" name="Rectangle 3"/>
          <p:cNvSpPr>
            <a:spLocks noGrp="1" noChangeArrowheads="1"/>
          </p:cNvSpPr>
          <p:nvPr>
            <p:ph type="title"/>
          </p:nvPr>
        </p:nvSpPr>
        <p:spPr>
          <a:noFill/>
          <a:ln/>
        </p:spPr>
        <p:txBody>
          <a:bodyPr/>
          <a:lstStyle/>
          <a:p>
            <a:r>
              <a:rPr lang="en-US" b="0"/>
              <a:t>Squadron Officers Duties</a:t>
            </a:r>
            <a:r>
              <a:rPr lang="en-US"/>
              <a:t> </a:t>
            </a:r>
          </a:p>
        </p:txBody>
      </p:sp>
      <p:sp>
        <p:nvSpPr>
          <p:cNvPr id="109574" name="Text Box 6"/>
          <p:cNvSpPr txBox="1">
            <a:spLocks noChangeArrowheads="1"/>
          </p:cNvSpPr>
          <p:nvPr/>
        </p:nvSpPr>
        <p:spPr bwMode="auto">
          <a:xfrm>
            <a:off x="381000" y="2133600"/>
            <a:ext cx="8229600" cy="3990975"/>
          </a:xfrm>
          <a:prstGeom prst="rect">
            <a:avLst/>
          </a:prstGeom>
          <a:noFill/>
          <a:ln w="9525" algn="ctr">
            <a:noFill/>
            <a:miter lim="800000"/>
            <a:headEnd/>
            <a:tailEnd/>
          </a:ln>
          <a:effectLst/>
        </p:spPr>
        <p:txBody>
          <a:bodyPr>
            <a:spAutoFit/>
          </a:bodyPr>
          <a:lstStyle/>
          <a:p>
            <a:pPr marL="342900" indent="-342900" algn="just"/>
            <a:r>
              <a:rPr lang="en-US">
                <a:effectLst>
                  <a:outerShdw blurRad="38100" dist="38100" dir="2700000" algn="tl">
                    <a:srgbClr val="FFFFFF"/>
                  </a:outerShdw>
                </a:effectLst>
              </a:rPr>
              <a:t> </a:t>
            </a:r>
            <a:r>
              <a:rPr lang="en-US" sz="3200" b="1">
                <a:effectLst>
                  <a:outerShdw blurRad="38100" dist="38100" dir="2700000" algn="tl">
                    <a:srgbClr val="FFFFFF"/>
                  </a:outerShdw>
                </a:effectLst>
                <a:latin typeface="Californian FB" pitchFamily="18" charset="0"/>
              </a:rPr>
              <a:t>This officer maintains a current record of the activities of the squadron as a means of continuing a historical account of its endeavors over the years. The Historian should start a scrapbook, take pictures, send articles to newspapers, and become the public relations persons of the squadron.</a:t>
            </a:r>
          </a:p>
        </p:txBody>
      </p:sp>
    </p:spTree>
  </p:cSld>
  <p:clrMapOvr>
    <a:masterClrMapping/>
  </p:clrMapOvr>
  <p:transition>
    <p:wheel spokes="8"/>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Judge Advocate</a:t>
            </a:r>
          </a:p>
        </p:txBody>
      </p:sp>
      <p:sp>
        <p:nvSpPr>
          <p:cNvPr id="111619" name="Rectangle 3"/>
          <p:cNvSpPr>
            <a:spLocks noGrp="1" noChangeArrowheads="1"/>
          </p:cNvSpPr>
          <p:nvPr>
            <p:ph type="title"/>
          </p:nvPr>
        </p:nvSpPr>
        <p:spPr>
          <a:noFill/>
          <a:ln/>
        </p:spPr>
        <p:txBody>
          <a:bodyPr/>
          <a:lstStyle/>
          <a:p>
            <a:r>
              <a:rPr lang="en-US" b="0"/>
              <a:t>Squadron Officers Duties</a:t>
            </a:r>
            <a:r>
              <a:rPr lang="en-US"/>
              <a:t> </a:t>
            </a:r>
          </a:p>
        </p:txBody>
      </p:sp>
      <p:sp>
        <p:nvSpPr>
          <p:cNvPr id="111622" name="Text Box 6"/>
          <p:cNvSpPr txBox="1">
            <a:spLocks noChangeArrowheads="1"/>
          </p:cNvSpPr>
          <p:nvPr/>
        </p:nvSpPr>
        <p:spPr bwMode="auto">
          <a:xfrm>
            <a:off x="381000" y="2362200"/>
            <a:ext cx="8229600" cy="3671888"/>
          </a:xfrm>
          <a:prstGeom prst="rect">
            <a:avLst/>
          </a:prstGeom>
          <a:noFill/>
          <a:ln w="9525" algn="ctr">
            <a:noFill/>
            <a:miter lim="800000"/>
            <a:headEnd/>
            <a:tailEnd/>
          </a:ln>
          <a:effectLst/>
        </p:spPr>
        <p:txBody>
          <a:bodyPr>
            <a:spAutoFit/>
          </a:bodyPr>
          <a:lstStyle/>
          <a:p>
            <a:pPr marL="342900" indent="-342900"/>
            <a:r>
              <a:rPr lang="en-US" sz="3200" b="1">
                <a:effectLst>
                  <a:outerShdw blurRad="38100" dist="38100" dir="2700000" algn="tl">
                    <a:srgbClr val="FFFFFF"/>
                  </a:outerShdw>
                </a:effectLst>
                <a:latin typeface="Californian FB" pitchFamily="18" charset="0"/>
              </a:rPr>
              <a:t>Legal Counsel</a:t>
            </a:r>
          </a:p>
          <a:p>
            <a:pPr marL="342900" indent="-342900"/>
            <a:r>
              <a:rPr lang="en-US" sz="3200" b="1">
                <a:effectLst>
                  <a:outerShdw blurRad="38100" dist="38100" dir="2700000" algn="tl">
                    <a:srgbClr val="FFFFFF"/>
                  </a:outerShdw>
                </a:effectLst>
                <a:latin typeface="Californian FB" pitchFamily="18" charset="0"/>
              </a:rPr>
              <a:t>Offer’s rulings on parliamentary procedures, constitutionality, etc.</a:t>
            </a:r>
          </a:p>
          <a:p>
            <a:pPr marL="342900" indent="-342900"/>
            <a:r>
              <a:rPr lang="en-US" sz="3200" b="1">
                <a:effectLst>
                  <a:outerShdw blurRad="38100" dist="38100" dir="2700000" algn="tl">
                    <a:srgbClr val="FFFFFF"/>
                  </a:outerShdw>
                </a:effectLst>
                <a:latin typeface="Californian FB" pitchFamily="18" charset="0"/>
              </a:rPr>
              <a:t>Advises the Commander and other officers about their authority when asked</a:t>
            </a:r>
          </a:p>
          <a:p>
            <a:pPr marL="342900" indent="-342900"/>
            <a:r>
              <a:rPr lang="en-US" sz="3200" b="1">
                <a:effectLst>
                  <a:outerShdw blurRad="38100" dist="38100" dir="2700000" algn="tl">
                    <a:srgbClr val="FFFFFF"/>
                  </a:outerShdw>
                </a:effectLst>
                <a:latin typeface="Californian FB" pitchFamily="18" charset="0"/>
              </a:rPr>
              <a:t>Serves as parliamentarian</a:t>
            </a:r>
            <a:br>
              <a:rPr lang="en-US" sz="3200" b="1">
                <a:effectLst>
                  <a:outerShdw blurRad="38100" dist="38100" dir="2700000" algn="tl">
                    <a:srgbClr val="FFFFFF"/>
                  </a:outerShdw>
                </a:effectLst>
                <a:latin typeface="Californian FB" pitchFamily="18" charset="0"/>
              </a:rPr>
            </a:br>
            <a:r>
              <a:rPr lang="en-US" b="1">
                <a:effectLst>
                  <a:outerShdw blurRad="38100" dist="38100" dir="2700000" algn="tl">
                    <a:srgbClr val="FFFFFF"/>
                  </a:outerShdw>
                </a:effectLst>
              </a:rPr>
              <a:t/>
            </a:r>
            <a:br>
              <a:rPr lang="en-US" b="1">
                <a:effectLst>
                  <a:outerShdw blurRad="38100" dist="38100" dir="2700000" algn="tl">
                    <a:srgbClr val="FFFFFF"/>
                  </a:outerShdw>
                </a:effectLst>
              </a:rPr>
            </a:br>
            <a:endParaRPr lang="en-US" b="1">
              <a:effectLst>
                <a:outerShdw blurRad="38100" dist="38100" dir="2700000" algn="tl">
                  <a:srgbClr val="FFFFFF"/>
                </a:outerShdw>
              </a:effectLst>
            </a:endParaRPr>
          </a:p>
        </p:txBody>
      </p:sp>
    </p:spTree>
  </p:cSld>
  <p:clrMapOvr>
    <a:masterClrMapping/>
  </p:clrMapOvr>
  <p:transition>
    <p:wheel spokes="8"/>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Sergeant-At- Arms</a:t>
            </a:r>
          </a:p>
        </p:txBody>
      </p:sp>
      <p:sp>
        <p:nvSpPr>
          <p:cNvPr id="112643" name="Rectangle 3"/>
          <p:cNvSpPr>
            <a:spLocks noGrp="1" noChangeArrowheads="1"/>
          </p:cNvSpPr>
          <p:nvPr>
            <p:ph type="title"/>
          </p:nvPr>
        </p:nvSpPr>
        <p:spPr>
          <a:noFill/>
          <a:ln/>
        </p:spPr>
        <p:txBody>
          <a:bodyPr/>
          <a:lstStyle/>
          <a:p>
            <a:r>
              <a:rPr lang="en-US" b="0"/>
              <a:t>Squadron Officers Duties</a:t>
            </a:r>
            <a:r>
              <a:rPr lang="en-US"/>
              <a:t> </a:t>
            </a:r>
          </a:p>
        </p:txBody>
      </p:sp>
      <p:sp>
        <p:nvSpPr>
          <p:cNvPr id="112646" name="Text Box 6"/>
          <p:cNvSpPr txBox="1">
            <a:spLocks noChangeArrowheads="1"/>
          </p:cNvSpPr>
          <p:nvPr/>
        </p:nvSpPr>
        <p:spPr bwMode="auto">
          <a:xfrm>
            <a:off x="381000" y="2514600"/>
            <a:ext cx="8229600" cy="3306763"/>
          </a:xfrm>
          <a:prstGeom prst="rect">
            <a:avLst/>
          </a:prstGeom>
          <a:noFill/>
          <a:ln w="9525" algn="ctr">
            <a:noFill/>
            <a:miter lim="800000"/>
            <a:headEnd/>
            <a:tailEnd/>
          </a:ln>
          <a:effectLst/>
        </p:spPr>
        <p:txBody>
          <a:bodyPr>
            <a:spAutoFit/>
          </a:bodyPr>
          <a:lstStyle/>
          <a:p>
            <a:pPr marL="342900" indent="-342900"/>
            <a:r>
              <a:rPr lang="en-US" sz="3200" b="1">
                <a:effectLst>
                  <a:outerShdw blurRad="38100" dist="38100" dir="2700000" algn="tl">
                    <a:srgbClr val="FFFFFF"/>
                  </a:outerShdw>
                </a:effectLst>
                <a:latin typeface="Californian FB" pitchFamily="18" charset="0"/>
              </a:rPr>
              <a:t>Security Officer</a:t>
            </a:r>
          </a:p>
          <a:p>
            <a:pPr marL="342900" indent="-342900"/>
            <a:r>
              <a:rPr lang="en-US" sz="3200" b="1">
                <a:effectLst>
                  <a:outerShdw blurRad="38100" dist="38100" dir="2700000" algn="tl">
                    <a:srgbClr val="FFFFFF"/>
                  </a:outerShdw>
                </a:effectLst>
                <a:latin typeface="Californian FB" pitchFamily="18" charset="0"/>
              </a:rPr>
              <a:t>Maintains order and decorum during meetings</a:t>
            </a:r>
          </a:p>
          <a:p>
            <a:pPr marL="342900" indent="-342900"/>
            <a:r>
              <a:rPr lang="en-US" sz="3200" b="1">
                <a:effectLst>
                  <a:outerShdw blurRad="38100" dist="38100" dir="2700000" algn="tl">
                    <a:srgbClr val="FFFFFF"/>
                  </a:outerShdw>
                </a:effectLst>
                <a:latin typeface="Californian FB" pitchFamily="18" charset="0"/>
              </a:rPr>
              <a:t>Has custody of the colors and other physical assets</a:t>
            </a:r>
          </a:p>
          <a:p>
            <a:pPr marL="342900" indent="-342900"/>
            <a:r>
              <a:rPr lang="en-US" sz="3200" b="1">
                <a:effectLst>
                  <a:outerShdw blurRad="38100" dist="38100" dir="2700000" algn="tl">
                    <a:srgbClr val="FFFFFF"/>
                  </a:outerShdw>
                </a:effectLst>
                <a:latin typeface="Californian FB" pitchFamily="18" charset="0"/>
              </a:rPr>
              <a:t>Responsible for setting p the meeting room</a:t>
            </a:r>
          </a:p>
        </p:txBody>
      </p:sp>
    </p:spTree>
  </p:cSld>
  <p:clrMapOvr>
    <a:masterClrMapping/>
  </p:clrMapOvr>
  <p:transition>
    <p:wheel spokes="8"/>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57200" y="1371600"/>
            <a:ext cx="8229600" cy="685800"/>
          </a:xfrm>
        </p:spPr>
        <p:txBody>
          <a:bodyPr/>
          <a:lstStyle/>
          <a:p>
            <a:pPr algn="ctr">
              <a:buFont typeface="Wingdings" pitchFamily="2" charset="2"/>
              <a:buNone/>
            </a:pPr>
            <a:r>
              <a:rPr lang="en-US" sz="4000" b="1">
                <a:solidFill>
                  <a:srgbClr val="FF0000"/>
                </a:solidFill>
                <a:latin typeface="Californian FB" pitchFamily="18" charset="0"/>
              </a:rPr>
              <a:t>Squadron Sergeant-At-Arms</a:t>
            </a:r>
          </a:p>
        </p:txBody>
      </p:sp>
      <p:sp>
        <p:nvSpPr>
          <p:cNvPr id="113667" name="Rectangle 3"/>
          <p:cNvSpPr>
            <a:spLocks noGrp="1" noChangeArrowheads="1"/>
          </p:cNvSpPr>
          <p:nvPr>
            <p:ph type="title"/>
          </p:nvPr>
        </p:nvSpPr>
        <p:spPr>
          <a:noFill/>
          <a:ln/>
        </p:spPr>
        <p:txBody>
          <a:bodyPr/>
          <a:lstStyle/>
          <a:p>
            <a:r>
              <a:rPr lang="en-US" b="0"/>
              <a:t>Squadron Officers Duties</a:t>
            </a:r>
            <a:r>
              <a:rPr lang="en-US"/>
              <a:t> </a:t>
            </a:r>
          </a:p>
        </p:txBody>
      </p:sp>
      <p:sp>
        <p:nvSpPr>
          <p:cNvPr id="113670" name="Text Box 6"/>
          <p:cNvSpPr txBox="1">
            <a:spLocks noChangeArrowheads="1"/>
          </p:cNvSpPr>
          <p:nvPr/>
        </p:nvSpPr>
        <p:spPr bwMode="auto">
          <a:xfrm>
            <a:off x="381000" y="2133600"/>
            <a:ext cx="8229600" cy="3935413"/>
          </a:xfrm>
          <a:prstGeom prst="rect">
            <a:avLst/>
          </a:prstGeom>
          <a:noFill/>
          <a:ln w="9525" algn="ctr">
            <a:noFill/>
            <a:miter lim="800000"/>
            <a:headEnd/>
            <a:tailEnd/>
          </a:ln>
          <a:effectLst/>
        </p:spPr>
        <p:txBody>
          <a:bodyPr>
            <a:spAutoFit/>
          </a:bodyPr>
          <a:lstStyle/>
          <a:p>
            <a:pPr marL="342900" indent="-342900" algn="just"/>
            <a:r>
              <a:rPr lang="en-US">
                <a:effectLst>
                  <a:outerShdw blurRad="38100" dist="38100" dir="2700000" algn="tl">
                    <a:srgbClr val="FFFFFF"/>
                  </a:outerShdw>
                </a:effectLst>
              </a:rPr>
              <a:t> </a:t>
            </a:r>
            <a:r>
              <a:rPr lang="en-US" sz="2800" b="1">
                <a:effectLst>
                  <a:outerShdw blurRad="38100" dist="38100" dir="2700000" algn="tl">
                    <a:srgbClr val="FFFFFF"/>
                  </a:outerShdw>
                </a:effectLst>
                <a:latin typeface="Californian FB" pitchFamily="18" charset="0"/>
              </a:rPr>
              <a:t>This officer is the sentinel or outer guard of the squadron. In addition to being the custodian of the flag and squadron standards, he should be ready at all times to assist the Squadron Commander. During meetings, he is the eyes and ears for the Commander, keeping the flow of traffic to a minimum during meetings and announcing and escorting any guests to the speakers table.</a:t>
            </a:r>
          </a:p>
        </p:txBody>
      </p:sp>
    </p:spTree>
  </p:cSld>
  <p:clrMapOvr>
    <a:masterClrMapping/>
  </p:clrMapOvr>
  <p:transition>
    <p:wheel spokes="8"/>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0"/>
            <a:ext cx="8080375" cy="838200"/>
          </a:xfrm>
        </p:spPr>
        <p:txBody>
          <a:bodyPr/>
          <a:lstStyle/>
          <a:p>
            <a:r>
              <a:rPr lang="en-US" b="0"/>
              <a:t>Role of The Advisor</a:t>
            </a:r>
          </a:p>
        </p:txBody>
      </p:sp>
      <p:sp>
        <p:nvSpPr>
          <p:cNvPr id="232451" name="Rectangle 3"/>
          <p:cNvSpPr>
            <a:spLocks noGrp="1" noChangeArrowheads="1"/>
          </p:cNvSpPr>
          <p:nvPr>
            <p:ph type="body" idx="1"/>
          </p:nvPr>
        </p:nvSpPr>
        <p:spPr>
          <a:xfrm>
            <a:off x="685800" y="762000"/>
            <a:ext cx="7772400" cy="5791200"/>
          </a:xfrm>
        </p:spPr>
        <p:txBody>
          <a:bodyPr/>
          <a:lstStyle/>
          <a:p>
            <a:r>
              <a:rPr lang="en-US">
                <a:solidFill>
                  <a:srgbClr val="FF0000"/>
                </a:solidFill>
              </a:rPr>
              <a:t>Must be a </a:t>
            </a:r>
            <a:r>
              <a:rPr lang="en-US" u="sng">
                <a:solidFill>
                  <a:srgbClr val="FF0000"/>
                </a:solidFill>
              </a:rPr>
              <a:t>Legion</a:t>
            </a:r>
            <a:r>
              <a:rPr lang="en-US">
                <a:solidFill>
                  <a:srgbClr val="FF0000"/>
                </a:solidFill>
              </a:rPr>
              <a:t> Member of the Sponsoring Post</a:t>
            </a:r>
          </a:p>
          <a:p>
            <a:r>
              <a:rPr lang="en-US"/>
              <a:t>Major focal point “GO between” for Post and SAL Squadron</a:t>
            </a:r>
          </a:p>
          <a:p>
            <a:r>
              <a:rPr lang="en-US"/>
              <a:t>Focal Point for Squadron</a:t>
            </a:r>
          </a:p>
          <a:p>
            <a:r>
              <a:rPr lang="en-US"/>
              <a:t>Focal Point for Legion Post</a:t>
            </a:r>
          </a:p>
          <a:p>
            <a:r>
              <a:rPr lang="en-US"/>
              <a:t>Someone who wants the job</a:t>
            </a:r>
          </a:p>
          <a:p>
            <a:r>
              <a:rPr lang="en-US"/>
              <a:t>Wears two (2) hats (not necessarily dual member)</a:t>
            </a:r>
          </a:p>
          <a:p>
            <a:r>
              <a:rPr lang="en-US"/>
              <a:t>Provides Guidance (mentor)</a:t>
            </a:r>
          </a:p>
        </p:txBody>
      </p:sp>
    </p:spTree>
  </p:cSld>
  <p:clrMapOvr>
    <a:masterClrMapping/>
  </p:clrMapOvr>
  <p:transition>
    <p:wheel spokes="8"/>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228600" y="0"/>
            <a:ext cx="8080375" cy="914400"/>
          </a:xfrm>
        </p:spPr>
        <p:txBody>
          <a:bodyPr/>
          <a:lstStyle/>
          <a:p>
            <a:r>
              <a:rPr lang="en-US" b="0"/>
              <a:t>Role of Advisor</a:t>
            </a:r>
          </a:p>
        </p:txBody>
      </p:sp>
      <p:sp>
        <p:nvSpPr>
          <p:cNvPr id="228355" name="Rectangle 3"/>
          <p:cNvSpPr>
            <a:spLocks noGrp="1" noChangeArrowheads="1"/>
          </p:cNvSpPr>
          <p:nvPr>
            <p:ph type="body" idx="1"/>
          </p:nvPr>
        </p:nvSpPr>
        <p:spPr>
          <a:xfrm>
            <a:off x="685800" y="1066800"/>
            <a:ext cx="7772400" cy="5410200"/>
          </a:xfrm>
        </p:spPr>
        <p:txBody>
          <a:bodyPr/>
          <a:lstStyle/>
          <a:p>
            <a:pPr>
              <a:lnSpc>
                <a:spcPct val="85000"/>
              </a:lnSpc>
              <a:spcBef>
                <a:spcPct val="0"/>
              </a:spcBef>
            </a:pPr>
            <a:r>
              <a:rPr lang="en-US" sz="2600"/>
              <a:t>Critical To Success of Program.</a:t>
            </a:r>
          </a:p>
          <a:p>
            <a:pPr>
              <a:lnSpc>
                <a:spcPct val="85000"/>
              </a:lnSpc>
              <a:spcBef>
                <a:spcPct val="0"/>
              </a:spcBef>
              <a:buFont typeface="Wingdings" pitchFamily="2" charset="2"/>
              <a:buNone/>
            </a:pPr>
            <a:endParaRPr lang="en-US" sz="1200"/>
          </a:p>
          <a:p>
            <a:pPr>
              <a:lnSpc>
                <a:spcPct val="85000"/>
              </a:lnSpc>
              <a:spcBef>
                <a:spcPct val="0"/>
              </a:spcBef>
            </a:pPr>
            <a:r>
              <a:rPr lang="en-US" sz="2600"/>
              <a:t>Advocate – Act as Liaison between Squadron and Post.</a:t>
            </a:r>
          </a:p>
          <a:p>
            <a:pPr>
              <a:lnSpc>
                <a:spcPct val="85000"/>
              </a:lnSpc>
              <a:spcBef>
                <a:spcPct val="0"/>
              </a:spcBef>
              <a:buFont typeface="Wingdings" pitchFamily="2" charset="2"/>
              <a:buNone/>
            </a:pPr>
            <a:endParaRPr lang="en-US" sz="1200"/>
          </a:p>
          <a:p>
            <a:pPr>
              <a:lnSpc>
                <a:spcPct val="85000"/>
              </a:lnSpc>
              <a:spcBef>
                <a:spcPct val="0"/>
              </a:spcBef>
            </a:pPr>
            <a:r>
              <a:rPr lang="en-US" sz="2600"/>
              <a:t>Must have strong Leadership Qualities.</a:t>
            </a:r>
          </a:p>
          <a:p>
            <a:pPr>
              <a:lnSpc>
                <a:spcPct val="85000"/>
              </a:lnSpc>
              <a:spcBef>
                <a:spcPct val="0"/>
              </a:spcBef>
              <a:buFont typeface="Wingdings" pitchFamily="2" charset="2"/>
              <a:buNone/>
            </a:pPr>
            <a:endParaRPr lang="en-US" sz="1200"/>
          </a:p>
          <a:p>
            <a:pPr>
              <a:lnSpc>
                <a:spcPct val="85000"/>
              </a:lnSpc>
              <a:spcBef>
                <a:spcPct val="0"/>
              </a:spcBef>
            </a:pPr>
            <a:r>
              <a:rPr lang="en-US" sz="2600"/>
              <a:t>Desire to see SAL Program grow.</a:t>
            </a:r>
          </a:p>
          <a:p>
            <a:pPr>
              <a:lnSpc>
                <a:spcPct val="85000"/>
              </a:lnSpc>
              <a:spcBef>
                <a:spcPct val="0"/>
              </a:spcBef>
              <a:buFont typeface="Wingdings" pitchFamily="2" charset="2"/>
              <a:buNone/>
            </a:pPr>
            <a:endParaRPr lang="en-US" sz="1200"/>
          </a:p>
          <a:p>
            <a:pPr>
              <a:lnSpc>
                <a:spcPct val="85000"/>
              </a:lnSpc>
              <a:spcBef>
                <a:spcPct val="0"/>
              </a:spcBef>
            </a:pPr>
            <a:r>
              <a:rPr lang="en-US" sz="2600"/>
              <a:t>Develop Great working Relationship with SAL Leaders.</a:t>
            </a:r>
          </a:p>
          <a:p>
            <a:pPr>
              <a:lnSpc>
                <a:spcPct val="85000"/>
              </a:lnSpc>
              <a:spcBef>
                <a:spcPct val="0"/>
              </a:spcBef>
            </a:pPr>
            <a:endParaRPr lang="en-US" sz="1200"/>
          </a:p>
          <a:p>
            <a:pPr>
              <a:lnSpc>
                <a:spcPct val="85000"/>
              </a:lnSpc>
              <a:spcBef>
                <a:spcPct val="0"/>
              </a:spcBef>
            </a:pPr>
            <a:r>
              <a:rPr lang="en-US" sz="2600"/>
              <a:t>Provide </a:t>
            </a:r>
            <a:r>
              <a:rPr lang="en-US" sz="2600" u="sng">
                <a:solidFill>
                  <a:srgbClr val="FF0000"/>
                </a:solidFill>
              </a:rPr>
              <a:t>advice</a:t>
            </a:r>
            <a:r>
              <a:rPr lang="en-US" sz="2600"/>
              <a:t> and </a:t>
            </a:r>
            <a:r>
              <a:rPr lang="en-US" sz="2600" u="sng">
                <a:solidFill>
                  <a:srgbClr val="FF0000"/>
                </a:solidFill>
              </a:rPr>
              <a:t>oversight</a:t>
            </a:r>
            <a:r>
              <a:rPr lang="en-US" sz="2600"/>
              <a:t> when necessary with all operations of Squadron.</a:t>
            </a:r>
          </a:p>
          <a:p>
            <a:pPr>
              <a:lnSpc>
                <a:spcPct val="85000"/>
              </a:lnSpc>
              <a:spcBef>
                <a:spcPct val="0"/>
              </a:spcBef>
              <a:buFont typeface="Wingdings" pitchFamily="2" charset="2"/>
              <a:buNone/>
            </a:pPr>
            <a:endParaRPr lang="en-US" sz="1200"/>
          </a:p>
          <a:p>
            <a:pPr>
              <a:lnSpc>
                <a:spcPct val="85000"/>
              </a:lnSpc>
              <a:spcBef>
                <a:spcPct val="0"/>
              </a:spcBef>
            </a:pPr>
            <a:r>
              <a:rPr lang="en-US" sz="2600"/>
              <a:t>Assist &amp; Advise to ensure proper “Operation” of Squadron.</a:t>
            </a:r>
          </a:p>
        </p:txBody>
      </p:sp>
    </p:spTree>
  </p:cSld>
  <p:clrMapOvr>
    <a:masterClrMapping/>
  </p:clrMapOvr>
  <p:transition>
    <p:wheel spokes="8"/>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228600" y="228600"/>
            <a:ext cx="8080375" cy="1143000"/>
          </a:xfrm>
        </p:spPr>
        <p:txBody>
          <a:bodyPr/>
          <a:lstStyle/>
          <a:p>
            <a:r>
              <a:rPr lang="en-US" b="0"/>
              <a:t>Role of The Advisor</a:t>
            </a:r>
          </a:p>
        </p:txBody>
      </p:sp>
      <p:sp>
        <p:nvSpPr>
          <p:cNvPr id="236547" name="Rectangle 3"/>
          <p:cNvSpPr>
            <a:spLocks noGrp="1" noChangeArrowheads="1"/>
          </p:cNvSpPr>
          <p:nvPr>
            <p:ph type="body" idx="1"/>
          </p:nvPr>
        </p:nvSpPr>
        <p:spPr>
          <a:xfrm>
            <a:off x="685800" y="1752600"/>
            <a:ext cx="7848600" cy="4800600"/>
          </a:xfrm>
        </p:spPr>
        <p:txBody>
          <a:bodyPr/>
          <a:lstStyle/>
          <a:p>
            <a:pPr>
              <a:buFont typeface="Wingdings" pitchFamily="2" charset="2"/>
              <a:buNone/>
            </a:pPr>
            <a:r>
              <a:rPr lang="en-US" u="sng"/>
              <a:t>Advisor Functions</a:t>
            </a:r>
          </a:p>
          <a:p>
            <a:pPr lvl="1"/>
            <a:endParaRPr lang="en-US" sz="1600"/>
          </a:p>
          <a:p>
            <a:pPr lvl="1"/>
            <a:r>
              <a:rPr lang="en-US" sz="3200"/>
              <a:t>Monitor Administrative matters (address changes, data forms, preparation of membership cards, membership registers</a:t>
            </a:r>
          </a:p>
          <a:p>
            <a:pPr lvl="1"/>
            <a:r>
              <a:rPr lang="en-US" sz="3200"/>
              <a:t>Recognition and Encouragement</a:t>
            </a:r>
            <a:r>
              <a:rPr lang="en-US" sz="2400"/>
              <a:t>	</a:t>
            </a:r>
          </a:p>
          <a:p>
            <a:pPr lvl="1"/>
            <a:r>
              <a:rPr lang="en-US" sz="3200"/>
              <a:t>Communications with  members</a:t>
            </a:r>
          </a:p>
        </p:txBody>
      </p:sp>
    </p:spTree>
  </p:cSld>
  <p:clrMapOvr>
    <a:masterClrMapping/>
  </p:clrMapOvr>
  <p:transition>
    <p:wheel spokes="8"/>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28600" y="228600"/>
            <a:ext cx="8080375" cy="914400"/>
          </a:xfrm>
        </p:spPr>
        <p:txBody>
          <a:bodyPr/>
          <a:lstStyle/>
          <a:p>
            <a:r>
              <a:rPr lang="en-US" b="0"/>
              <a:t>Role of The Advisor</a:t>
            </a:r>
          </a:p>
        </p:txBody>
      </p:sp>
      <p:sp>
        <p:nvSpPr>
          <p:cNvPr id="234499" name="Rectangle 3"/>
          <p:cNvSpPr>
            <a:spLocks noGrp="1" noChangeArrowheads="1"/>
          </p:cNvSpPr>
          <p:nvPr>
            <p:ph type="body" idx="1"/>
          </p:nvPr>
        </p:nvSpPr>
        <p:spPr>
          <a:xfrm>
            <a:off x="685800" y="1066800"/>
            <a:ext cx="7772400" cy="5638800"/>
          </a:xfrm>
        </p:spPr>
        <p:txBody>
          <a:bodyPr/>
          <a:lstStyle/>
          <a:p>
            <a:pPr>
              <a:buFont typeface="Wingdings" pitchFamily="2" charset="2"/>
              <a:buNone/>
            </a:pPr>
            <a:r>
              <a:rPr lang="en-US" sz="2800" u="sng"/>
              <a:t>Advisor Functions</a:t>
            </a:r>
          </a:p>
          <a:p>
            <a:r>
              <a:rPr lang="en-US" sz="2800"/>
              <a:t>SAL Interests</a:t>
            </a:r>
          </a:p>
          <a:p>
            <a:pPr lvl="1"/>
            <a:r>
              <a:rPr lang="en-US"/>
              <a:t>Growth (membership)</a:t>
            </a:r>
          </a:p>
          <a:p>
            <a:pPr lvl="1"/>
            <a:r>
              <a:rPr lang="en-US"/>
              <a:t>Renewals</a:t>
            </a:r>
          </a:p>
          <a:p>
            <a:pPr lvl="1"/>
            <a:r>
              <a:rPr lang="en-US"/>
              <a:t>Membership Teams</a:t>
            </a:r>
          </a:p>
          <a:p>
            <a:pPr lvl="1"/>
            <a:r>
              <a:rPr lang="en-US"/>
              <a:t>Activities based on age</a:t>
            </a:r>
          </a:p>
          <a:p>
            <a:pPr lvl="1"/>
            <a:r>
              <a:rPr lang="en-US"/>
              <a:t>Preparation of Reports for Post/Dept</a:t>
            </a:r>
          </a:p>
          <a:p>
            <a:pPr lvl="1"/>
            <a:r>
              <a:rPr lang="en-US"/>
              <a:t>Get involved with Post (Joint Activities)</a:t>
            </a:r>
          </a:p>
          <a:p>
            <a:pPr lvl="1"/>
            <a:r>
              <a:rPr lang="en-US"/>
              <a:t>SAL  meetings (be in attendance)</a:t>
            </a:r>
          </a:p>
          <a:p>
            <a:pPr lvl="1"/>
            <a:r>
              <a:rPr lang="en-US"/>
              <a:t>Assist with Bulletins; Newsletters</a:t>
            </a:r>
          </a:p>
        </p:txBody>
      </p:sp>
    </p:spTree>
  </p:cSld>
  <p:clrMapOvr>
    <a:masterClrMapping/>
  </p:clrMapOvr>
  <p:transition>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title"/>
          </p:nvPr>
        </p:nvSpPr>
        <p:spPr>
          <a:xfrm>
            <a:off x="457200" y="277813"/>
            <a:ext cx="8229600" cy="941387"/>
          </a:xfrm>
          <a:noFill/>
          <a:ln/>
        </p:spPr>
        <p:txBody>
          <a:bodyPr/>
          <a:lstStyle/>
          <a:p>
            <a:r>
              <a:rPr lang="en-US" sz="3600"/>
              <a:t>Our Parallels with The American Legion</a:t>
            </a:r>
          </a:p>
        </p:txBody>
      </p:sp>
      <p:graphicFrame>
        <p:nvGraphicFramePr>
          <p:cNvPr id="226330" name="Group 26"/>
          <p:cNvGraphicFramePr>
            <a:graphicFrameLocks noGrp="1"/>
          </p:cNvGraphicFramePr>
          <p:nvPr>
            <p:ph idx="1"/>
          </p:nvPr>
        </p:nvGraphicFramePr>
        <p:xfrm>
          <a:off x="304800" y="1371600"/>
          <a:ext cx="8686800" cy="5242560"/>
        </p:xfrm>
        <a:graphic>
          <a:graphicData uri="http://schemas.openxmlformats.org/drawingml/2006/table">
            <a:tbl>
              <a:tblPr/>
              <a:tblGrid>
                <a:gridCol w="4343400"/>
                <a:gridCol w="4343400"/>
              </a:tblGrid>
              <a:tr h="638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0" u="none" strike="noStrike" cap="none" normalizeH="0" baseline="0" dirty="0" smtClean="0">
                          <a:ln>
                            <a:noFill/>
                          </a:ln>
                          <a:solidFill>
                            <a:schemeClr val="accent1"/>
                          </a:solidFill>
                          <a:effectLst>
                            <a:outerShdw blurRad="38100" dist="38100" dir="2700000" algn="tl">
                              <a:srgbClr val="FFFFFF"/>
                            </a:outerShdw>
                          </a:effectLst>
                          <a:latin typeface="Verdana" pitchFamily="34" charset="0"/>
                        </a:rPr>
                        <a:t>The American Legion</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0" u="none" strike="noStrike" cap="none" normalizeH="0" baseline="0" dirty="0" smtClean="0">
                          <a:ln>
                            <a:noFill/>
                          </a:ln>
                          <a:solidFill>
                            <a:schemeClr val="accent1"/>
                          </a:solidFill>
                          <a:effectLst>
                            <a:outerShdw blurRad="38100" dist="38100" dir="2700000" algn="tl">
                              <a:srgbClr val="FFFFFF"/>
                            </a:outerShdw>
                          </a:effectLst>
                          <a:latin typeface="Verdana" pitchFamily="34" charset="0"/>
                        </a:rPr>
                        <a:t>National Organization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1" u="none" strike="noStrike" cap="none" normalizeH="0" baseline="0" smtClean="0">
                          <a:ln>
                            <a:noFill/>
                          </a:ln>
                          <a:solidFill>
                            <a:schemeClr val="accent1"/>
                          </a:solidFill>
                          <a:effectLst>
                            <a:outerShdw blurRad="38100" dist="38100" dir="2700000" algn="tl">
                              <a:srgbClr val="FFFFFF"/>
                            </a:outerShdw>
                          </a:effectLst>
                          <a:latin typeface="Verdana" pitchFamily="34" charset="0"/>
                        </a:rPr>
                        <a:t>Sons of The American Legion</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1" u="none" strike="noStrike" cap="none" normalizeH="0" baseline="0" smtClean="0">
                          <a:ln>
                            <a:noFill/>
                          </a:ln>
                          <a:solidFill>
                            <a:schemeClr val="accent1"/>
                          </a:solidFill>
                          <a:effectLst>
                            <a:outerShdw blurRad="38100" dist="38100" dir="2700000" algn="tl">
                              <a:srgbClr val="FFFFFF"/>
                            </a:outerShdw>
                          </a:effectLst>
                          <a:latin typeface="Verdana" pitchFamily="34" charset="0"/>
                        </a:rPr>
                        <a:t>National Organization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900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0" u="none" strike="noStrike" cap="none" normalizeH="0" baseline="0" smtClean="0">
                          <a:ln>
                            <a:noFill/>
                          </a:ln>
                          <a:solidFill>
                            <a:schemeClr val="accent1"/>
                          </a:solidFill>
                          <a:effectLst>
                            <a:outerShdw blurRad="38100" dist="38100" dir="2700000" algn="tl">
                              <a:srgbClr val="FFFFFF"/>
                            </a:outerShdw>
                          </a:effectLst>
                          <a:latin typeface="Verdana" pitchFamily="34" charset="0"/>
                        </a:rPr>
                        <a:t>The American Legion</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0" u="none" strike="noStrike" cap="none" normalizeH="0" baseline="0" smtClean="0">
                          <a:ln>
                            <a:noFill/>
                          </a:ln>
                          <a:solidFill>
                            <a:schemeClr val="accent1"/>
                          </a:solidFill>
                          <a:effectLst>
                            <a:outerShdw blurRad="38100" dist="38100" dir="2700000" algn="tl">
                              <a:srgbClr val="FFFFFF"/>
                            </a:outerShdw>
                          </a:effectLst>
                          <a:latin typeface="Verdana" pitchFamily="34" charset="0"/>
                        </a:rPr>
                        <a:t>Department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1" u="none" strike="noStrike" cap="none" normalizeH="0" baseline="0" smtClean="0">
                          <a:ln>
                            <a:noFill/>
                          </a:ln>
                          <a:solidFill>
                            <a:schemeClr val="accent1"/>
                          </a:solidFill>
                          <a:effectLst>
                            <a:outerShdw blurRad="38100" dist="38100" dir="2700000" algn="tl">
                              <a:srgbClr val="FFFFFF"/>
                            </a:outerShdw>
                          </a:effectLst>
                          <a:latin typeface="Verdana" pitchFamily="34" charset="0"/>
                        </a:rPr>
                        <a:t>Sons of The American Legion</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1" u="none" strike="noStrike" cap="none" normalizeH="0" baseline="0" smtClean="0">
                          <a:ln>
                            <a:noFill/>
                          </a:ln>
                          <a:solidFill>
                            <a:schemeClr val="accent1"/>
                          </a:solidFill>
                          <a:effectLst>
                            <a:outerShdw blurRad="38100" dist="38100" dir="2700000" algn="tl">
                              <a:srgbClr val="FFFFFF"/>
                            </a:outerShdw>
                          </a:effectLst>
                          <a:latin typeface="Verdana" pitchFamily="34" charset="0"/>
                        </a:rPr>
                        <a:t>Detachment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588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0" u="none" strike="noStrike" cap="none" normalizeH="0" baseline="0" dirty="0" smtClean="0">
                          <a:ln>
                            <a:noFill/>
                          </a:ln>
                          <a:solidFill>
                            <a:schemeClr val="accent1"/>
                          </a:solidFill>
                          <a:effectLst>
                            <a:outerShdw blurRad="38100" dist="38100" dir="2700000" algn="tl">
                              <a:srgbClr val="FFFFFF"/>
                            </a:outerShdw>
                          </a:effectLst>
                          <a:latin typeface="Verdana" pitchFamily="34" charset="0"/>
                        </a:rPr>
                        <a:t>The American Legion</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0" u="none" strike="noStrike" cap="none" normalizeH="0" baseline="0" dirty="0" smtClean="0">
                          <a:ln>
                            <a:noFill/>
                          </a:ln>
                          <a:solidFill>
                            <a:schemeClr val="accent1"/>
                          </a:solidFill>
                          <a:effectLst>
                            <a:outerShdw blurRad="38100" dist="38100" dir="2700000" algn="tl">
                              <a:srgbClr val="FFFFFF"/>
                            </a:outerShdw>
                          </a:effectLst>
                          <a:latin typeface="Verdana" pitchFamily="34" charset="0"/>
                        </a:rPr>
                        <a:t>District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1" u="none" strike="noStrike" cap="none" normalizeH="0" baseline="0" dirty="0" smtClean="0">
                          <a:ln>
                            <a:noFill/>
                          </a:ln>
                          <a:solidFill>
                            <a:schemeClr val="accent1"/>
                          </a:solidFill>
                          <a:effectLst>
                            <a:outerShdw blurRad="38100" dist="38100" dir="2700000" algn="tl">
                              <a:srgbClr val="FFFFFF"/>
                            </a:outerShdw>
                          </a:effectLst>
                          <a:latin typeface="Verdana" pitchFamily="34" charset="0"/>
                        </a:rPr>
                        <a:t>Sons of The American Legion</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1" u="none" strike="noStrike" cap="none" normalizeH="0" baseline="0" dirty="0" smtClean="0">
                          <a:ln>
                            <a:noFill/>
                          </a:ln>
                          <a:solidFill>
                            <a:schemeClr val="accent1"/>
                          </a:solidFill>
                          <a:effectLst>
                            <a:outerShdw blurRad="38100" dist="38100" dir="2700000" algn="tl">
                              <a:srgbClr val="FFFFFF"/>
                            </a:outerShdw>
                          </a:effectLst>
                          <a:latin typeface="Verdana" pitchFamily="34" charset="0"/>
                        </a:rPr>
                        <a:t>District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93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0" u="none" strike="noStrike" cap="none" normalizeH="0" baseline="0" smtClean="0">
                          <a:ln>
                            <a:noFill/>
                          </a:ln>
                          <a:solidFill>
                            <a:schemeClr val="accent1"/>
                          </a:solidFill>
                          <a:effectLst>
                            <a:outerShdw blurRad="38100" dist="38100" dir="2700000" algn="tl">
                              <a:srgbClr val="FFFFFF"/>
                            </a:outerShdw>
                          </a:effectLst>
                          <a:latin typeface="Verdana" pitchFamily="34" charset="0"/>
                        </a:rPr>
                        <a:t>The American Legion</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0" u="none" strike="noStrike" cap="none" normalizeH="0" baseline="0" smtClean="0">
                          <a:ln>
                            <a:noFill/>
                          </a:ln>
                          <a:solidFill>
                            <a:schemeClr val="accent1"/>
                          </a:solidFill>
                          <a:effectLst>
                            <a:outerShdw blurRad="38100" dist="38100" dir="2700000" algn="tl">
                              <a:srgbClr val="FFFFFF"/>
                            </a:outerShdw>
                          </a:effectLst>
                          <a:latin typeface="Verdana" pitchFamily="34" charset="0"/>
                        </a:rPr>
                        <a:t>Post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1" u="none" strike="noStrike" cap="none" normalizeH="0" baseline="0" smtClean="0">
                          <a:ln>
                            <a:noFill/>
                          </a:ln>
                          <a:solidFill>
                            <a:schemeClr val="accent1"/>
                          </a:solidFill>
                          <a:effectLst>
                            <a:outerShdw blurRad="38100" dist="38100" dir="2700000" algn="tl">
                              <a:srgbClr val="FFFFFF"/>
                            </a:outerShdw>
                          </a:effectLst>
                          <a:latin typeface="Verdana" pitchFamily="34" charset="0"/>
                        </a:rPr>
                        <a:t>Sons of The American Legion</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500" b="0" i="1" u="none" strike="noStrike" cap="none" normalizeH="0" baseline="0" smtClean="0">
                          <a:ln>
                            <a:noFill/>
                          </a:ln>
                          <a:solidFill>
                            <a:schemeClr val="accent1"/>
                          </a:solidFill>
                          <a:effectLst>
                            <a:outerShdw blurRad="38100" dist="38100" dir="2700000" algn="tl">
                              <a:srgbClr val="FFFFFF"/>
                            </a:outerShdw>
                          </a:effectLst>
                          <a:latin typeface="Verdana" pitchFamily="34" charset="0"/>
                        </a:rPr>
                        <a:t>Squadron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ransition>
    <p:wheel spokes="8"/>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28600" y="228600"/>
            <a:ext cx="8080375" cy="1143000"/>
          </a:xfrm>
        </p:spPr>
        <p:txBody>
          <a:bodyPr/>
          <a:lstStyle/>
          <a:p>
            <a:r>
              <a:rPr lang="en-US" b="0"/>
              <a:t>Advisor’s Responsibilities</a:t>
            </a:r>
          </a:p>
        </p:txBody>
      </p:sp>
      <p:sp>
        <p:nvSpPr>
          <p:cNvPr id="238595" name="Rectangle 3"/>
          <p:cNvSpPr>
            <a:spLocks noGrp="1" noChangeArrowheads="1"/>
          </p:cNvSpPr>
          <p:nvPr>
            <p:ph type="body" idx="1"/>
          </p:nvPr>
        </p:nvSpPr>
        <p:spPr>
          <a:xfrm>
            <a:off x="457200" y="2438400"/>
            <a:ext cx="7848600" cy="3505200"/>
          </a:xfrm>
        </p:spPr>
        <p:txBody>
          <a:bodyPr/>
          <a:lstStyle/>
          <a:p>
            <a:pPr>
              <a:lnSpc>
                <a:spcPct val="90000"/>
              </a:lnSpc>
            </a:pPr>
            <a:r>
              <a:rPr lang="en-US" sz="3600"/>
              <a:t>To represent the best interest of both the Squadron and the Post</a:t>
            </a:r>
          </a:p>
          <a:p>
            <a:pPr>
              <a:lnSpc>
                <a:spcPct val="90000"/>
              </a:lnSpc>
            </a:pPr>
            <a:r>
              <a:rPr lang="en-US" sz="3600"/>
              <a:t>To Advise</a:t>
            </a:r>
          </a:p>
          <a:p>
            <a:pPr>
              <a:lnSpc>
                <a:spcPct val="90000"/>
              </a:lnSpc>
            </a:pPr>
            <a:r>
              <a:rPr lang="en-US" sz="3600"/>
              <a:t>To Mentor</a:t>
            </a:r>
          </a:p>
          <a:p>
            <a:pPr>
              <a:lnSpc>
                <a:spcPct val="90000"/>
              </a:lnSpc>
            </a:pPr>
            <a:r>
              <a:rPr lang="en-US" sz="3600"/>
              <a:t>To Provide Leadership</a:t>
            </a:r>
            <a:endParaRPr lang="en-US" sz="1800"/>
          </a:p>
        </p:txBody>
      </p:sp>
    </p:spTree>
  </p:cSld>
  <p:clrMapOvr>
    <a:masterClrMapping/>
  </p:clrMapOvr>
  <p:transition>
    <p:wheel spokes="8"/>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304800" y="228600"/>
            <a:ext cx="8080375" cy="1143000"/>
          </a:xfrm>
        </p:spPr>
        <p:txBody>
          <a:bodyPr/>
          <a:lstStyle/>
          <a:p>
            <a:r>
              <a:rPr lang="en-US" b="0"/>
              <a:t>Advisor’s Responsibilities</a:t>
            </a:r>
          </a:p>
        </p:txBody>
      </p:sp>
      <p:sp>
        <p:nvSpPr>
          <p:cNvPr id="240643" name="Rectangle 3"/>
          <p:cNvSpPr>
            <a:spLocks noGrp="1" noChangeArrowheads="1"/>
          </p:cNvSpPr>
          <p:nvPr>
            <p:ph type="body" idx="1"/>
          </p:nvPr>
        </p:nvSpPr>
        <p:spPr>
          <a:xfrm>
            <a:off x="457200" y="1600200"/>
            <a:ext cx="8229600" cy="5029200"/>
          </a:xfrm>
        </p:spPr>
        <p:txBody>
          <a:bodyPr/>
          <a:lstStyle/>
          <a:p>
            <a:r>
              <a:rPr lang="en-US" sz="2800"/>
              <a:t>To Observe (see that meetings of the Sons of The American Legion are conducted according to the Bylaws, Roberts Rules of Order.)</a:t>
            </a:r>
          </a:p>
          <a:p>
            <a:r>
              <a:rPr lang="en-US" sz="2800"/>
              <a:t>Insure that Squadron operations do not conflict with Post policy and procedure</a:t>
            </a:r>
          </a:p>
          <a:p>
            <a:r>
              <a:rPr lang="en-US" sz="2800"/>
              <a:t>All meetings to be with God and Country to be treated with the proper ritual, tradition, and decorum.</a:t>
            </a:r>
          </a:p>
          <a:p>
            <a:r>
              <a:rPr lang="en-US" sz="2800"/>
              <a:t>Respect the Flag</a:t>
            </a:r>
          </a:p>
        </p:txBody>
      </p:sp>
    </p:spTree>
  </p:cSld>
  <p:clrMapOvr>
    <a:masterClrMapping/>
  </p:clrMapOvr>
  <p:transition>
    <p:wheel spokes="8"/>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381000" y="228600"/>
            <a:ext cx="8080375" cy="1143000"/>
          </a:xfrm>
        </p:spPr>
        <p:txBody>
          <a:bodyPr/>
          <a:lstStyle/>
          <a:p>
            <a:r>
              <a:rPr lang="en-US" b="0"/>
              <a:t>Advisor’s Responsibilities</a:t>
            </a:r>
          </a:p>
        </p:txBody>
      </p:sp>
      <p:sp>
        <p:nvSpPr>
          <p:cNvPr id="244739" name="Rectangle 3"/>
          <p:cNvSpPr>
            <a:spLocks noGrp="1" noChangeArrowheads="1"/>
          </p:cNvSpPr>
          <p:nvPr>
            <p:ph type="body" idx="1"/>
          </p:nvPr>
        </p:nvSpPr>
        <p:spPr>
          <a:xfrm>
            <a:off x="457200" y="1600200"/>
            <a:ext cx="8229600" cy="4953000"/>
          </a:xfrm>
        </p:spPr>
        <p:txBody>
          <a:bodyPr/>
          <a:lstStyle/>
          <a:p>
            <a:pPr>
              <a:lnSpc>
                <a:spcPct val="90000"/>
              </a:lnSpc>
            </a:pPr>
            <a:r>
              <a:rPr lang="en-US"/>
              <a:t>See that all members needs are being met and all programs and events held by the Sons of The American Legion are conducted in the best interest of the sponsoring Post and The American Legion Family.</a:t>
            </a:r>
          </a:p>
          <a:p>
            <a:pPr>
              <a:lnSpc>
                <a:spcPct val="90000"/>
              </a:lnSpc>
              <a:buFont typeface="Wingdings" pitchFamily="2" charset="2"/>
              <a:buNone/>
            </a:pPr>
            <a:endParaRPr lang="en-US" sz="1600"/>
          </a:p>
          <a:p>
            <a:pPr>
              <a:lnSpc>
                <a:spcPct val="90000"/>
              </a:lnSpc>
            </a:pPr>
            <a:r>
              <a:rPr lang="en-US"/>
              <a:t>Proper protocol is observed when working with all members of the Legion Family</a:t>
            </a:r>
          </a:p>
        </p:txBody>
      </p:sp>
    </p:spTree>
  </p:cSld>
  <p:clrMapOvr>
    <a:masterClrMapping/>
  </p:clrMapOvr>
  <p:transition>
    <p:wheel spokes="8"/>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457200" y="277813"/>
            <a:ext cx="8229600" cy="941387"/>
          </a:xfrm>
        </p:spPr>
        <p:txBody>
          <a:bodyPr/>
          <a:lstStyle/>
          <a:p>
            <a:r>
              <a:rPr lang="en-US" b="0"/>
              <a:t>Advisor</a:t>
            </a:r>
            <a:r>
              <a:rPr lang="en-US"/>
              <a:t> Tools</a:t>
            </a:r>
          </a:p>
        </p:txBody>
      </p:sp>
      <p:sp>
        <p:nvSpPr>
          <p:cNvPr id="230403" name="Rectangle 3"/>
          <p:cNvSpPr>
            <a:spLocks noGrp="1" noChangeArrowheads="1"/>
          </p:cNvSpPr>
          <p:nvPr>
            <p:ph type="body" idx="1"/>
          </p:nvPr>
        </p:nvSpPr>
        <p:spPr/>
        <p:txBody>
          <a:bodyPr/>
          <a:lstStyle/>
          <a:p>
            <a:pPr>
              <a:lnSpc>
                <a:spcPct val="80000"/>
              </a:lnSpc>
            </a:pPr>
            <a:r>
              <a:rPr lang="en-US"/>
              <a:t>Squadron Handbook</a:t>
            </a:r>
          </a:p>
          <a:p>
            <a:pPr>
              <a:lnSpc>
                <a:spcPct val="80000"/>
              </a:lnSpc>
            </a:pPr>
            <a:endParaRPr lang="en-US"/>
          </a:p>
          <a:p>
            <a:pPr>
              <a:lnSpc>
                <a:spcPct val="80000"/>
              </a:lnSpc>
            </a:pPr>
            <a:r>
              <a:rPr lang="en-US"/>
              <a:t>American Legion Officers Guide and Ceremonies Guide</a:t>
            </a:r>
          </a:p>
          <a:p>
            <a:pPr>
              <a:lnSpc>
                <a:spcPct val="80000"/>
              </a:lnSpc>
            </a:pPr>
            <a:endParaRPr lang="en-US"/>
          </a:p>
          <a:p>
            <a:pPr>
              <a:lnSpc>
                <a:spcPct val="80000"/>
              </a:lnSpc>
            </a:pPr>
            <a:r>
              <a:rPr lang="en-US"/>
              <a:t>Detachment Information &amp; Officers</a:t>
            </a:r>
          </a:p>
          <a:p>
            <a:pPr>
              <a:lnSpc>
                <a:spcPct val="80000"/>
              </a:lnSpc>
            </a:pPr>
            <a:endParaRPr lang="en-US"/>
          </a:p>
          <a:p>
            <a:pPr>
              <a:lnSpc>
                <a:spcPct val="80000"/>
              </a:lnSpc>
            </a:pPr>
            <a:r>
              <a:rPr lang="en-US"/>
              <a:t>Legion Experience</a:t>
            </a:r>
          </a:p>
          <a:p>
            <a:pPr>
              <a:lnSpc>
                <a:spcPct val="80000"/>
              </a:lnSpc>
              <a:buFont typeface="Wingdings" pitchFamily="2" charset="2"/>
              <a:buNone/>
            </a:pPr>
            <a:endParaRPr lang="en-US"/>
          </a:p>
        </p:txBody>
      </p:sp>
    </p:spTree>
  </p:cSld>
  <p:clrMapOvr>
    <a:masterClrMapping/>
  </p:clrMapOvr>
  <p:transition>
    <p:wheel spokes="8"/>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4000"/>
              <a:t>Self Assessment</a:t>
            </a:r>
            <a:br>
              <a:rPr lang="en-US" sz="4000"/>
            </a:br>
            <a:r>
              <a:rPr lang="en-US" sz="2800" i="0"/>
              <a:t>Do you have the Skills?</a:t>
            </a:r>
          </a:p>
        </p:txBody>
      </p:sp>
      <p:sp>
        <p:nvSpPr>
          <p:cNvPr id="35844" name="Rectangle 4"/>
          <p:cNvSpPr>
            <a:spLocks noGrp="1" noChangeArrowheads="1"/>
          </p:cNvSpPr>
          <p:nvPr>
            <p:ph type="body" idx="1"/>
          </p:nvPr>
        </p:nvSpPr>
        <p:spPr/>
        <p:txBody>
          <a:bodyPr/>
          <a:lstStyle/>
          <a:p>
            <a:r>
              <a:rPr lang="en-US"/>
              <a:t>I look for positive challenges during periods of change…</a:t>
            </a:r>
          </a:p>
          <a:p>
            <a:r>
              <a:rPr lang="en-US"/>
              <a:t>I’m willing to take risks and learn from mistakes…</a:t>
            </a:r>
          </a:p>
          <a:p>
            <a:r>
              <a:rPr lang="en-US"/>
              <a:t>I regularly acknowledge others’ accomplishments…</a:t>
            </a:r>
          </a:p>
          <a:p>
            <a:r>
              <a:rPr lang="en-US"/>
              <a:t>I reflect the values I claim to believe in…</a:t>
            </a:r>
          </a:p>
          <a:p>
            <a:r>
              <a:rPr lang="en-US"/>
              <a:t>I look for ways to share power…</a:t>
            </a:r>
          </a:p>
        </p:txBody>
      </p:sp>
    </p:spTree>
  </p:cSld>
  <p:clrMapOvr>
    <a:masterClrMapping/>
  </p:clrMapOvr>
  <p:transition>
    <p:wheel spokes="8"/>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p:txBody>
          <a:bodyPr/>
          <a:lstStyle/>
          <a:p>
            <a:r>
              <a:rPr lang="en-US" sz="2800"/>
              <a:t>I delegate tasks with authority and decisiveness…</a:t>
            </a:r>
          </a:p>
          <a:p>
            <a:r>
              <a:rPr lang="en-US" sz="2800"/>
              <a:t>I have written long range plans and I am committed to them…</a:t>
            </a:r>
          </a:p>
          <a:p>
            <a:r>
              <a:rPr lang="en-US" sz="2800"/>
              <a:t>I know how to motivate other people…</a:t>
            </a:r>
          </a:p>
          <a:p>
            <a:r>
              <a:rPr lang="en-US" sz="2800"/>
              <a:t>I know how to promote team effort and spirit…</a:t>
            </a:r>
          </a:p>
          <a:p>
            <a:r>
              <a:rPr lang="en-US" sz="2800"/>
              <a:t>I regularly give honest, constructive feedback to my team…</a:t>
            </a:r>
          </a:p>
        </p:txBody>
      </p:sp>
      <p:sp>
        <p:nvSpPr>
          <p:cNvPr id="38920" name="Rectangle 8"/>
          <p:cNvSpPr>
            <a:spLocks noGrp="1" noChangeArrowheads="1"/>
          </p:cNvSpPr>
          <p:nvPr>
            <p:ph type="title"/>
          </p:nvPr>
        </p:nvSpPr>
        <p:spPr>
          <a:noFill/>
          <a:ln/>
        </p:spPr>
        <p:txBody>
          <a:bodyPr/>
          <a:lstStyle/>
          <a:p>
            <a:r>
              <a:rPr lang="en-US" sz="4000"/>
              <a:t>Self Assessment</a:t>
            </a:r>
            <a:br>
              <a:rPr lang="en-US" sz="4000"/>
            </a:br>
            <a:r>
              <a:rPr lang="en-US" sz="2800" i="0"/>
              <a:t>Do you have the Skills?</a:t>
            </a:r>
          </a:p>
        </p:txBody>
      </p:sp>
    </p:spTree>
  </p:cSld>
  <p:clrMapOvr>
    <a:masterClrMapping/>
  </p:clrMapOvr>
  <p:transition>
    <p:wheel spokes="8"/>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9" name="Rectangle 3"/>
          <p:cNvSpPr>
            <a:spLocks noGrp="1" noChangeArrowheads="1"/>
          </p:cNvSpPr>
          <p:nvPr>
            <p:ph type="body" idx="1"/>
          </p:nvPr>
        </p:nvSpPr>
        <p:spPr>
          <a:xfrm>
            <a:off x="457200" y="1981200"/>
            <a:ext cx="8229600" cy="685800"/>
          </a:xfrm>
        </p:spPr>
        <p:txBody>
          <a:bodyPr/>
          <a:lstStyle/>
          <a:p>
            <a:r>
              <a:rPr lang="en-US" sz="2800"/>
              <a:t>I make decisions in a timely manner…</a:t>
            </a:r>
          </a:p>
        </p:txBody>
      </p:sp>
      <p:sp>
        <p:nvSpPr>
          <p:cNvPr id="39940" name="Text Box 4"/>
          <p:cNvSpPr txBox="1">
            <a:spLocks noChangeArrowheads="1"/>
          </p:cNvSpPr>
          <p:nvPr/>
        </p:nvSpPr>
        <p:spPr bwMode="auto">
          <a:xfrm>
            <a:off x="609600" y="2971800"/>
            <a:ext cx="7772400" cy="2830513"/>
          </a:xfrm>
          <a:prstGeom prst="rect">
            <a:avLst/>
          </a:prstGeom>
          <a:noFill/>
          <a:ln w="9525">
            <a:noFill/>
            <a:miter lim="800000"/>
            <a:headEnd/>
            <a:tailEnd/>
          </a:ln>
          <a:effectLst/>
        </p:spPr>
        <p:txBody>
          <a:bodyPr>
            <a:spAutoFit/>
          </a:bodyPr>
          <a:lstStyle/>
          <a:p>
            <a:pPr eaLnBrk="0" hangingPunct="0">
              <a:spcBef>
                <a:spcPct val="50000"/>
              </a:spcBef>
              <a:buClrTx/>
              <a:buSzTx/>
              <a:buFontTx/>
              <a:buNone/>
            </a:pPr>
            <a:r>
              <a:rPr lang="en-US" sz="2400">
                <a:effectLst/>
              </a:rPr>
              <a:t>Striving to answer “YES” on each of these questions is a worthy goal for any leader.  Any questions that you answered with “SOMETIMES” or “NO”, should become your goals for improvement.  Leadership is a quality that you must possess to be successful.</a:t>
            </a:r>
          </a:p>
          <a:p>
            <a:pPr eaLnBrk="0" hangingPunct="0">
              <a:spcBef>
                <a:spcPct val="50000"/>
              </a:spcBef>
              <a:buClrTx/>
              <a:buSzTx/>
              <a:buFontTx/>
              <a:buNone/>
            </a:pPr>
            <a:r>
              <a:rPr lang="en-US" sz="2400">
                <a:effectLst/>
              </a:rPr>
              <a:t>Take some time and list your leadership goals and strive to achieve these goals.</a:t>
            </a:r>
          </a:p>
        </p:txBody>
      </p:sp>
      <p:sp>
        <p:nvSpPr>
          <p:cNvPr id="39944" name="Rectangle 8"/>
          <p:cNvSpPr>
            <a:spLocks noGrp="1" noChangeArrowheads="1"/>
          </p:cNvSpPr>
          <p:nvPr>
            <p:ph type="title"/>
          </p:nvPr>
        </p:nvSpPr>
        <p:spPr>
          <a:noFill/>
          <a:ln/>
        </p:spPr>
        <p:txBody>
          <a:bodyPr/>
          <a:lstStyle/>
          <a:p>
            <a:r>
              <a:rPr lang="en-US" sz="4000"/>
              <a:t>Self Assessment</a:t>
            </a:r>
            <a:br>
              <a:rPr lang="en-US" sz="4000"/>
            </a:br>
            <a:r>
              <a:rPr lang="en-US" sz="2800" i="0"/>
              <a:t>Do you have the Skills?</a:t>
            </a:r>
          </a:p>
        </p:txBody>
      </p:sp>
    </p:spTree>
  </p:cSld>
  <p:clrMapOvr>
    <a:masterClrMapping/>
  </p:clrMapOvr>
  <p:transition>
    <p:wheel spokes="8"/>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a:t>Self Assessment</a:t>
            </a:r>
            <a:br>
              <a:rPr lang="en-US" sz="4000"/>
            </a:br>
            <a:r>
              <a:rPr lang="en-US" sz="2800" i="0"/>
              <a:t>The Basics… You Must:</a:t>
            </a:r>
          </a:p>
        </p:txBody>
      </p:sp>
      <p:sp>
        <p:nvSpPr>
          <p:cNvPr id="40963" name="Rectangle 3"/>
          <p:cNvSpPr>
            <a:spLocks noGrp="1" noChangeArrowheads="1"/>
          </p:cNvSpPr>
          <p:nvPr>
            <p:ph type="body" idx="1"/>
          </p:nvPr>
        </p:nvSpPr>
        <p:spPr/>
        <p:txBody>
          <a:bodyPr/>
          <a:lstStyle/>
          <a:p>
            <a:r>
              <a:rPr lang="en-US"/>
              <a:t>Treat all members equally and give each personal attention as required.</a:t>
            </a:r>
          </a:p>
          <a:p>
            <a:r>
              <a:rPr lang="en-US"/>
              <a:t>Keep the promises that you make to all team members.</a:t>
            </a:r>
          </a:p>
          <a:p>
            <a:r>
              <a:rPr lang="en-US"/>
              <a:t>Be consistent and act positively, Even if you feel negatively.</a:t>
            </a:r>
          </a:p>
          <a:p>
            <a:r>
              <a:rPr lang="en-US"/>
              <a:t>Set a good example and support organization policies and procedures.</a:t>
            </a:r>
          </a:p>
        </p:txBody>
      </p:sp>
    </p:spTree>
  </p:cSld>
  <p:clrMapOvr>
    <a:masterClrMapping/>
  </p:clrMapOvr>
  <p:transition>
    <p:wheel spokes="8"/>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4000"/>
              <a:t>Self Assessment</a:t>
            </a:r>
            <a:br>
              <a:rPr lang="en-US" sz="4000"/>
            </a:br>
            <a:r>
              <a:rPr lang="en-US" sz="2800" i="0"/>
              <a:t>The Basics…  You must:</a:t>
            </a:r>
          </a:p>
        </p:txBody>
      </p:sp>
      <p:sp>
        <p:nvSpPr>
          <p:cNvPr id="41987" name="Rectangle 3"/>
          <p:cNvSpPr>
            <a:spLocks noGrp="1" noChangeArrowheads="1"/>
          </p:cNvSpPr>
          <p:nvPr>
            <p:ph type="body" idx="1"/>
          </p:nvPr>
        </p:nvSpPr>
        <p:spPr>
          <a:xfrm>
            <a:off x="457200" y="1600200"/>
            <a:ext cx="8229600" cy="4038600"/>
          </a:xfrm>
        </p:spPr>
        <p:txBody>
          <a:bodyPr/>
          <a:lstStyle/>
          <a:p>
            <a:r>
              <a:rPr lang="en-US"/>
              <a:t>Stay calm, Understand that others tend to imitate a leader’s reactions under pressure.</a:t>
            </a:r>
          </a:p>
          <a:p>
            <a:r>
              <a:rPr lang="en-US"/>
              <a:t>Provide opportunities to meet and exchange ideas with your team members.</a:t>
            </a:r>
          </a:p>
          <a:p>
            <a:r>
              <a:rPr lang="en-US"/>
              <a:t>Make sure all of your goals are clearly communicated and understood.</a:t>
            </a:r>
          </a:p>
        </p:txBody>
      </p:sp>
    </p:spTree>
  </p:cSld>
  <p:clrMapOvr>
    <a:masterClrMapping/>
  </p:clrMapOvr>
  <p:transition>
    <p:wheel spokes="8"/>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a:t>Leadership Characteristics</a:t>
            </a:r>
          </a:p>
        </p:txBody>
      </p:sp>
      <p:sp>
        <p:nvSpPr>
          <p:cNvPr id="254979" name="Rectangle 3"/>
          <p:cNvSpPr>
            <a:spLocks noGrp="1" noChangeArrowheads="1"/>
          </p:cNvSpPr>
          <p:nvPr>
            <p:ph type="body" idx="1"/>
          </p:nvPr>
        </p:nvSpPr>
        <p:spPr/>
        <p:txBody>
          <a:bodyPr/>
          <a:lstStyle/>
          <a:p>
            <a:pPr>
              <a:lnSpc>
                <a:spcPct val="90000"/>
              </a:lnSpc>
            </a:pPr>
            <a:r>
              <a:rPr lang="en-US"/>
              <a:t>Be Honest</a:t>
            </a:r>
          </a:p>
          <a:p>
            <a:pPr lvl="1">
              <a:lnSpc>
                <a:spcPct val="90000"/>
              </a:lnSpc>
            </a:pPr>
            <a:r>
              <a:rPr lang="en-US"/>
              <a:t>“to thy own self be true”</a:t>
            </a:r>
          </a:p>
          <a:p>
            <a:pPr>
              <a:lnSpc>
                <a:spcPct val="90000"/>
              </a:lnSpc>
            </a:pPr>
            <a:r>
              <a:rPr lang="en-US"/>
              <a:t>Be Ambitious</a:t>
            </a:r>
          </a:p>
          <a:p>
            <a:pPr lvl="1">
              <a:lnSpc>
                <a:spcPct val="90000"/>
              </a:lnSpc>
            </a:pPr>
            <a:r>
              <a:rPr lang="en-US"/>
              <a:t>an ambitious person wants to improve things than can be improved: himself, his organization and his community.</a:t>
            </a:r>
          </a:p>
          <a:p>
            <a:pPr>
              <a:lnSpc>
                <a:spcPct val="90000"/>
              </a:lnSpc>
            </a:pPr>
            <a:r>
              <a:rPr lang="en-US"/>
              <a:t>Be Enthusiastic</a:t>
            </a:r>
          </a:p>
          <a:p>
            <a:pPr lvl="1">
              <a:lnSpc>
                <a:spcPct val="90000"/>
              </a:lnSpc>
            </a:pPr>
            <a:r>
              <a:rPr lang="en-US"/>
              <a:t>an enthusiastic person is a happy, cheerful person. He enjoys life.</a:t>
            </a:r>
          </a:p>
        </p:txBody>
      </p:sp>
    </p:spTree>
  </p:cSld>
  <p:clrMapOvr>
    <a:masterClrMapping/>
  </p:clrMapOvr>
  <p:transition>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Administration of Squadrons</a:t>
            </a:r>
          </a:p>
        </p:txBody>
      </p:sp>
      <p:sp>
        <p:nvSpPr>
          <p:cNvPr id="67587" name="Rectangle 3"/>
          <p:cNvSpPr>
            <a:spLocks noGrp="1" noChangeArrowheads="1"/>
          </p:cNvSpPr>
          <p:nvPr>
            <p:ph type="body" idx="1"/>
          </p:nvPr>
        </p:nvSpPr>
        <p:spPr>
          <a:xfrm>
            <a:off x="457200" y="1371600"/>
            <a:ext cx="8229600" cy="5181600"/>
          </a:xfrm>
        </p:spPr>
        <p:txBody>
          <a:bodyPr/>
          <a:lstStyle/>
          <a:p>
            <a:r>
              <a:rPr lang="en-US" sz="2800" dirty="0"/>
              <a:t>Module 1 – </a:t>
            </a:r>
            <a:r>
              <a:rPr lang="en-US" sz="2800" dirty="0">
                <a:hlinkClick r:id="" action="ppaction://customshow?id=0&amp;return=true"/>
              </a:rPr>
              <a:t>Squadron &amp; Post Relationship</a:t>
            </a:r>
            <a:endParaRPr lang="en-US" sz="2800" dirty="0"/>
          </a:p>
          <a:p>
            <a:r>
              <a:rPr lang="en-US" sz="2800" dirty="0"/>
              <a:t>Module 2 – </a:t>
            </a:r>
            <a:r>
              <a:rPr lang="en-US" sz="2800" dirty="0">
                <a:hlinkClick r:id="" action="ppaction://customshow?id=1&amp;return=true"/>
              </a:rPr>
              <a:t>Squadrons and Membership</a:t>
            </a:r>
            <a:endParaRPr lang="en-US" sz="2800" dirty="0"/>
          </a:p>
          <a:p>
            <a:r>
              <a:rPr lang="en-US" sz="2800" dirty="0"/>
              <a:t>Module 3 – </a:t>
            </a:r>
            <a:r>
              <a:rPr lang="en-US" sz="2800" dirty="0">
                <a:hlinkClick r:id="" action="ppaction://customshow?id=2&amp;return=true"/>
              </a:rPr>
              <a:t>Organizational Structure</a:t>
            </a:r>
            <a:endParaRPr lang="en-US" sz="2800" dirty="0"/>
          </a:p>
          <a:p>
            <a:r>
              <a:rPr lang="en-US" sz="2800" dirty="0"/>
              <a:t>Module 4 – </a:t>
            </a:r>
            <a:r>
              <a:rPr lang="en-US" sz="2800" dirty="0">
                <a:hlinkClick r:id="" action="ppaction://customshow?id=3&amp;return=true"/>
              </a:rPr>
              <a:t>Officers Duties</a:t>
            </a:r>
            <a:endParaRPr lang="en-US" sz="2800" dirty="0"/>
          </a:p>
          <a:p>
            <a:r>
              <a:rPr lang="en-US" sz="2800" dirty="0"/>
              <a:t>Module 5 – </a:t>
            </a:r>
            <a:r>
              <a:rPr lang="en-US" sz="2800" dirty="0">
                <a:hlinkClick r:id="" action="ppaction://customshow?id=36&amp;return=true"/>
              </a:rPr>
              <a:t>The Squadron Advisor</a:t>
            </a:r>
            <a:endParaRPr lang="en-US" sz="2800" dirty="0"/>
          </a:p>
          <a:p>
            <a:r>
              <a:rPr lang="en-US" sz="2800" dirty="0"/>
              <a:t>Module 6 – </a:t>
            </a:r>
            <a:r>
              <a:rPr lang="en-US" sz="2800" dirty="0">
                <a:hlinkClick r:id="" action="ppaction://customshow?id=4&amp;return=true"/>
              </a:rPr>
              <a:t>What the Squadron Decides</a:t>
            </a:r>
            <a:endParaRPr lang="en-US" sz="2800" dirty="0"/>
          </a:p>
          <a:p>
            <a:r>
              <a:rPr lang="en-US" sz="2800" dirty="0"/>
              <a:t>Module 7 – </a:t>
            </a:r>
            <a:r>
              <a:rPr lang="en-US" sz="2800" dirty="0">
                <a:hlinkClick r:id="" action="ppaction://customshow?id=5&amp;return=true"/>
              </a:rPr>
              <a:t>Squadron Organization</a:t>
            </a:r>
            <a:endParaRPr lang="en-US" sz="2800" dirty="0"/>
          </a:p>
          <a:p>
            <a:r>
              <a:rPr lang="en-US" sz="2800" dirty="0"/>
              <a:t>Module 8 – </a:t>
            </a:r>
            <a:r>
              <a:rPr lang="en-US" sz="2800" dirty="0">
                <a:hlinkClick r:id="" action="ppaction://customshow?id=7&amp;return=true"/>
              </a:rPr>
              <a:t>Recruiting and Retention </a:t>
            </a:r>
            <a:endParaRPr lang="en-US" sz="2800" dirty="0"/>
          </a:p>
          <a:p>
            <a:r>
              <a:rPr lang="en-US" sz="2800" dirty="0"/>
              <a:t>Module 9 – </a:t>
            </a:r>
            <a:r>
              <a:rPr lang="en-US" sz="2800" dirty="0">
                <a:hlinkClick r:id="" action="ppaction://customshow?id=8&amp;return=true"/>
              </a:rPr>
              <a:t>Proof of Eligibility </a:t>
            </a:r>
            <a:endParaRPr lang="en-US" sz="2800" dirty="0"/>
          </a:p>
          <a:p>
            <a:r>
              <a:rPr lang="en-US" sz="2800" dirty="0"/>
              <a:t>Module 10 – </a:t>
            </a:r>
            <a:r>
              <a:rPr lang="en-US" sz="2800" dirty="0">
                <a:hlinkClick r:id="" action="ppaction://customshow?id=9&amp;return=true"/>
              </a:rPr>
              <a:t>Life Membership</a:t>
            </a:r>
            <a:endParaRPr lang="en-US" sz="2800" dirty="0"/>
          </a:p>
        </p:txBody>
      </p:sp>
    </p:spTree>
  </p:cSld>
  <p:clrMapOvr>
    <a:masterClrMapping/>
  </p:clrMapOvr>
  <p:transition>
    <p:wheel spokes="8"/>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57200" y="277813"/>
            <a:ext cx="8229600" cy="941387"/>
          </a:xfrm>
        </p:spPr>
        <p:txBody>
          <a:bodyPr/>
          <a:lstStyle/>
          <a:p>
            <a:r>
              <a:rPr lang="en-US"/>
              <a:t>Leadership Characteristics</a:t>
            </a:r>
          </a:p>
        </p:txBody>
      </p:sp>
      <p:sp>
        <p:nvSpPr>
          <p:cNvPr id="256003" name="Rectangle 3"/>
          <p:cNvSpPr>
            <a:spLocks noGrp="1" noChangeArrowheads="1"/>
          </p:cNvSpPr>
          <p:nvPr>
            <p:ph type="body" idx="1"/>
          </p:nvPr>
        </p:nvSpPr>
        <p:spPr>
          <a:xfrm>
            <a:off x="457200" y="1219200"/>
            <a:ext cx="8229600" cy="5410200"/>
          </a:xfrm>
        </p:spPr>
        <p:txBody>
          <a:bodyPr/>
          <a:lstStyle/>
          <a:p>
            <a:pPr>
              <a:lnSpc>
                <a:spcPct val="80000"/>
              </a:lnSpc>
            </a:pPr>
            <a:r>
              <a:rPr lang="en-US"/>
              <a:t>Be curious</a:t>
            </a:r>
          </a:p>
          <a:p>
            <a:pPr lvl="1">
              <a:lnSpc>
                <a:spcPct val="80000"/>
              </a:lnSpc>
            </a:pPr>
            <a:r>
              <a:rPr lang="en-US"/>
              <a:t>a curious person is not a troublemaker, and he is never concerned with personalities, as such. He has the ability to distinguish right from wrong, and make a stand for the higher qualities.</a:t>
            </a:r>
          </a:p>
          <a:p>
            <a:pPr>
              <a:lnSpc>
                <a:spcPct val="80000"/>
              </a:lnSpc>
            </a:pPr>
            <a:r>
              <a:rPr lang="en-US"/>
              <a:t>Be Poised</a:t>
            </a:r>
          </a:p>
          <a:p>
            <a:pPr lvl="1">
              <a:lnSpc>
                <a:spcPct val="80000"/>
              </a:lnSpc>
            </a:pPr>
            <a:r>
              <a:rPr lang="en-US"/>
              <a:t>to be poised is to have the ability to think fast and adapt to situations, to be able to put others at ease. A poised person is tactful, kind, and considerate; cultivates a sense of humor and is able to accept criticism graciously.</a:t>
            </a:r>
          </a:p>
        </p:txBody>
      </p:sp>
    </p:spTree>
  </p:cSld>
  <p:clrMapOvr>
    <a:masterClrMapping/>
  </p:clrMapOvr>
  <p:transition>
    <p:wheel spokes="8"/>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228600"/>
            <a:ext cx="8229600" cy="884238"/>
          </a:xfrm>
        </p:spPr>
        <p:txBody>
          <a:bodyPr/>
          <a:lstStyle/>
          <a:p>
            <a:r>
              <a:rPr lang="en-US"/>
              <a:t>Leadership Characteristics</a:t>
            </a:r>
          </a:p>
        </p:txBody>
      </p:sp>
      <p:sp>
        <p:nvSpPr>
          <p:cNvPr id="257027" name="Rectangle 3"/>
          <p:cNvSpPr>
            <a:spLocks noGrp="1" noChangeArrowheads="1"/>
          </p:cNvSpPr>
          <p:nvPr>
            <p:ph type="body" idx="1"/>
          </p:nvPr>
        </p:nvSpPr>
        <p:spPr>
          <a:xfrm>
            <a:off x="457200" y="1219200"/>
            <a:ext cx="8229600" cy="5410200"/>
          </a:xfrm>
        </p:spPr>
        <p:txBody>
          <a:bodyPr/>
          <a:lstStyle/>
          <a:p>
            <a:pPr>
              <a:lnSpc>
                <a:spcPct val="80000"/>
              </a:lnSpc>
            </a:pPr>
            <a:r>
              <a:rPr lang="en-US"/>
              <a:t>Be Self-Confident</a:t>
            </a:r>
          </a:p>
          <a:p>
            <a:pPr lvl="1">
              <a:lnSpc>
                <a:spcPct val="80000"/>
              </a:lnSpc>
            </a:pPr>
            <a:r>
              <a:rPr lang="en-US"/>
              <a:t>a self-confident man does the best with what he has and is proud of it. He is an individual, not a carbon copy; he is reasonable and tolerant.</a:t>
            </a:r>
          </a:p>
          <a:p>
            <a:pPr>
              <a:lnSpc>
                <a:spcPct val="80000"/>
              </a:lnSpc>
            </a:pPr>
            <a:r>
              <a:rPr lang="en-US"/>
              <a:t>Know Your Organization and Its Programs</a:t>
            </a:r>
          </a:p>
          <a:p>
            <a:pPr lvl="1">
              <a:lnSpc>
                <a:spcPct val="80000"/>
              </a:lnSpc>
            </a:pPr>
            <a:r>
              <a:rPr lang="en-US"/>
              <a:t>the ability to seek out and assimilate information needed to help in the administration of programs is one of the requirements of a leader, but actual practice in the programs themselves is the only way of developing this skill. </a:t>
            </a:r>
          </a:p>
        </p:txBody>
      </p:sp>
    </p:spTree>
  </p:cSld>
  <p:clrMapOvr>
    <a:masterClrMapping/>
  </p:clrMapOvr>
  <p:transition>
    <p:wheel spokes="8"/>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t>Leadership Characteristics</a:t>
            </a:r>
          </a:p>
        </p:txBody>
      </p:sp>
      <p:sp>
        <p:nvSpPr>
          <p:cNvPr id="258051" name="Rectangle 3"/>
          <p:cNvSpPr>
            <a:spLocks noGrp="1" noChangeArrowheads="1"/>
          </p:cNvSpPr>
          <p:nvPr>
            <p:ph type="body" idx="1"/>
          </p:nvPr>
        </p:nvSpPr>
        <p:spPr>
          <a:xfrm>
            <a:off x="381000" y="2133600"/>
            <a:ext cx="8229600" cy="3733800"/>
          </a:xfrm>
        </p:spPr>
        <p:txBody>
          <a:bodyPr/>
          <a:lstStyle/>
          <a:p>
            <a:r>
              <a:rPr lang="en-US"/>
              <a:t>Look the Part</a:t>
            </a:r>
          </a:p>
          <a:p>
            <a:pPr lvl="1"/>
            <a:r>
              <a:rPr lang="en-US"/>
              <a:t>our leaders represent our organization in the community. What the community thinks of our leaders, they quite often think of our organization. Common sense will often tell you what is right and what is not. </a:t>
            </a:r>
          </a:p>
        </p:txBody>
      </p:sp>
    </p:spTree>
  </p:cSld>
  <p:clrMapOvr>
    <a:masterClrMapping/>
  </p:clrMapOvr>
  <p:transition>
    <p:wheel spokes="8"/>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t>Leadership Characteristics</a:t>
            </a:r>
          </a:p>
        </p:txBody>
      </p:sp>
      <p:sp>
        <p:nvSpPr>
          <p:cNvPr id="259075" name="Rectangle 3"/>
          <p:cNvSpPr>
            <a:spLocks noGrp="1" noChangeArrowheads="1"/>
          </p:cNvSpPr>
          <p:nvPr>
            <p:ph type="body" idx="1"/>
          </p:nvPr>
        </p:nvSpPr>
        <p:spPr/>
        <p:txBody>
          <a:bodyPr/>
          <a:lstStyle/>
          <a:p>
            <a:pPr>
              <a:lnSpc>
                <a:spcPct val="90000"/>
              </a:lnSpc>
            </a:pPr>
            <a:r>
              <a:rPr lang="en-US"/>
              <a:t>A leader is one who has followers. A leader deserves to have followers if he has earned recognition. Authority alone is no longer enough to command respect.</a:t>
            </a:r>
          </a:p>
          <a:p>
            <a:pPr>
              <a:lnSpc>
                <a:spcPct val="90000"/>
              </a:lnSpc>
            </a:pPr>
            <a:r>
              <a:rPr lang="en-US"/>
              <a:t>A leader sees things through the eyes of his followers.</a:t>
            </a:r>
          </a:p>
          <a:p>
            <a:pPr>
              <a:lnSpc>
                <a:spcPct val="90000"/>
              </a:lnSpc>
            </a:pPr>
            <a:r>
              <a:rPr lang="en-US"/>
              <a:t>A leader does not say, “Get going!” Instead, he says, “Let’s go!”</a:t>
            </a:r>
          </a:p>
        </p:txBody>
      </p:sp>
    </p:spTree>
  </p:cSld>
  <p:clrMapOvr>
    <a:masterClrMapping/>
  </p:clrMapOvr>
  <p:transition>
    <p:wheel spokes="8"/>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a:t>Leadership Characteristics</a:t>
            </a:r>
          </a:p>
        </p:txBody>
      </p:sp>
      <p:sp>
        <p:nvSpPr>
          <p:cNvPr id="260099" name="Rectangle 3"/>
          <p:cNvSpPr>
            <a:spLocks noGrp="1" noChangeArrowheads="1"/>
          </p:cNvSpPr>
          <p:nvPr>
            <p:ph type="body" idx="1"/>
          </p:nvPr>
        </p:nvSpPr>
        <p:spPr/>
        <p:txBody>
          <a:bodyPr/>
          <a:lstStyle/>
          <a:p>
            <a:pPr>
              <a:lnSpc>
                <a:spcPct val="90000"/>
              </a:lnSpc>
            </a:pPr>
            <a:r>
              <a:rPr lang="en-US" sz="2800"/>
              <a:t>A leader assumes that followers are working with</a:t>
            </a:r>
            <a:r>
              <a:rPr lang="en-US" sz="2800" b="1"/>
              <a:t> </a:t>
            </a:r>
            <a:r>
              <a:rPr lang="en-US" sz="2800"/>
              <a:t>him, not for him. He considers them partners in the work, and sees to it they share in the rewards.</a:t>
            </a:r>
          </a:p>
          <a:p>
            <a:pPr>
              <a:lnSpc>
                <a:spcPct val="90000"/>
              </a:lnSpc>
            </a:pPr>
            <a:r>
              <a:rPr lang="en-US" sz="2800"/>
              <a:t>A leader duplicates himself in others. He helps those under him to grow big because he realizes that the more big people an organization has, the stronger it will be.</a:t>
            </a:r>
          </a:p>
          <a:p>
            <a:pPr>
              <a:lnSpc>
                <a:spcPct val="90000"/>
              </a:lnSpc>
            </a:pPr>
            <a:r>
              <a:rPr lang="en-US" sz="2800"/>
              <a:t>A leader does not hold people down; but lifts them up. </a:t>
            </a:r>
          </a:p>
        </p:txBody>
      </p:sp>
    </p:spTree>
  </p:cSld>
  <p:clrMapOvr>
    <a:masterClrMapping/>
  </p:clrMapOvr>
  <p:transition>
    <p:wheel spokes="8"/>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a:t>Leadership Characteristics</a:t>
            </a:r>
          </a:p>
        </p:txBody>
      </p:sp>
      <p:sp>
        <p:nvSpPr>
          <p:cNvPr id="261123" name="Rectangle 3"/>
          <p:cNvSpPr>
            <a:spLocks noGrp="1" noChangeArrowheads="1"/>
          </p:cNvSpPr>
          <p:nvPr>
            <p:ph type="body" idx="1"/>
          </p:nvPr>
        </p:nvSpPr>
        <p:spPr/>
        <p:txBody>
          <a:bodyPr/>
          <a:lstStyle/>
          <a:p>
            <a:pPr>
              <a:lnSpc>
                <a:spcPct val="90000"/>
              </a:lnSpc>
            </a:pPr>
            <a:r>
              <a:rPr lang="en-US" sz="2800"/>
              <a:t>A leader has faith in people; believes in them, trusts them, and thus draws out the best in them!</a:t>
            </a:r>
          </a:p>
          <a:p>
            <a:pPr>
              <a:lnSpc>
                <a:spcPct val="90000"/>
              </a:lnSpc>
            </a:pPr>
            <a:r>
              <a:rPr lang="en-US" sz="2800"/>
              <a:t>A leader uses his heart as well as his head. After the facts have been seen, he lets his heart take a look too.</a:t>
            </a:r>
          </a:p>
          <a:p>
            <a:pPr>
              <a:lnSpc>
                <a:spcPct val="90000"/>
              </a:lnSpc>
            </a:pPr>
            <a:r>
              <a:rPr lang="en-US" sz="2800"/>
              <a:t>A leader is a self-starter. He creates plans and sets them in motion. He is a person of thought and of action - both dreamer and doer! </a:t>
            </a:r>
          </a:p>
        </p:txBody>
      </p:sp>
    </p:spTree>
  </p:cSld>
  <p:clrMapOvr>
    <a:masterClrMapping/>
  </p:clrMapOvr>
  <p:transition>
    <p:wheel spokes="8"/>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a:t>Leadership Characteristics</a:t>
            </a:r>
          </a:p>
        </p:txBody>
      </p:sp>
      <p:sp>
        <p:nvSpPr>
          <p:cNvPr id="262147" name="Rectangle 3"/>
          <p:cNvSpPr>
            <a:spLocks noGrp="1" noChangeArrowheads="1"/>
          </p:cNvSpPr>
          <p:nvPr>
            <p:ph type="body" idx="1"/>
          </p:nvPr>
        </p:nvSpPr>
        <p:spPr/>
        <p:txBody>
          <a:bodyPr/>
          <a:lstStyle/>
          <a:p>
            <a:pPr>
              <a:lnSpc>
                <a:spcPct val="90000"/>
              </a:lnSpc>
            </a:pPr>
            <a:r>
              <a:rPr lang="en-US"/>
              <a:t>A leader has a sense of humor, is not a “stuffed shirt”, can laugh at himself- has a humble spirit.</a:t>
            </a:r>
          </a:p>
          <a:p>
            <a:pPr>
              <a:lnSpc>
                <a:spcPct val="90000"/>
              </a:lnSpc>
            </a:pPr>
            <a:r>
              <a:rPr lang="en-US"/>
              <a:t>The future belongs to those who prepare for it; and developing tomorrow’s leaders - active members, chairmen and officers - is our challenge. You too can excel in “The Art of Leadership.”</a:t>
            </a:r>
          </a:p>
        </p:txBody>
      </p:sp>
    </p:spTree>
  </p:cSld>
  <p:clrMapOvr>
    <a:masterClrMapping/>
  </p:clrMapOvr>
  <p:transition>
    <p:wheel spokes="8"/>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277813"/>
            <a:ext cx="8229600" cy="865187"/>
          </a:xfrm>
        </p:spPr>
        <p:txBody>
          <a:bodyPr/>
          <a:lstStyle/>
          <a:p>
            <a:r>
              <a:rPr lang="en-US"/>
              <a:t>Leadership Characteristics</a:t>
            </a:r>
          </a:p>
        </p:txBody>
      </p:sp>
      <p:sp>
        <p:nvSpPr>
          <p:cNvPr id="263171" name="Rectangle 3"/>
          <p:cNvSpPr>
            <a:spLocks noGrp="1" noChangeArrowheads="1"/>
          </p:cNvSpPr>
          <p:nvPr>
            <p:ph type="body" idx="1"/>
          </p:nvPr>
        </p:nvSpPr>
        <p:spPr>
          <a:xfrm>
            <a:off x="457200" y="1219200"/>
            <a:ext cx="8229600" cy="5410200"/>
          </a:xfrm>
        </p:spPr>
        <p:txBody>
          <a:bodyPr/>
          <a:lstStyle/>
          <a:p>
            <a:pPr>
              <a:lnSpc>
                <a:spcPct val="80000"/>
              </a:lnSpc>
            </a:pPr>
            <a:r>
              <a:rPr lang="en-US"/>
              <a:t>Set goals</a:t>
            </a:r>
          </a:p>
          <a:p>
            <a:pPr lvl="1">
              <a:lnSpc>
                <a:spcPct val="80000"/>
              </a:lnSpc>
            </a:pPr>
            <a:r>
              <a:rPr lang="en-US"/>
              <a:t>A leader must help the group identify group goats and assist in achieving them. Goal identification provides aim and direction for program development. Goals should be made viable and understandable for the membership.</a:t>
            </a:r>
          </a:p>
          <a:p>
            <a:pPr>
              <a:lnSpc>
                <a:spcPct val="80000"/>
              </a:lnSpc>
            </a:pPr>
            <a:r>
              <a:rPr lang="en-US"/>
              <a:t>Take the Initiative</a:t>
            </a:r>
          </a:p>
          <a:p>
            <a:pPr lvl="1">
              <a:lnSpc>
                <a:spcPct val="80000"/>
              </a:lnSpc>
            </a:pPr>
            <a:r>
              <a:rPr lang="en-US"/>
              <a:t>The true leader moves out in front making suggestions and offering different courses of action. The leader cannot wait for the group to come to him. He must be ready to start the action.</a:t>
            </a:r>
          </a:p>
        </p:txBody>
      </p:sp>
    </p:spTree>
  </p:cSld>
  <p:clrMapOvr>
    <a:masterClrMapping/>
  </p:clrMapOvr>
  <p:transition>
    <p:wheel spokes="8"/>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277813"/>
            <a:ext cx="8229600" cy="941387"/>
          </a:xfrm>
        </p:spPr>
        <p:txBody>
          <a:bodyPr/>
          <a:lstStyle/>
          <a:p>
            <a:r>
              <a:rPr lang="en-US"/>
              <a:t>Leadership Characteristics</a:t>
            </a:r>
          </a:p>
        </p:txBody>
      </p:sp>
      <p:sp>
        <p:nvSpPr>
          <p:cNvPr id="264195" name="Rectangle 3"/>
          <p:cNvSpPr>
            <a:spLocks noGrp="1" noChangeArrowheads="1"/>
          </p:cNvSpPr>
          <p:nvPr>
            <p:ph type="body" idx="1"/>
          </p:nvPr>
        </p:nvSpPr>
        <p:spPr>
          <a:xfrm>
            <a:off x="457200" y="1219200"/>
            <a:ext cx="8229600" cy="5638800"/>
          </a:xfrm>
        </p:spPr>
        <p:txBody>
          <a:bodyPr/>
          <a:lstStyle/>
          <a:p>
            <a:pPr>
              <a:lnSpc>
                <a:spcPct val="90000"/>
              </a:lnSpc>
            </a:pPr>
            <a:r>
              <a:rPr lang="en-US" sz="3000"/>
              <a:t>Be Cooperative</a:t>
            </a:r>
          </a:p>
          <a:p>
            <a:pPr lvl="1">
              <a:lnSpc>
                <a:spcPct val="90000"/>
              </a:lnSpc>
            </a:pPr>
            <a:r>
              <a:rPr lang="en-US" sz="2600"/>
              <a:t>Authoritarian leadership is characteristic of dictatorial situations. Force and threat are its only tools. The Democratic leader shows a willingness to want to cooperate. It must always be remembered that the leader cannot do it alone.</a:t>
            </a:r>
          </a:p>
          <a:p>
            <a:pPr>
              <a:lnSpc>
                <a:spcPct val="90000"/>
              </a:lnSpc>
            </a:pPr>
            <a:r>
              <a:rPr lang="en-US" sz="3000"/>
              <a:t>Communicate Effectively</a:t>
            </a:r>
          </a:p>
          <a:p>
            <a:pPr lvl="1">
              <a:lnSpc>
                <a:spcPct val="90000"/>
              </a:lnSpc>
            </a:pPr>
            <a:r>
              <a:rPr lang="en-US" sz="2600"/>
              <a:t>The leader must develop a comprehensive set of 2-way communication systems. The leader must send and receive messages effectively. That means the leader must improve listening, writing, speaking and non-verbal skills.</a:t>
            </a:r>
          </a:p>
        </p:txBody>
      </p:sp>
    </p:spTree>
  </p:cSld>
  <p:clrMapOvr>
    <a:masterClrMapping/>
  </p:clrMapOvr>
  <p:transition>
    <p:wheel spokes="8"/>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277813"/>
            <a:ext cx="8229600" cy="941387"/>
          </a:xfrm>
        </p:spPr>
        <p:txBody>
          <a:bodyPr/>
          <a:lstStyle/>
          <a:p>
            <a:r>
              <a:rPr lang="en-US"/>
              <a:t>Leadership Characteristics</a:t>
            </a:r>
          </a:p>
        </p:txBody>
      </p:sp>
      <p:sp>
        <p:nvSpPr>
          <p:cNvPr id="265219" name="Rectangle 3"/>
          <p:cNvSpPr>
            <a:spLocks noGrp="1" noChangeArrowheads="1"/>
          </p:cNvSpPr>
          <p:nvPr>
            <p:ph type="body" idx="1"/>
          </p:nvPr>
        </p:nvSpPr>
        <p:spPr>
          <a:xfrm>
            <a:off x="457200" y="1219200"/>
            <a:ext cx="8229600" cy="5334000"/>
          </a:xfrm>
        </p:spPr>
        <p:txBody>
          <a:bodyPr/>
          <a:lstStyle/>
          <a:p>
            <a:r>
              <a:rPr lang="en-US" sz="3000"/>
              <a:t>Show Empathy</a:t>
            </a:r>
          </a:p>
          <a:p>
            <a:pPr lvl="1"/>
            <a:r>
              <a:rPr lang="en-US" sz="2600"/>
              <a:t>The leader must have feelings for those that he leads. He must be able to put himself in the other person’s shoes. The leader must know the frustrations, fears, limitations and problems as viewed from the other persons’ point of view.</a:t>
            </a:r>
          </a:p>
          <a:p>
            <a:r>
              <a:rPr lang="en-US" sz="3000"/>
              <a:t>Be Creative and Original</a:t>
            </a:r>
          </a:p>
          <a:p>
            <a:pPr lvl="1"/>
            <a:r>
              <a:rPr lang="en-US" sz="2600"/>
              <a:t>New problems and new challenges require different approaches. Every opportunity should be provided to allow creative suggestions for program development.</a:t>
            </a:r>
            <a:r>
              <a:rPr lang="en-US" sz="2400"/>
              <a:t> </a:t>
            </a:r>
          </a:p>
        </p:txBody>
      </p:sp>
    </p:spTree>
  </p:cSld>
  <p:clrMapOvr>
    <a:masterClrMapping/>
  </p:clrMapOvr>
  <p:transition>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t>Programs &amp; Responsibilities</a:t>
            </a:r>
          </a:p>
        </p:txBody>
      </p:sp>
      <p:sp>
        <p:nvSpPr>
          <p:cNvPr id="115715" name="Rectangle 3"/>
          <p:cNvSpPr>
            <a:spLocks noGrp="1" noChangeArrowheads="1"/>
          </p:cNvSpPr>
          <p:nvPr>
            <p:ph type="body" idx="1"/>
          </p:nvPr>
        </p:nvSpPr>
        <p:spPr>
          <a:xfrm>
            <a:off x="457200" y="1371600"/>
            <a:ext cx="8229600" cy="5181600"/>
          </a:xfrm>
        </p:spPr>
        <p:txBody>
          <a:bodyPr/>
          <a:lstStyle/>
          <a:p>
            <a:pPr>
              <a:lnSpc>
                <a:spcPct val="90000"/>
              </a:lnSpc>
            </a:pPr>
            <a:r>
              <a:rPr lang="en-US"/>
              <a:t>Module 1 – </a:t>
            </a:r>
            <a:r>
              <a:rPr lang="en-US">
                <a:hlinkClick r:id="" action="ppaction://customshow?id=10&amp;return=true"/>
              </a:rPr>
              <a:t>Membership</a:t>
            </a:r>
            <a:endParaRPr lang="en-US"/>
          </a:p>
          <a:p>
            <a:pPr>
              <a:lnSpc>
                <a:spcPct val="90000"/>
              </a:lnSpc>
            </a:pPr>
            <a:r>
              <a:rPr lang="en-US"/>
              <a:t>Module 2 – </a:t>
            </a:r>
            <a:r>
              <a:rPr lang="en-US">
                <a:hlinkClick r:id="" action="ppaction://customshow?id=14&amp;return=true"/>
              </a:rPr>
              <a:t>Americanism</a:t>
            </a:r>
            <a:endParaRPr lang="en-US"/>
          </a:p>
          <a:p>
            <a:pPr>
              <a:lnSpc>
                <a:spcPct val="90000"/>
              </a:lnSpc>
            </a:pPr>
            <a:r>
              <a:rPr lang="en-US"/>
              <a:t>Module 3 – </a:t>
            </a:r>
            <a:r>
              <a:rPr lang="en-US">
                <a:hlinkClick r:id="" action="ppaction://customshow?id=29&amp;return=true"/>
              </a:rPr>
              <a:t>Children &amp; Youth</a:t>
            </a:r>
            <a:endParaRPr lang="en-US"/>
          </a:p>
          <a:p>
            <a:pPr>
              <a:lnSpc>
                <a:spcPct val="90000"/>
              </a:lnSpc>
            </a:pPr>
            <a:r>
              <a:rPr lang="en-US"/>
              <a:t>Module 4 – </a:t>
            </a:r>
            <a:r>
              <a:rPr lang="en-US">
                <a:hlinkClick r:id="" action="ppaction://customshow?id=26&amp;return=true"/>
              </a:rPr>
              <a:t>VA&amp;R &amp; VAVS</a:t>
            </a:r>
            <a:endParaRPr lang="en-US"/>
          </a:p>
          <a:p>
            <a:pPr>
              <a:lnSpc>
                <a:spcPct val="90000"/>
              </a:lnSpc>
            </a:pPr>
            <a:r>
              <a:rPr lang="en-US"/>
              <a:t>Module 5 – </a:t>
            </a:r>
            <a:r>
              <a:rPr lang="en-US">
                <a:hlinkClick r:id="" action="ppaction://customshow?id=30&amp;return=true"/>
              </a:rPr>
              <a:t>Legislative</a:t>
            </a:r>
            <a:endParaRPr lang="en-US"/>
          </a:p>
          <a:p>
            <a:pPr>
              <a:lnSpc>
                <a:spcPct val="90000"/>
              </a:lnSpc>
            </a:pPr>
            <a:r>
              <a:rPr lang="en-US"/>
              <a:t>Module 6 – </a:t>
            </a:r>
            <a:r>
              <a:rPr lang="en-US">
                <a:hlinkClick r:id="" action="ppaction://customshow?id=28&amp;return=true"/>
              </a:rPr>
              <a:t>Public Relations</a:t>
            </a:r>
            <a:endParaRPr lang="en-US"/>
          </a:p>
          <a:p>
            <a:pPr>
              <a:lnSpc>
                <a:spcPct val="90000"/>
              </a:lnSpc>
            </a:pPr>
            <a:r>
              <a:rPr lang="en-US"/>
              <a:t>Module 6 – </a:t>
            </a:r>
            <a:r>
              <a:rPr lang="en-US">
                <a:hlinkClick r:id="" action="ppaction://customshow?id=37&amp;return=true"/>
              </a:rPr>
              <a:t>Squadron Report Forms </a:t>
            </a:r>
            <a:endParaRPr lang="en-US"/>
          </a:p>
          <a:p>
            <a:pPr>
              <a:lnSpc>
                <a:spcPct val="90000"/>
              </a:lnSpc>
            </a:pPr>
            <a:r>
              <a:rPr lang="en-US"/>
              <a:t>Module 7 – </a:t>
            </a:r>
            <a:r>
              <a:rPr lang="en-US">
                <a:hlinkClick r:id="" action="ppaction://customshow?id=50&amp;return=true"/>
              </a:rPr>
              <a:t>National Report Forms</a:t>
            </a:r>
            <a:endParaRPr lang="en-US"/>
          </a:p>
          <a:p>
            <a:pPr>
              <a:lnSpc>
                <a:spcPct val="90000"/>
              </a:lnSpc>
            </a:pPr>
            <a:r>
              <a:rPr lang="en-US"/>
              <a:t>Module 8 – </a:t>
            </a:r>
            <a:r>
              <a:rPr lang="en-US">
                <a:hlinkClick r:id="" action="ppaction://customshow?id=51&amp;return=true"/>
              </a:rPr>
              <a:t>Detachment Convention</a:t>
            </a:r>
            <a:endParaRPr lang="en-US"/>
          </a:p>
        </p:txBody>
      </p:sp>
    </p:spTree>
  </p:cSld>
  <p:clrMapOvr>
    <a:masterClrMapping/>
  </p:clrMapOvr>
  <p:transition>
    <p:wheel spokes="8"/>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a:t>Leadership Characteristics</a:t>
            </a:r>
          </a:p>
        </p:txBody>
      </p:sp>
      <p:sp>
        <p:nvSpPr>
          <p:cNvPr id="266243" name="Rectangle 3"/>
          <p:cNvSpPr>
            <a:spLocks noGrp="1" noChangeArrowheads="1"/>
          </p:cNvSpPr>
          <p:nvPr>
            <p:ph type="body" idx="1"/>
          </p:nvPr>
        </p:nvSpPr>
        <p:spPr>
          <a:xfrm>
            <a:off x="457200" y="1600200"/>
            <a:ext cx="8229600" cy="4953000"/>
          </a:xfrm>
        </p:spPr>
        <p:txBody>
          <a:bodyPr/>
          <a:lstStyle/>
          <a:p>
            <a:pPr>
              <a:lnSpc>
                <a:spcPct val="80000"/>
              </a:lnSpc>
            </a:pPr>
            <a:r>
              <a:rPr lang="en-US"/>
              <a:t>Be of Service</a:t>
            </a:r>
          </a:p>
          <a:p>
            <a:pPr lvl="1">
              <a:lnSpc>
                <a:spcPct val="80000"/>
              </a:lnSpc>
            </a:pPr>
            <a:r>
              <a:rPr lang="en-US"/>
              <a:t>Some people think a leader dominates the group to get them to do what he wants. Instead, research indicates that a person will be considered a leader when he has something to offer as a service to a group.</a:t>
            </a:r>
          </a:p>
          <a:p>
            <a:pPr>
              <a:lnSpc>
                <a:spcPct val="80000"/>
              </a:lnSpc>
            </a:pPr>
            <a:r>
              <a:rPr lang="en-US"/>
              <a:t>Inspire Others</a:t>
            </a:r>
          </a:p>
          <a:p>
            <a:pPr lvl="1">
              <a:lnSpc>
                <a:spcPct val="80000"/>
              </a:lnSpc>
            </a:pPr>
            <a:r>
              <a:rPr lang="en-US"/>
              <a:t>The leader must provide the environment that will motivate the membership toward achievement of determined goals.</a:t>
            </a:r>
          </a:p>
        </p:txBody>
      </p:sp>
    </p:spTree>
  </p:cSld>
  <p:clrMapOvr>
    <a:masterClrMapping/>
  </p:clrMapOvr>
  <p:transition>
    <p:wheel spokes="8"/>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57200" y="277813"/>
            <a:ext cx="8229600" cy="865187"/>
          </a:xfrm>
        </p:spPr>
        <p:txBody>
          <a:bodyPr/>
          <a:lstStyle/>
          <a:p>
            <a:r>
              <a:rPr lang="en-US"/>
              <a:t>Leadership Characteristics</a:t>
            </a:r>
          </a:p>
        </p:txBody>
      </p:sp>
      <p:sp>
        <p:nvSpPr>
          <p:cNvPr id="267267" name="Rectangle 3"/>
          <p:cNvSpPr>
            <a:spLocks noGrp="1" noChangeArrowheads="1"/>
          </p:cNvSpPr>
          <p:nvPr>
            <p:ph type="body" idx="1"/>
          </p:nvPr>
        </p:nvSpPr>
        <p:spPr>
          <a:xfrm>
            <a:off x="457200" y="1219200"/>
            <a:ext cx="8229600" cy="5638800"/>
          </a:xfrm>
        </p:spPr>
        <p:txBody>
          <a:bodyPr/>
          <a:lstStyle/>
          <a:p>
            <a:pPr>
              <a:lnSpc>
                <a:spcPct val="80000"/>
              </a:lnSpc>
            </a:pPr>
            <a:r>
              <a:rPr lang="en-US" sz="3000"/>
              <a:t>Show Appreciation</a:t>
            </a:r>
          </a:p>
          <a:p>
            <a:pPr lvl="1">
              <a:lnSpc>
                <a:spcPct val="80000"/>
              </a:lnSpc>
            </a:pPr>
            <a:r>
              <a:rPr lang="en-US" sz="2600"/>
              <a:t>The leader must show appreciation for every effort and every contribution made by the members of the group. Appreciation achieves the highest returns and does not cost a cent. Develop a system of rewards.</a:t>
            </a:r>
          </a:p>
          <a:p>
            <a:pPr>
              <a:lnSpc>
                <a:spcPct val="80000"/>
              </a:lnSpc>
            </a:pPr>
            <a:r>
              <a:rPr lang="en-US" sz="3000"/>
              <a:t>Encourage Active Participation</a:t>
            </a:r>
          </a:p>
          <a:p>
            <a:pPr lvl="1">
              <a:lnSpc>
                <a:spcPct val="80000"/>
              </a:lnSpc>
            </a:pPr>
            <a:r>
              <a:rPr lang="en-US" sz="2600"/>
              <a:t>People who are actively involved in a program are more highly motivated. In a game situation, would you rather watch or participate? Members must be encouraged to become active in making decisions, solving problems and taking part in meetings. Only then, will members be highly motivated. </a:t>
            </a:r>
          </a:p>
        </p:txBody>
      </p:sp>
    </p:spTree>
  </p:cSld>
  <p:clrMapOvr>
    <a:masterClrMapping/>
  </p:clrMapOvr>
  <p:transition>
    <p:wheel spokes="8"/>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457200" y="277813"/>
            <a:ext cx="8229600" cy="941387"/>
          </a:xfrm>
        </p:spPr>
        <p:txBody>
          <a:bodyPr/>
          <a:lstStyle/>
          <a:p>
            <a:r>
              <a:rPr lang="en-US"/>
              <a:t>Leadership Characteristics</a:t>
            </a:r>
          </a:p>
        </p:txBody>
      </p:sp>
      <p:sp>
        <p:nvSpPr>
          <p:cNvPr id="268291" name="Rectangle 3"/>
          <p:cNvSpPr>
            <a:spLocks noGrp="1" noChangeArrowheads="1"/>
          </p:cNvSpPr>
          <p:nvPr>
            <p:ph type="body" idx="1"/>
          </p:nvPr>
        </p:nvSpPr>
        <p:spPr>
          <a:xfrm>
            <a:off x="457200" y="1219200"/>
            <a:ext cx="8229600" cy="5410200"/>
          </a:xfrm>
        </p:spPr>
        <p:txBody>
          <a:bodyPr/>
          <a:lstStyle/>
          <a:p>
            <a:pPr>
              <a:lnSpc>
                <a:spcPct val="80000"/>
              </a:lnSpc>
            </a:pPr>
            <a:r>
              <a:rPr lang="en-US"/>
              <a:t>Demonstrate a positive Attitude</a:t>
            </a:r>
          </a:p>
          <a:p>
            <a:pPr lvl="1">
              <a:lnSpc>
                <a:spcPct val="80000"/>
              </a:lnSpc>
            </a:pPr>
            <a:r>
              <a:rPr lang="en-US" sz="2600"/>
              <a:t>The best way for a leader to fight apathy is with positive offensive. Every opportunity must be extended to show confidence and satisfaction toward the program and for the people involved in its activities.</a:t>
            </a:r>
          </a:p>
          <a:p>
            <a:pPr>
              <a:lnSpc>
                <a:spcPct val="80000"/>
              </a:lnSpc>
            </a:pPr>
            <a:r>
              <a:rPr lang="en-US"/>
              <a:t>Build Self-Esteem</a:t>
            </a:r>
          </a:p>
          <a:p>
            <a:pPr lvl="1">
              <a:lnSpc>
                <a:spcPct val="80000"/>
              </a:lnSpc>
            </a:pPr>
            <a:r>
              <a:rPr lang="en-US" sz="2600"/>
              <a:t>A leader builds self-esteem and self-worth in its membership. This is one of the strongest motivational forces. Everyone wants to count, - be important, and - think they are valued. In addition, we are made to feel good about ourselves by those around us.</a:t>
            </a:r>
          </a:p>
        </p:txBody>
      </p:sp>
    </p:spTree>
  </p:cSld>
  <p:clrMapOvr>
    <a:masterClrMapping/>
  </p:clrMapOvr>
  <p:transition>
    <p:wheel spokes="8"/>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a:t>Leadership Characteristics</a:t>
            </a:r>
          </a:p>
        </p:txBody>
      </p:sp>
      <p:sp>
        <p:nvSpPr>
          <p:cNvPr id="269315" name="Rectangle 3"/>
          <p:cNvSpPr>
            <a:spLocks noGrp="1" noChangeArrowheads="1"/>
          </p:cNvSpPr>
          <p:nvPr>
            <p:ph type="body" idx="1"/>
          </p:nvPr>
        </p:nvSpPr>
        <p:spPr/>
        <p:txBody>
          <a:bodyPr/>
          <a:lstStyle/>
          <a:p>
            <a:r>
              <a:rPr lang="en-US"/>
              <a:t>Be Enthusiastic</a:t>
            </a:r>
          </a:p>
          <a:p>
            <a:pPr lvl="1"/>
            <a:r>
              <a:rPr lang="en-US"/>
              <a:t>An enthusiastic leader develops enthusiastic group members. Enthusiasm generates momentum and helps build high morale. Everyone wants to be a winner and a winner displays enthusiasm. </a:t>
            </a:r>
          </a:p>
        </p:txBody>
      </p:sp>
    </p:spTree>
  </p:cSld>
  <p:clrMapOvr>
    <a:masterClrMapping/>
  </p:clrMapOvr>
  <p:transition>
    <p:wheel spokes="8"/>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US"/>
              <a:t>Team Building Characteristics</a:t>
            </a:r>
          </a:p>
        </p:txBody>
      </p:sp>
      <p:sp>
        <p:nvSpPr>
          <p:cNvPr id="270339" name="Rectangle 3"/>
          <p:cNvSpPr>
            <a:spLocks noGrp="1" noChangeArrowheads="1"/>
          </p:cNvSpPr>
          <p:nvPr>
            <p:ph type="body" idx="1"/>
          </p:nvPr>
        </p:nvSpPr>
        <p:spPr>
          <a:xfrm>
            <a:off x="457200" y="1600200"/>
            <a:ext cx="8382000" cy="4876800"/>
          </a:xfrm>
        </p:spPr>
        <p:txBody>
          <a:bodyPr/>
          <a:lstStyle/>
          <a:p>
            <a:r>
              <a:rPr lang="en-US" sz="3800"/>
              <a:t>Regardless of the situation or work environment, effective teams demonstrate certain common characteristics. Leaders need to develop these characteristics in their teams. An effective leader makes sure                                      </a:t>
            </a:r>
            <a:r>
              <a:rPr lang="en-US" sz="3800">
                <a:sym typeface="Symbol" pitchFamily="18" charset="2"/>
              </a:rPr>
              <a:t> </a:t>
            </a:r>
          </a:p>
        </p:txBody>
      </p:sp>
    </p:spTree>
  </p:cSld>
  <p:clrMapOvr>
    <a:masterClrMapping/>
  </p:clrMapOvr>
  <p:transition>
    <p:wheel spokes="8"/>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457200" y="277813"/>
            <a:ext cx="8229600" cy="788987"/>
          </a:xfrm>
        </p:spPr>
        <p:txBody>
          <a:bodyPr/>
          <a:lstStyle/>
          <a:p>
            <a:r>
              <a:rPr lang="en-US"/>
              <a:t>Team Building Characteristics</a:t>
            </a:r>
          </a:p>
        </p:txBody>
      </p:sp>
      <p:sp>
        <p:nvSpPr>
          <p:cNvPr id="280579" name="Rectangle 3"/>
          <p:cNvSpPr>
            <a:spLocks noGrp="1" noChangeArrowheads="1"/>
          </p:cNvSpPr>
          <p:nvPr>
            <p:ph type="body" idx="1"/>
          </p:nvPr>
        </p:nvSpPr>
        <p:spPr>
          <a:xfrm>
            <a:off x="457200" y="1219200"/>
            <a:ext cx="8382000" cy="5410200"/>
          </a:xfrm>
        </p:spPr>
        <p:txBody>
          <a:bodyPr/>
          <a:lstStyle/>
          <a:p>
            <a:r>
              <a:rPr lang="en-US">
                <a:sym typeface="Symbol" pitchFamily="18" charset="2"/>
              </a:rPr>
              <a:t>Team members understand and share the leader’s vision.</a:t>
            </a:r>
          </a:p>
          <a:p>
            <a:r>
              <a:rPr lang="en-US">
                <a:sym typeface="Symbol" pitchFamily="18" charset="2"/>
              </a:rPr>
              <a:t>Group members respect and ideally like one another.</a:t>
            </a:r>
          </a:p>
          <a:p>
            <a:r>
              <a:rPr lang="en-US">
                <a:sym typeface="Symbol" pitchFamily="18" charset="2"/>
              </a:rPr>
              <a:t>Individuals derive satisfaction from being a member of the team.</a:t>
            </a:r>
          </a:p>
          <a:p>
            <a:r>
              <a:rPr lang="en-US">
                <a:sym typeface="Symbol" pitchFamily="18" charset="2"/>
              </a:rPr>
              <a:t>Communication is open and all members are encouraged to participate in discussion and, where possible, decision-making.</a:t>
            </a:r>
          </a:p>
        </p:txBody>
      </p:sp>
    </p:spTree>
  </p:cSld>
  <p:clrMapOvr>
    <a:masterClrMapping/>
  </p:clrMapOvr>
  <p:transition>
    <p:wheel spokes="8"/>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277813"/>
            <a:ext cx="8229600" cy="788987"/>
          </a:xfrm>
        </p:spPr>
        <p:txBody>
          <a:bodyPr/>
          <a:lstStyle/>
          <a:p>
            <a:r>
              <a:rPr lang="en-US"/>
              <a:t>Team Building Characteristics</a:t>
            </a:r>
          </a:p>
        </p:txBody>
      </p:sp>
      <p:sp>
        <p:nvSpPr>
          <p:cNvPr id="271363" name="Rectangle 3"/>
          <p:cNvSpPr>
            <a:spLocks noGrp="1" noChangeArrowheads="1"/>
          </p:cNvSpPr>
          <p:nvPr>
            <p:ph type="body" idx="1"/>
          </p:nvPr>
        </p:nvSpPr>
        <p:spPr>
          <a:xfrm>
            <a:off x="457200" y="1219200"/>
            <a:ext cx="8382000" cy="5410200"/>
          </a:xfrm>
        </p:spPr>
        <p:txBody>
          <a:bodyPr/>
          <a:lstStyle/>
          <a:p>
            <a:r>
              <a:rPr lang="en-US">
                <a:sym typeface="Symbol" pitchFamily="18" charset="2"/>
              </a:rPr>
              <a:t>The group has a sense of team pride.</a:t>
            </a:r>
          </a:p>
          <a:p>
            <a:r>
              <a:rPr lang="en-US">
                <a:sym typeface="Symbol" pitchFamily="18" charset="2"/>
              </a:rPr>
              <a:t>There is little conflict on the team, and when conflict occurs, it is handled using consensual decision making techniques.</a:t>
            </a:r>
          </a:p>
          <a:p>
            <a:r>
              <a:rPr lang="en-US">
                <a:sym typeface="Symbol" pitchFamily="18" charset="2"/>
              </a:rPr>
              <a:t>Group members are encouraged to cooperate with each other.</a:t>
            </a:r>
          </a:p>
          <a:p>
            <a:r>
              <a:rPr lang="en-US">
                <a:sym typeface="Symbol" pitchFamily="18" charset="2"/>
              </a:rPr>
              <a:t>Group decision-making and problem –solving is commonly practiced.</a:t>
            </a:r>
          </a:p>
        </p:txBody>
      </p:sp>
    </p:spTree>
  </p:cSld>
  <p:clrMapOvr>
    <a:masterClrMapping/>
  </p:clrMapOvr>
  <p:transition>
    <p:wheel spokes="8"/>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57200" y="277813"/>
            <a:ext cx="8229600" cy="788987"/>
          </a:xfrm>
        </p:spPr>
        <p:txBody>
          <a:bodyPr/>
          <a:lstStyle/>
          <a:p>
            <a:r>
              <a:rPr lang="en-US"/>
              <a:t>Team Building Characteristics</a:t>
            </a:r>
          </a:p>
        </p:txBody>
      </p:sp>
      <p:sp>
        <p:nvSpPr>
          <p:cNvPr id="272387" name="Rectangle 3"/>
          <p:cNvSpPr>
            <a:spLocks noGrp="1" noChangeArrowheads="1"/>
          </p:cNvSpPr>
          <p:nvPr>
            <p:ph type="body" idx="1"/>
          </p:nvPr>
        </p:nvSpPr>
        <p:spPr>
          <a:xfrm>
            <a:off x="457200" y="1219200"/>
            <a:ext cx="8382000" cy="5410200"/>
          </a:xfrm>
        </p:spPr>
        <p:txBody>
          <a:bodyPr/>
          <a:lstStyle/>
          <a:p>
            <a:r>
              <a:rPr lang="en-US">
                <a:sym typeface="Symbol" pitchFamily="18" charset="2"/>
              </a:rPr>
              <a:t>The group learns to work in a relaxed fashion.</a:t>
            </a:r>
          </a:p>
          <a:p>
            <a:r>
              <a:rPr lang="en-US">
                <a:sym typeface="Symbol" pitchFamily="18" charset="2"/>
              </a:rPr>
              <a:t>Team recognition and credit for a good job is freely given.</a:t>
            </a:r>
          </a:p>
          <a:p>
            <a:r>
              <a:rPr lang="en-US">
                <a:sym typeface="Symbol" pitchFamily="18" charset="2"/>
              </a:rPr>
              <a:t>Team members understand and share goals, objectives, and mission.</a:t>
            </a:r>
          </a:p>
        </p:txBody>
      </p:sp>
    </p:spTree>
  </p:cSld>
  <p:clrMapOvr>
    <a:masterClrMapping/>
  </p:clrMapOvr>
  <p:transition>
    <p:wheel spokes="8"/>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277813"/>
            <a:ext cx="8229600" cy="788987"/>
          </a:xfrm>
        </p:spPr>
        <p:txBody>
          <a:bodyPr/>
          <a:lstStyle/>
          <a:p>
            <a:r>
              <a:rPr lang="en-US"/>
              <a:t>Seven Basics of Team Leadership</a:t>
            </a:r>
          </a:p>
        </p:txBody>
      </p:sp>
      <p:sp>
        <p:nvSpPr>
          <p:cNvPr id="273411" name="Rectangle 3"/>
          <p:cNvSpPr>
            <a:spLocks noGrp="1" noChangeArrowheads="1"/>
          </p:cNvSpPr>
          <p:nvPr>
            <p:ph type="body" idx="1"/>
          </p:nvPr>
        </p:nvSpPr>
        <p:spPr>
          <a:xfrm>
            <a:off x="381000" y="2057400"/>
            <a:ext cx="8382000" cy="3581400"/>
          </a:xfrm>
        </p:spPr>
        <p:txBody>
          <a:bodyPr/>
          <a:lstStyle/>
          <a:p>
            <a:r>
              <a:rPr lang="en-US">
                <a:sym typeface="Symbol" pitchFamily="18" charset="2"/>
              </a:rPr>
              <a:t>As the leader of your team, you must ensure that the mood of your group is consistently upbeat and the activities it pursues are productive.  Seven ways to help accomplish this are listed on the next frame:</a:t>
            </a:r>
          </a:p>
          <a:p>
            <a:pPr lvl="2">
              <a:buFont typeface="Wingdings" pitchFamily="2" charset="2"/>
              <a:buNone/>
            </a:pPr>
            <a:endParaRPr lang="en-US">
              <a:sym typeface="Symbol" pitchFamily="18" charset="2"/>
            </a:endParaRPr>
          </a:p>
        </p:txBody>
      </p:sp>
    </p:spTree>
  </p:cSld>
  <p:clrMapOvr>
    <a:masterClrMapping/>
  </p:clrMapOvr>
  <p:transition>
    <p:wheel spokes="8"/>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277813"/>
            <a:ext cx="8229600" cy="788987"/>
          </a:xfrm>
        </p:spPr>
        <p:txBody>
          <a:bodyPr/>
          <a:lstStyle/>
          <a:p>
            <a:r>
              <a:rPr lang="en-US"/>
              <a:t>Seven Basics of Team Leadership</a:t>
            </a:r>
          </a:p>
        </p:txBody>
      </p:sp>
      <p:sp>
        <p:nvSpPr>
          <p:cNvPr id="274435" name="Rectangle 3"/>
          <p:cNvSpPr>
            <a:spLocks noGrp="1" noChangeArrowheads="1"/>
          </p:cNvSpPr>
          <p:nvPr>
            <p:ph type="body" idx="1"/>
          </p:nvPr>
        </p:nvSpPr>
        <p:spPr>
          <a:xfrm>
            <a:off x="457200" y="1066800"/>
            <a:ext cx="8382000" cy="5562600"/>
          </a:xfrm>
        </p:spPr>
        <p:txBody>
          <a:bodyPr/>
          <a:lstStyle/>
          <a:p>
            <a:pPr marL="1371600" lvl="2" indent="-457200">
              <a:buClr>
                <a:schemeClr val="accent1"/>
              </a:buClr>
              <a:buSzTx/>
              <a:buFont typeface="Wingdings" pitchFamily="2" charset="2"/>
              <a:buAutoNum type="arabicPeriod"/>
            </a:pPr>
            <a:r>
              <a:rPr lang="en-US">
                <a:sym typeface="Symbol" pitchFamily="18" charset="2"/>
              </a:rPr>
              <a:t>Treat all members equally and give each personal attention as required	</a:t>
            </a:r>
          </a:p>
          <a:p>
            <a:pPr marL="1371600" lvl="2" indent="-457200">
              <a:buClr>
                <a:schemeClr val="accent1"/>
              </a:buClr>
              <a:buSzTx/>
              <a:buFont typeface="Wingdings" pitchFamily="2" charset="2"/>
              <a:buAutoNum type="arabicPeriod"/>
            </a:pPr>
            <a:r>
              <a:rPr lang="en-US">
                <a:sym typeface="Symbol" pitchFamily="18" charset="2"/>
              </a:rPr>
              <a:t>Keep the promises I make to all team members.</a:t>
            </a:r>
          </a:p>
          <a:p>
            <a:pPr marL="1371600" lvl="2" indent="-457200">
              <a:buClr>
                <a:schemeClr val="accent1"/>
              </a:buClr>
              <a:buSzTx/>
              <a:buFont typeface="Wingdings" pitchFamily="2" charset="2"/>
              <a:buAutoNum type="arabicPeriod"/>
            </a:pPr>
            <a:r>
              <a:rPr lang="en-US">
                <a:sym typeface="Symbol" pitchFamily="18" charset="2"/>
              </a:rPr>
              <a:t>Be consistent and act positively, even if I feel negatively.</a:t>
            </a:r>
          </a:p>
          <a:p>
            <a:pPr marL="1371600" lvl="2" indent="-457200">
              <a:buClr>
                <a:schemeClr val="accent1"/>
              </a:buClr>
              <a:buSzTx/>
              <a:buFont typeface="Wingdings" pitchFamily="2" charset="2"/>
              <a:buAutoNum type="arabicPeriod"/>
            </a:pPr>
            <a:r>
              <a:rPr lang="en-US">
                <a:sym typeface="Symbol" pitchFamily="18" charset="2"/>
              </a:rPr>
              <a:t> Set a good example and support organization policies and procedures.</a:t>
            </a:r>
          </a:p>
          <a:p>
            <a:pPr marL="1371600" lvl="2" indent="-457200">
              <a:buClr>
                <a:schemeClr val="accent1"/>
              </a:buClr>
              <a:buSzTx/>
              <a:buFont typeface="Wingdings" pitchFamily="2" charset="2"/>
              <a:buAutoNum type="arabicPeriod"/>
            </a:pPr>
            <a:r>
              <a:rPr lang="en-US">
                <a:sym typeface="Symbol" pitchFamily="18" charset="2"/>
              </a:rPr>
              <a:t>Stay calm, I understand that others tend to imitate a leader’s reactions under pressure.</a:t>
            </a:r>
          </a:p>
          <a:p>
            <a:pPr marL="1371600" lvl="2" indent="-457200">
              <a:buClr>
                <a:schemeClr val="accent1"/>
              </a:buClr>
              <a:buSzTx/>
              <a:buFont typeface="Wingdings" pitchFamily="2" charset="2"/>
              <a:buAutoNum type="arabicPeriod"/>
            </a:pPr>
            <a:r>
              <a:rPr lang="en-US">
                <a:sym typeface="Symbol" pitchFamily="18" charset="2"/>
              </a:rPr>
              <a:t>Provide opportunities to meet and exchange ideas with my team members.</a:t>
            </a:r>
          </a:p>
          <a:p>
            <a:pPr marL="1371600" lvl="2" indent="-457200">
              <a:buClr>
                <a:schemeClr val="accent1"/>
              </a:buClr>
              <a:buSzTx/>
              <a:buFont typeface="Wingdings" pitchFamily="2" charset="2"/>
              <a:buAutoNum type="arabicPeriod"/>
            </a:pPr>
            <a:r>
              <a:rPr lang="en-US">
                <a:sym typeface="Symbol" pitchFamily="18" charset="2"/>
              </a:rPr>
              <a:t>Make sure all my goals are clearly communicated and understood.</a:t>
            </a:r>
          </a:p>
        </p:txBody>
      </p:sp>
    </p:spTree>
  </p:cSld>
  <p:clrMapOvr>
    <a:masterClrMapping/>
  </p:clrMapOvr>
  <p:transition>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t>Leadership &amp; Management</a:t>
            </a:r>
          </a:p>
        </p:txBody>
      </p:sp>
      <p:sp>
        <p:nvSpPr>
          <p:cNvPr id="114691" name="Rectangle 3"/>
          <p:cNvSpPr>
            <a:spLocks noGrp="1" noChangeArrowheads="1"/>
          </p:cNvSpPr>
          <p:nvPr>
            <p:ph type="body" idx="1"/>
          </p:nvPr>
        </p:nvSpPr>
        <p:spPr>
          <a:xfrm>
            <a:off x="304800" y="2438400"/>
            <a:ext cx="8382000" cy="2209800"/>
          </a:xfrm>
        </p:spPr>
        <p:txBody>
          <a:bodyPr/>
          <a:lstStyle/>
          <a:p>
            <a:pPr>
              <a:lnSpc>
                <a:spcPct val="90000"/>
              </a:lnSpc>
            </a:pPr>
            <a:r>
              <a:rPr lang="en-US"/>
              <a:t>Module 1 – </a:t>
            </a:r>
            <a:r>
              <a:rPr lang="en-US">
                <a:hlinkClick r:id="" action="ppaction://customshow?id=32&amp;return=true"/>
              </a:rPr>
              <a:t>Self Assessment</a:t>
            </a:r>
            <a:endParaRPr lang="en-US"/>
          </a:p>
          <a:p>
            <a:pPr>
              <a:lnSpc>
                <a:spcPct val="90000"/>
              </a:lnSpc>
            </a:pPr>
            <a:r>
              <a:rPr lang="en-US"/>
              <a:t>Module 2 – </a:t>
            </a:r>
            <a:r>
              <a:rPr lang="en-US">
                <a:hlinkClick r:id="" action="ppaction://customshow?id=33&amp;return=true"/>
              </a:rPr>
              <a:t>Leadership Characteristics</a:t>
            </a:r>
            <a:endParaRPr lang="en-US"/>
          </a:p>
          <a:p>
            <a:pPr>
              <a:lnSpc>
                <a:spcPct val="90000"/>
              </a:lnSpc>
            </a:pPr>
            <a:r>
              <a:rPr lang="en-US"/>
              <a:t>Module 3 – </a:t>
            </a:r>
            <a:r>
              <a:rPr lang="en-US">
                <a:hlinkClick r:id="" action="ppaction://customshow?id=34&amp;return=true"/>
              </a:rPr>
              <a:t>Team Building</a:t>
            </a:r>
            <a:endParaRPr lang="en-US"/>
          </a:p>
          <a:p>
            <a:pPr>
              <a:lnSpc>
                <a:spcPct val="90000"/>
              </a:lnSpc>
            </a:pPr>
            <a:r>
              <a:rPr lang="en-US"/>
              <a:t>Module 4 – </a:t>
            </a:r>
            <a:r>
              <a:rPr lang="en-US">
                <a:hlinkClick r:id="" action="ppaction://customshow?id=35&amp;return=true"/>
              </a:rPr>
              <a:t>Time Management</a:t>
            </a:r>
            <a:endParaRPr lang="en-US"/>
          </a:p>
        </p:txBody>
      </p:sp>
    </p:spTree>
  </p:cSld>
  <p:clrMapOvr>
    <a:masterClrMapping/>
  </p:clrMapOvr>
  <p:transition>
    <p:wheel spokes="8"/>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457200" y="277813"/>
            <a:ext cx="8229600" cy="788987"/>
          </a:xfrm>
        </p:spPr>
        <p:txBody>
          <a:bodyPr/>
          <a:lstStyle/>
          <a:p>
            <a:r>
              <a:rPr lang="en-US"/>
              <a:t>Seven Basics of Team Leadership</a:t>
            </a:r>
          </a:p>
        </p:txBody>
      </p:sp>
      <p:sp>
        <p:nvSpPr>
          <p:cNvPr id="275459" name="Rectangle 3"/>
          <p:cNvSpPr>
            <a:spLocks noGrp="1" noChangeArrowheads="1"/>
          </p:cNvSpPr>
          <p:nvPr>
            <p:ph type="body" idx="1"/>
          </p:nvPr>
        </p:nvSpPr>
        <p:spPr>
          <a:xfrm>
            <a:off x="381000" y="1981200"/>
            <a:ext cx="8382000" cy="3810000"/>
          </a:xfrm>
        </p:spPr>
        <p:txBody>
          <a:bodyPr/>
          <a:lstStyle/>
          <a:p>
            <a:r>
              <a:rPr lang="en-US">
                <a:sym typeface="Symbol" pitchFamily="18" charset="2"/>
              </a:rPr>
              <a:t>If you find yourself guilty of not following any of the seven basics, take time to decide how to remedy the situation. Leadership, like other skills, can be continually improved through practice, practice, and practice! </a:t>
            </a:r>
          </a:p>
        </p:txBody>
      </p:sp>
    </p:spTree>
  </p:cSld>
  <p:clrMapOvr>
    <a:masterClrMapping/>
  </p:clrMapOvr>
  <p:transition>
    <p:wheel spokes="8"/>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277813"/>
            <a:ext cx="8382000" cy="1169987"/>
          </a:xfrm>
        </p:spPr>
        <p:txBody>
          <a:bodyPr/>
          <a:lstStyle/>
          <a:p>
            <a:r>
              <a:rPr lang="en-US"/>
              <a:t>CHARACTERISTICS OF TEAM MEMBERS</a:t>
            </a:r>
          </a:p>
        </p:txBody>
      </p:sp>
      <p:sp>
        <p:nvSpPr>
          <p:cNvPr id="276483" name="Rectangle 3"/>
          <p:cNvSpPr>
            <a:spLocks noGrp="1" noChangeArrowheads="1"/>
          </p:cNvSpPr>
          <p:nvPr>
            <p:ph type="body" idx="1"/>
          </p:nvPr>
        </p:nvSpPr>
        <p:spPr>
          <a:xfrm>
            <a:off x="533400" y="2438400"/>
            <a:ext cx="8382000" cy="3124200"/>
          </a:xfrm>
        </p:spPr>
        <p:txBody>
          <a:bodyPr/>
          <a:lstStyle/>
          <a:p>
            <a:r>
              <a:rPr lang="en-US">
                <a:sym typeface="Symbol" pitchFamily="18" charset="2"/>
              </a:rPr>
              <a:t>Each member of any team has individual strengths and weaknesses. As a team leader, you must learn to use your team’s attributes to get the job done as efficiently as possible.</a:t>
            </a:r>
          </a:p>
          <a:p>
            <a:endParaRPr lang="en-US">
              <a:sym typeface="Symbol" pitchFamily="18" charset="2"/>
            </a:endParaRPr>
          </a:p>
        </p:txBody>
      </p:sp>
    </p:spTree>
  </p:cSld>
  <p:clrMapOvr>
    <a:masterClrMapping/>
  </p:clrMapOvr>
  <p:transition>
    <p:wheel spokes="8"/>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7507" name="Rectangle 3"/>
          <p:cNvSpPr>
            <a:spLocks noGrp="1" noChangeArrowheads="1"/>
          </p:cNvSpPr>
          <p:nvPr>
            <p:ph type="body" idx="1"/>
          </p:nvPr>
        </p:nvSpPr>
        <p:spPr>
          <a:xfrm>
            <a:off x="457200" y="1676400"/>
            <a:ext cx="8382000" cy="4953000"/>
          </a:xfrm>
        </p:spPr>
        <p:txBody>
          <a:bodyPr/>
          <a:lstStyle/>
          <a:p>
            <a:r>
              <a:rPr lang="en-US">
                <a:sym typeface="Symbol" pitchFamily="18" charset="2"/>
              </a:rPr>
              <a:t>You also have your personal characteristic, which needs to be considered. Use the information you discovered earlier about your style of leadership and then apply similar characteristics to your team players. You can best motivate your team to perform when assignments match personalities.</a:t>
            </a:r>
          </a:p>
        </p:txBody>
      </p:sp>
      <p:sp>
        <p:nvSpPr>
          <p:cNvPr id="277508" name="Rectangle 4"/>
          <p:cNvSpPr>
            <a:spLocks noChangeArrowheads="1"/>
          </p:cNvSpPr>
          <p:nvPr/>
        </p:nvSpPr>
        <p:spPr bwMode="auto">
          <a:xfrm>
            <a:off x="381000" y="228600"/>
            <a:ext cx="8382000" cy="1169988"/>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CHARACTERISTICS OF TEAM MEMBERS</a:t>
            </a:r>
          </a:p>
        </p:txBody>
      </p:sp>
    </p:spTree>
  </p:cSld>
  <p:clrMapOvr>
    <a:masterClrMapping/>
  </p:clrMapOvr>
  <p:transition>
    <p:wheel spokes="8"/>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31" name="Rectangle 3"/>
          <p:cNvSpPr>
            <a:spLocks noGrp="1" noChangeArrowheads="1"/>
          </p:cNvSpPr>
          <p:nvPr>
            <p:ph type="body" idx="1"/>
          </p:nvPr>
        </p:nvSpPr>
        <p:spPr>
          <a:xfrm>
            <a:off x="457200" y="1447800"/>
            <a:ext cx="8382000" cy="5410200"/>
          </a:xfrm>
        </p:spPr>
        <p:txBody>
          <a:bodyPr/>
          <a:lstStyle/>
          <a:p>
            <a:r>
              <a:rPr lang="en-US" sz="2800">
                <a:sym typeface="Symbol" pitchFamily="18" charset="2"/>
              </a:rPr>
              <a:t>THE TRADITIONAL TEAM PLAYER</a:t>
            </a:r>
          </a:p>
          <a:p>
            <a:pPr lvl="1"/>
            <a:r>
              <a:rPr lang="en-US" sz="2400" i="1">
                <a:sym typeface="Symbol" pitchFamily="18" charset="2"/>
              </a:rPr>
              <a:t>Is drawn to close relationships</a:t>
            </a:r>
          </a:p>
          <a:p>
            <a:pPr lvl="1"/>
            <a:r>
              <a:rPr lang="en-US" sz="2400" i="1">
                <a:sym typeface="Symbol" pitchFamily="18" charset="2"/>
              </a:rPr>
              <a:t>Changes slowly</a:t>
            </a:r>
          </a:p>
          <a:p>
            <a:pPr lvl="1"/>
            <a:r>
              <a:rPr lang="en-US" sz="2400" i="1">
                <a:sym typeface="Symbol" pitchFamily="18" charset="2"/>
              </a:rPr>
              <a:t>Is predictable</a:t>
            </a:r>
          </a:p>
          <a:p>
            <a:pPr lvl="1"/>
            <a:r>
              <a:rPr lang="en-US" sz="2400" i="1">
                <a:sym typeface="Symbol" pitchFamily="18" charset="2"/>
              </a:rPr>
              <a:t>Is patient</a:t>
            </a:r>
          </a:p>
          <a:p>
            <a:pPr lvl="1"/>
            <a:r>
              <a:rPr lang="en-US" sz="2400" i="1">
                <a:sym typeface="Symbol" pitchFamily="18" charset="2"/>
              </a:rPr>
              <a:t>Prefers a secure situation</a:t>
            </a:r>
          </a:p>
          <a:p>
            <a:pPr lvl="1"/>
            <a:r>
              <a:rPr lang="en-US" sz="2400" i="1">
                <a:sym typeface="Symbol" pitchFamily="18" charset="2"/>
              </a:rPr>
              <a:t>Likes to identify with the organization</a:t>
            </a:r>
          </a:p>
          <a:p>
            <a:pPr lvl="1"/>
            <a:r>
              <a:rPr lang="en-US" sz="2400" i="1">
                <a:sym typeface="Symbol" pitchFamily="18" charset="2"/>
              </a:rPr>
              <a:t>Supports the status quo</a:t>
            </a:r>
          </a:p>
          <a:p>
            <a:pPr lvl="1"/>
            <a:r>
              <a:rPr lang="en-US" sz="2400" i="1">
                <a:sym typeface="Symbol" pitchFamily="18" charset="2"/>
              </a:rPr>
              <a:t>Is possessive</a:t>
            </a:r>
          </a:p>
          <a:p>
            <a:pPr lvl="1"/>
            <a:r>
              <a:rPr lang="en-US" sz="2400" i="1">
                <a:sym typeface="Symbol" pitchFamily="18" charset="2"/>
              </a:rPr>
              <a:t>Looks for loyalty</a:t>
            </a:r>
          </a:p>
          <a:p>
            <a:pPr lvl="1"/>
            <a:r>
              <a:rPr lang="en-US" sz="2400" i="1">
                <a:sym typeface="Symbol" pitchFamily="18" charset="2"/>
              </a:rPr>
              <a:t>Likes an easy-going, relaxed atmosphere</a:t>
            </a:r>
          </a:p>
          <a:p>
            <a:pPr lvl="1"/>
            <a:r>
              <a:rPr lang="en-US" sz="2400" i="1">
                <a:sym typeface="Symbol" pitchFamily="18" charset="2"/>
              </a:rPr>
              <a:t>Views the team as important</a:t>
            </a:r>
            <a:r>
              <a:rPr lang="en-US" sz="2400">
                <a:sym typeface="Symbol" pitchFamily="18" charset="2"/>
              </a:rPr>
              <a:t>  </a:t>
            </a:r>
          </a:p>
        </p:txBody>
      </p:sp>
      <p:sp>
        <p:nvSpPr>
          <p:cNvPr id="278533" name="Rectangle 5"/>
          <p:cNvSpPr>
            <a:spLocks noChangeArrowheads="1"/>
          </p:cNvSpPr>
          <p:nvPr/>
        </p:nvSpPr>
        <p:spPr bwMode="auto">
          <a:xfrm>
            <a:off x="381000" y="228600"/>
            <a:ext cx="8382000" cy="1169988"/>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CHARACTERISTICS OF TEAM MEMBERS</a:t>
            </a:r>
          </a:p>
        </p:txBody>
      </p:sp>
    </p:spTree>
  </p:cSld>
  <p:clrMapOvr>
    <a:masterClrMapping/>
  </p:clrMapOvr>
  <p:transition>
    <p:wheel spokes="8"/>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5" name="Rectangle 3"/>
          <p:cNvSpPr>
            <a:spLocks noGrp="1" noChangeArrowheads="1"/>
          </p:cNvSpPr>
          <p:nvPr>
            <p:ph type="body" idx="1"/>
          </p:nvPr>
        </p:nvSpPr>
        <p:spPr>
          <a:xfrm>
            <a:off x="0" y="1600200"/>
            <a:ext cx="9144000" cy="5029200"/>
          </a:xfrm>
        </p:spPr>
        <p:txBody>
          <a:bodyPr/>
          <a:lstStyle/>
          <a:p>
            <a:r>
              <a:rPr lang="en-US" sz="2800">
                <a:sym typeface="Symbol" pitchFamily="18" charset="2"/>
              </a:rPr>
              <a:t>THE ANALYTICAL TEAM PLAYER:</a:t>
            </a:r>
            <a:r>
              <a:rPr lang="en-US">
                <a:sym typeface="Symbol" pitchFamily="18" charset="2"/>
              </a:rPr>
              <a:t>	</a:t>
            </a:r>
          </a:p>
          <a:p>
            <a:pPr lvl="1"/>
            <a:r>
              <a:rPr lang="en-US" sz="2200" i="1">
                <a:sym typeface="Symbol" pitchFamily="18" charset="2"/>
              </a:rPr>
              <a:t>Likes established operating procedures</a:t>
            </a:r>
          </a:p>
          <a:p>
            <a:pPr lvl="1"/>
            <a:r>
              <a:rPr lang="en-US" sz="2200" i="1">
                <a:sym typeface="Symbol" pitchFamily="18" charset="2"/>
              </a:rPr>
              <a:t>Does not like sudden change</a:t>
            </a:r>
          </a:p>
          <a:p>
            <a:pPr lvl="1"/>
            <a:r>
              <a:rPr lang="en-US" sz="2200" i="1">
                <a:sym typeface="Symbol" pitchFamily="18" charset="2"/>
              </a:rPr>
              <a:t>Believes that precision works and is accurate at all costs</a:t>
            </a:r>
          </a:p>
          <a:p>
            <a:pPr lvl="1"/>
            <a:r>
              <a:rPr lang="en-US" sz="2200" i="1">
                <a:sym typeface="Symbol" pitchFamily="18" charset="2"/>
              </a:rPr>
              <a:t>Has very high standards for self and others</a:t>
            </a:r>
          </a:p>
          <a:p>
            <a:pPr lvl="1"/>
            <a:r>
              <a:rPr lang="en-US" sz="2200" i="1">
                <a:sym typeface="Symbol" pitchFamily="18" charset="2"/>
              </a:rPr>
              <a:t>Tends to worry</a:t>
            </a:r>
          </a:p>
          <a:p>
            <a:pPr lvl="1"/>
            <a:r>
              <a:rPr lang="en-US" sz="2200" i="1">
                <a:sym typeface="Symbol" pitchFamily="18" charset="2"/>
              </a:rPr>
              <a:t>Is conventional</a:t>
            </a:r>
          </a:p>
          <a:p>
            <a:pPr lvl="1"/>
            <a:r>
              <a:rPr lang="en-US" sz="2200" i="1">
                <a:sym typeface="Symbol" pitchFamily="18" charset="2"/>
              </a:rPr>
              <a:t>Tends to hold back opinions unless certain they are right</a:t>
            </a:r>
          </a:p>
          <a:p>
            <a:pPr lvl="1"/>
            <a:r>
              <a:rPr lang="en-US" sz="2200" i="1">
                <a:sym typeface="Symbol" pitchFamily="18" charset="2"/>
              </a:rPr>
              <a:t>Is very conscientious</a:t>
            </a:r>
          </a:p>
          <a:p>
            <a:pPr lvl="1"/>
            <a:r>
              <a:rPr lang="en-US" sz="2200" i="1">
                <a:sym typeface="Symbol" pitchFamily="18" charset="2"/>
              </a:rPr>
              <a:t>Is slow decision maker</a:t>
            </a:r>
          </a:p>
          <a:p>
            <a:pPr lvl="1"/>
            <a:r>
              <a:rPr lang="en-US" sz="2200" i="1">
                <a:sym typeface="Symbol" pitchFamily="18" charset="2"/>
              </a:rPr>
              <a:t>Takes a rational, problem-solving approach to tasks</a:t>
            </a:r>
          </a:p>
        </p:txBody>
      </p:sp>
      <p:sp>
        <p:nvSpPr>
          <p:cNvPr id="279557" name="Rectangle 5"/>
          <p:cNvSpPr>
            <a:spLocks noChangeArrowheads="1"/>
          </p:cNvSpPr>
          <p:nvPr/>
        </p:nvSpPr>
        <p:spPr bwMode="auto">
          <a:xfrm>
            <a:off x="381000" y="228600"/>
            <a:ext cx="8382000" cy="1169988"/>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CHARACTERISTICS OF TEAM MEMBERS</a:t>
            </a:r>
          </a:p>
        </p:txBody>
      </p:sp>
    </p:spTree>
  </p:cSld>
  <p:clrMapOvr>
    <a:masterClrMapping/>
  </p:clrMapOvr>
  <p:transition>
    <p:wheel spokes="8"/>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602" name="Rectangle 2"/>
          <p:cNvSpPr>
            <a:spLocks noGrp="1" noChangeArrowheads="1"/>
          </p:cNvSpPr>
          <p:nvPr>
            <p:ph type="body" idx="1"/>
          </p:nvPr>
        </p:nvSpPr>
        <p:spPr>
          <a:xfrm>
            <a:off x="381000" y="1600200"/>
            <a:ext cx="8382000" cy="5029200"/>
          </a:xfrm>
        </p:spPr>
        <p:txBody>
          <a:bodyPr/>
          <a:lstStyle/>
          <a:p>
            <a:r>
              <a:rPr lang="en-US" sz="2800">
                <a:sym typeface="Symbol" pitchFamily="18" charset="2"/>
              </a:rPr>
              <a:t>THE DOMINATING TEAM PLAYER:</a:t>
            </a:r>
          </a:p>
          <a:p>
            <a:pPr lvl="1"/>
            <a:r>
              <a:rPr lang="en-US" sz="2000" i="1">
                <a:sym typeface="Symbol" pitchFamily="18" charset="2"/>
              </a:rPr>
              <a:t>Likes prestige and position</a:t>
            </a:r>
          </a:p>
          <a:p>
            <a:pPr lvl="1"/>
            <a:r>
              <a:rPr lang="en-US" sz="2000" i="1">
                <a:sym typeface="Symbol" pitchFamily="18" charset="2"/>
              </a:rPr>
              <a:t>Is easily bored</a:t>
            </a:r>
          </a:p>
          <a:p>
            <a:pPr lvl="1"/>
            <a:r>
              <a:rPr lang="en-US" sz="2000" i="1">
                <a:sym typeface="Symbol" pitchFamily="18" charset="2"/>
              </a:rPr>
              <a:t>Likes challenge and change</a:t>
            </a:r>
          </a:p>
          <a:p>
            <a:pPr lvl="1"/>
            <a:r>
              <a:rPr lang="en-US" sz="2000" i="1">
                <a:sym typeface="Symbol" pitchFamily="18" charset="2"/>
              </a:rPr>
              <a:t>Measures worth in terms of accomplishments</a:t>
            </a:r>
          </a:p>
          <a:p>
            <a:pPr lvl="1"/>
            <a:r>
              <a:rPr lang="en-US" sz="2000" i="1">
                <a:sym typeface="Symbol" pitchFamily="18" charset="2"/>
              </a:rPr>
              <a:t>Likes direct answers from others</a:t>
            </a:r>
          </a:p>
          <a:p>
            <a:pPr lvl="1"/>
            <a:r>
              <a:rPr lang="en-US" sz="2000" i="1">
                <a:sym typeface="Symbol" pitchFamily="18" charset="2"/>
              </a:rPr>
              <a:t>Does not like to be controlled by others</a:t>
            </a:r>
          </a:p>
          <a:p>
            <a:pPr lvl="1"/>
            <a:r>
              <a:rPr lang="en-US" sz="2000" i="1">
                <a:sym typeface="Symbol" pitchFamily="18" charset="2"/>
              </a:rPr>
              <a:t>Has high self-assurance</a:t>
            </a:r>
          </a:p>
          <a:p>
            <a:pPr lvl="1"/>
            <a:r>
              <a:rPr lang="en-US" sz="2000" i="1">
                <a:sym typeface="Symbol" pitchFamily="18" charset="2"/>
              </a:rPr>
              <a:t>Is very assertive and decisive</a:t>
            </a:r>
          </a:p>
          <a:p>
            <a:pPr lvl="1"/>
            <a:r>
              <a:rPr lang="en-US" sz="2000" i="1">
                <a:sym typeface="Symbol" pitchFamily="18" charset="2"/>
              </a:rPr>
              <a:t>Is a good risk-taker</a:t>
            </a:r>
          </a:p>
          <a:p>
            <a:pPr lvl="1"/>
            <a:r>
              <a:rPr lang="en-US" sz="2000" i="1">
                <a:sym typeface="Symbol" pitchFamily="18" charset="2"/>
              </a:rPr>
              <a:t>Plays a game to win</a:t>
            </a:r>
          </a:p>
          <a:p>
            <a:pPr lvl="1"/>
            <a:r>
              <a:rPr lang="en-US" sz="2000" i="1">
                <a:sym typeface="Symbol" pitchFamily="18" charset="2"/>
              </a:rPr>
              <a:t>Is quick am impatient</a:t>
            </a:r>
          </a:p>
          <a:p>
            <a:pPr lvl="1"/>
            <a:r>
              <a:rPr lang="en-US" sz="2000" i="1">
                <a:sym typeface="Symbol" pitchFamily="18" charset="2"/>
              </a:rPr>
              <a:t>Is forceful and demanding</a:t>
            </a:r>
            <a:r>
              <a:rPr lang="en-US">
                <a:sym typeface="Symbol" pitchFamily="18" charset="2"/>
              </a:rPr>
              <a:t>  </a:t>
            </a:r>
          </a:p>
        </p:txBody>
      </p:sp>
      <p:sp>
        <p:nvSpPr>
          <p:cNvPr id="281603" name="Rectangle 3"/>
          <p:cNvSpPr>
            <a:spLocks noChangeArrowheads="1"/>
          </p:cNvSpPr>
          <p:nvPr/>
        </p:nvSpPr>
        <p:spPr bwMode="auto">
          <a:xfrm>
            <a:off x="381000" y="228600"/>
            <a:ext cx="8382000" cy="1169988"/>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CHARACTERISTICS OF TEAM MEMBERS</a:t>
            </a:r>
          </a:p>
        </p:txBody>
      </p:sp>
    </p:spTree>
  </p:cSld>
  <p:clrMapOvr>
    <a:masterClrMapping/>
  </p:clrMapOvr>
  <p:transition>
    <p:wheel spokes="8"/>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626" name="Rectangle 2"/>
          <p:cNvSpPr>
            <a:spLocks noGrp="1" noChangeArrowheads="1"/>
          </p:cNvSpPr>
          <p:nvPr>
            <p:ph type="body" idx="1"/>
          </p:nvPr>
        </p:nvSpPr>
        <p:spPr>
          <a:xfrm>
            <a:off x="304800" y="1600200"/>
            <a:ext cx="8534400" cy="5029200"/>
          </a:xfrm>
        </p:spPr>
        <p:txBody>
          <a:bodyPr/>
          <a:lstStyle/>
          <a:p>
            <a:r>
              <a:rPr lang="en-US">
                <a:sym typeface="Symbol" pitchFamily="18" charset="2"/>
              </a:rPr>
              <a:t>THE CHARISMATIC TEAM PLAYER:</a:t>
            </a:r>
          </a:p>
          <a:p>
            <a:pPr lvl="1"/>
            <a:r>
              <a:rPr lang="en-US" sz="2200" i="1">
                <a:sym typeface="Symbol" pitchFamily="18" charset="2"/>
              </a:rPr>
              <a:t>Thrives on popularity and social recognition</a:t>
            </a:r>
          </a:p>
          <a:p>
            <a:pPr lvl="1"/>
            <a:r>
              <a:rPr lang="en-US" sz="2200" i="1">
                <a:sym typeface="Symbol" pitchFamily="18" charset="2"/>
              </a:rPr>
              <a:t>Likes freedom from detail and control</a:t>
            </a:r>
          </a:p>
          <a:p>
            <a:pPr lvl="1"/>
            <a:r>
              <a:rPr lang="en-US" sz="2200" i="1">
                <a:sym typeface="Symbol" pitchFamily="18" charset="2"/>
              </a:rPr>
              <a:t>Uses intuition well</a:t>
            </a:r>
          </a:p>
          <a:p>
            <a:pPr lvl="1"/>
            <a:r>
              <a:rPr lang="en-US" sz="2200" i="1">
                <a:sym typeface="Symbol" pitchFamily="18" charset="2"/>
              </a:rPr>
              <a:t>Is sympathetic</a:t>
            </a:r>
          </a:p>
          <a:p>
            <a:pPr lvl="1"/>
            <a:r>
              <a:rPr lang="en-US" sz="2200" i="1">
                <a:sym typeface="Symbol" pitchFamily="18" charset="2"/>
              </a:rPr>
              <a:t>Is friendly</a:t>
            </a:r>
          </a:p>
          <a:p>
            <a:pPr lvl="1"/>
            <a:r>
              <a:rPr lang="en-US" sz="2200" i="1">
                <a:sym typeface="Symbol" pitchFamily="18" charset="2"/>
              </a:rPr>
              <a:t>Uses verbal skills well</a:t>
            </a:r>
          </a:p>
          <a:p>
            <a:pPr lvl="1"/>
            <a:r>
              <a:rPr lang="en-US" sz="2200" i="1">
                <a:sym typeface="Symbol" pitchFamily="18" charset="2"/>
              </a:rPr>
              <a:t>Is trusting</a:t>
            </a:r>
          </a:p>
          <a:p>
            <a:pPr lvl="1"/>
            <a:r>
              <a:rPr lang="en-US" sz="2200" i="1">
                <a:sym typeface="Symbol" pitchFamily="18" charset="2"/>
              </a:rPr>
              <a:t>Is good at persuading and charming people</a:t>
            </a:r>
          </a:p>
          <a:p>
            <a:pPr lvl="1"/>
            <a:r>
              <a:rPr lang="en-US" sz="2200" i="1">
                <a:sym typeface="Symbol" pitchFamily="18" charset="2"/>
              </a:rPr>
              <a:t>Acts impulsively and emotionally</a:t>
            </a:r>
          </a:p>
          <a:p>
            <a:pPr lvl="1"/>
            <a:r>
              <a:rPr lang="en-US" sz="2200" i="1">
                <a:sym typeface="Symbol" pitchFamily="18" charset="2"/>
              </a:rPr>
              <a:t>Acts confident and comfortable with self-promotion</a:t>
            </a:r>
          </a:p>
          <a:p>
            <a:pPr lvl="1"/>
            <a:r>
              <a:rPr lang="en-US" sz="2200" i="1">
                <a:sym typeface="Symbol" pitchFamily="18" charset="2"/>
              </a:rPr>
              <a:t>Is enthusiastic</a:t>
            </a:r>
            <a:r>
              <a:rPr lang="en-US" i="1">
                <a:sym typeface="Symbol" pitchFamily="18" charset="2"/>
              </a:rPr>
              <a:t> </a:t>
            </a:r>
          </a:p>
        </p:txBody>
      </p:sp>
      <p:sp>
        <p:nvSpPr>
          <p:cNvPr id="282627" name="Rectangle 3"/>
          <p:cNvSpPr>
            <a:spLocks noChangeArrowheads="1"/>
          </p:cNvSpPr>
          <p:nvPr/>
        </p:nvSpPr>
        <p:spPr bwMode="auto">
          <a:xfrm>
            <a:off x="381000" y="228600"/>
            <a:ext cx="8382000" cy="1169988"/>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CHARACTERISTICS OF TEAM MEMBERS</a:t>
            </a:r>
          </a:p>
        </p:txBody>
      </p:sp>
    </p:spTree>
  </p:cSld>
  <p:clrMapOvr>
    <a:masterClrMapping/>
  </p:clrMapOvr>
  <p:transition>
    <p:wheel spokes="8"/>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3650" name="Rectangle 2"/>
          <p:cNvSpPr>
            <a:spLocks noGrp="1" noChangeArrowheads="1"/>
          </p:cNvSpPr>
          <p:nvPr>
            <p:ph type="body" idx="1"/>
          </p:nvPr>
        </p:nvSpPr>
        <p:spPr>
          <a:xfrm>
            <a:off x="304800" y="2514600"/>
            <a:ext cx="8610600" cy="2514600"/>
          </a:xfrm>
        </p:spPr>
        <p:txBody>
          <a:bodyPr/>
          <a:lstStyle/>
          <a:p>
            <a:pPr algn="ctr">
              <a:buFont typeface="Wingdings" pitchFamily="2" charset="2"/>
              <a:buNone/>
            </a:pPr>
            <a:r>
              <a:rPr lang="en-US" sz="6000">
                <a:solidFill>
                  <a:srgbClr val="FF0000"/>
                </a:solidFill>
                <a:sym typeface="Symbol" pitchFamily="18" charset="2"/>
              </a:rPr>
              <a:t>“None of us is as</a:t>
            </a:r>
          </a:p>
          <a:p>
            <a:pPr algn="ctr">
              <a:buFont typeface="Wingdings" pitchFamily="2" charset="2"/>
              <a:buNone/>
            </a:pPr>
            <a:r>
              <a:rPr lang="en-US" sz="6000">
                <a:solidFill>
                  <a:srgbClr val="FF0000"/>
                </a:solidFill>
                <a:sym typeface="Symbol" pitchFamily="18" charset="2"/>
              </a:rPr>
              <a:t> smart as all of us”</a:t>
            </a:r>
          </a:p>
        </p:txBody>
      </p:sp>
      <p:sp>
        <p:nvSpPr>
          <p:cNvPr id="283651" name="Rectangle 3"/>
          <p:cNvSpPr>
            <a:spLocks noChangeArrowheads="1"/>
          </p:cNvSpPr>
          <p:nvPr/>
        </p:nvSpPr>
        <p:spPr bwMode="auto">
          <a:xfrm>
            <a:off x="381000" y="228600"/>
            <a:ext cx="8382000" cy="1169988"/>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Building the Team</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iterate type="wd">
                                    <p:tmPct val="0"/>
                                  </p:iterate>
                                  <p:childTnLst>
                                    <p:animRot by="21600000">
                                      <p:cBhvr>
                                        <p:cTn id="6" dur="2000" fill="hold"/>
                                        <p:tgtEl>
                                          <p:spTgt spid="283650">
                                            <p:txEl>
                                              <p:pRg st="0" end="0"/>
                                            </p:txEl>
                                          </p:spTgt>
                                        </p:tgtEl>
                                        <p:attrNameLst>
                                          <p:attrName>r</p:attrName>
                                        </p:attrNameLst>
                                      </p:cBhvr>
                                    </p:animRot>
                                  </p:childTnLst>
                                </p:cTn>
                              </p:par>
                              <p:par>
                                <p:cTn id="7" presetID="8" presetClass="emph" presetSubtype="0" fill="hold" nodeType="withEffect">
                                  <p:stCondLst>
                                    <p:cond delay="0"/>
                                  </p:stCondLst>
                                  <p:iterate type="wd">
                                    <p:tmPct val="0"/>
                                  </p:iterate>
                                  <p:childTnLst>
                                    <p:animRot by="21600000">
                                      <p:cBhvr>
                                        <p:cTn id="8" dur="2000" fill="hold"/>
                                        <p:tgtEl>
                                          <p:spTgt spid="283650">
                                            <p:txEl>
                                              <p:pRg st="1" end="1"/>
                                            </p:txEl>
                                          </p:spTgt>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35" presetClass="emph" presetSubtype="0" fill="hold" nodeType="clickEffect">
                                  <p:stCondLst>
                                    <p:cond delay="0"/>
                                  </p:stCondLst>
                                  <p:iterate type="wd">
                                    <p:tmPct val="10000"/>
                                  </p:iterate>
                                  <p:childTnLst>
                                    <p:anim calcmode="discrete" valueType="str">
                                      <p:cBhvr>
                                        <p:cTn id="12" dur="1000" fill="hold"/>
                                        <p:tgtEl>
                                          <p:spTgt spid="283650">
                                            <p:txEl>
                                              <p:pRg st="0" end="0"/>
                                            </p:txEl>
                                          </p:spTgt>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283650">
                                            <p:txEl>
                                              <p:pRg st="0" end="0"/>
                                            </p:txEl>
                                          </p:spTgt>
                                        </p:tgtEl>
                                        <p:attrNameLst>
                                          <p:attrName>ppt_c</p:attrName>
                                        </p:attrNameLst>
                                      </p:cBhvr>
                                      <p:to>
                                        <a:schemeClr val="folHlink"/>
                                      </p:to>
                                    </p:animClr>
                                  </p:subTnLst>
                                </p:cTn>
                              </p:par>
                              <p:par>
                                <p:cTn id="13" presetID="35" presetClass="emph" presetSubtype="0" fill="hold" nodeType="withEffect">
                                  <p:stCondLst>
                                    <p:cond delay="0"/>
                                  </p:stCondLst>
                                  <p:iterate type="wd">
                                    <p:tmPct val="10000"/>
                                  </p:iterate>
                                  <p:childTnLst>
                                    <p:anim calcmode="discrete" valueType="str">
                                      <p:cBhvr>
                                        <p:cTn id="14" dur="1000" fill="hold"/>
                                        <p:tgtEl>
                                          <p:spTgt spid="283650">
                                            <p:txEl>
                                              <p:pRg st="1" end="1"/>
                                            </p:txEl>
                                          </p:spTgt>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283650">
                                            <p:txEl>
                                              <p:pRg st="1" end="1"/>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7746" name="Rectangle 2"/>
          <p:cNvSpPr>
            <a:spLocks noGrp="1" noChangeArrowheads="1"/>
          </p:cNvSpPr>
          <p:nvPr>
            <p:ph type="body" idx="1"/>
          </p:nvPr>
        </p:nvSpPr>
        <p:spPr>
          <a:xfrm>
            <a:off x="228600" y="1371600"/>
            <a:ext cx="8610600" cy="5257800"/>
          </a:xfrm>
        </p:spPr>
        <p:txBody>
          <a:bodyPr/>
          <a:lstStyle/>
          <a:p>
            <a:r>
              <a:rPr lang="en-US">
                <a:solidFill>
                  <a:srgbClr val="FF0000"/>
                </a:solidFill>
                <a:sym typeface="Symbol" pitchFamily="18" charset="2"/>
              </a:rPr>
              <a:t>P.E.R.F.O.R.M.</a:t>
            </a:r>
            <a:r>
              <a:rPr lang="en-US">
                <a:sym typeface="Symbol" pitchFamily="18" charset="2"/>
              </a:rPr>
              <a:t> is a good place to start</a:t>
            </a:r>
          </a:p>
          <a:p>
            <a:pPr lvl="1"/>
            <a:r>
              <a:rPr lang="en-US" sz="3600">
                <a:solidFill>
                  <a:srgbClr val="FF0000"/>
                </a:solidFill>
                <a:sym typeface="Symbol" pitchFamily="18" charset="2"/>
              </a:rPr>
              <a:t>P</a:t>
            </a:r>
            <a:r>
              <a:rPr lang="en-US" sz="3600">
                <a:sym typeface="Symbol" pitchFamily="18" charset="2"/>
              </a:rPr>
              <a:t> </a:t>
            </a:r>
            <a:r>
              <a:rPr lang="en-US" i="1">
                <a:sym typeface="Symbol" pitchFamily="18" charset="2"/>
              </a:rPr>
              <a:t>urpose &amp; Values</a:t>
            </a:r>
          </a:p>
          <a:p>
            <a:pPr lvl="1"/>
            <a:r>
              <a:rPr lang="en-US" sz="3600">
                <a:solidFill>
                  <a:srgbClr val="FF0000"/>
                </a:solidFill>
                <a:sym typeface="Symbol" pitchFamily="18" charset="2"/>
              </a:rPr>
              <a:t>E</a:t>
            </a:r>
            <a:r>
              <a:rPr lang="en-US" sz="3600">
                <a:sym typeface="Symbol" pitchFamily="18" charset="2"/>
              </a:rPr>
              <a:t> </a:t>
            </a:r>
            <a:r>
              <a:rPr lang="en-US" i="1">
                <a:sym typeface="Symbol" pitchFamily="18" charset="2"/>
              </a:rPr>
              <a:t>mpowerment</a:t>
            </a:r>
          </a:p>
          <a:p>
            <a:pPr lvl="1"/>
            <a:r>
              <a:rPr lang="en-US" sz="3600">
                <a:solidFill>
                  <a:srgbClr val="FF0000"/>
                </a:solidFill>
                <a:sym typeface="Symbol" pitchFamily="18" charset="2"/>
              </a:rPr>
              <a:t>R</a:t>
            </a:r>
            <a:r>
              <a:rPr lang="en-US" sz="3600">
                <a:sym typeface="Symbol" pitchFamily="18" charset="2"/>
              </a:rPr>
              <a:t> </a:t>
            </a:r>
            <a:r>
              <a:rPr lang="en-US" i="1">
                <a:sym typeface="Symbol" pitchFamily="18" charset="2"/>
              </a:rPr>
              <a:t>elationships and Communication</a:t>
            </a:r>
          </a:p>
          <a:p>
            <a:pPr lvl="1"/>
            <a:r>
              <a:rPr lang="en-US" sz="3600">
                <a:solidFill>
                  <a:srgbClr val="FF0000"/>
                </a:solidFill>
                <a:sym typeface="Symbol" pitchFamily="18" charset="2"/>
              </a:rPr>
              <a:t>F</a:t>
            </a:r>
            <a:r>
              <a:rPr lang="en-US" sz="3600">
                <a:sym typeface="Symbol" pitchFamily="18" charset="2"/>
              </a:rPr>
              <a:t> </a:t>
            </a:r>
            <a:r>
              <a:rPr lang="en-US" i="1">
                <a:sym typeface="Symbol" pitchFamily="18" charset="2"/>
              </a:rPr>
              <a:t>lexibility</a:t>
            </a:r>
          </a:p>
          <a:p>
            <a:pPr lvl="1"/>
            <a:r>
              <a:rPr lang="en-US" sz="3600">
                <a:solidFill>
                  <a:srgbClr val="FF0000"/>
                </a:solidFill>
                <a:sym typeface="Symbol" pitchFamily="18" charset="2"/>
              </a:rPr>
              <a:t>O</a:t>
            </a:r>
            <a:r>
              <a:rPr lang="en-US" sz="3600">
                <a:sym typeface="Symbol" pitchFamily="18" charset="2"/>
              </a:rPr>
              <a:t> </a:t>
            </a:r>
            <a:r>
              <a:rPr lang="en-US" i="1">
                <a:sym typeface="Symbol" pitchFamily="18" charset="2"/>
              </a:rPr>
              <a:t>ptimal Performance</a:t>
            </a:r>
          </a:p>
          <a:p>
            <a:pPr lvl="1"/>
            <a:r>
              <a:rPr lang="en-US" sz="3600">
                <a:solidFill>
                  <a:srgbClr val="FF0000"/>
                </a:solidFill>
                <a:sym typeface="Symbol" pitchFamily="18" charset="2"/>
              </a:rPr>
              <a:t>R</a:t>
            </a:r>
            <a:r>
              <a:rPr lang="en-US" sz="3600">
                <a:sym typeface="Symbol" pitchFamily="18" charset="2"/>
              </a:rPr>
              <a:t> </a:t>
            </a:r>
            <a:r>
              <a:rPr lang="en-US" i="1">
                <a:sym typeface="Symbol" pitchFamily="18" charset="2"/>
              </a:rPr>
              <a:t>ecognition and Appreciation</a:t>
            </a:r>
          </a:p>
          <a:p>
            <a:pPr lvl="1"/>
            <a:r>
              <a:rPr lang="en-US" sz="3600">
                <a:solidFill>
                  <a:srgbClr val="FF0000"/>
                </a:solidFill>
                <a:sym typeface="Symbol" pitchFamily="18" charset="2"/>
              </a:rPr>
              <a:t>M</a:t>
            </a:r>
            <a:r>
              <a:rPr lang="en-US" sz="3600">
                <a:sym typeface="Symbol" pitchFamily="18" charset="2"/>
              </a:rPr>
              <a:t> </a:t>
            </a:r>
            <a:r>
              <a:rPr lang="en-US" i="1">
                <a:sym typeface="Symbol" pitchFamily="18" charset="2"/>
              </a:rPr>
              <a:t>orale</a:t>
            </a:r>
          </a:p>
          <a:p>
            <a:pPr lvl="1"/>
            <a:endParaRPr lang="en-US" i="1">
              <a:sym typeface="Symbol" pitchFamily="18" charset="2"/>
            </a:endParaRPr>
          </a:p>
        </p:txBody>
      </p:sp>
      <p:sp>
        <p:nvSpPr>
          <p:cNvPr id="287747" name="Rectangle 3"/>
          <p:cNvSpPr>
            <a:spLocks noChangeArrowheads="1"/>
          </p:cNvSpPr>
          <p:nvPr/>
        </p:nvSpPr>
        <p:spPr bwMode="auto">
          <a:xfrm>
            <a:off x="381000" y="228600"/>
            <a:ext cx="8382000" cy="990600"/>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Building the Team</a:t>
            </a:r>
          </a:p>
        </p:txBody>
      </p:sp>
    </p:spTree>
  </p:cSld>
  <p:clrMapOvr>
    <a:masterClrMapping/>
  </p:clrMapOvr>
  <p:transition>
    <p:wheel spokes="8"/>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770" name="Rectangle 2"/>
          <p:cNvSpPr>
            <a:spLocks noGrp="1" noChangeArrowheads="1"/>
          </p:cNvSpPr>
          <p:nvPr>
            <p:ph type="body" idx="1"/>
          </p:nvPr>
        </p:nvSpPr>
        <p:spPr>
          <a:xfrm>
            <a:off x="228600" y="1600200"/>
            <a:ext cx="8610600" cy="5029200"/>
          </a:xfrm>
        </p:spPr>
        <p:txBody>
          <a:bodyPr/>
          <a:lstStyle/>
          <a:p>
            <a:r>
              <a:rPr lang="en-US" sz="2600">
                <a:sym typeface="Symbol" pitchFamily="18" charset="2"/>
              </a:rPr>
              <a:t>As you look at his new acronym, </a:t>
            </a:r>
            <a:r>
              <a:rPr lang="en-US">
                <a:solidFill>
                  <a:srgbClr val="FF0000"/>
                </a:solidFill>
                <a:sym typeface="Symbol" pitchFamily="18" charset="2"/>
              </a:rPr>
              <a:t>P.E.R.F.O.R.M.</a:t>
            </a:r>
            <a:r>
              <a:rPr lang="en-US" sz="2600">
                <a:sym typeface="Symbol" pitchFamily="18" charset="2"/>
              </a:rPr>
              <a:t> please recognize that the by-products of building a great team are optimal performance, </a:t>
            </a:r>
            <a:r>
              <a:rPr lang="en-US" sz="2600" i="1">
                <a:solidFill>
                  <a:srgbClr val="FFCC00"/>
                </a:solidFill>
                <a:sym typeface="Symbol" pitchFamily="18" charset="2"/>
              </a:rPr>
              <a:t>(winning),</a:t>
            </a:r>
            <a:r>
              <a:rPr lang="en-US" sz="2600">
                <a:sym typeface="Symbol" pitchFamily="18" charset="2"/>
              </a:rPr>
              <a:t> and good morale—members will be excited about being part of the team. To get high performance and high morale requires </a:t>
            </a:r>
            <a:r>
              <a:rPr lang="en-US" sz="2600" i="1">
                <a:sym typeface="Symbol" pitchFamily="18" charset="2"/>
              </a:rPr>
              <a:t>providing a clear purpose with shared values and goals, unleashing and developing skills </a:t>
            </a:r>
            <a:r>
              <a:rPr lang="en-US" sz="2600" i="1">
                <a:solidFill>
                  <a:srgbClr val="FFCC00"/>
                </a:solidFill>
                <a:sym typeface="Symbol" pitchFamily="18" charset="2"/>
              </a:rPr>
              <a:t>(empowerment and flexibility),</a:t>
            </a:r>
            <a:r>
              <a:rPr lang="en-US" sz="2600">
                <a:sym typeface="Symbol" pitchFamily="18" charset="2"/>
              </a:rPr>
              <a:t> </a:t>
            </a:r>
            <a:r>
              <a:rPr lang="en-US" sz="2600" i="1">
                <a:sym typeface="Symbol" pitchFamily="18" charset="2"/>
              </a:rPr>
              <a:t>creating team power </a:t>
            </a:r>
            <a:r>
              <a:rPr lang="en-US" sz="2600" i="1">
                <a:solidFill>
                  <a:srgbClr val="FFCC00"/>
                </a:solidFill>
                <a:sym typeface="Symbol" pitchFamily="18" charset="2"/>
              </a:rPr>
              <a:t>(relationships and communication),</a:t>
            </a:r>
            <a:r>
              <a:rPr lang="en-US" sz="2600">
                <a:sym typeface="Symbol" pitchFamily="18" charset="2"/>
              </a:rPr>
              <a:t> and </a:t>
            </a:r>
            <a:r>
              <a:rPr lang="en-US" sz="2600" i="1">
                <a:sym typeface="Symbol" pitchFamily="18" charset="2"/>
              </a:rPr>
              <a:t>keeping the accent on the positive </a:t>
            </a:r>
            <a:r>
              <a:rPr lang="en-US" sz="2600" i="1">
                <a:solidFill>
                  <a:srgbClr val="FFCC00"/>
                </a:solidFill>
                <a:sym typeface="Symbol" pitchFamily="18" charset="2"/>
              </a:rPr>
              <a:t>(recognition and appreciation).</a:t>
            </a:r>
          </a:p>
        </p:txBody>
      </p:sp>
      <p:sp>
        <p:nvSpPr>
          <p:cNvPr id="288771" name="Rectangle 3"/>
          <p:cNvSpPr>
            <a:spLocks noChangeArrowheads="1"/>
          </p:cNvSpPr>
          <p:nvPr/>
        </p:nvSpPr>
        <p:spPr bwMode="auto">
          <a:xfrm>
            <a:off x="381000" y="228600"/>
            <a:ext cx="8382000" cy="1169988"/>
          </a:xfrm>
          <a:prstGeom prst="rect">
            <a:avLst/>
          </a:prstGeom>
          <a:noFill/>
          <a:ln w="9525">
            <a:noFill/>
            <a:miter lim="800000"/>
            <a:headEnd/>
            <a:tailEnd/>
          </a:ln>
          <a:effectLst/>
        </p:spPr>
        <p:txBody>
          <a:bodyPr anchor="ctr" anchorCtr="1"/>
          <a:lstStyle/>
          <a:p>
            <a:pPr algn="ctr">
              <a:spcBef>
                <a:spcPct val="0"/>
              </a:spcBef>
              <a:buClrTx/>
              <a:buSzTx/>
              <a:buFontTx/>
              <a:buNone/>
            </a:pPr>
            <a:r>
              <a:rPr lang="en-US" sz="4400" b="1" i="1">
                <a:solidFill>
                  <a:schemeClr val="folHlink"/>
                </a:solidFill>
                <a:effectLst>
                  <a:outerShdw blurRad="38100" dist="38100" dir="2700000" algn="tl">
                    <a:srgbClr val="FFFFFF"/>
                  </a:outerShdw>
                </a:effectLst>
                <a:latin typeface="Times New Roman" pitchFamily="18" charset="0"/>
              </a:rPr>
              <a:t>Building the Team</a:t>
            </a:r>
          </a:p>
        </p:txBody>
      </p:sp>
    </p:spTree>
  </p:cSld>
  <p:clrMapOvr>
    <a:masterClrMapping/>
  </p:clrMapOvr>
  <p:transition>
    <p:wheel spokes="8"/>
  </p:transition>
  <p:timing>
    <p:tnLst>
      <p:par>
        <p:cTn id="1" dur="indefinite" restart="never" nodeType="tmRoot"/>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Times New Roman"/>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defRPr kumimoji="0" lang="en-US" sz="1200" b="0" i="0" u="none" strike="noStrike" cap="none" normalizeH="0" baseline="0" smtClean="0">
            <a:ln>
              <a:noFill/>
            </a:ln>
            <a:solidFill>
              <a:schemeClr val="accent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defRPr kumimoji="0" lang="en-US" sz="1200" b="0" i="0" u="none" strike="noStrike" cap="none" normalizeH="0" baseline="0" smtClean="0">
            <a:ln>
              <a:noFill/>
            </a:ln>
            <a:solidFill>
              <a:schemeClr val="accent1"/>
            </a:solidFill>
            <a:effectLst>
              <a:outerShdw blurRad="38100" dist="38100" dir="2700000" algn="tl">
                <a:srgbClr val="000000">
                  <a:alpha val="43137"/>
                </a:srgbClr>
              </a:outerShdw>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defRPr kumimoji="0" lang="en-US" sz="1200" b="0" i="0" u="none" strike="noStrike" cap="none" normalizeH="0" baseline="0" smtClean="0">
            <a:ln>
              <a:noFill/>
            </a:ln>
            <a:solidFill>
              <a:schemeClr val="accent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defRPr kumimoji="0" lang="en-US" sz="1200" b="0" i="0" u="none" strike="noStrike" cap="none" normalizeH="0" baseline="0" smtClean="0">
            <a:ln>
              <a:noFill/>
            </a:ln>
            <a:solidFill>
              <a:schemeClr val="accent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Balloons</Template>
  <TotalTime>12313</TotalTime>
  <Words>7993</Words>
  <Application>Microsoft Office PowerPoint</Application>
  <PresentationFormat>On-screen Show (4:3)</PresentationFormat>
  <Paragraphs>916</Paragraphs>
  <Slides>177</Slides>
  <Notes>23</Notes>
  <HiddenSlides>163</HiddenSlides>
  <MMClips>0</MMClips>
  <ScaleCrop>false</ScaleCrop>
  <HeadingPairs>
    <vt:vector size="8" baseType="variant">
      <vt:variant>
        <vt:lpstr>Theme</vt:lpstr>
      </vt:variant>
      <vt:variant>
        <vt:i4>2</vt:i4>
      </vt:variant>
      <vt:variant>
        <vt:lpstr>Embedded OLE Servers</vt:lpstr>
      </vt:variant>
      <vt:variant>
        <vt:i4>2</vt:i4>
      </vt:variant>
      <vt:variant>
        <vt:lpstr>Slide Titles</vt:lpstr>
      </vt:variant>
      <vt:variant>
        <vt:i4>177</vt:i4>
      </vt:variant>
      <vt:variant>
        <vt:lpstr>Custom Shows</vt:lpstr>
      </vt:variant>
      <vt:variant>
        <vt:i4>52</vt:i4>
      </vt:variant>
    </vt:vector>
  </HeadingPairs>
  <TitlesOfParts>
    <vt:vector size="233" baseType="lpstr">
      <vt:lpstr>Orbit</vt:lpstr>
      <vt:lpstr>Default Design</vt:lpstr>
      <vt:lpstr>Chart</vt:lpstr>
      <vt:lpstr>Picture</vt:lpstr>
      <vt:lpstr>Sons of the American Legion  College  Concordia, Ks</vt:lpstr>
      <vt:lpstr>Introduction</vt:lpstr>
      <vt:lpstr>Statement of Policy ADOPTED BY THE NATIONAL EXECUTIVE COMMITTEE THE AMERICAN LEGION, MAY 5 - 6,1938</vt:lpstr>
      <vt:lpstr>Statement of Status</vt:lpstr>
      <vt:lpstr>Statement of Status</vt:lpstr>
      <vt:lpstr>Our Parallels with The American Legion</vt:lpstr>
      <vt:lpstr>Administration of Squadrons</vt:lpstr>
      <vt:lpstr>Programs &amp; Responsibilities</vt:lpstr>
      <vt:lpstr>Leadership &amp; Management</vt:lpstr>
      <vt:lpstr>Squadron &amp; Post Relationship</vt:lpstr>
      <vt:lpstr>Squadron &amp; Post Relationship</vt:lpstr>
      <vt:lpstr>Squadron &amp; Post Relationship</vt:lpstr>
      <vt:lpstr>Squadron &amp; Post Relationship</vt:lpstr>
      <vt:lpstr>Squadrons and Membership </vt:lpstr>
      <vt:lpstr>Squadrons and Membership </vt:lpstr>
      <vt:lpstr>Squadrons and Membership </vt:lpstr>
      <vt:lpstr>Squadrons and Membership </vt:lpstr>
      <vt:lpstr>What the Squadron Decides </vt:lpstr>
      <vt:lpstr>What the Squadron Decides </vt:lpstr>
      <vt:lpstr>Fundamentals of Squadron Organization </vt:lpstr>
      <vt:lpstr>Fundamentals of Squadron Organization </vt:lpstr>
      <vt:lpstr>Fundamentals of Squadron Organization </vt:lpstr>
      <vt:lpstr>Fundamentals of Squadron Organization </vt:lpstr>
      <vt:lpstr>Slide 24</vt:lpstr>
      <vt:lpstr>Fundamentals of Squadron Organization </vt:lpstr>
      <vt:lpstr>Recruiting &amp; Retention </vt:lpstr>
      <vt:lpstr>Recruiting &amp; Retention </vt:lpstr>
      <vt:lpstr>Recruiting &amp; Retention </vt:lpstr>
      <vt:lpstr>Recruiting &amp; Retention </vt:lpstr>
      <vt:lpstr>Recruiting &amp; Retention </vt:lpstr>
      <vt:lpstr>Proof of Eligibility </vt:lpstr>
      <vt:lpstr>Proof of Eligibility </vt:lpstr>
      <vt:lpstr>Proof of Eligibility </vt:lpstr>
      <vt:lpstr>Proof of Eligibility </vt:lpstr>
      <vt:lpstr>Life Membership </vt:lpstr>
      <vt:lpstr>Life Membership </vt:lpstr>
      <vt:lpstr>Life Membership </vt:lpstr>
      <vt:lpstr>Life Membership </vt:lpstr>
      <vt:lpstr>Organizational Structure </vt:lpstr>
      <vt:lpstr>Squadron Officers Duties </vt:lpstr>
      <vt:lpstr>Squadron Officers Duties </vt:lpstr>
      <vt:lpstr>Squadron Officers Duties </vt:lpstr>
      <vt:lpstr>Squadron Officers Duties </vt:lpstr>
      <vt:lpstr>Squadron Officers Duties </vt:lpstr>
      <vt:lpstr>Squadron Officers Duties </vt:lpstr>
      <vt:lpstr>Squadron Officers Duties </vt:lpstr>
      <vt:lpstr>Squadron Officers Duties </vt:lpstr>
      <vt:lpstr>Squadron Officers Duties </vt:lpstr>
      <vt:lpstr>Squadron Officers Duties </vt:lpstr>
      <vt:lpstr>Squadron Officers Duties </vt:lpstr>
      <vt:lpstr>Squadron Officers Duties </vt:lpstr>
      <vt:lpstr>Squadron Officers Duties </vt:lpstr>
      <vt:lpstr>Squadron Officers Duties </vt:lpstr>
      <vt:lpstr>Squadron Officers Duties </vt:lpstr>
      <vt:lpstr>Squadron Officers Duties </vt:lpstr>
      <vt:lpstr>Role of The Advisor</vt:lpstr>
      <vt:lpstr>Role of Advisor</vt:lpstr>
      <vt:lpstr>Role of The Advisor</vt:lpstr>
      <vt:lpstr>Role of The Advisor</vt:lpstr>
      <vt:lpstr>Advisor’s Responsibilities</vt:lpstr>
      <vt:lpstr>Advisor’s Responsibilities</vt:lpstr>
      <vt:lpstr>Advisor’s Responsibilities</vt:lpstr>
      <vt:lpstr>Advisor Tools</vt:lpstr>
      <vt:lpstr>Self Assessment Do you have the Skills?</vt:lpstr>
      <vt:lpstr>Self Assessment Do you have the Skills?</vt:lpstr>
      <vt:lpstr>Self Assessment Do you have the Skills?</vt:lpstr>
      <vt:lpstr>Self Assessment The Basics… You Must:</vt:lpstr>
      <vt:lpstr>Self Assessment The Basics…  You must:</vt:lpstr>
      <vt:lpstr>Leadership Characteristics</vt:lpstr>
      <vt:lpstr>Leadership Characteristics</vt:lpstr>
      <vt:lpstr>Leadership Characteristics</vt:lpstr>
      <vt:lpstr>Leadership Characteristics</vt:lpstr>
      <vt:lpstr>Leadership Characteristics</vt:lpstr>
      <vt:lpstr>Leadership Characteristics</vt:lpstr>
      <vt:lpstr>Leadership Characteristics</vt:lpstr>
      <vt:lpstr>Leadership Characteristics</vt:lpstr>
      <vt:lpstr>Leadership Characteristics</vt:lpstr>
      <vt:lpstr>Leadership Characteristics</vt:lpstr>
      <vt:lpstr>Leadership Characteristics</vt:lpstr>
      <vt:lpstr>Leadership Characteristics</vt:lpstr>
      <vt:lpstr>Leadership Characteristics</vt:lpstr>
      <vt:lpstr>Leadership Characteristics</vt:lpstr>
      <vt:lpstr>Leadership Characteristics</vt:lpstr>
      <vt:lpstr>Team Building Characteristics</vt:lpstr>
      <vt:lpstr>Team Building Characteristics</vt:lpstr>
      <vt:lpstr>Team Building Characteristics</vt:lpstr>
      <vt:lpstr>Team Building Characteristics</vt:lpstr>
      <vt:lpstr>Seven Basics of Team Leadership</vt:lpstr>
      <vt:lpstr>Seven Basics of Team Leadership</vt:lpstr>
      <vt:lpstr>Seven Basics of Team Leadership</vt:lpstr>
      <vt:lpstr>CHARACTERISTICS OF TEAM MEMBERS</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Sons of The American Legion National Membership History Since 1993</vt:lpstr>
      <vt:lpstr>Membership</vt:lpstr>
      <vt:lpstr>Exact Date Changes each Year Membership Target Dates Sons of The American Legion</vt:lpstr>
      <vt:lpstr>Membership Card Processing</vt:lpstr>
      <vt:lpstr>Renewal Membership Cards</vt:lpstr>
      <vt:lpstr>Renewal Membership Cards</vt:lpstr>
      <vt:lpstr>Renewal Membership Cards</vt:lpstr>
      <vt:lpstr>Renewal Membership Cards</vt:lpstr>
      <vt:lpstr>Slide 125</vt:lpstr>
      <vt:lpstr>Slide 126</vt:lpstr>
      <vt:lpstr>Slide 127</vt:lpstr>
      <vt:lpstr>“New Member” Membership Cards</vt:lpstr>
      <vt:lpstr>“New Member” Membership Cards</vt:lpstr>
      <vt:lpstr>“New Member” Membership Cards</vt:lpstr>
      <vt:lpstr>Programs</vt:lpstr>
      <vt:lpstr>Americanism</vt:lpstr>
      <vt:lpstr>Americanism</vt:lpstr>
      <vt:lpstr>Programs</vt:lpstr>
      <vt:lpstr>Children &amp; Youth</vt:lpstr>
      <vt:lpstr>Children &amp; Youth</vt:lpstr>
      <vt:lpstr>The American Legion Child Welfare Foundation</vt:lpstr>
      <vt:lpstr>The American Legion Child Welfare Foundation</vt:lpstr>
      <vt:lpstr>The American Legion Child Welfare Foundation</vt:lpstr>
      <vt:lpstr>The American Legion Child Welfare Foundation</vt:lpstr>
      <vt:lpstr>The American Legion Child Welfare Foundation</vt:lpstr>
      <vt:lpstr>The American Legion Child Welfare Foundation</vt:lpstr>
      <vt:lpstr>CWF Grants - 2019</vt:lpstr>
      <vt:lpstr>CWF Grants - 2019</vt:lpstr>
      <vt:lpstr>CWF Grants - 2019</vt:lpstr>
      <vt:lpstr>CWF Grants - 2019</vt:lpstr>
      <vt:lpstr>Children’s Miracle Network</vt:lpstr>
      <vt:lpstr>Josh &amp; Friends</vt:lpstr>
      <vt:lpstr>Josh &amp; Friends</vt:lpstr>
      <vt:lpstr>Spinoza’s “Buddy Bear” Project</vt:lpstr>
      <vt:lpstr>Special Olympics</vt:lpstr>
      <vt:lpstr>Special Olympics</vt:lpstr>
      <vt:lpstr>Special Olympics</vt:lpstr>
      <vt:lpstr>Special Olympics</vt:lpstr>
      <vt:lpstr>Veterans Affairs &amp; Rehabilitation</vt:lpstr>
      <vt:lpstr>Veterans Affairs &amp; Rehabilitation</vt:lpstr>
      <vt:lpstr>Legislative Affairs</vt:lpstr>
      <vt:lpstr>Public Relations</vt:lpstr>
      <vt:lpstr>Community Service</vt:lpstr>
      <vt:lpstr>Community Service</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Squadron Forms</vt:lpstr>
      <vt:lpstr>National Report Forms</vt:lpstr>
      <vt:lpstr>Detachment Convention</vt:lpstr>
      <vt:lpstr>Detachment Convention</vt:lpstr>
      <vt:lpstr>Detachment Convention</vt:lpstr>
      <vt:lpstr>Module 1</vt:lpstr>
      <vt:lpstr>Module 2</vt:lpstr>
      <vt:lpstr>Module 3</vt:lpstr>
      <vt:lpstr>Module 4</vt:lpstr>
      <vt:lpstr>Module 5</vt:lpstr>
      <vt:lpstr>Module 6</vt:lpstr>
      <vt:lpstr>Certification of Officers</vt:lpstr>
      <vt:lpstr>Module 7</vt:lpstr>
      <vt:lpstr>Module 8</vt:lpstr>
      <vt:lpstr>Module 9</vt:lpstr>
      <vt:lpstr>Membership</vt:lpstr>
      <vt:lpstr>Programs</vt:lpstr>
      <vt:lpstr>Children &amp; Youth</vt:lpstr>
      <vt:lpstr>Americanism</vt:lpstr>
      <vt:lpstr>Pro Module 2</vt:lpstr>
      <vt:lpstr>Member Record Card</vt:lpstr>
      <vt:lpstr>Data Form</vt:lpstr>
      <vt:lpstr>Card Processing</vt:lpstr>
      <vt:lpstr>Record Card 2</vt:lpstr>
      <vt:lpstr>Pre-printed card</vt:lpstr>
      <vt:lpstr>Blank Card</vt:lpstr>
      <vt:lpstr>CWF</vt:lpstr>
      <vt:lpstr>CMN</vt:lpstr>
      <vt:lpstr>Spinoza</vt:lpstr>
      <vt:lpstr>Josh</vt:lpstr>
      <vt:lpstr>Special Olympics</vt:lpstr>
      <vt:lpstr>VA&amp;R</vt:lpstr>
      <vt:lpstr>Community Service</vt:lpstr>
      <vt:lpstr>Public Relations</vt:lpstr>
      <vt:lpstr>C&amp;Y Menu</vt:lpstr>
      <vt:lpstr>Legislative</vt:lpstr>
      <vt:lpstr>Target Dates</vt:lpstr>
      <vt:lpstr>Self assessment</vt:lpstr>
      <vt:lpstr>Leadership</vt:lpstr>
      <vt:lpstr>Teams</vt:lpstr>
      <vt:lpstr>Time</vt:lpstr>
      <vt:lpstr>Advisor</vt:lpstr>
      <vt:lpstr>Squadron Forms</vt:lpstr>
      <vt:lpstr>Application</vt:lpstr>
      <vt:lpstr>Blue Brigade</vt:lpstr>
      <vt:lpstr>Birthday Data</vt:lpstr>
      <vt:lpstr>5-Star</vt:lpstr>
      <vt:lpstr>Transmittal</vt:lpstr>
      <vt:lpstr>C&amp;Y Report</vt:lpstr>
      <vt:lpstr>Spinoza Report</vt:lpstr>
      <vt:lpstr>Josh Report</vt:lpstr>
      <vt:lpstr>VA&amp;R Report</vt:lpstr>
      <vt:lpstr>VAVS Report</vt:lpstr>
      <vt:lpstr>History Book</vt:lpstr>
      <vt:lpstr>Scrap Book</vt:lpstr>
      <vt:lpstr>National Reports</vt:lpstr>
      <vt:lpstr>Detachment Convention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Sons of the American Legion National Detachment Commander’s Instructional Institute</dc:title>
  <dc:creator>vALUED cUSTOMER</dc:creator>
  <cp:lastModifiedBy>Terry Harris</cp:lastModifiedBy>
  <cp:revision>34</cp:revision>
  <dcterms:created xsi:type="dcterms:W3CDTF">2003-10-10T13:10:44Z</dcterms:created>
  <dcterms:modified xsi:type="dcterms:W3CDTF">2023-05-08T20:48:45Z</dcterms:modified>
</cp:coreProperties>
</file>