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65" r:id="rId3"/>
    <p:sldId id="257" r:id="rId4"/>
    <p:sldId id="266" r:id="rId5"/>
    <p:sldId id="259" r:id="rId6"/>
    <p:sldId id="260" r:id="rId7"/>
    <p:sldId id="261" r:id="rId8"/>
    <p:sldId id="262" r:id="rId9"/>
    <p:sldId id="280" r:id="rId10"/>
    <p:sldId id="347" r:id="rId11"/>
    <p:sldId id="263" r:id="rId12"/>
    <p:sldId id="351" r:id="rId13"/>
    <p:sldId id="338" r:id="rId14"/>
    <p:sldId id="349" r:id="rId15"/>
    <p:sldId id="348" r:id="rId1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>
      <p:cViewPr varScale="1">
        <p:scale>
          <a:sx n="78" d="100"/>
          <a:sy n="78" d="100"/>
        </p:scale>
        <p:origin x="850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576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89835" y="1147508"/>
            <a:ext cx="8211820" cy="143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2D5395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568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4888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786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748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4629" y="1784730"/>
            <a:ext cx="11362740" cy="1671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0589" y="276478"/>
            <a:ext cx="642112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51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R="186690" algn="l" rtl="0">
              <a:lnSpc>
                <a:spcPct val="90000"/>
              </a:lnSpc>
              <a:spcBef>
                <a:spcPct val="0"/>
              </a:spcBef>
            </a:pPr>
            <a:r>
              <a:rPr lang="en-US" sz="3300" b="1" kern="1200" spc="-7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Wynola</a:t>
            </a:r>
            <a:r>
              <a:rPr lang="en-US" sz="3300" b="1" kern="1200" spc="-125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300" b="1" kern="12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Water</a:t>
            </a:r>
            <a:r>
              <a:rPr lang="en-US" sz="3300" b="1" kern="1200" spc="-135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300" b="1" kern="1200" spc="-4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District</a:t>
            </a:r>
            <a:br>
              <a:rPr lang="en-US" sz="3300" b="1" kern="1200" spc="-4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3300" b="1" kern="1200" spc="-4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Board of Directors Meeting</a:t>
            </a:r>
            <a:br>
              <a:rPr lang="en-US" sz="3300" b="1" kern="1200" spc="-4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br>
              <a:rPr lang="en-US" sz="3300" b="1" kern="1200" spc="-4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3300" b="0" kern="1200" spc="-15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April 8, </a:t>
            </a:r>
            <a:r>
              <a:rPr lang="en-US" sz="3300" b="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2023</a:t>
            </a:r>
            <a:br>
              <a:rPr lang="en-US" sz="3300" b="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3300" b="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9:00 a.m.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46627" y="4750893"/>
            <a:ext cx="4645250" cy="11478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508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32504" algn="l"/>
              </a:tabLst>
              <a:defRPr/>
            </a:pPr>
            <a:r>
              <a:rPr kumimoji="0" lang="en-US" sz="2000" b="1" i="0" u="none" strike="noStrike" kern="1200" cap="none" spc="-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Santa</a:t>
            </a:r>
            <a:r>
              <a:rPr kumimoji="0" lang="en-US" sz="2000" b="1" i="0" u="none" strike="noStrike" kern="1200" cap="none" spc="-3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-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Ysabel</a:t>
            </a:r>
            <a:r>
              <a:rPr kumimoji="0" lang="en-US" sz="2000" b="1" i="0" u="none" strike="noStrike" kern="1200" cap="none" spc="-3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-2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Nature</a:t>
            </a:r>
            <a:r>
              <a:rPr kumimoji="0" lang="en-US" sz="2000" b="1" i="0" u="none" strike="noStrike" kern="1200" cap="none" spc="-3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-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Center	</a:t>
            </a:r>
          </a:p>
          <a:p>
            <a:pPr marL="0" marR="508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32504" algn="l"/>
              </a:tabLst>
              <a:defRPr/>
            </a:pPr>
            <a:r>
              <a:rPr kumimoji="0" lang="en-US" sz="2000" b="1" i="0" u="none" strike="noStrike" kern="1200" cap="none" spc="-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22135</a:t>
            </a:r>
            <a:r>
              <a:rPr kumimoji="0" lang="en-US" sz="2000" b="1" i="0" u="none" strike="noStrike" kern="1200" cap="none" spc="-8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</a:t>
            </a:r>
            <a:r>
              <a:rPr kumimoji="0" lang="en-US" sz="2000" b="1" i="0" u="none" strike="noStrike" kern="1200" cap="none" spc="-6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</a:t>
            </a:r>
            <a:r>
              <a:rPr kumimoji="0" lang="en-US" sz="2000" b="1" i="0" u="none" strike="noStrike" kern="1200" cap="none" spc="-6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-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79 </a:t>
            </a:r>
            <a:r>
              <a:rPr kumimoji="0" lang="en-US" sz="2000" b="1" i="0" u="none" strike="noStrike" kern="1200" cap="none" spc="-52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-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Santa </a:t>
            </a:r>
            <a:r>
              <a:rPr kumimoji="0" lang="en-US" sz="2000" b="1" i="0" u="none" strike="noStrike" kern="1200" cap="none" spc="-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Ysabel</a:t>
            </a:r>
            <a:r>
              <a:rPr kumimoji="0" lang="en-US" sz="2000" b="1" i="0" u="none" strike="noStrike" kern="1200" cap="none" spc="-7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</a:t>
            </a:r>
            <a:r>
              <a:rPr kumimoji="0" lang="en-US" sz="2000" b="1" i="0" u="none" strike="noStrike" kern="1200" cap="none" spc="-3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-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92070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382" y="774254"/>
            <a:ext cx="4047843" cy="394132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8832" y="515382"/>
            <a:ext cx="10554335" cy="49834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lnSpc>
                <a:spcPct val="100000"/>
              </a:lnSpc>
              <a:tabLst>
                <a:tab pos="1047115" algn="l"/>
              </a:tabLst>
            </a:pPr>
            <a:r>
              <a:rPr lang="en-US" sz="5400" b="1" spc="-5" dirty="0">
                <a:latin typeface="Calibri"/>
                <a:cs typeface="Calibri"/>
              </a:rPr>
              <a:t>10.		Motion to adjourn</a:t>
            </a:r>
            <a:endParaRPr lang="en-US" sz="5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en-US" sz="53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lang="en-US" sz="5400" b="1" spc="-25" dirty="0">
                <a:latin typeface="Calibri"/>
                <a:cs typeface="Calibri"/>
              </a:rPr>
              <a:t>Next</a:t>
            </a:r>
            <a:r>
              <a:rPr lang="en-US" sz="5400" b="1" spc="-20" dirty="0">
                <a:latin typeface="Calibri"/>
                <a:cs typeface="Calibri"/>
              </a:rPr>
              <a:t> </a:t>
            </a:r>
            <a:r>
              <a:rPr lang="en-US" sz="5400" b="1" spc="-5" dirty="0">
                <a:latin typeface="Calibri"/>
                <a:cs typeface="Calibri"/>
              </a:rPr>
              <a:t>Meeting: May 13, </a:t>
            </a:r>
            <a:r>
              <a:rPr lang="en-US" sz="5400" b="1" dirty="0">
                <a:latin typeface="Calibri"/>
                <a:cs typeface="Calibri"/>
              </a:rPr>
              <a:t>2023 </a:t>
            </a:r>
            <a:r>
              <a:rPr lang="en-US" sz="5400" b="1" spc="5" dirty="0">
                <a:latin typeface="Calibri"/>
                <a:cs typeface="Calibri"/>
              </a:rPr>
              <a:t> </a:t>
            </a:r>
            <a:br>
              <a:rPr lang="en-US" sz="5400" b="1" spc="5" dirty="0">
                <a:latin typeface="Calibri"/>
                <a:cs typeface="Calibri"/>
              </a:rPr>
            </a:br>
            <a:r>
              <a:rPr lang="en-US" sz="5400" b="1" spc="5" dirty="0">
                <a:latin typeface="Calibri"/>
                <a:cs typeface="Calibri"/>
              </a:rPr>
              <a:t>(2</a:t>
            </a:r>
            <a:r>
              <a:rPr lang="en-US" sz="5400" b="1" spc="5" baseline="30000" dirty="0">
                <a:latin typeface="Calibri"/>
                <a:cs typeface="Calibri"/>
              </a:rPr>
              <a:t>nd</a:t>
            </a:r>
            <a:r>
              <a:rPr lang="en-US" sz="5400" b="1" spc="5" dirty="0">
                <a:latin typeface="Calibri"/>
                <a:cs typeface="Calibri"/>
              </a:rPr>
              <a:t> Saturday of the month) 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lang="en-US" sz="5400" b="1" dirty="0">
                <a:latin typeface="Calibri"/>
                <a:cs typeface="Calibri"/>
              </a:rPr>
              <a:t>9:00</a:t>
            </a:r>
            <a:r>
              <a:rPr lang="en-US" sz="5400" b="1" spc="-5" dirty="0">
                <a:latin typeface="Calibri"/>
                <a:cs typeface="Calibri"/>
              </a:rPr>
              <a:t> </a:t>
            </a:r>
            <a:r>
              <a:rPr lang="en-US" sz="5400" b="1" spc="-10" dirty="0">
                <a:latin typeface="Calibri"/>
                <a:cs typeface="Calibri"/>
              </a:rPr>
              <a:t>a.m.</a:t>
            </a:r>
            <a:r>
              <a:rPr lang="en-US" sz="5400" b="1" spc="-5" dirty="0">
                <a:latin typeface="Calibri"/>
                <a:cs typeface="Calibri"/>
              </a:rPr>
              <a:t> </a:t>
            </a:r>
            <a:br>
              <a:rPr lang="en-US" sz="5400" b="1" spc="-5" dirty="0">
                <a:latin typeface="Calibri"/>
                <a:cs typeface="Calibri"/>
              </a:rPr>
            </a:br>
            <a:r>
              <a:rPr lang="en-US" sz="5400" b="1" spc="-25" dirty="0">
                <a:latin typeface="Calibri"/>
                <a:cs typeface="Calibri"/>
              </a:rPr>
              <a:t>Santa</a:t>
            </a:r>
            <a:r>
              <a:rPr lang="en-US" sz="5400" b="1" dirty="0">
                <a:latin typeface="Calibri"/>
                <a:cs typeface="Calibri"/>
              </a:rPr>
              <a:t> </a:t>
            </a:r>
            <a:r>
              <a:rPr lang="en-US" sz="5400" b="1" spc="-60" dirty="0">
                <a:latin typeface="Calibri"/>
                <a:cs typeface="Calibri"/>
              </a:rPr>
              <a:t>Ysabel</a:t>
            </a:r>
            <a:r>
              <a:rPr lang="en-US" sz="5400" b="1" spc="-25" dirty="0">
                <a:latin typeface="Calibri"/>
                <a:cs typeface="Calibri"/>
              </a:rPr>
              <a:t> Nature</a:t>
            </a:r>
            <a:r>
              <a:rPr lang="en-US" sz="5400" b="1" spc="10" dirty="0">
                <a:latin typeface="Calibri"/>
                <a:cs typeface="Calibri"/>
              </a:rPr>
              <a:t> </a:t>
            </a:r>
            <a:r>
              <a:rPr lang="en-US" sz="5400" b="1" spc="-25" dirty="0">
                <a:latin typeface="Calibri"/>
                <a:cs typeface="Calibri"/>
              </a:rPr>
              <a:t>Center</a:t>
            </a:r>
            <a:endParaRPr lang="en-US" sz="5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D12383-40DF-7334-08F5-F98FED40A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789" y="0"/>
            <a:ext cx="105564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539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R="186690" algn="l" rtl="0">
              <a:lnSpc>
                <a:spcPct val="90000"/>
              </a:lnSpc>
              <a:spcBef>
                <a:spcPct val="0"/>
              </a:spcBef>
            </a:pPr>
            <a:r>
              <a:rPr lang="en-US" sz="3300" b="1" kern="1200" spc="-7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Wynola</a:t>
            </a:r>
            <a:r>
              <a:rPr lang="en-US" sz="3300" b="1" kern="1200" spc="-125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300" b="1" kern="12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Water</a:t>
            </a:r>
            <a:r>
              <a:rPr lang="en-US" sz="3300" b="1" kern="1200" spc="-135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300" b="1" kern="1200" spc="-4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District</a:t>
            </a:r>
            <a:br>
              <a:rPr lang="en-US" sz="3300" b="1" kern="1200" spc="-4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3300" b="1" kern="1200" spc="-4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Board of Directors Meeting</a:t>
            </a:r>
            <a:br>
              <a:rPr lang="en-US" sz="3300" b="1" kern="1200" spc="-4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br>
              <a:rPr lang="en-US" sz="3300" b="1" kern="1200" spc="-4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3300" b="1" kern="1200" spc="-4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April 8</a:t>
            </a:r>
            <a:r>
              <a:rPr lang="en-US" sz="3300" b="0" kern="1200" spc="-15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,</a:t>
            </a:r>
            <a:r>
              <a:rPr lang="en-US" sz="3300" b="0" kern="1200" spc="-5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300" b="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2023</a:t>
            </a:r>
            <a:br>
              <a:rPr lang="en-US" sz="3300" b="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3300" b="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9:00 a.m.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46627" y="4750893"/>
            <a:ext cx="4645250" cy="11478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508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32504" algn="l"/>
              </a:tabLst>
              <a:defRPr/>
            </a:pPr>
            <a:r>
              <a:rPr kumimoji="0" lang="en-US" sz="2000" b="1" i="0" u="none" strike="noStrike" kern="1200" cap="none" spc="-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Santa</a:t>
            </a:r>
            <a:r>
              <a:rPr kumimoji="0" lang="en-US" sz="2000" b="1" i="0" u="none" strike="noStrike" kern="1200" cap="none" spc="-3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-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Ysabel</a:t>
            </a:r>
            <a:r>
              <a:rPr kumimoji="0" lang="en-US" sz="2000" b="1" i="0" u="none" strike="noStrike" kern="1200" cap="none" spc="-3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-2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Nature</a:t>
            </a:r>
            <a:r>
              <a:rPr kumimoji="0" lang="en-US" sz="2000" b="1" i="0" u="none" strike="noStrike" kern="1200" cap="none" spc="-3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-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Center	</a:t>
            </a:r>
          </a:p>
          <a:p>
            <a:pPr marL="0" marR="508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32504" algn="l"/>
              </a:tabLst>
              <a:defRPr/>
            </a:pPr>
            <a:r>
              <a:rPr kumimoji="0" lang="en-US" sz="2000" b="1" i="0" u="none" strike="noStrike" kern="1200" cap="none" spc="-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22135</a:t>
            </a:r>
            <a:r>
              <a:rPr kumimoji="0" lang="en-US" sz="2000" b="1" i="0" u="none" strike="noStrike" kern="1200" cap="none" spc="-8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</a:t>
            </a:r>
            <a:r>
              <a:rPr kumimoji="0" lang="en-US" sz="2000" b="1" i="0" u="none" strike="noStrike" kern="1200" cap="none" spc="-6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</a:t>
            </a:r>
            <a:r>
              <a:rPr kumimoji="0" lang="en-US" sz="2000" b="1" i="0" u="none" strike="noStrike" kern="1200" cap="none" spc="-6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-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79 </a:t>
            </a:r>
            <a:r>
              <a:rPr kumimoji="0" lang="en-US" sz="2000" b="1" i="0" u="none" strike="noStrike" kern="1200" cap="none" spc="-52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-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Santa </a:t>
            </a:r>
            <a:r>
              <a:rPr kumimoji="0" lang="en-US" sz="2000" b="1" i="0" u="none" strike="noStrike" kern="1200" cap="none" spc="-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Ysabel</a:t>
            </a:r>
            <a:r>
              <a:rPr kumimoji="0" lang="en-US" sz="2000" b="1" i="0" u="none" strike="noStrike" kern="1200" cap="none" spc="-7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</a:t>
            </a:r>
            <a:r>
              <a:rPr kumimoji="0" lang="en-US" sz="2000" b="1" i="0" u="none" strike="noStrike" kern="1200" cap="none" spc="-3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-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92070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382" y="774254"/>
            <a:ext cx="4047843" cy="394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512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Fire extinguisher and hose reel in hotel corridor">
            <a:extLst>
              <a:ext uri="{FF2B5EF4-FFF2-40B4-BE49-F238E27FC236}">
                <a16:creationId xmlns:a16="http://schemas.microsoft.com/office/drawing/2014/main" id="{6C06C5C2-E45A-C080-5E61-6EA1D30311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627" b="-1"/>
          <a:stretch/>
        </p:blipFill>
        <p:spPr>
          <a:xfrm>
            <a:off x="3399077" y="-72179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35711D-E857-F271-DC94-A39EDED1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0" y="1122363"/>
            <a:ext cx="7142019" cy="320413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 rtl="0">
              <a:lnSpc>
                <a:spcPct val="90000"/>
              </a:lnSpc>
              <a:spcBef>
                <a:spcPct val="0"/>
              </a:spcBef>
            </a:pPr>
            <a:r>
              <a:rPr lang="en-US" kern="1200" dirty="0">
                <a:latin typeface="+mj-lt"/>
                <a:cs typeface="+mj-cs"/>
              </a:rPr>
              <a:t>Wynola Estates Fire Safe Council</a:t>
            </a:r>
            <a:br>
              <a:rPr lang="en-US" kern="1200" dirty="0">
                <a:latin typeface="+mj-lt"/>
                <a:cs typeface="+mj-cs"/>
              </a:rPr>
            </a:br>
            <a:br>
              <a:rPr lang="en-US" kern="1200" dirty="0">
                <a:latin typeface="+mj-lt"/>
                <a:cs typeface="+mj-cs"/>
              </a:rPr>
            </a:br>
            <a:r>
              <a:rPr lang="en-US" kern="1200" dirty="0">
                <a:latin typeface="+mj-lt"/>
                <a:cs typeface="+mj-cs"/>
              </a:rPr>
              <a:t>Board Meeting - </a:t>
            </a:r>
            <a:br>
              <a:rPr lang="en-US" kern="1200" dirty="0">
                <a:latin typeface="+mj-lt"/>
                <a:cs typeface="+mj-cs"/>
              </a:rPr>
            </a:br>
            <a:r>
              <a:rPr lang="en-US" kern="1200" dirty="0">
                <a:latin typeface="+mj-lt"/>
                <a:cs typeface="+mj-cs"/>
              </a:rPr>
              <a:t>April 8, 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16040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963EA4F-2A79-0967-67C9-D6157A6FFF75}"/>
              </a:ext>
            </a:extLst>
          </p:cNvPr>
          <p:cNvSpPr txBox="1"/>
          <p:nvPr/>
        </p:nvSpPr>
        <p:spPr>
          <a:xfrm>
            <a:off x="609600" y="304800"/>
            <a:ext cx="85344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65">
              <a:lnSpc>
                <a:spcPct val="100000"/>
              </a:lnSpc>
              <a:spcBef>
                <a:spcPts val="105"/>
              </a:spcBef>
              <a:tabLst>
                <a:tab pos="572770" algn="l"/>
              </a:tabLst>
            </a:pPr>
            <a:r>
              <a:rPr lang="en-US" sz="4400" b="1" spc="-5" dirty="0">
                <a:latin typeface="Calibri"/>
                <a:cs typeface="Calibri"/>
              </a:rPr>
              <a:t>Agenda:</a:t>
            </a:r>
            <a:endParaRPr lang="en-US" sz="4400" dirty="0">
              <a:latin typeface="Calibri"/>
              <a:cs typeface="Calibri"/>
            </a:endParaRPr>
          </a:p>
          <a:p>
            <a:pPr marL="1029335" marR="5080" lvl="1" indent="-509270">
              <a:lnSpc>
                <a:spcPct val="100000"/>
              </a:lnSpc>
              <a:spcBef>
                <a:spcPts val="5"/>
              </a:spcBef>
              <a:buFont typeface="Calibri"/>
              <a:buAutoNum type="alphaLcParenR"/>
              <a:tabLst>
                <a:tab pos="1097915" algn="l"/>
              </a:tabLst>
            </a:pPr>
            <a:r>
              <a:rPr lang="en-US" sz="4400" b="1" spc="-15" dirty="0">
                <a:latin typeface="Calibri"/>
                <a:cs typeface="Calibri"/>
              </a:rPr>
              <a:t>Call to Order</a:t>
            </a:r>
          </a:p>
          <a:p>
            <a:pPr marL="1029335" marR="5080" lvl="1" indent="-509270">
              <a:lnSpc>
                <a:spcPct val="100000"/>
              </a:lnSpc>
              <a:spcBef>
                <a:spcPts val="5"/>
              </a:spcBef>
              <a:buFont typeface="Calibri"/>
              <a:buAutoNum type="alphaLcParenR"/>
              <a:tabLst>
                <a:tab pos="1097915" algn="l"/>
              </a:tabLst>
            </a:pPr>
            <a:r>
              <a:rPr lang="en-US" sz="4400" b="1" spc="-15" dirty="0">
                <a:latin typeface="Calibri"/>
                <a:cs typeface="Calibri"/>
              </a:rPr>
              <a:t>Old Business</a:t>
            </a:r>
          </a:p>
          <a:p>
            <a:pPr marL="520065" marR="5080" lvl="1">
              <a:lnSpc>
                <a:spcPct val="100000"/>
              </a:lnSpc>
              <a:spcBef>
                <a:spcPts val="5"/>
              </a:spcBef>
              <a:tabLst>
                <a:tab pos="1097915" algn="l"/>
              </a:tabLst>
            </a:pPr>
            <a:r>
              <a:rPr lang="en-US" sz="4400" b="1" spc="-15" dirty="0">
                <a:latin typeface="Calibri"/>
                <a:cs typeface="Calibri"/>
              </a:rPr>
              <a:t>c) </a:t>
            </a:r>
            <a:r>
              <a:rPr lang="en-US" sz="4400" b="1" spc="-15">
                <a:latin typeface="Calibri"/>
                <a:cs typeface="Calibri"/>
              </a:rPr>
              <a:t>New Business</a:t>
            </a:r>
            <a:endParaRPr lang="en-US" sz="4400" b="1" spc="-15" dirty="0">
              <a:latin typeface="Calibri"/>
              <a:cs typeface="Calibri"/>
            </a:endParaRPr>
          </a:p>
          <a:p>
            <a:pPr marL="520065" marR="5080" lvl="1">
              <a:lnSpc>
                <a:spcPct val="100000"/>
              </a:lnSpc>
              <a:spcBef>
                <a:spcPts val="5"/>
              </a:spcBef>
              <a:tabLst>
                <a:tab pos="1097915" algn="l"/>
              </a:tabLst>
            </a:pPr>
            <a:r>
              <a:rPr lang="en-US" sz="4400" b="1" spc="-15" dirty="0">
                <a:latin typeface="Calibri"/>
                <a:cs typeface="Calibri"/>
              </a:rPr>
              <a:t>d) Adjourn</a:t>
            </a:r>
            <a:endParaRPr lang="en-US" sz="44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68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65520" y="3203448"/>
            <a:ext cx="60960" cy="451103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39520" y="591058"/>
            <a:ext cx="10212705" cy="27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0" indent="-91503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927100" algn="l"/>
                <a:tab pos="927735" algn="l"/>
              </a:tabLst>
            </a:pPr>
            <a:r>
              <a:rPr sz="6000" b="1" spc="-5" dirty="0">
                <a:latin typeface="Calibri"/>
                <a:cs typeface="Calibri"/>
              </a:rPr>
              <a:t>Call</a:t>
            </a:r>
            <a:r>
              <a:rPr sz="6000" b="1" spc="-20" dirty="0">
                <a:latin typeface="Calibri"/>
                <a:cs typeface="Calibri"/>
              </a:rPr>
              <a:t> </a:t>
            </a:r>
            <a:r>
              <a:rPr sz="6000" b="1" spc="-30" dirty="0">
                <a:latin typeface="Calibri"/>
                <a:cs typeface="Calibri"/>
              </a:rPr>
              <a:t>to</a:t>
            </a:r>
            <a:r>
              <a:rPr sz="6000" b="1" spc="-15" dirty="0">
                <a:latin typeface="Calibri"/>
                <a:cs typeface="Calibri"/>
              </a:rPr>
              <a:t> Order</a:t>
            </a:r>
            <a:endParaRPr sz="6000" dirty="0">
              <a:latin typeface="Calibri"/>
              <a:cs typeface="Calibri"/>
            </a:endParaRPr>
          </a:p>
          <a:p>
            <a:pPr marL="927100" indent="-915035">
              <a:lnSpc>
                <a:spcPct val="100000"/>
              </a:lnSpc>
              <a:buAutoNum type="arabicPeriod"/>
              <a:tabLst>
                <a:tab pos="927100" algn="l"/>
                <a:tab pos="927735" algn="l"/>
              </a:tabLst>
            </a:pPr>
            <a:r>
              <a:rPr sz="6000" b="1" spc="-30" dirty="0">
                <a:latin typeface="Calibri"/>
                <a:cs typeface="Calibri"/>
              </a:rPr>
              <a:t>Roll</a:t>
            </a:r>
            <a:r>
              <a:rPr sz="6000" b="1" spc="-10" dirty="0">
                <a:latin typeface="Calibri"/>
                <a:cs typeface="Calibri"/>
              </a:rPr>
              <a:t> </a:t>
            </a:r>
            <a:r>
              <a:rPr sz="6000" b="1" spc="-5" dirty="0">
                <a:latin typeface="Calibri"/>
                <a:cs typeface="Calibri"/>
              </a:rPr>
              <a:t>Call</a:t>
            </a:r>
            <a:r>
              <a:rPr sz="6000" b="1" spc="-15" dirty="0">
                <a:latin typeface="Calibri"/>
                <a:cs typeface="Calibri"/>
              </a:rPr>
              <a:t> </a:t>
            </a:r>
            <a:r>
              <a:rPr sz="6000" b="1" dirty="0">
                <a:latin typeface="Calibri"/>
                <a:cs typeface="Calibri"/>
              </a:rPr>
              <a:t>of</a:t>
            </a:r>
            <a:r>
              <a:rPr sz="6000" b="1" spc="-10" dirty="0">
                <a:latin typeface="Calibri"/>
                <a:cs typeface="Calibri"/>
              </a:rPr>
              <a:t> </a:t>
            </a:r>
            <a:r>
              <a:rPr sz="6000" b="1" spc="-15" dirty="0">
                <a:latin typeface="Calibri"/>
                <a:cs typeface="Calibri"/>
              </a:rPr>
              <a:t>Board</a:t>
            </a:r>
            <a:r>
              <a:rPr sz="6000" b="1" spc="-10" dirty="0">
                <a:latin typeface="Calibri"/>
                <a:cs typeface="Calibri"/>
              </a:rPr>
              <a:t> </a:t>
            </a:r>
            <a:r>
              <a:rPr sz="6000" b="1" dirty="0">
                <a:latin typeface="Calibri"/>
                <a:cs typeface="Calibri"/>
              </a:rPr>
              <a:t>of</a:t>
            </a:r>
            <a:r>
              <a:rPr sz="6000" b="1" spc="-10" dirty="0">
                <a:latin typeface="Calibri"/>
                <a:cs typeface="Calibri"/>
              </a:rPr>
              <a:t> </a:t>
            </a:r>
            <a:r>
              <a:rPr sz="6000" b="1" spc="-25" dirty="0">
                <a:latin typeface="Calibri"/>
                <a:cs typeface="Calibri"/>
              </a:rPr>
              <a:t>Directors</a:t>
            </a:r>
            <a:endParaRPr sz="6000" dirty="0">
              <a:latin typeface="Calibri"/>
              <a:cs typeface="Calibri"/>
            </a:endParaRPr>
          </a:p>
          <a:p>
            <a:pPr marL="927100" indent="-915035">
              <a:lnSpc>
                <a:spcPct val="100000"/>
              </a:lnSpc>
              <a:buAutoNum type="arabicPeriod"/>
              <a:tabLst>
                <a:tab pos="927100" algn="l"/>
                <a:tab pos="927735" algn="l"/>
              </a:tabLst>
            </a:pPr>
            <a:r>
              <a:rPr sz="6000" b="1" spc="-5" dirty="0">
                <a:latin typeface="Calibri"/>
                <a:cs typeface="Calibri"/>
              </a:rPr>
              <a:t>Additions</a:t>
            </a:r>
            <a:r>
              <a:rPr sz="6000" b="1" spc="-10" dirty="0">
                <a:latin typeface="Calibri"/>
                <a:cs typeface="Calibri"/>
              </a:rPr>
              <a:t> </a:t>
            </a:r>
            <a:r>
              <a:rPr sz="6000" b="1" spc="-30" dirty="0">
                <a:latin typeface="Calibri"/>
                <a:cs typeface="Calibri"/>
              </a:rPr>
              <a:t>to</a:t>
            </a:r>
            <a:r>
              <a:rPr sz="6000" b="1" spc="-5" dirty="0">
                <a:latin typeface="Calibri"/>
                <a:cs typeface="Calibri"/>
              </a:rPr>
              <a:t> </a:t>
            </a:r>
            <a:r>
              <a:rPr sz="6000" b="1" spc="-15" dirty="0">
                <a:latin typeface="Calibri"/>
                <a:cs typeface="Calibri"/>
              </a:rPr>
              <a:t>Agenda</a:t>
            </a:r>
            <a:endParaRPr lang="en-US" sz="6000" b="1" spc="-15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629" y="1784730"/>
            <a:ext cx="1136274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4365" marR="5080" indent="-6223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4</a:t>
            </a:r>
            <a:r>
              <a:rPr b="0" spc="-5" dirty="0">
                <a:latin typeface="Calibri"/>
                <a:cs typeface="Calibri"/>
              </a:rPr>
              <a:t>. </a:t>
            </a:r>
            <a:r>
              <a:rPr spc="-20" dirty="0"/>
              <a:t>Approval </a:t>
            </a:r>
            <a:r>
              <a:rPr dirty="0"/>
              <a:t>of </a:t>
            </a:r>
            <a:r>
              <a:rPr spc="-10" dirty="0"/>
              <a:t>meeting </a:t>
            </a:r>
            <a:r>
              <a:rPr spc="-15" dirty="0"/>
              <a:t>minutes </a:t>
            </a:r>
            <a:r>
              <a:rPr dirty="0"/>
              <a:t>of</a:t>
            </a:r>
            <a:r>
              <a:rPr lang="en-US" dirty="0"/>
              <a:t>  </a:t>
            </a:r>
            <a:r>
              <a:rPr dirty="0"/>
              <a:t> </a:t>
            </a:r>
            <a:r>
              <a:rPr spc="-1210" dirty="0"/>
              <a:t> </a:t>
            </a:r>
            <a:r>
              <a:rPr lang="en-US" spc="-1210" dirty="0"/>
              <a:t>     </a:t>
            </a:r>
            <a:r>
              <a:rPr lang="en-US" spc="-5" dirty="0"/>
              <a:t>March 11, 2023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30411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2119" y="376554"/>
            <a:ext cx="10804525" cy="6427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0" b="1" spc="-5" dirty="0">
                <a:latin typeface="Calibri"/>
                <a:cs typeface="Calibri"/>
              </a:rPr>
              <a:t>5</a:t>
            </a:r>
            <a:r>
              <a:rPr sz="1800" b="1">
                <a:latin typeface="Calibri"/>
                <a:cs typeface="Calibri"/>
              </a:rPr>
              <a:t>. </a:t>
            </a:r>
            <a:r>
              <a:rPr lang="en-US" sz="1800" b="1">
                <a:latin typeface="Calibri"/>
                <a:cs typeface="Calibri"/>
              </a:rPr>
              <a:t> </a:t>
            </a:r>
            <a:r>
              <a:rPr sz="6000" b="1" spc="-5">
                <a:latin typeface="Calibri"/>
                <a:cs typeface="Calibri"/>
              </a:rPr>
              <a:t>Publi</a:t>
            </a:r>
            <a:r>
              <a:rPr sz="6000" b="1">
                <a:latin typeface="Calibri"/>
                <a:cs typeface="Calibri"/>
              </a:rPr>
              <a:t>c</a:t>
            </a:r>
            <a:r>
              <a:rPr sz="6000" b="1" spc="-5">
                <a:latin typeface="Calibri"/>
                <a:cs typeface="Calibri"/>
              </a:rPr>
              <a:t> </a:t>
            </a:r>
            <a:r>
              <a:rPr sz="6000" b="1" spc="10" dirty="0">
                <a:latin typeface="Calibri"/>
                <a:cs typeface="Calibri"/>
              </a:rPr>
              <a:t>C</a:t>
            </a:r>
            <a:r>
              <a:rPr sz="6000" b="1" dirty="0">
                <a:latin typeface="Calibri"/>
                <a:cs typeface="Calibri"/>
              </a:rPr>
              <a:t>omme</a:t>
            </a:r>
            <a:r>
              <a:rPr sz="6000" b="1" spc="-50" dirty="0">
                <a:latin typeface="Calibri"/>
                <a:cs typeface="Calibri"/>
              </a:rPr>
              <a:t>n</a:t>
            </a:r>
            <a:r>
              <a:rPr sz="6000" b="1" dirty="0">
                <a:latin typeface="Calibri"/>
                <a:cs typeface="Calibri"/>
              </a:rPr>
              <a:t>ts:</a:t>
            </a:r>
            <a:r>
              <a:rPr sz="6000" b="1" spc="-25" dirty="0">
                <a:latin typeface="Calibri"/>
                <a:cs typeface="Calibri"/>
              </a:rPr>
              <a:t> </a:t>
            </a:r>
            <a:r>
              <a:rPr sz="6000" b="1" spc="-5" dirty="0">
                <a:latin typeface="Calibri"/>
                <a:cs typeface="Calibri"/>
              </a:rPr>
              <a:t>Opport</a:t>
            </a:r>
            <a:r>
              <a:rPr sz="6000" b="1" spc="-20" dirty="0">
                <a:latin typeface="Calibri"/>
                <a:cs typeface="Calibri"/>
              </a:rPr>
              <a:t>u</a:t>
            </a:r>
            <a:r>
              <a:rPr sz="6000" b="1" dirty="0">
                <a:latin typeface="Calibri"/>
                <a:cs typeface="Calibri"/>
              </a:rPr>
              <a:t>nity  </a:t>
            </a:r>
            <a:r>
              <a:rPr sz="6000" b="1" spc="-35" dirty="0">
                <a:latin typeface="Calibri"/>
                <a:cs typeface="Calibri"/>
              </a:rPr>
              <a:t>for</a:t>
            </a:r>
            <a:r>
              <a:rPr sz="6000" b="1" spc="-5" dirty="0">
                <a:latin typeface="Calibri"/>
                <a:cs typeface="Calibri"/>
              </a:rPr>
              <a:t> </a:t>
            </a:r>
            <a:r>
              <a:rPr sz="6000" b="1" spc="-15" dirty="0">
                <a:latin typeface="Calibri"/>
                <a:cs typeface="Calibri"/>
              </a:rPr>
              <a:t>members</a:t>
            </a:r>
            <a:r>
              <a:rPr sz="6000" b="1" dirty="0">
                <a:latin typeface="Calibri"/>
                <a:cs typeface="Calibri"/>
              </a:rPr>
              <a:t> of</a:t>
            </a:r>
            <a:r>
              <a:rPr sz="6000" b="1" spc="-5" dirty="0">
                <a:latin typeface="Calibri"/>
                <a:cs typeface="Calibri"/>
              </a:rPr>
              <a:t> </a:t>
            </a:r>
            <a:r>
              <a:rPr sz="6000" b="1" dirty="0">
                <a:latin typeface="Calibri"/>
                <a:cs typeface="Calibri"/>
              </a:rPr>
              <a:t>the </a:t>
            </a:r>
            <a:r>
              <a:rPr sz="6000" b="1" spc="-5" dirty="0">
                <a:latin typeface="Calibri"/>
                <a:cs typeface="Calibri"/>
              </a:rPr>
              <a:t>public</a:t>
            </a:r>
            <a:r>
              <a:rPr sz="6000" b="1" spc="30" dirty="0">
                <a:latin typeface="Calibri"/>
                <a:cs typeface="Calibri"/>
              </a:rPr>
              <a:t> </a:t>
            </a:r>
            <a:r>
              <a:rPr sz="6000" b="1" spc="-35" dirty="0">
                <a:latin typeface="Calibri"/>
                <a:cs typeface="Calibri"/>
              </a:rPr>
              <a:t>to </a:t>
            </a:r>
            <a:r>
              <a:rPr sz="6000" b="1" spc="-30" dirty="0">
                <a:latin typeface="Calibri"/>
                <a:cs typeface="Calibri"/>
              </a:rPr>
              <a:t> </a:t>
            </a:r>
            <a:r>
              <a:rPr sz="6000" b="1" spc="-15" dirty="0">
                <a:latin typeface="Calibri"/>
                <a:cs typeface="Calibri"/>
              </a:rPr>
              <a:t>address</a:t>
            </a:r>
            <a:r>
              <a:rPr sz="6000" b="1" dirty="0">
                <a:latin typeface="Calibri"/>
                <a:cs typeface="Calibri"/>
              </a:rPr>
              <a:t> the</a:t>
            </a:r>
            <a:r>
              <a:rPr sz="6000" b="1" spc="10" dirty="0">
                <a:latin typeface="Calibri"/>
                <a:cs typeface="Calibri"/>
              </a:rPr>
              <a:t> </a:t>
            </a:r>
            <a:r>
              <a:rPr sz="6000" b="1" spc="-15" dirty="0">
                <a:latin typeface="Calibri"/>
                <a:cs typeface="Calibri"/>
              </a:rPr>
              <a:t>Board</a:t>
            </a:r>
            <a:r>
              <a:rPr sz="6000" b="1" spc="-5" dirty="0">
                <a:latin typeface="Calibri"/>
                <a:cs typeface="Calibri"/>
              </a:rPr>
              <a:t> </a:t>
            </a:r>
            <a:r>
              <a:rPr sz="6000" b="1" dirty="0">
                <a:latin typeface="Calibri"/>
                <a:cs typeface="Calibri"/>
              </a:rPr>
              <a:t>on</a:t>
            </a:r>
            <a:r>
              <a:rPr sz="6000" b="1" spc="-5" dirty="0">
                <a:latin typeface="Calibri"/>
                <a:cs typeface="Calibri"/>
              </a:rPr>
              <a:t> </a:t>
            </a:r>
            <a:r>
              <a:rPr sz="6000" b="1" spc="-45" dirty="0">
                <a:latin typeface="Calibri"/>
                <a:cs typeface="Calibri"/>
              </a:rPr>
              <a:t>matters </a:t>
            </a:r>
            <a:r>
              <a:rPr sz="6000" b="1" spc="-40" dirty="0">
                <a:latin typeface="Calibri"/>
                <a:cs typeface="Calibri"/>
              </a:rPr>
              <a:t> </a:t>
            </a:r>
            <a:r>
              <a:rPr sz="6000" b="1" spc="-5" dirty="0">
                <a:latin typeface="Calibri"/>
                <a:cs typeface="Calibri"/>
              </a:rPr>
              <a:t>within</a:t>
            </a:r>
            <a:r>
              <a:rPr sz="6000" b="1" spc="-10" dirty="0">
                <a:latin typeface="Calibri"/>
                <a:cs typeface="Calibri"/>
              </a:rPr>
              <a:t> </a:t>
            </a:r>
            <a:r>
              <a:rPr sz="6000" b="1" dirty="0">
                <a:latin typeface="Calibri"/>
                <a:cs typeface="Calibri"/>
              </a:rPr>
              <a:t>the </a:t>
            </a:r>
            <a:r>
              <a:rPr sz="6000" b="1" spc="-60" dirty="0">
                <a:latin typeface="Calibri"/>
                <a:cs typeface="Calibri"/>
              </a:rPr>
              <a:t>Board’s</a:t>
            </a:r>
            <a:r>
              <a:rPr sz="6000" b="1" dirty="0">
                <a:latin typeface="Calibri"/>
                <a:cs typeface="Calibri"/>
              </a:rPr>
              <a:t> </a:t>
            </a:r>
            <a:r>
              <a:rPr sz="6000" b="1" spc="-10" dirty="0">
                <a:latin typeface="Calibri"/>
                <a:cs typeface="Calibri"/>
              </a:rPr>
              <a:t>jurisdiction. </a:t>
            </a:r>
            <a:r>
              <a:rPr sz="6000" b="1" spc="-5" dirty="0">
                <a:latin typeface="Calibri"/>
                <a:cs typeface="Calibri"/>
              </a:rPr>
              <a:t> </a:t>
            </a:r>
            <a:r>
              <a:rPr sz="6000" b="1" spc="-65" dirty="0">
                <a:latin typeface="Calibri"/>
                <a:cs typeface="Calibri"/>
              </a:rPr>
              <a:t>Person’s</a:t>
            </a:r>
            <a:r>
              <a:rPr sz="6000" b="1" spc="-15" dirty="0">
                <a:latin typeface="Calibri"/>
                <a:cs typeface="Calibri"/>
              </a:rPr>
              <a:t> </a:t>
            </a:r>
            <a:r>
              <a:rPr sz="6000" b="1" spc="-10" dirty="0">
                <a:latin typeface="Calibri"/>
                <a:cs typeface="Calibri"/>
              </a:rPr>
              <a:t>addressing</a:t>
            </a:r>
            <a:r>
              <a:rPr sz="6000" b="1" spc="-5" dirty="0">
                <a:latin typeface="Calibri"/>
                <a:cs typeface="Calibri"/>
              </a:rPr>
              <a:t> </a:t>
            </a:r>
            <a:r>
              <a:rPr sz="6000" b="1" dirty="0">
                <a:latin typeface="Calibri"/>
                <a:cs typeface="Calibri"/>
              </a:rPr>
              <a:t>the</a:t>
            </a:r>
            <a:r>
              <a:rPr sz="6000" b="1" spc="-10" dirty="0">
                <a:latin typeface="Calibri"/>
                <a:cs typeface="Calibri"/>
              </a:rPr>
              <a:t> </a:t>
            </a:r>
            <a:r>
              <a:rPr sz="6000" b="1" spc="-15" dirty="0">
                <a:latin typeface="Calibri"/>
                <a:cs typeface="Calibri"/>
              </a:rPr>
              <a:t>Board </a:t>
            </a:r>
            <a:r>
              <a:rPr sz="6000" b="1" spc="-25" dirty="0">
                <a:latin typeface="Calibri"/>
                <a:cs typeface="Calibri"/>
              </a:rPr>
              <a:t>are </a:t>
            </a:r>
            <a:r>
              <a:rPr sz="6000" b="1" spc="-1340" dirty="0">
                <a:latin typeface="Calibri"/>
                <a:cs typeface="Calibri"/>
              </a:rPr>
              <a:t> </a:t>
            </a:r>
            <a:r>
              <a:rPr sz="6000" b="1" spc="-30" dirty="0">
                <a:latin typeface="Calibri"/>
                <a:cs typeface="Calibri"/>
              </a:rPr>
              <a:t>requested</a:t>
            </a:r>
            <a:r>
              <a:rPr sz="6000" b="1" spc="20" dirty="0">
                <a:latin typeface="Calibri"/>
                <a:cs typeface="Calibri"/>
              </a:rPr>
              <a:t> </a:t>
            </a:r>
            <a:r>
              <a:rPr sz="6000" b="1" spc="-35" dirty="0">
                <a:latin typeface="Calibri"/>
                <a:cs typeface="Calibri"/>
              </a:rPr>
              <a:t>to</a:t>
            </a:r>
            <a:r>
              <a:rPr sz="6000" b="1" spc="-15" dirty="0">
                <a:latin typeface="Calibri"/>
                <a:cs typeface="Calibri"/>
              </a:rPr>
              <a:t> </a:t>
            </a:r>
            <a:r>
              <a:rPr sz="6000" b="1" spc="-60" dirty="0">
                <a:latin typeface="Calibri"/>
                <a:cs typeface="Calibri"/>
              </a:rPr>
              <a:t>state</a:t>
            </a:r>
            <a:r>
              <a:rPr sz="6000" b="1" spc="-25" dirty="0">
                <a:latin typeface="Calibri"/>
                <a:cs typeface="Calibri"/>
              </a:rPr>
              <a:t> </a:t>
            </a:r>
            <a:r>
              <a:rPr sz="6000" b="1" dirty="0">
                <a:latin typeface="Calibri"/>
                <a:cs typeface="Calibri"/>
              </a:rPr>
              <a:t>their</a:t>
            </a:r>
            <a:r>
              <a:rPr sz="6000" b="1" spc="-5" dirty="0">
                <a:latin typeface="Calibri"/>
                <a:cs typeface="Calibri"/>
              </a:rPr>
              <a:t> </a:t>
            </a:r>
            <a:r>
              <a:rPr sz="6000" b="1" dirty="0">
                <a:latin typeface="Calibri"/>
                <a:cs typeface="Calibri"/>
              </a:rPr>
              <a:t>name and </a:t>
            </a:r>
            <a:r>
              <a:rPr sz="6000" b="1" spc="-1345" dirty="0">
                <a:latin typeface="Calibri"/>
                <a:cs typeface="Calibri"/>
              </a:rPr>
              <a:t> </a:t>
            </a:r>
            <a:r>
              <a:rPr sz="6000" b="1" spc="-15" dirty="0">
                <a:latin typeface="Calibri"/>
                <a:cs typeface="Calibri"/>
              </a:rPr>
              <a:t>address</a:t>
            </a:r>
            <a:r>
              <a:rPr sz="6000" b="1" spc="-10" dirty="0">
                <a:latin typeface="Calibri"/>
                <a:cs typeface="Calibri"/>
              </a:rPr>
              <a:t> </a:t>
            </a:r>
            <a:r>
              <a:rPr sz="6000" b="1" spc="-30" dirty="0">
                <a:latin typeface="Calibri"/>
                <a:cs typeface="Calibri"/>
              </a:rPr>
              <a:t>for</a:t>
            </a:r>
            <a:r>
              <a:rPr sz="6000" b="1" spc="25" dirty="0">
                <a:latin typeface="Calibri"/>
                <a:cs typeface="Calibri"/>
              </a:rPr>
              <a:t> </a:t>
            </a:r>
            <a:r>
              <a:rPr sz="6000" b="1" dirty="0">
                <a:latin typeface="Calibri"/>
                <a:cs typeface="Calibri"/>
              </a:rPr>
              <a:t>the</a:t>
            </a:r>
            <a:r>
              <a:rPr sz="6000" b="1" spc="-5" dirty="0">
                <a:latin typeface="Calibri"/>
                <a:cs typeface="Calibri"/>
              </a:rPr>
              <a:t> </a:t>
            </a:r>
            <a:r>
              <a:rPr sz="6000" b="1" spc="-25" dirty="0">
                <a:latin typeface="Calibri"/>
                <a:cs typeface="Calibri"/>
              </a:rPr>
              <a:t>record.</a:t>
            </a:r>
            <a:endParaRPr sz="6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8754" y="2177541"/>
            <a:ext cx="10941685" cy="44448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/>
              <a:t>6.</a:t>
            </a:r>
            <a:r>
              <a:rPr sz="6000" spc="-25" dirty="0"/>
              <a:t> </a:t>
            </a:r>
            <a:r>
              <a:rPr sz="6000" spc="-55" dirty="0"/>
              <a:t>Treasurer’s</a:t>
            </a:r>
            <a:r>
              <a:rPr sz="6000" dirty="0"/>
              <a:t> </a:t>
            </a:r>
            <a:r>
              <a:rPr sz="6000" spc="-15" dirty="0"/>
              <a:t>Report:</a:t>
            </a:r>
            <a:r>
              <a:rPr sz="6000" spc="30" dirty="0"/>
              <a:t> </a:t>
            </a:r>
            <a:r>
              <a:rPr lang="en-US" sz="6000" dirty="0"/>
              <a:t>Brenden</a:t>
            </a:r>
            <a:br>
              <a:rPr lang="en-US" sz="6000" spc="-25" dirty="0"/>
            </a:br>
            <a:r>
              <a:rPr lang="en-US" sz="6000" spc="-25" dirty="0"/>
              <a:t>     Kelso</a:t>
            </a:r>
            <a:br>
              <a:rPr lang="en-US" sz="6000" spc="-25" dirty="0"/>
            </a:br>
            <a:r>
              <a:rPr lang="en-US" sz="6000" spc="-25" dirty="0"/>
              <a:t>	</a:t>
            </a:r>
            <a:br>
              <a:rPr lang="en-US" sz="6000" spc="-25" dirty="0"/>
            </a:br>
            <a:r>
              <a:rPr lang="en-US" sz="6000" spc="-25" dirty="0"/>
              <a:t>	</a:t>
            </a:r>
            <a:br>
              <a:rPr lang="en-US" sz="6000" spc="-25" dirty="0"/>
            </a:br>
            <a:r>
              <a:rPr lang="en-US" sz="4800" spc="-25" dirty="0"/>
              <a:t>	</a:t>
            </a:r>
            <a:endParaRPr sz="6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119" y="2261742"/>
            <a:ext cx="8704580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/>
              <a:t>7.</a:t>
            </a:r>
            <a:r>
              <a:rPr sz="6000" spc="-20" dirty="0"/>
              <a:t> </a:t>
            </a:r>
            <a:r>
              <a:rPr sz="6000" spc="-5" dirty="0"/>
              <a:t>Office</a:t>
            </a:r>
            <a:r>
              <a:rPr sz="6000" dirty="0"/>
              <a:t> </a:t>
            </a:r>
            <a:r>
              <a:rPr sz="6000" spc="-25" dirty="0"/>
              <a:t>Manager’s</a:t>
            </a:r>
            <a:r>
              <a:rPr sz="6000" spc="-5" dirty="0"/>
              <a:t> </a:t>
            </a:r>
            <a:r>
              <a:rPr sz="6000" spc="-20" dirty="0"/>
              <a:t>Report:</a:t>
            </a:r>
            <a:endParaRPr sz="6000"/>
          </a:p>
          <a:p>
            <a:pPr marL="878205">
              <a:lnSpc>
                <a:spcPct val="100000"/>
              </a:lnSpc>
            </a:pPr>
            <a:r>
              <a:rPr sz="6000" spc="-30" dirty="0"/>
              <a:t>Karen</a:t>
            </a:r>
            <a:r>
              <a:rPr sz="6000" spc="-10" dirty="0"/>
              <a:t> Kincaid</a:t>
            </a:r>
            <a:endParaRPr sz="6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600" y="152400"/>
            <a:ext cx="9600184" cy="60458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72135" indent="-560070">
              <a:lnSpc>
                <a:spcPct val="100000"/>
              </a:lnSpc>
              <a:spcBef>
                <a:spcPts val="105"/>
              </a:spcBef>
              <a:buAutoNum type="arabicPeriod" startAt="8"/>
              <a:tabLst>
                <a:tab pos="572770" algn="l"/>
              </a:tabLst>
            </a:pPr>
            <a:r>
              <a:rPr sz="4400" b="1" spc="-5" dirty="0">
                <a:latin typeface="Calibri"/>
                <a:cs typeface="Calibri"/>
              </a:rPr>
              <a:t>Old</a:t>
            </a:r>
            <a:r>
              <a:rPr sz="4400" b="1" spc="-35" dirty="0">
                <a:latin typeface="Calibri"/>
                <a:cs typeface="Calibri"/>
              </a:rPr>
              <a:t> </a:t>
            </a:r>
            <a:r>
              <a:rPr sz="4400" b="1" spc="-5" dirty="0">
                <a:latin typeface="Calibri"/>
                <a:cs typeface="Calibri"/>
              </a:rPr>
              <a:t>Business:</a:t>
            </a:r>
            <a:endParaRPr sz="4400" dirty="0">
              <a:latin typeface="Calibri"/>
              <a:cs typeface="Calibri"/>
            </a:endParaRPr>
          </a:p>
          <a:p>
            <a:pPr marL="1091565" marR="5080" lvl="1" indent="-571500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097915" algn="l"/>
              </a:tabLst>
            </a:pPr>
            <a:r>
              <a:rPr sz="3200" b="1" spc="-15" dirty="0">
                <a:latin typeface="Calibri"/>
                <a:cs typeface="Calibri"/>
              </a:rPr>
              <a:t>Report by </a:t>
            </a:r>
            <a:r>
              <a:rPr sz="3200" b="1" dirty="0">
                <a:latin typeface="Calibri"/>
                <a:cs typeface="Calibri"/>
              </a:rPr>
              <a:t>the </a:t>
            </a:r>
            <a:r>
              <a:rPr sz="3200" b="1" spc="-10" dirty="0">
                <a:latin typeface="Calibri"/>
                <a:cs typeface="Calibri"/>
              </a:rPr>
              <a:t>Board </a:t>
            </a:r>
            <a:r>
              <a:rPr sz="3200" b="1" spc="-15" dirty="0">
                <a:latin typeface="Calibri"/>
                <a:cs typeface="Calibri"/>
              </a:rPr>
              <a:t>President 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(this will</a:t>
            </a:r>
            <a:r>
              <a:rPr sz="3200" b="1" spc="-2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include</a:t>
            </a:r>
            <a:r>
              <a:rPr sz="3200" b="1" spc="-3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the</a:t>
            </a:r>
            <a:r>
              <a:rPr sz="3200" b="1" spc="-2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actions</a:t>
            </a:r>
            <a:r>
              <a:rPr sz="3200" b="1" spc="-25" dirty="0">
                <a:latin typeface="Calibri"/>
                <a:cs typeface="Calibri"/>
              </a:rPr>
              <a:t> </a:t>
            </a:r>
            <a:r>
              <a:rPr sz="3200" b="1" spc="-40" dirty="0">
                <a:latin typeface="Calibri"/>
                <a:cs typeface="Calibri"/>
              </a:rPr>
              <a:t>taken</a:t>
            </a:r>
            <a:r>
              <a:rPr lang="en-US" sz="3200" b="1" spc="-40" dirty="0">
                <a:latin typeface="Calibri"/>
                <a:cs typeface="Calibri"/>
              </a:rPr>
              <a:t> to date since the last board  meeting on March 11, 2022.)</a:t>
            </a:r>
          </a:p>
          <a:p>
            <a:pPr marL="1091565" marR="5080" lvl="1" indent="-571500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097915" algn="l"/>
              </a:tabLst>
            </a:pPr>
            <a:endParaRPr lang="en-US" sz="3200" b="1" spc="-40" dirty="0">
              <a:latin typeface="Calibri"/>
              <a:cs typeface="Calibri"/>
            </a:endParaRPr>
          </a:p>
          <a:p>
            <a:pPr marL="1091565" marR="5080" lvl="1" indent="-571500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097915" algn="l"/>
              </a:tabLst>
            </a:pPr>
            <a:endParaRPr lang="en-US" sz="3200" b="1" spc="-40" dirty="0">
              <a:latin typeface="Calibri"/>
              <a:cs typeface="Calibri"/>
            </a:endParaRPr>
          </a:p>
          <a:p>
            <a:pPr marL="1091565" marR="5080" lvl="1" indent="-571500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097915" algn="l"/>
              </a:tabLst>
            </a:pPr>
            <a:endParaRPr lang="en-US" sz="3200" b="1" spc="-40" dirty="0">
              <a:latin typeface="Calibri"/>
              <a:cs typeface="Calibri"/>
            </a:endParaRPr>
          </a:p>
          <a:p>
            <a:pPr marL="1282065" marR="101600"/>
            <a:endParaRPr lang="en-US" sz="4400" b="1" dirty="0">
              <a:latin typeface="Calibri"/>
              <a:cs typeface="Calibri"/>
            </a:endParaRPr>
          </a:p>
          <a:p>
            <a:pPr marL="1282065" marR="101600">
              <a:lnSpc>
                <a:spcPct val="100000"/>
              </a:lnSpc>
            </a:pPr>
            <a:endParaRPr lang="en-US" sz="4400" b="1" dirty="0">
              <a:latin typeface="Calibri"/>
              <a:cs typeface="Calibri"/>
            </a:endParaRPr>
          </a:p>
          <a:p>
            <a:pPr marL="1282065" marR="101600">
              <a:lnSpc>
                <a:spcPct val="100000"/>
              </a:lnSpc>
            </a:pPr>
            <a:endParaRPr lang="en-US" sz="2400" b="1" dirty="0">
              <a:latin typeface="Calibri"/>
              <a:cs typeface="Calibri"/>
            </a:endParaRPr>
          </a:p>
          <a:p>
            <a:pPr marL="2025015" marR="101600" indent="-742950">
              <a:lnSpc>
                <a:spcPct val="100000"/>
              </a:lnSpc>
              <a:buFont typeface="+mj-lt"/>
              <a:buAutoNum type="arabicPeriod"/>
            </a:pPr>
            <a:endParaRPr sz="4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616" y="388061"/>
            <a:ext cx="8957310" cy="2845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72135" indent="-560070">
              <a:lnSpc>
                <a:spcPct val="100000"/>
              </a:lnSpc>
              <a:spcBef>
                <a:spcPts val="105"/>
              </a:spcBef>
              <a:buAutoNum type="arabicPeriod" startAt="8"/>
              <a:tabLst>
                <a:tab pos="572770" algn="l"/>
              </a:tabLst>
            </a:pPr>
            <a:r>
              <a:rPr sz="4400" b="1" spc="-5" dirty="0">
                <a:latin typeface="Calibri"/>
                <a:cs typeface="Calibri"/>
              </a:rPr>
              <a:t>Old</a:t>
            </a:r>
            <a:r>
              <a:rPr sz="4400" b="1" spc="-35" dirty="0">
                <a:latin typeface="Calibri"/>
                <a:cs typeface="Calibri"/>
              </a:rPr>
              <a:t> </a:t>
            </a:r>
            <a:r>
              <a:rPr sz="4400" b="1" spc="-5" dirty="0">
                <a:latin typeface="Calibri"/>
                <a:cs typeface="Calibri"/>
              </a:rPr>
              <a:t>Business:</a:t>
            </a:r>
            <a:endParaRPr sz="4400" dirty="0">
              <a:latin typeface="Calibri"/>
              <a:cs typeface="Calibri"/>
            </a:endParaRPr>
          </a:p>
          <a:p>
            <a:pPr marL="519430" marR="225425" lvl="1">
              <a:lnSpc>
                <a:spcPct val="100000"/>
              </a:lnSpc>
              <a:spcBef>
                <a:spcPts val="5"/>
              </a:spcBef>
              <a:tabLst>
                <a:tab pos="1122045" algn="l"/>
              </a:tabLst>
            </a:pPr>
            <a:r>
              <a:rPr lang="en-US" sz="2800" b="1" spc="-10" dirty="0">
                <a:latin typeface="Calibri"/>
                <a:cs typeface="Calibri"/>
              </a:rPr>
              <a:t>Report </a:t>
            </a:r>
            <a:r>
              <a:rPr lang="en-US" sz="2800" b="1" spc="-15" dirty="0">
                <a:latin typeface="Calibri"/>
                <a:cs typeface="Calibri"/>
              </a:rPr>
              <a:t>from WWD Water Operator </a:t>
            </a:r>
            <a:r>
              <a:rPr lang="en-US" sz="2800" b="1" dirty="0">
                <a:latin typeface="Calibri"/>
                <a:cs typeface="Calibri"/>
              </a:rPr>
              <a:t>Buddy </a:t>
            </a:r>
            <a:r>
              <a:rPr lang="en-US" sz="2800" b="1" spc="-20" dirty="0">
                <a:latin typeface="Calibri"/>
                <a:cs typeface="Calibri"/>
              </a:rPr>
              <a:t>Seifert </a:t>
            </a:r>
            <a:r>
              <a:rPr lang="en-US" sz="2800" b="1" spc="-15" dirty="0">
                <a:latin typeface="Calibri"/>
                <a:cs typeface="Calibri"/>
              </a:rPr>
              <a:t> </a:t>
            </a:r>
            <a:r>
              <a:rPr lang="en-US" sz="2800" b="1" spc="-20" dirty="0">
                <a:latin typeface="Calibri"/>
                <a:cs typeface="Calibri"/>
              </a:rPr>
              <a:t>regarding</a:t>
            </a:r>
            <a:r>
              <a:rPr lang="en-US" sz="2800" b="1" spc="-35" dirty="0">
                <a:latin typeface="Calibri"/>
                <a:cs typeface="Calibri"/>
              </a:rPr>
              <a:t> system</a:t>
            </a:r>
            <a:r>
              <a:rPr lang="en-US" sz="2800" b="1" spc="-30" dirty="0">
                <a:latin typeface="Calibri"/>
                <a:cs typeface="Calibri"/>
              </a:rPr>
              <a:t> </a:t>
            </a:r>
            <a:r>
              <a:rPr lang="en-US" sz="2800" b="1" spc="-25" dirty="0">
                <a:latin typeface="Calibri"/>
                <a:cs typeface="Calibri"/>
              </a:rPr>
              <a:t>status,</a:t>
            </a:r>
            <a:r>
              <a:rPr lang="en-US" sz="2800" b="1" spc="-15" dirty="0">
                <a:latin typeface="Calibri"/>
                <a:cs typeface="Calibri"/>
              </a:rPr>
              <a:t>  </a:t>
            </a:r>
            <a:r>
              <a:rPr lang="en-US" sz="2800" b="1" spc="-5" dirty="0">
                <a:latin typeface="Calibri"/>
                <a:cs typeface="Calibri"/>
              </a:rPr>
              <a:t>flushing </a:t>
            </a:r>
            <a:r>
              <a:rPr lang="en-US" sz="2800" b="1" spc="-980" dirty="0">
                <a:latin typeface="Calibri"/>
                <a:cs typeface="Calibri"/>
              </a:rPr>
              <a:t> </a:t>
            </a:r>
            <a:r>
              <a:rPr lang="en-US" sz="2800" b="1" dirty="0">
                <a:latin typeface="Calibri"/>
                <a:cs typeface="Calibri"/>
              </a:rPr>
              <a:t>schedule, well closure process, water treatment system and </a:t>
            </a:r>
            <a:r>
              <a:rPr lang="en-US" sz="2800" b="1" spc="-25" dirty="0">
                <a:latin typeface="Calibri"/>
                <a:cs typeface="Calibri"/>
              </a:rPr>
              <a:t>ongoing maintenance needs of the District</a:t>
            </a:r>
            <a:r>
              <a:rPr lang="en-US" sz="2800" b="1" spc="-15" dirty="0">
                <a:latin typeface="Calibri"/>
                <a:cs typeface="Calibri"/>
              </a:rPr>
              <a:t>.</a:t>
            </a:r>
          </a:p>
          <a:p>
            <a:pPr marL="519430" marR="225425" lvl="1">
              <a:lnSpc>
                <a:spcPct val="100000"/>
              </a:lnSpc>
              <a:spcBef>
                <a:spcPts val="5"/>
              </a:spcBef>
              <a:tabLst>
                <a:tab pos="1122045" algn="l"/>
              </a:tabLst>
            </a:pP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6999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616" y="388061"/>
            <a:ext cx="8957310" cy="13625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12215" lvl="1" indent="-742950">
              <a:spcBef>
                <a:spcPts val="105"/>
              </a:spcBef>
              <a:buAutoNum type="arabicPeriod" startAt="9"/>
              <a:tabLst>
                <a:tab pos="572770" algn="l"/>
              </a:tabLst>
            </a:pPr>
            <a:r>
              <a:rPr kumimoji="0" lang="en-US" sz="44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New </a:t>
            </a:r>
            <a:r>
              <a:rPr kumimoji="0" sz="44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Business:</a:t>
            </a:r>
            <a:endParaRPr kumimoji="0" lang="en-US" sz="4400" b="1" i="0" u="none" strike="noStrike" kern="1200" cap="none" spc="-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469265" lvl="1">
              <a:spcBef>
                <a:spcPts val="105"/>
              </a:spcBef>
              <a:tabLst>
                <a:tab pos="572770" algn="l"/>
              </a:tabLst>
            </a:pPr>
            <a:r>
              <a:rPr kumimoji="0" lang="en-US" sz="2400" b="1" i="0" u="none" strike="noStrike" kern="1200" cap="none" spc="-5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          none</a:t>
            </a:r>
            <a:endParaRPr kumimoji="0" lang="en-US" sz="2000" b="1" i="0" u="none" strike="noStrike" kern="1200" cap="none" spc="-5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065" marR="0" lvl="0" algn="l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>
                <a:tab pos="572770" algn="l"/>
              </a:tabLst>
              <a:defRPr/>
            </a:pPr>
            <a:r>
              <a:rPr kumimoji="0" lang="en-US" b="1" i="0" u="none" strike="noStrike" kern="1200" cap="none" spc="-5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	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4644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277</Words>
  <Application>Microsoft Office PowerPoint</Application>
  <PresentationFormat>Widescreen</PresentationFormat>
  <Paragraphs>36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1_Office Theme</vt:lpstr>
      <vt:lpstr>Wynola Water District Board of Directors Meeting  April 8, 2023 9:00 a.m.</vt:lpstr>
      <vt:lpstr>PowerPoint Presentation</vt:lpstr>
      <vt:lpstr>4. Approval of meeting minutes of         March 11, 2023</vt:lpstr>
      <vt:lpstr>PowerPoint Presentation</vt:lpstr>
      <vt:lpstr>6. Treasurer’s Report: Brenden      Kelso      </vt:lpstr>
      <vt:lpstr>7. Office Manager’s Report: Karen Kincaid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Wynola Water District Board of Directors Meeting  April 8, 2023 9:00 a.m.</vt:lpstr>
      <vt:lpstr>Wynola Estates Fire Safe Council  Board Meeting -  April 8, 2023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Kincaid</dc:creator>
  <cp:lastModifiedBy>Karen Kincaid</cp:lastModifiedBy>
  <cp:revision>13</cp:revision>
  <dcterms:created xsi:type="dcterms:W3CDTF">2022-01-08T03:04:42Z</dcterms:created>
  <dcterms:modified xsi:type="dcterms:W3CDTF">2023-04-11T22:46:02Z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2022-01-02T00:00:00Z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2022-01-08T00:00:00Z</vt:filetime>
  </property>
</Properties>
</file>