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6"/>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x="9144000" cy="5143500" type="screen16x9"/>
  <p:notesSz cx="6858000" cy="9144000"/>
  <p:embeddedFontLst>
    <p:embeddedFont>
      <p:font typeface="Montserrat" panose="020B0604020202020204" charset="0"/>
      <p:regular r:id="rId27"/>
      <p:bold r:id="rId28"/>
      <p:italic r:id="rId29"/>
      <p:boldItalic r:id="rId30"/>
    </p:embeddedFont>
    <p:embeddedFont>
      <p:font typeface="Montserrat Medium" panose="020B0604020202020204" charset="0"/>
      <p:regular r:id="rId31"/>
      <p:bold r:id="rId32"/>
      <p:italic r:id="rId33"/>
      <p:boldItalic r:id="rId34"/>
    </p:embeddedFont>
    <p:embeddedFont>
      <p:font typeface="Open Sans" panose="020B0606030504020204" pitchFamily="34" charset="0"/>
      <p:regular r:id="rId35"/>
      <p:bold r:id="rId36"/>
      <p:italic r:id="rId37"/>
      <p:boldItalic r:id="rId38"/>
    </p:embeddedFont>
    <p:embeddedFont>
      <p:font typeface="Oswald" panose="020B0604020202020204" charset="0"/>
      <p:regular r:id="rId39"/>
      <p:bold r:id="rId40"/>
    </p:embeddedFont>
    <p:embeddedFont>
      <p:font typeface="Oswald Regular" panose="020B0604020202020204" charset="0"/>
      <p:regular r:id="rId41"/>
      <p:bold r:id="rId42"/>
    </p:embeddedFont>
    <p:embeddedFont>
      <p:font typeface="Proxima Nova Semibold" panose="020B0604020202020204" charset="0"/>
      <p:regular r:id="rId43"/>
      <p:bold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45898E-FFE4-4310-84D5-8DC6A6ED63AB}" v="2" dt="2021-07-05T21:06:26.7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7.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3.fntdata"/><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477aa3c9fd_0_1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477aa3c9fd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477aa3c9fd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477aa3c9fd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477aa3c9fd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477aa3c9fd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477aa3c9fd_0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477aa3c9fd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477aa3c9fd_0_1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477aa3c9fd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477aa3c9fd_0_1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477aa3c9fd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477aa3c9fd_0_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477aa3c9fd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477aa3c9fd_0_1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477aa3c9fd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477aa3c9fd_0_1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477aa3c9fd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477aa3c9fd_0_1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477aa3c9fd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477aa3c9fd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477aa3c9fd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477aa3c9fd_0_1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477aa3c9fd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477aa3c9fd_0_1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477aa3c9fd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77aa3c9fd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77aa3c9f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477aa3c9fd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477aa3c9fd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477aa3c9fd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477aa3c9fd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477aa3c9fd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477aa3c9fd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477aa3c9fd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477aa3c9fd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477aa3c9fd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477aa3c9fd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477aa3c9fd_0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477aa3c9fd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hyperlink" Target="http://www.cms.gov/Research-Statistics-Data-and-Systems/Statistics-Trends-and-Reports/Dashboard/Medicare-Enrollment/Enrollment%20Dashboard.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39234" cy="5143499"/>
          </a:xfrm>
          <a:prstGeom prst="rect">
            <a:avLst/>
          </a:prstGeom>
          <a:noFill/>
          <a:ln>
            <a:noFill/>
          </a:ln>
        </p:spPr>
      </p:pic>
      <p:sp>
        <p:nvSpPr>
          <p:cNvPr id="55" name="Google Shape;55;p13"/>
          <p:cNvSpPr txBox="1"/>
          <p:nvPr/>
        </p:nvSpPr>
        <p:spPr>
          <a:xfrm>
            <a:off x="307600" y="2239625"/>
            <a:ext cx="28089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FFFFFF"/>
                </a:solidFill>
                <a:latin typeface="Montserrat"/>
                <a:ea typeface="Montserrat"/>
                <a:cs typeface="Montserrat"/>
                <a:sym typeface="Montserrat"/>
              </a:rPr>
              <a:t>Plan for Life</a:t>
            </a:r>
            <a:endParaRPr sz="3000" b="1">
              <a:solidFill>
                <a:srgbClr val="FFFFFF"/>
              </a:solidFill>
              <a:latin typeface="Montserrat"/>
              <a:ea typeface="Montserrat"/>
              <a:cs typeface="Montserrat"/>
              <a:sym typeface="Montserrat"/>
            </a:endParaRPr>
          </a:p>
        </p:txBody>
      </p:sp>
      <p:cxnSp>
        <p:nvCxnSpPr>
          <p:cNvPr id="56" name="Google Shape;56;p13"/>
          <p:cNvCxnSpPr/>
          <p:nvPr/>
        </p:nvCxnSpPr>
        <p:spPr>
          <a:xfrm rot="10800000" flipH="1">
            <a:off x="438575" y="2911325"/>
            <a:ext cx="712200" cy="6900"/>
          </a:xfrm>
          <a:prstGeom prst="straightConnector1">
            <a:avLst/>
          </a:prstGeom>
          <a:noFill/>
          <a:ln w="19050" cap="flat" cmpd="sng">
            <a:solidFill>
              <a:srgbClr val="FFFFFF"/>
            </a:solidFill>
            <a:prstDash val="solid"/>
            <a:round/>
            <a:headEnd type="none" w="med" len="med"/>
            <a:tailEnd type="none" w="med" len="med"/>
          </a:ln>
        </p:spPr>
      </p:cxnSp>
      <p:sp>
        <p:nvSpPr>
          <p:cNvPr id="57" name="Google Shape;57;p13"/>
          <p:cNvSpPr txBox="1"/>
          <p:nvPr/>
        </p:nvSpPr>
        <p:spPr>
          <a:xfrm>
            <a:off x="356375" y="3040650"/>
            <a:ext cx="2362800" cy="101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rgbClr val="FFFFFF"/>
                </a:solidFill>
                <a:latin typeface="Proxima Nova Semibold"/>
                <a:ea typeface="Proxima Nova Semibold"/>
                <a:cs typeface="Proxima Nova Semibold"/>
                <a:sym typeface="Proxima Nova Semibold"/>
              </a:rPr>
              <a:t>If you are within three months of turning 65, you are eligible for the Medicare Initial Enrollment Period (IEP) and can enroll in a Medicare plan.</a:t>
            </a:r>
            <a:endParaRPr sz="1200">
              <a:solidFill>
                <a:srgbClr val="FFFFFF"/>
              </a:solidFill>
              <a:latin typeface="Proxima Nova Semibold"/>
              <a:ea typeface="Proxima Nova Semibold"/>
              <a:cs typeface="Proxima Nova Semibold"/>
              <a:sym typeface="Proxima Nova Semibold"/>
            </a:endParaRPr>
          </a:p>
          <a:p>
            <a:pPr marL="0" lvl="0" indent="0" algn="l" rtl="0">
              <a:spcBef>
                <a:spcPts val="0"/>
              </a:spcBef>
              <a:spcAft>
                <a:spcPts val="0"/>
              </a:spcAft>
              <a:buNone/>
            </a:pPr>
            <a:endParaRPr sz="1200">
              <a:solidFill>
                <a:srgbClr val="FFFFFF"/>
              </a:solidFill>
              <a:latin typeface="Proxima Nova Semibold"/>
              <a:ea typeface="Proxima Nova Semibold"/>
              <a:cs typeface="Proxima Nova Semibold"/>
              <a:sym typeface="Proxima Nova Semibold"/>
            </a:endParaRPr>
          </a:p>
        </p:txBody>
      </p:sp>
      <p:sp>
        <p:nvSpPr>
          <p:cNvPr id="58" name="Google Shape;58;p13"/>
          <p:cNvSpPr txBox="1"/>
          <p:nvPr/>
        </p:nvSpPr>
        <p:spPr>
          <a:xfrm>
            <a:off x="356375" y="4721150"/>
            <a:ext cx="2362800" cy="56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100">
                <a:solidFill>
                  <a:srgbClr val="FFFFFF"/>
                </a:solidFill>
              </a:rPr>
              <a:t>Y0040_GHHHWZDEN_19_C0818</a:t>
            </a:r>
            <a:endParaRPr sz="1100">
              <a:solidFill>
                <a:srgbClr val="FFFFFF"/>
              </a:solidFill>
            </a:endParaRPr>
          </a:p>
          <a:p>
            <a:pPr marL="0" lvl="0" indent="0" algn="l" rtl="0">
              <a:spcBef>
                <a:spcPts val="0"/>
              </a:spcBef>
              <a:spcAft>
                <a:spcPts val="0"/>
              </a:spcAft>
              <a:buNone/>
            </a:pPr>
            <a:endParaRPr sz="1200">
              <a:solidFill>
                <a:srgbClr val="FFFFFF"/>
              </a:solidFill>
              <a:latin typeface="Proxima Nova Semibold"/>
              <a:ea typeface="Proxima Nova Semibold"/>
              <a:cs typeface="Proxima Nova Semibold"/>
              <a:sym typeface="Proxima Nova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
          <p:cNvSpPr txBox="1"/>
          <p:nvPr/>
        </p:nvSpPr>
        <p:spPr>
          <a:xfrm>
            <a:off x="4572000" y="457925"/>
            <a:ext cx="4123800" cy="265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481C75"/>
                </a:solidFill>
                <a:latin typeface="Oswald"/>
                <a:ea typeface="Oswald"/>
                <a:cs typeface="Oswald"/>
                <a:sym typeface="Oswald"/>
              </a:rPr>
              <a:t>If now is the time to make your Medicare choice, consider these factors</a:t>
            </a:r>
            <a:r>
              <a:rPr lang="en" sz="2400" b="1">
                <a:solidFill>
                  <a:srgbClr val="007CD6"/>
                </a:solidFill>
                <a:latin typeface="Oswald"/>
                <a:ea typeface="Oswald"/>
                <a:cs typeface="Oswald"/>
                <a:sym typeface="Oswald"/>
              </a:rPr>
              <a:t> </a:t>
            </a:r>
            <a:endParaRPr sz="1100" b="1">
              <a:solidFill>
                <a:srgbClr val="007CD6"/>
              </a:solidFill>
            </a:endParaRPr>
          </a:p>
          <a:p>
            <a:pPr marL="0" lvl="0" indent="0" algn="l" rtl="0">
              <a:lnSpc>
                <a:spcPct val="115000"/>
              </a:lnSpc>
              <a:spcBef>
                <a:spcPts val="0"/>
              </a:spcBef>
              <a:spcAft>
                <a:spcPts val="0"/>
              </a:spcAft>
              <a:buNone/>
            </a:pPr>
            <a:endParaRPr sz="1100" b="1">
              <a:solidFill>
                <a:schemeClr val="dk1"/>
              </a:solidFill>
            </a:endParaRPr>
          </a:p>
          <a:p>
            <a:pPr marL="0" lvl="0" indent="0" algn="l" rtl="0">
              <a:lnSpc>
                <a:spcPct val="115000"/>
              </a:lnSpc>
              <a:spcBef>
                <a:spcPts val="0"/>
              </a:spcBef>
              <a:spcAft>
                <a:spcPts val="0"/>
              </a:spcAft>
              <a:buNone/>
            </a:pPr>
            <a:r>
              <a:rPr lang="en" sz="1000" b="1">
                <a:solidFill>
                  <a:srgbClr val="999999"/>
                </a:solidFill>
                <a:latin typeface="Montserrat"/>
                <a:ea typeface="Montserrat"/>
                <a:cs typeface="Montserrat"/>
                <a:sym typeface="Montserrat"/>
              </a:rPr>
              <a:t>Cost</a:t>
            </a:r>
            <a:endParaRPr sz="1000" b="1">
              <a:solidFill>
                <a:srgbClr val="999999"/>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000">
                <a:solidFill>
                  <a:schemeClr val="dk1"/>
                </a:solidFill>
                <a:latin typeface="Montserrat"/>
                <a:ea typeface="Montserrat"/>
                <a:cs typeface="Montserrat"/>
                <a:sym typeface="Montserrat"/>
              </a:rPr>
              <a:t>How much will you pay for premiums, deductibles, coinsurance and copayments?</a:t>
            </a:r>
            <a:endParaRPr sz="10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000" b="1">
                <a:solidFill>
                  <a:srgbClr val="999999"/>
                </a:solidFill>
                <a:latin typeface="Montserrat"/>
                <a:ea typeface="Montserrat"/>
                <a:cs typeface="Montserrat"/>
                <a:sym typeface="Montserrat"/>
              </a:rPr>
              <a:t>Benefits</a:t>
            </a:r>
            <a:endParaRPr sz="1000" b="1">
              <a:solidFill>
                <a:srgbClr val="999999"/>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000">
                <a:solidFill>
                  <a:schemeClr val="dk1"/>
                </a:solidFill>
                <a:latin typeface="Montserrat"/>
                <a:ea typeface="Montserrat"/>
                <a:cs typeface="Montserrat"/>
                <a:sym typeface="Montserrat"/>
              </a:rPr>
              <a:t>Are additional benefits included, such as prescription drug coverage?</a:t>
            </a:r>
            <a:endParaRPr sz="10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000" b="1">
                <a:solidFill>
                  <a:srgbClr val="999999"/>
                </a:solidFill>
                <a:latin typeface="Montserrat"/>
                <a:ea typeface="Montserrat"/>
                <a:cs typeface="Montserrat"/>
                <a:sym typeface="Montserrat"/>
              </a:rPr>
              <a:t>Convenience</a:t>
            </a:r>
            <a:endParaRPr sz="1000" b="1">
              <a:solidFill>
                <a:srgbClr val="999999"/>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000">
                <a:solidFill>
                  <a:schemeClr val="dk1"/>
                </a:solidFill>
                <a:latin typeface="Montserrat"/>
                <a:ea typeface="Montserrat"/>
                <a:cs typeface="Montserrat"/>
                <a:sym typeface="Montserrat"/>
              </a:rPr>
              <a:t>Are the plan’s in-network providers conveniently located?</a:t>
            </a:r>
            <a:endParaRPr sz="10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000" b="1">
                <a:solidFill>
                  <a:srgbClr val="999999"/>
                </a:solidFill>
                <a:latin typeface="Montserrat"/>
                <a:ea typeface="Montserrat"/>
                <a:cs typeface="Montserrat"/>
                <a:sym typeface="Montserrat"/>
              </a:rPr>
              <a:t>Needs</a:t>
            </a:r>
            <a:endParaRPr sz="1000" b="1">
              <a:solidFill>
                <a:srgbClr val="999999"/>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000">
                <a:solidFill>
                  <a:schemeClr val="dk1"/>
                </a:solidFill>
                <a:latin typeface="Montserrat"/>
                <a:ea typeface="Montserrat"/>
                <a:cs typeface="Montserrat"/>
                <a:sym typeface="Montserrat"/>
              </a:rPr>
              <a:t>Have you needed care in the past few years? Do you anticipate your medicine needs will increase?</a:t>
            </a:r>
            <a:endParaRPr sz="10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000" b="1">
                <a:solidFill>
                  <a:srgbClr val="999999"/>
                </a:solidFill>
                <a:latin typeface="Montserrat"/>
                <a:ea typeface="Montserrat"/>
                <a:cs typeface="Montserrat"/>
                <a:sym typeface="Montserrat"/>
              </a:rPr>
              <a:t>Providers</a:t>
            </a:r>
            <a:endParaRPr sz="1000" b="1">
              <a:solidFill>
                <a:srgbClr val="999999"/>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000">
                <a:solidFill>
                  <a:schemeClr val="dk1"/>
                </a:solidFill>
                <a:latin typeface="Montserrat"/>
                <a:ea typeface="Montserrat"/>
                <a:cs typeface="Montserrat"/>
                <a:sym typeface="Montserrat"/>
              </a:rPr>
              <a:t>Do your doctors and preferred healthcare facilities accept the plan?</a:t>
            </a:r>
            <a:endParaRPr sz="10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100" b="1">
              <a:solidFill>
                <a:srgbClr val="71BF44"/>
              </a:solidFill>
            </a:endParaRPr>
          </a:p>
          <a:p>
            <a:pPr marL="0" lvl="0" indent="0" algn="l" rtl="0">
              <a:lnSpc>
                <a:spcPct val="115000"/>
              </a:lnSpc>
              <a:spcBef>
                <a:spcPts val="0"/>
              </a:spcBef>
              <a:spcAft>
                <a:spcPts val="0"/>
              </a:spcAft>
              <a:buNone/>
            </a:pPr>
            <a:endParaRPr sz="1000" b="1">
              <a:solidFill>
                <a:schemeClr val="dk1"/>
              </a:solidFill>
            </a:endParaRPr>
          </a:p>
        </p:txBody>
      </p:sp>
      <p:pic>
        <p:nvPicPr>
          <p:cNvPr id="130" name="Google Shape;130;p22"/>
          <p:cNvPicPr preferRelativeResize="0"/>
          <p:nvPr/>
        </p:nvPicPr>
        <p:blipFill rotWithShape="1">
          <a:blip r:embed="rId3">
            <a:alphaModFix/>
          </a:blip>
          <a:srcRect/>
          <a:stretch/>
        </p:blipFill>
        <p:spPr>
          <a:xfrm>
            <a:off x="0" y="0"/>
            <a:ext cx="4020502" cy="5143500"/>
          </a:xfrm>
          <a:prstGeom prst="rect">
            <a:avLst/>
          </a:prstGeom>
          <a:noFill/>
          <a:ln>
            <a:noFill/>
          </a:ln>
        </p:spPr>
      </p:pic>
      <p:pic>
        <p:nvPicPr>
          <p:cNvPr id="131" name="Google Shape;131;p22"/>
          <p:cNvPicPr preferRelativeResize="0"/>
          <p:nvPr/>
        </p:nvPicPr>
        <p:blipFill>
          <a:blip r:embed="rId4">
            <a:alphaModFix/>
          </a:blip>
          <a:stretch>
            <a:fillRect/>
          </a:stretch>
        </p:blipFill>
        <p:spPr>
          <a:xfrm>
            <a:off x="7522113" y="4569218"/>
            <a:ext cx="1494564" cy="438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3"/>
          <p:cNvSpPr/>
          <p:nvPr/>
        </p:nvSpPr>
        <p:spPr>
          <a:xfrm>
            <a:off x="250" y="600"/>
            <a:ext cx="4228500" cy="5143500"/>
          </a:xfrm>
          <a:prstGeom prst="rect">
            <a:avLst/>
          </a:prstGeom>
          <a:solidFill>
            <a:srgbClr val="481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3"/>
          <p:cNvSpPr txBox="1"/>
          <p:nvPr/>
        </p:nvSpPr>
        <p:spPr>
          <a:xfrm>
            <a:off x="4664075" y="347525"/>
            <a:ext cx="3876600" cy="168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481C75"/>
                </a:solidFill>
                <a:latin typeface="Oswald"/>
                <a:ea typeface="Oswald"/>
                <a:cs typeface="Oswald"/>
                <a:sym typeface="Oswald"/>
              </a:rPr>
              <a:t>Think about your needs</a:t>
            </a:r>
            <a:endParaRPr sz="2400" b="1">
              <a:solidFill>
                <a:srgbClr val="481C75"/>
              </a:solidFill>
              <a:latin typeface="Oswald"/>
              <a:ea typeface="Oswald"/>
              <a:cs typeface="Oswald"/>
              <a:sym typeface="Oswald"/>
            </a:endParaRPr>
          </a:p>
          <a:p>
            <a:pPr marL="0" lvl="0" indent="0" algn="l" rtl="0">
              <a:spcBef>
                <a:spcPts val="0"/>
              </a:spcBef>
              <a:spcAft>
                <a:spcPts val="0"/>
              </a:spcAft>
              <a:buNone/>
            </a:pPr>
            <a:endParaRPr sz="2400" b="1">
              <a:solidFill>
                <a:srgbClr val="FB8000"/>
              </a:solidFill>
              <a:latin typeface="Oswald"/>
              <a:ea typeface="Oswald"/>
              <a:cs typeface="Oswald"/>
              <a:sym typeface="Oswald"/>
            </a:endParaRPr>
          </a:p>
          <a:p>
            <a:pPr marL="0" lvl="0" indent="0" algn="l" rtl="0">
              <a:lnSpc>
                <a:spcPct val="115000"/>
              </a:lnSpc>
              <a:spcBef>
                <a:spcPts val="0"/>
              </a:spcBef>
              <a:spcAft>
                <a:spcPts val="0"/>
              </a:spcAft>
              <a:buNone/>
            </a:pPr>
            <a:r>
              <a:rPr lang="en" sz="1200" b="1">
                <a:solidFill>
                  <a:srgbClr val="999999"/>
                </a:solidFill>
                <a:latin typeface="Montserrat"/>
                <a:ea typeface="Montserrat"/>
                <a:cs typeface="Montserrat"/>
                <a:sym typeface="Montserrat"/>
              </a:rPr>
              <a:t>Your healthcare history</a:t>
            </a:r>
            <a:endParaRPr sz="1200" b="1">
              <a:solidFill>
                <a:srgbClr val="999999"/>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200">
                <a:solidFill>
                  <a:schemeClr val="dk1"/>
                </a:solidFill>
                <a:latin typeface="Montserrat"/>
                <a:ea typeface="Montserrat"/>
                <a:cs typeface="Montserrat"/>
                <a:sym typeface="Montserrat"/>
              </a:rPr>
              <a:t>Do you have a chronic condition?</a:t>
            </a:r>
            <a:endParaRPr sz="12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200">
                <a:solidFill>
                  <a:schemeClr val="dk1"/>
                </a:solidFill>
                <a:latin typeface="Montserrat"/>
                <a:ea typeface="Montserrat"/>
                <a:cs typeface="Montserrat"/>
                <a:sym typeface="Montserrat"/>
              </a:rPr>
              <a:t>Will your healthcare needs grow in the near future?</a:t>
            </a:r>
            <a:endParaRPr sz="12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2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200" b="1">
                <a:solidFill>
                  <a:srgbClr val="999999"/>
                </a:solidFill>
                <a:latin typeface="Montserrat"/>
                <a:ea typeface="Montserrat"/>
                <a:cs typeface="Montserrat"/>
                <a:sym typeface="Montserrat"/>
              </a:rPr>
              <a:t>Your prescription drugs</a:t>
            </a:r>
            <a:endParaRPr sz="1200" b="1">
              <a:solidFill>
                <a:srgbClr val="999999"/>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200">
                <a:solidFill>
                  <a:schemeClr val="dk1"/>
                </a:solidFill>
                <a:latin typeface="Montserrat"/>
                <a:ea typeface="Montserrat"/>
                <a:cs typeface="Montserrat"/>
                <a:sym typeface="Montserrat"/>
              </a:rPr>
              <a:t>If your prescription drug spending increases in the future,Medicare Part D may help cover the cost.</a:t>
            </a:r>
            <a:endParaRPr sz="12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200">
              <a:solidFill>
                <a:srgbClr val="674EA7"/>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200" b="1">
                <a:solidFill>
                  <a:srgbClr val="999999"/>
                </a:solidFill>
                <a:latin typeface="Montserrat"/>
                <a:ea typeface="Montserrat"/>
                <a:cs typeface="Montserrat"/>
                <a:sym typeface="Montserrat"/>
              </a:rPr>
              <a:t>Need more coverage than Medicare Part A and Part B?</a:t>
            </a:r>
            <a:endParaRPr sz="1200" b="1">
              <a:solidFill>
                <a:srgbClr val="999999"/>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200">
                <a:solidFill>
                  <a:schemeClr val="dk1"/>
                </a:solidFill>
                <a:latin typeface="Montserrat"/>
                <a:ea typeface="Montserrat"/>
                <a:cs typeface="Montserrat"/>
                <a:sym typeface="Montserrat"/>
              </a:rPr>
              <a:t>A Medicare Supplement insurance plan or Medicare Advantage plan may help cover some unexpected healthcare costs.</a:t>
            </a:r>
            <a:endParaRPr sz="12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a:solidFill>
                <a:srgbClr val="434343"/>
              </a:solidFill>
              <a:latin typeface="Montserrat"/>
              <a:ea typeface="Montserrat"/>
              <a:cs typeface="Montserrat"/>
              <a:sym typeface="Montserrat"/>
            </a:endParaRPr>
          </a:p>
          <a:p>
            <a:pPr marL="0" lvl="0" indent="0" algn="l" rtl="0">
              <a:spcBef>
                <a:spcPts val="0"/>
              </a:spcBef>
              <a:spcAft>
                <a:spcPts val="0"/>
              </a:spcAft>
              <a:buNone/>
            </a:pPr>
            <a:endParaRPr/>
          </a:p>
        </p:txBody>
      </p:sp>
      <p:pic>
        <p:nvPicPr>
          <p:cNvPr id="138" name="Google Shape;138;p23"/>
          <p:cNvPicPr preferRelativeResize="0"/>
          <p:nvPr/>
        </p:nvPicPr>
        <p:blipFill>
          <a:blip r:embed="rId3">
            <a:alphaModFix/>
          </a:blip>
          <a:stretch>
            <a:fillRect/>
          </a:stretch>
        </p:blipFill>
        <p:spPr>
          <a:xfrm>
            <a:off x="7522113" y="4569218"/>
            <a:ext cx="1494564" cy="4383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4"/>
          <p:cNvSpPr txBox="1"/>
          <p:nvPr/>
        </p:nvSpPr>
        <p:spPr>
          <a:xfrm>
            <a:off x="4711475" y="495050"/>
            <a:ext cx="3955500" cy="229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481C75"/>
                </a:solidFill>
                <a:latin typeface="Oswald"/>
                <a:ea typeface="Oswald"/>
                <a:cs typeface="Oswald"/>
                <a:sym typeface="Oswald"/>
              </a:rPr>
              <a:t>When choosing Medicare Advantage instead of staying with Original Medicare</a:t>
            </a:r>
            <a:r>
              <a:rPr lang="en" sz="2400" b="1">
                <a:solidFill>
                  <a:srgbClr val="1C4587"/>
                </a:solidFill>
                <a:latin typeface="Oswald"/>
                <a:ea typeface="Oswald"/>
                <a:cs typeface="Oswald"/>
                <a:sym typeface="Oswald"/>
              </a:rPr>
              <a:t> </a:t>
            </a:r>
            <a:endParaRPr sz="2400" b="1">
              <a:solidFill>
                <a:srgbClr val="1C4587"/>
              </a:solidFill>
              <a:latin typeface="Oswald"/>
              <a:ea typeface="Oswald"/>
              <a:cs typeface="Oswald"/>
              <a:sym typeface="Oswald"/>
            </a:endParaRPr>
          </a:p>
          <a:p>
            <a:pPr marL="0" lvl="0" indent="0" algn="l" rtl="0">
              <a:lnSpc>
                <a:spcPct val="115000"/>
              </a:lnSpc>
              <a:spcBef>
                <a:spcPts val="0"/>
              </a:spcBef>
              <a:spcAft>
                <a:spcPts val="0"/>
              </a:spcAft>
              <a:buNone/>
            </a:pPr>
            <a:endParaRPr sz="1100" b="1">
              <a:solidFill>
                <a:srgbClr val="71BF44"/>
              </a:solidFill>
            </a:endParaRPr>
          </a:p>
          <a:p>
            <a:pPr marL="457200" lvl="0" indent="-298450" algn="l" rtl="0">
              <a:lnSpc>
                <a:spcPct val="115000"/>
              </a:lnSpc>
              <a:spcBef>
                <a:spcPts val="0"/>
              </a:spcBef>
              <a:spcAft>
                <a:spcPts val="0"/>
              </a:spcAft>
              <a:buClr>
                <a:schemeClr val="dk1"/>
              </a:buClr>
              <a:buSzPts val="1100"/>
              <a:buFont typeface="Montserrat"/>
              <a:buChar char="●"/>
            </a:pPr>
            <a:r>
              <a:rPr lang="en" sz="1100">
                <a:solidFill>
                  <a:schemeClr val="dk1"/>
                </a:solidFill>
                <a:latin typeface="Montserrat"/>
                <a:ea typeface="Montserrat"/>
                <a:cs typeface="Montserrat"/>
                <a:sym typeface="Montserrat"/>
              </a:rPr>
              <a:t>You must have both Medicare Parts A and B coverage</a:t>
            </a:r>
            <a:endParaRPr sz="1100">
              <a:solidFill>
                <a:schemeClr val="dk1"/>
              </a:solidFill>
              <a:latin typeface="Montserrat"/>
              <a:ea typeface="Montserrat"/>
              <a:cs typeface="Montserrat"/>
              <a:sym typeface="Montserrat"/>
            </a:endParaRPr>
          </a:p>
          <a:p>
            <a:pPr marL="457200" lvl="0" indent="-298450" algn="l" rtl="0">
              <a:lnSpc>
                <a:spcPct val="115000"/>
              </a:lnSpc>
              <a:spcBef>
                <a:spcPts val="0"/>
              </a:spcBef>
              <a:spcAft>
                <a:spcPts val="0"/>
              </a:spcAft>
              <a:buClr>
                <a:schemeClr val="dk1"/>
              </a:buClr>
              <a:buSzPts val="1100"/>
              <a:buFont typeface="Montserrat"/>
              <a:buChar char="●"/>
            </a:pPr>
            <a:r>
              <a:rPr lang="en" sz="1100">
                <a:solidFill>
                  <a:schemeClr val="dk1"/>
                </a:solidFill>
                <a:latin typeface="Montserrat"/>
                <a:ea typeface="Montserrat"/>
                <a:cs typeface="Montserrat"/>
                <a:sym typeface="Montserrat"/>
              </a:rPr>
              <a:t>You usually have to pay an additional monthly plan premium</a:t>
            </a:r>
            <a:endParaRPr sz="1100">
              <a:solidFill>
                <a:schemeClr val="dk1"/>
              </a:solidFill>
              <a:latin typeface="Montserrat"/>
              <a:ea typeface="Montserrat"/>
              <a:cs typeface="Montserrat"/>
              <a:sym typeface="Montserrat"/>
            </a:endParaRPr>
          </a:p>
          <a:p>
            <a:pPr marL="457200" lvl="0" indent="-298450" algn="l" rtl="0">
              <a:lnSpc>
                <a:spcPct val="115000"/>
              </a:lnSpc>
              <a:spcBef>
                <a:spcPts val="0"/>
              </a:spcBef>
              <a:spcAft>
                <a:spcPts val="0"/>
              </a:spcAft>
              <a:buClr>
                <a:schemeClr val="dk1"/>
              </a:buClr>
              <a:buSzPts val="1100"/>
              <a:buFont typeface="Montserrat"/>
              <a:buChar char="●"/>
            </a:pPr>
            <a:r>
              <a:rPr lang="en" sz="1100">
                <a:solidFill>
                  <a:schemeClr val="dk1"/>
                </a:solidFill>
                <a:latin typeface="Montserrat"/>
                <a:ea typeface="Montserrat"/>
                <a:cs typeface="Montserrat"/>
                <a:sym typeface="Montserrat"/>
              </a:rPr>
              <a:t>You remain a Medicare member as long as you keep paying your Part B premium, if applicable</a:t>
            </a:r>
            <a:endParaRPr sz="1100">
              <a:solidFill>
                <a:schemeClr val="dk1"/>
              </a:solidFill>
              <a:latin typeface="Montserrat"/>
              <a:ea typeface="Montserrat"/>
              <a:cs typeface="Montserrat"/>
              <a:sym typeface="Montserrat"/>
            </a:endParaRPr>
          </a:p>
          <a:p>
            <a:pPr marL="457200" lvl="0" indent="-298450" algn="l" rtl="0">
              <a:lnSpc>
                <a:spcPct val="115000"/>
              </a:lnSpc>
              <a:spcBef>
                <a:spcPts val="0"/>
              </a:spcBef>
              <a:spcAft>
                <a:spcPts val="0"/>
              </a:spcAft>
              <a:buClr>
                <a:schemeClr val="dk1"/>
              </a:buClr>
              <a:buSzPts val="1100"/>
              <a:buFont typeface="Montserrat"/>
              <a:buChar char="●"/>
            </a:pPr>
            <a:r>
              <a:rPr lang="en" sz="1100">
                <a:solidFill>
                  <a:schemeClr val="dk1"/>
                </a:solidFill>
                <a:latin typeface="Montserrat"/>
                <a:ea typeface="Montserrat"/>
                <a:cs typeface="Montserrat"/>
                <a:sym typeface="Montserrat"/>
              </a:rPr>
              <a:t>Along with a Medicare Advantage plan, you may have an opportunity to purchase optional supplemental benefits, like dental and vision coverage, for an additional premium</a:t>
            </a:r>
            <a:endParaRPr sz="1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100">
              <a:solidFill>
                <a:schemeClr val="dk1"/>
              </a:solidFill>
            </a:endParaRPr>
          </a:p>
          <a:p>
            <a:pPr marL="0" lvl="0" indent="0" algn="l" rtl="0">
              <a:lnSpc>
                <a:spcPct val="115000"/>
              </a:lnSpc>
              <a:spcBef>
                <a:spcPts val="0"/>
              </a:spcBef>
              <a:spcAft>
                <a:spcPts val="0"/>
              </a:spcAft>
              <a:buNone/>
            </a:pPr>
            <a:endParaRPr sz="1000" b="1">
              <a:solidFill>
                <a:schemeClr val="dk1"/>
              </a:solidFill>
            </a:endParaRPr>
          </a:p>
        </p:txBody>
      </p:sp>
      <p:pic>
        <p:nvPicPr>
          <p:cNvPr id="144" name="Google Shape;144;p24"/>
          <p:cNvPicPr preferRelativeResize="0"/>
          <p:nvPr/>
        </p:nvPicPr>
        <p:blipFill rotWithShape="1">
          <a:blip r:embed="rId3">
            <a:alphaModFix/>
          </a:blip>
          <a:srcRect/>
          <a:stretch/>
        </p:blipFill>
        <p:spPr>
          <a:xfrm>
            <a:off x="0" y="0"/>
            <a:ext cx="4020502" cy="5143500"/>
          </a:xfrm>
          <a:prstGeom prst="rect">
            <a:avLst/>
          </a:prstGeom>
          <a:noFill/>
          <a:ln>
            <a:noFill/>
          </a:ln>
        </p:spPr>
      </p:pic>
      <p:pic>
        <p:nvPicPr>
          <p:cNvPr id="145" name="Google Shape;145;p24"/>
          <p:cNvPicPr preferRelativeResize="0"/>
          <p:nvPr/>
        </p:nvPicPr>
        <p:blipFill>
          <a:blip r:embed="rId4">
            <a:alphaModFix/>
          </a:blip>
          <a:stretch>
            <a:fillRect/>
          </a:stretch>
        </p:blipFill>
        <p:spPr>
          <a:xfrm>
            <a:off x="7522113" y="4569218"/>
            <a:ext cx="1494564" cy="4383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5"/>
          <p:cNvSpPr txBox="1"/>
          <p:nvPr/>
        </p:nvSpPr>
        <p:spPr>
          <a:xfrm>
            <a:off x="4425475" y="418850"/>
            <a:ext cx="4317600" cy="229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481C75"/>
                </a:solidFill>
                <a:latin typeface="Oswald"/>
                <a:ea typeface="Oswald"/>
                <a:cs typeface="Oswald"/>
                <a:sym typeface="Oswald"/>
              </a:rPr>
              <a:t>Types of Medicare Advantage plans</a:t>
            </a:r>
            <a:r>
              <a:rPr lang="en" sz="2400" b="1">
                <a:solidFill>
                  <a:srgbClr val="1C4587"/>
                </a:solidFill>
                <a:latin typeface="Oswald"/>
                <a:ea typeface="Oswald"/>
                <a:cs typeface="Oswald"/>
                <a:sym typeface="Oswald"/>
              </a:rPr>
              <a:t> </a:t>
            </a:r>
            <a:endParaRPr sz="2400" b="1">
              <a:solidFill>
                <a:srgbClr val="1C4587"/>
              </a:solidFill>
              <a:latin typeface="Oswald"/>
              <a:ea typeface="Oswald"/>
              <a:cs typeface="Oswald"/>
              <a:sym typeface="Oswald"/>
            </a:endParaRPr>
          </a:p>
          <a:p>
            <a:pPr marL="0" lvl="0" indent="0" algn="l" rtl="0">
              <a:lnSpc>
                <a:spcPct val="115000"/>
              </a:lnSpc>
              <a:spcBef>
                <a:spcPts val="0"/>
              </a:spcBef>
              <a:spcAft>
                <a:spcPts val="0"/>
              </a:spcAft>
              <a:buNone/>
            </a:pPr>
            <a:endParaRPr sz="1100" b="1">
              <a:solidFill>
                <a:srgbClr val="71BF44"/>
              </a:solidFill>
            </a:endParaRPr>
          </a:p>
          <a:p>
            <a:pPr marL="0" lvl="0" indent="0" algn="l" rtl="0">
              <a:lnSpc>
                <a:spcPct val="115000"/>
              </a:lnSpc>
              <a:spcBef>
                <a:spcPts val="0"/>
              </a:spcBef>
              <a:spcAft>
                <a:spcPts val="0"/>
              </a:spcAft>
              <a:buNone/>
            </a:pPr>
            <a:r>
              <a:rPr lang="en" sz="900" b="1">
                <a:solidFill>
                  <a:srgbClr val="999999"/>
                </a:solidFill>
                <a:latin typeface="Montserrat"/>
                <a:ea typeface="Montserrat"/>
                <a:cs typeface="Montserrat"/>
                <a:sym typeface="Montserrat"/>
              </a:rPr>
              <a:t>Health maintenance organization(HMO)</a:t>
            </a:r>
            <a:endParaRPr sz="900" b="1">
              <a:solidFill>
                <a:srgbClr val="999999"/>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900">
                <a:solidFill>
                  <a:schemeClr val="dk1"/>
                </a:solidFill>
                <a:latin typeface="Montserrat"/>
                <a:ea typeface="Montserrat"/>
                <a:cs typeface="Montserrat"/>
                <a:sym typeface="Montserrat"/>
              </a:rPr>
              <a:t>In most cases, a primary care provider arranges your healthcare within the plan’s network.</a:t>
            </a:r>
            <a:endParaRPr sz="9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9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900" b="1">
                <a:solidFill>
                  <a:srgbClr val="999999"/>
                </a:solidFill>
                <a:latin typeface="Montserrat"/>
                <a:ea typeface="Montserrat"/>
                <a:cs typeface="Montserrat"/>
                <a:sym typeface="Montserrat"/>
              </a:rPr>
              <a:t>Preferred provider organization(PPO)</a:t>
            </a:r>
            <a:endParaRPr sz="900" b="1">
              <a:solidFill>
                <a:srgbClr val="999999"/>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900">
                <a:solidFill>
                  <a:schemeClr val="dk1"/>
                </a:solidFill>
                <a:latin typeface="Montserrat"/>
                <a:ea typeface="Montserrat"/>
                <a:cs typeface="Montserrat"/>
                <a:sym typeface="Montserrat"/>
              </a:rPr>
              <a:t>Choose any provider that accepts Medicare, but you may pay less for in-network services.</a:t>
            </a:r>
            <a:endParaRPr sz="9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9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900" b="1">
                <a:solidFill>
                  <a:srgbClr val="999999"/>
                </a:solidFill>
                <a:latin typeface="Montserrat"/>
                <a:ea typeface="Montserrat"/>
                <a:cs typeface="Montserrat"/>
                <a:sym typeface="Montserrat"/>
              </a:rPr>
              <a:t>Private-fee-for-service(PFFS)*</a:t>
            </a:r>
            <a:endParaRPr sz="900" b="1">
              <a:solidFill>
                <a:srgbClr val="999999"/>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900">
                <a:solidFill>
                  <a:schemeClr val="dk1"/>
                </a:solidFill>
                <a:latin typeface="Montserrat"/>
                <a:ea typeface="Montserrat"/>
                <a:cs typeface="Montserrat"/>
                <a:sym typeface="Montserrat"/>
              </a:rPr>
              <a:t>Generally, there is more freedom to choose providers but a network arrangement may still apply.</a:t>
            </a:r>
            <a:endParaRPr sz="9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9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900" b="1">
                <a:solidFill>
                  <a:srgbClr val="999999"/>
                </a:solidFill>
                <a:latin typeface="Montserrat"/>
                <a:ea typeface="Montserrat"/>
                <a:cs typeface="Montserrat"/>
                <a:sym typeface="Montserrat"/>
              </a:rPr>
              <a:t>Special Needs Plans(SNPs)</a:t>
            </a:r>
            <a:endParaRPr sz="900" b="1">
              <a:solidFill>
                <a:srgbClr val="999999"/>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900">
                <a:solidFill>
                  <a:schemeClr val="dk1"/>
                </a:solidFill>
                <a:latin typeface="Montserrat"/>
                <a:ea typeface="Montserrat"/>
                <a:cs typeface="Montserrat"/>
                <a:sym typeface="Montserrat"/>
              </a:rPr>
              <a:t>SNPs are tailored for those who have a chronic illness, such as diabetes or a heart condition, or for those who are eligible for Medicare and also receive Medicaid assistance from the state. Institutional SNPs are available for those in long-term care or skilled nursing facilities.</a:t>
            </a:r>
            <a:endParaRPr sz="9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9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700">
                <a:solidFill>
                  <a:schemeClr val="dk1"/>
                </a:solidFill>
                <a:latin typeface="Montserrat"/>
                <a:ea typeface="Montserrat"/>
                <a:cs typeface="Montserrat"/>
                <a:sym typeface="Montserrat"/>
              </a:rPr>
              <a:t>*Private fee-for-service plans are not Medicare Supplement insurance plans. Providers that do not contract with a PFFS plan are not required to see plan members except in emergencies.</a:t>
            </a:r>
            <a:endParaRPr sz="700">
              <a:solidFill>
                <a:schemeClr val="dk1"/>
              </a:solidFill>
              <a:latin typeface="Montserrat"/>
              <a:ea typeface="Montserrat"/>
              <a:cs typeface="Montserrat"/>
              <a:sym typeface="Montserrat"/>
            </a:endParaRPr>
          </a:p>
          <a:p>
            <a:pPr marL="457200" lvl="0" indent="0" algn="l" rtl="0">
              <a:lnSpc>
                <a:spcPct val="115000"/>
              </a:lnSpc>
              <a:spcBef>
                <a:spcPts val="0"/>
              </a:spcBef>
              <a:spcAft>
                <a:spcPts val="0"/>
              </a:spcAft>
              <a:buNone/>
            </a:pPr>
            <a:endParaRPr sz="1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100">
              <a:solidFill>
                <a:schemeClr val="dk1"/>
              </a:solidFill>
            </a:endParaRPr>
          </a:p>
          <a:p>
            <a:pPr marL="0" lvl="0" indent="0" algn="l" rtl="0">
              <a:lnSpc>
                <a:spcPct val="115000"/>
              </a:lnSpc>
              <a:spcBef>
                <a:spcPts val="0"/>
              </a:spcBef>
              <a:spcAft>
                <a:spcPts val="0"/>
              </a:spcAft>
              <a:buNone/>
            </a:pPr>
            <a:endParaRPr sz="1000" b="1">
              <a:solidFill>
                <a:schemeClr val="dk1"/>
              </a:solidFill>
            </a:endParaRPr>
          </a:p>
        </p:txBody>
      </p:sp>
      <p:pic>
        <p:nvPicPr>
          <p:cNvPr id="151" name="Google Shape;151;p25"/>
          <p:cNvPicPr preferRelativeResize="0"/>
          <p:nvPr/>
        </p:nvPicPr>
        <p:blipFill rotWithShape="1">
          <a:blip r:embed="rId3">
            <a:alphaModFix/>
          </a:blip>
          <a:srcRect/>
          <a:stretch/>
        </p:blipFill>
        <p:spPr>
          <a:xfrm>
            <a:off x="0" y="0"/>
            <a:ext cx="4020502"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6"/>
          <p:cNvSpPr/>
          <p:nvPr/>
        </p:nvSpPr>
        <p:spPr>
          <a:xfrm>
            <a:off x="250" y="600"/>
            <a:ext cx="4228500" cy="5143500"/>
          </a:xfrm>
          <a:prstGeom prst="rect">
            <a:avLst/>
          </a:prstGeom>
          <a:solidFill>
            <a:srgbClr val="481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6"/>
          <p:cNvSpPr txBox="1"/>
          <p:nvPr/>
        </p:nvSpPr>
        <p:spPr>
          <a:xfrm>
            <a:off x="4664075" y="347525"/>
            <a:ext cx="3876600" cy="168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481C75"/>
                </a:solidFill>
                <a:latin typeface="Oswald"/>
                <a:ea typeface="Oswald"/>
                <a:cs typeface="Oswald"/>
                <a:sym typeface="Oswald"/>
              </a:rPr>
              <a:t>Special Needs Plans</a:t>
            </a:r>
            <a:r>
              <a:rPr lang="en" sz="2400" b="1">
                <a:solidFill>
                  <a:srgbClr val="1C4587"/>
                </a:solidFill>
                <a:latin typeface="Oswald"/>
                <a:ea typeface="Oswald"/>
                <a:cs typeface="Oswald"/>
                <a:sym typeface="Oswald"/>
              </a:rPr>
              <a:t> </a:t>
            </a:r>
            <a:endParaRPr sz="2400" b="1">
              <a:solidFill>
                <a:srgbClr val="1C4587"/>
              </a:solidFill>
              <a:latin typeface="Oswald"/>
              <a:ea typeface="Oswald"/>
              <a:cs typeface="Oswald"/>
              <a:sym typeface="Oswald"/>
            </a:endParaRPr>
          </a:p>
          <a:p>
            <a:pPr marL="0" lvl="0" indent="0" algn="l" rtl="0">
              <a:lnSpc>
                <a:spcPct val="115000"/>
              </a:lnSpc>
              <a:spcBef>
                <a:spcPts val="0"/>
              </a:spcBef>
              <a:spcAft>
                <a:spcPts val="0"/>
              </a:spcAft>
              <a:buNone/>
            </a:pPr>
            <a:endParaRPr sz="2400" b="1">
              <a:solidFill>
                <a:srgbClr val="999999"/>
              </a:solidFill>
              <a:latin typeface="Oswald"/>
              <a:ea typeface="Oswald"/>
              <a:cs typeface="Oswald"/>
              <a:sym typeface="Oswald"/>
            </a:endParaRPr>
          </a:p>
          <a:p>
            <a:pPr marL="0" lvl="0" indent="0" algn="l" rtl="0">
              <a:lnSpc>
                <a:spcPct val="115000"/>
              </a:lnSpc>
              <a:spcBef>
                <a:spcPts val="0"/>
              </a:spcBef>
              <a:spcAft>
                <a:spcPts val="0"/>
              </a:spcAft>
              <a:buNone/>
            </a:pPr>
            <a:r>
              <a:rPr lang="en" sz="1100" b="1">
                <a:solidFill>
                  <a:srgbClr val="999999"/>
                </a:solidFill>
                <a:latin typeface="Montserrat"/>
                <a:ea typeface="Montserrat"/>
                <a:cs typeface="Montserrat"/>
                <a:sym typeface="Montserrat"/>
              </a:rPr>
              <a:t>Medicare SNPs generally offer benefits, more focused and specialized healthcare, and drug lists designed to meet specific needs.</a:t>
            </a:r>
            <a:endParaRPr sz="1100" b="1">
              <a:solidFill>
                <a:srgbClr val="999999"/>
              </a:solidFill>
              <a:latin typeface="Montserrat"/>
              <a:ea typeface="Montserrat"/>
              <a:cs typeface="Montserrat"/>
              <a:sym typeface="Montserrat"/>
            </a:endParaRPr>
          </a:p>
          <a:p>
            <a:pPr marL="0" lvl="0" indent="0" algn="l" rtl="0">
              <a:lnSpc>
                <a:spcPct val="115000"/>
              </a:lnSpc>
              <a:spcBef>
                <a:spcPts val="0"/>
              </a:spcBef>
              <a:spcAft>
                <a:spcPts val="0"/>
              </a:spcAft>
              <a:buNone/>
            </a:pPr>
            <a:endParaRPr sz="1100" b="1">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100">
                <a:solidFill>
                  <a:schemeClr val="dk1"/>
                </a:solidFill>
                <a:latin typeface="Montserrat"/>
                <a:ea typeface="Montserrat"/>
                <a:cs typeface="Montserrat"/>
                <a:sym typeface="Montserrat"/>
              </a:rPr>
              <a:t>To join a Medicare-approved SNP, you must have Medicare Parts A and B and at least one of the following:</a:t>
            </a:r>
            <a:endParaRPr sz="1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100">
                <a:solidFill>
                  <a:schemeClr val="dk1"/>
                </a:solidFill>
                <a:latin typeface="Montserrat"/>
                <a:ea typeface="Montserrat"/>
                <a:cs typeface="Montserrat"/>
                <a:sym typeface="Montserrat"/>
              </a:rPr>
              <a:t>A chronic illness, like diabetes or a heart condition</a:t>
            </a:r>
            <a:endParaRPr sz="1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100">
                <a:solidFill>
                  <a:schemeClr val="dk1"/>
                </a:solidFill>
                <a:latin typeface="Montserrat"/>
                <a:ea typeface="Montserrat"/>
                <a:cs typeface="Montserrat"/>
                <a:sym typeface="Montserrat"/>
              </a:rPr>
              <a:t>Medicaid assistance from the state</a:t>
            </a:r>
            <a:endParaRPr sz="1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100">
                <a:solidFill>
                  <a:schemeClr val="dk1"/>
                </a:solidFill>
                <a:latin typeface="Montserrat"/>
                <a:ea typeface="Montserrat"/>
                <a:cs typeface="Montserrat"/>
                <a:sym typeface="Montserrat"/>
              </a:rPr>
              <a:t>Residence in certain types of institutions—such as a nursing home—or a need for home nursing care</a:t>
            </a:r>
            <a:endParaRPr sz="1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100">
                <a:solidFill>
                  <a:schemeClr val="dk1"/>
                </a:solidFill>
                <a:latin typeface="Montserrat"/>
                <a:ea typeface="Montserrat"/>
                <a:cs typeface="Montserrat"/>
                <a:sym typeface="Montserrat"/>
              </a:rPr>
              <a:t>SNPs include all Medicare Part A, Part B and Part D benefits.</a:t>
            </a:r>
            <a:endParaRPr sz="1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200" b="1">
              <a:solidFill>
                <a:srgbClr val="71BF44"/>
              </a:solidFill>
              <a:latin typeface="Montserrat"/>
              <a:ea typeface="Montserrat"/>
              <a:cs typeface="Montserrat"/>
              <a:sym typeface="Montserrat"/>
            </a:endParaRPr>
          </a:p>
          <a:p>
            <a:pPr marL="0" lvl="0" indent="0" algn="l" rtl="0">
              <a:lnSpc>
                <a:spcPct val="115000"/>
              </a:lnSpc>
              <a:spcBef>
                <a:spcPts val="0"/>
              </a:spcBef>
              <a:spcAft>
                <a:spcPts val="0"/>
              </a:spcAft>
              <a:buNone/>
            </a:pPr>
            <a:endParaRPr sz="1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a:solidFill>
                <a:srgbClr val="434343"/>
              </a:solidFill>
              <a:latin typeface="Montserrat"/>
              <a:ea typeface="Montserrat"/>
              <a:cs typeface="Montserrat"/>
              <a:sym typeface="Montserrat"/>
            </a:endParaRPr>
          </a:p>
          <a:p>
            <a:pPr marL="0" lvl="0" indent="0" algn="l" rtl="0">
              <a:spcBef>
                <a:spcPts val="0"/>
              </a:spcBef>
              <a:spcAft>
                <a:spcPts val="0"/>
              </a:spcAft>
              <a:buNone/>
            </a:pPr>
            <a:endParaRPr/>
          </a:p>
        </p:txBody>
      </p:sp>
      <p:pic>
        <p:nvPicPr>
          <p:cNvPr id="158" name="Google Shape;158;p26"/>
          <p:cNvPicPr preferRelativeResize="0"/>
          <p:nvPr/>
        </p:nvPicPr>
        <p:blipFill>
          <a:blip r:embed="rId3">
            <a:alphaModFix/>
          </a:blip>
          <a:stretch>
            <a:fillRect/>
          </a:stretch>
        </p:blipFill>
        <p:spPr>
          <a:xfrm>
            <a:off x="7522113" y="4569218"/>
            <a:ext cx="1494564" cy="4383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7"/>
          <p:cNvSpPr txBox="1"/>
          <p:nvPr/>
        </p:nvSpPr>
        <p:spPr>
          <a:xfrm>
            <a:off x="4425475" y="418850"/>
            <a:ext cx="4317600" cy="229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481C75"/>
                </a:solidFill>
                <a:latin typeface="Oswald"/>
                <a:ea typeface="Oswald"/>
                <a:cs typeface="Oswald"/>
                <a:sym typeface="Oswald"/>
              </a:rPr>
              <a:t>Medicare Advantage: Extra benefits</a:t>
            </a:r>
            <a:r>
              <a:rPr lang="en" sz="2400" b="1">
                <a:solidFill>
                  <a:srgbClr val="1C4587"/>
                </a:solidFill>
                <a:latin typeface="Oswald"/>
                <a:ea typeface="Oswald"/>
                <a:cs typeface="Oswald"/>
                <a:sym typeface="Oswald"/>
              </a:rPr>
              <a:t> </a:t>
            </a:r>
            <a:endParaRPr sz="2400" b="1">
              <a:solidFill>
                <a:srgbClr val="1C4587"/>
              </a:solidFill>
              <a:latin typeface="Oswald"/>
              <a:ea typeface="Oswald"/>
              <a:cs typeface="Oswald"/>
              <a:sym typeface="Oswald"/>
            </a:endParaRPr>
          </a:p>
          <a:p>
            <a:pPr marL="0" lvl="0" indent="0" algn="l" rtl="0">
              <a:lnSpc>
                <a:spcPct val="115000"/>
              </a:lnSpc>
              <a:spcBef>
                <a:spcPts val="0"/>
              </a:spcBef>
              <a:spcAft>
                <a:spcPts val="0"/>
              </a:spcAft>
              <a:buNone/>
            </a:pPr>
            <a:endParaRPr sz="1100" b="1">
              <a:solidFill>
                <a:srgbClr val="71BF44"/>
              </a:solidFill>
            </a:endParaRPr>
          </a:p>
          <a:p>
            <a:pPr marL="0" lvl="0" indent="0" algn="l" rtl="0">
              <a:lnSpc>
                <a:spcPct val="115000"/>
              </a:lnSpc>
              <a:spcBef>
                <a:spcPts val="0"/>
              </a:spcBef>
              <a:spcAft>
                <a:spcPts val="0"/>
              </a:spcAft>
              <a:buNone/>
            </a:pPr>
            <a:r>
              <a:rPr lang="en" sz="1100">
                <a:solidFill>
                  <a:schemeClr val="dk1"/>
                </a:solidFill>
                <a:latin typeface="Montserrat"/>
                <a:ea typeface="Montserrat"/>
                <a:cs typeface="Montserrat"/>
                <a:sym typeface="Montserrat"/>
              </a:rPr>
              <a:t>Medicare Advantage plans usually include extra benefits and services beyond what Original Medicare offers. For example,some Medicare Advantage plans include:</a:t>
            </a:r>
            <a:endParaRPr sz="1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latin typeface="Montserrat"/>
              <a:ea typeface="Montserrat"/>
              <a:cs typeface="Montserrat"/>
              <a:sym typeface="Montserrat"/>
            </a:endParaRPr>
          </a:p>
          <a:p>
            <a:pPr marL="457200" lvl="0" indent="-298450" algn="l" rtl="0">
              <a:lnSpc>
                <a:spcPct val="115000"/>
              </a:lnSpc>
              <a:spcBef>
                <a:spcPts val="0"/>
              </a:spcBef>
              <a:spcAft>
                <a:spcPts val="0"/>
              </a:spcAft>
              <a:buClr>
                <a:schemeClr val="dk1"/>
              </a:buClr>
              <a:buSzPts val="1100"/>
              <a:buFont typeface="Montserrat"/>
              <a:buChar char="●"/>
            </a:pPr>
            <a:r>
              <a:rPr lang="en" sz="1100" b="1">
                <a:solidFill>
                  <a:schemeClr val="dk1"/>
                </a:solidFill>
                <a:latin typeface="Montserrat"/>
                <a:ea typeface="Montserrat"/>
                <a:cs typeface="Montserrat"/>
                <a:sym typeface="Montserrat"/>
              </a:rPr>
              <a:t>Fitness programs</a:t>
            </a:r>
            <a:endParaRPr sz="1100" b="1">
              <a:solidFill>
                <a:schemeClr val="dk1"/>
              </a:solidFill>
              <a:latin typeface="Montserrat"/>
              <a:ea typeface="Montserrat"/>
              <a:cs typeface="Montserrat"/>
              <a:sym typeface="Montserrat"/>
            </a:endParaRPr>
          </a:p>
          <a:p>
            <a:pPr marL="457200" lvl="0" indent="-298450" algn="l" rtl="0">
              <a:lnSpc>
                <a:spcPct val="115000"/>
              </a:lnSpc>
              <a:spcBef>
                <a:spcPts val="0"/>
              </a:spcBef>
              <a:spcAft>
                <a:spcPts val="0"/>
              </a:spcAft>
              <a:buClr>
                <a:schemeClr val="dk1"/>
              </a:buClr>
              <a:buSzPts val="1100"/>
              <a:buFont typeface="Montserrat"/>
              <a:buChar char="●"/>
            </a:pPr>
            <a:r>
              <a:rPr lang="en" sz="1100" b="1">
                <a:solidFill>
                  <a:schemeClr val="dk1"/>
                </a:solidFill>
                <a:latin typeface="Montserrat"/>
                <a:ea typeface="Montserrat"/>
                <a:cs typeface="Montserrat"/>
                <a:sym typeface="Montserrat"/>
              </a:rPr>
              <a:t>Vision and dental coverage</a:t>
            </a:r>
            <a:endParaRPr sz="1100" b="1">
              <a:solidFill>
                <a:schemeClr val="dk1"/>
              </a:solidFill>
              <a:latin typeface="Montserrat"/>
              <a:ea typeface="Montserrat"/>
              <a:cs typeface="Montserrat"/>
              <a:sym typeface="Montserrat"/>
            </a:endParaRPr>
          </a:p>
          <a:p>
            <a:pPr marL="457200" lvl="0" indent="-298450" algn="l" rtl="0">
              <a:lnSpc>
                <a:spcPct val="115000"/>
              </a:lnSpc>
              <a:spcBef>
                <a:spcPts val="0"/>
              </a:spcBef>
              <a:spcAft>
                <a:spcPts val="0"/>
              </a:spcAft>
              <a:buClr>
                <a:schemeClr val="dk1"/>
              </a:buClr>
              <a:buSzPts val="1100"/>
              <a:buFont typeface="Montserrat"/>
              <a:buChar char="●"/>
            </a:pPr>
            <a:r>
              <a:rPr lang="en" sz="1100" b="1">
                <a:solidFill>
                  <a:schemeClr val="dk1"/>
                </a:solidFill>
                <a:latin typeface="Montserrat"/>
                <a:ea typeface="Montserrat"/>
                <a:cs typeface="Montserrat"/>
                <a:sym typeface="Montserrat"/>
              </a:rPr>
              <a:t>Access to mail-delivery pharmacy</a:t>
            </a:r>
            <a:endParaRPr sz="1100" b="1">
              <a:solidFill>
                <a:schemeClr val="dk1"/>
              </a:solidFill>
              <a:latin typeface="Montserrat"/>
              <a:ea typeface="Montserrat"/>
              <a:cs typeface="Montserrat"/>
              <a:sym typeface="Montserrat"/>
            </a:endParaRPr>
          </a:p>
          <a:p>
            <a:pPr marL="457200" lvl="0" indent="-298450" algn="l" rtl="0">
              <a:lnSpc>
                <a:spcPct val="115000"/>
              </a:lnSpc>
              <a:spcBef>
                <a:spcPts val="0"/>
              </a:spcBef>
              <a:spcAft>
                <a:spcPts val="0"/>
              </a:spcAft>
              <a:buClr>
                <a:schemeClr val="dk1"/>
              </a:buClr>
              <a:buSzPts val="1100"/>
              <a:buFont typeface="Montserrat"/>
              <a:buChar char="●"/>
            </a:pPr>
            <a:r>
              <a:rPr lang="en" sz="1100" b="1">
                <a:solidFill>
                  <a:schemeClr val="dk1"/>
                </a:solidFill>
                <a:latin typeface="Montserrat"/>
                <a:ea typeface="Montserrat"/>
                <a:cs typeface="Montserrat"/>
                <a:sym typeface="Montserrat"/>
              </a:rPr>
              <a:t>Access to a nurse advice hotline</a:t>
            </a:r>
            <a:endParaRPr sz="1100" b="1">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900" b="1">
              <a:solidFill>
                <a:srgbClr val="71BF44"/>
              </a:solidFill>
              <a:latin typeface="Montserrat"/>
              <a:ea typeface="Montserrat"/>
              <a:cs typeface="Montserrat"/>
              <a:sym typeface="Montserrat"/>
            </a:endParaRPr>
          </a:p>
          <a:p>
            <a:pPr marL="457200" lvl="0" indent="0" algn="l" rtl="0">
              <a:lnSpc>
                <a:spcPct val="115000"/>
              </a:lnSpc>
              <a:spcBef>
                <a:spcPts val="0"/>
              </a:spcBef>
              <a:spcAft>
                <a:spcPts val="0"/>
              </a:spcAft>
              <a:buNone/>
            </a:pPr>
            <a:endParaRPr sz="1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100">
              <a:solidFill>
                <a:schemeClr val="dk1"/>
              </a:solidFill>
            </a:endParaRPr>
          </a:p>
          <a:p>
            <a:pPr marL="0" lvl="0" indent="0" algn="l" rtl="0">
              <a:lnSpc>
                <a:spcPct val="115000"/>
              </a:lnSpc>
              <a:spcBef>
                <a:spcPts val="0"/>
              </a:spcBef>
              <a:spcAft>
                <a:spcPts val="0"/>
              </a:spcAft>
              <a:buNone/>
            </a:pPr>
            <a:endParaRPr sz="1000" b="1">
              <a:solidFill>
                <a:schemeClr val="dk1"/>
              </a:solidFill>
            </a:endParaRPr>
          </a:p>
        </p:txBody>
      </p:sp>
      <p:pic>
        <p:nvPicPr>
          <p:cNvPr id="164" name="Google Shape;164;p27"/>
          <p:cNvPicPr preferRelativeResize="0"/>
          <p:nvPr/>
        </p:nvPicPr>
        <p:blipFill rotWithShape="1">
          <a:blip r:embed="rId3">
            <a:alphaModFix/>
          </a:blip>
          <a:srcRect/>
          <a:stretch/>
        </p:blipFill>
        <p:spPr>
          <a:xfrm>
            <a:off x="0" y="0"/>
            <a:ext cx="4020502" cy="5143500"/>
          </a:xfrm>
          <a:prstGeom prst="rect">
            <a:avLst/>
          </a:prstGeom>
          <a:noFill/>
          <a:ln>
            <a:noFill/>
          </a:ln>
        </p:spPr>
      </p:pic>
      <p:pic>
        <p:nvPicPr>
          <p:cNvPr id="165" name="Google Shape;165;p27"/>
          <p:cNvPicPr preferRelativeResize="0"/>
          <p:nvPr/>
        </p:nvPicPr>
        <p:blipFill>
          <a:blip r:embed="rId4">
            <a:alphaModFix/>
          </a:blip>
          <a:stretch>
            <a:fillRect/>
          </a:stretch>
        </p:blipFill>
        <p:spPr>
          <a:xfrm>
            <a:off x="7522113" y="4569218"/>
            <a:ext cx="1494564" cy="4383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8"/>
          <p:cNvSpPr txBox="1"/>
          <p:nvPr/>
        </p:nvSpPr>
        <p:spPr>
          <a:xfrm>
            <a:off x="4425475" y="418850"/>
            <a:ext cx="4455000" cy="229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481C75"/>
                </a:solidFill>
                <a:latin typeface="Oswald"/>
                <a:ea typeface="Oswald"/>
                <a:cs typeface="Oswald"/>
                <a:sym typeface="Oswald"/>
              </a:rPr>
              <a:t>Medicare Supplement insurance plans</a:t>
            </a:r>
            <a:r>
              <a:rPr lang="en" sz="2400" b="1">
                <a:solidFill>
                  <a:srgbClr val="1C4587"/>
                </a:solidFill>
                <a:latin typeface="Oswald"/>
                <a:ea typeface="Oswald"/>
                <a:cs typeface="Oswald"/>
                <a:sym typeface="Oswald"/>
              </a:rPr>
              <a:t> </a:t>
            </a:r>
            <a:endParaRPr sz="2400" b="1">
              <a:solidFill>
                <a:srgbClr val="1C4587"/>
              </a:solidFill>
              <a:latin typeface="Oswald"/>
              <a:ea typeface="Oswald"/>
              <a:cs typeface="Oswald"/>
              <a:sym typeface="Oswald"/>
            </a:endParaRPr>
          </a:p>
          <a:p>
            <a:pPr marL="0" lvl="0" indent="0" algn="l" rtl="0">
              <a:spcBef>
                <a:spcPts val="0"/>
              </a:spcBef>
              <a:spcAft>
                <a:spcPts val="0"/>
              </a:spcAft>
              <a:buNone/>
            </a:pPr>
            <a:r>
              <a:rPr lang="en" sz="2400" b="1">
                <a:solidFill>
                  <a:srgbClr val="005092"/>
                </a:solidFill>
                <a:latin typeface="Oswald"/>
                <a:ea typeface="Oswald"/>
                <a:cs typeface="Oswald"/>
                <a:sym typeface="Oswald"/>
              </a:rPr>
              <a:t> </a:t>
            </a:r>
            <a:endParaRPr sz="2400" b="1">
              <a:solidFill>
                <a:srgbClr val="005092"/>
              </a:solidFill>
              <a:latin typeface="Oswald"/>
              <a:ea typeface="Oswald"/>
              <a:cs typeface="Oswald"/>
              <a:sym typeface="Oswald"/>
            </a:endParaRPr>
          </a:p>
          <a:p>
            <a:pPr marL="0" lvl="0" indent="0" algn="l" rtl="0">
              <a:lnSpc>
                <a:spcPct val="115000"/>
              </a:lnSpc>
              <a:spcBef>
                <a:spcPts val="0"/>
              </a:spcBef>
              <a:spcAft>
                <a:spcPts val="0"/>
              </a:spcAft>
              <a:buNone/>
            </a:pPr>
            <a:r>
              <a:rPr lang="en" sz="1100" b="1">
                <a:solidFill>
                  <a:schemeClr val="dk1"/>
                </a:solidFill>
                <a:latin typeface="Montserrat"/>
                <a:ea typeface="Montserrat"/>
                <a:cs typeface="Montserrat"/>
                <a:sym typeface="Montserrat"/>
              </a:rPr>
              <a:t>These plans, often called “Medigap plans,” are plans that work with Original Medicare.</a:t>
            </a:r>
            <a:endParaRPr sz="1100" b="1">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100">
                <a:solidFill>
                  <a:schemeClr val="dk1"/>
                </a:solidFill>
                <a:latin typeface="Montserrat"/>
                <a:ea typeface="Montserrat"/>
                <a:cs typeface="Montserrat"/>
                <a:sym typeface="Montserrat"/>
              </a:rPr>
              <a:t>They are designed to help pay some of the costs Original Medicare doesn’t pay, such as copayments, coinsurance and deductibles.</a:t>
            </a:r>
            <a:endParaRPr sz="1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100">
                <a:solidFill>
                  <a:schemeClr val="dk1"/>
                </a:solidFill>
                <a:latin typeface="Montserrat"/>
                <a:ea typeface="Montserrat"/>
                <a:cs typeface="Montserrat"/>
                <a:sym typeface="Montserrat"/>
              </a:rPr>
              <a:t>Each Medicare Supplement insurance plan has a unique blend of benefits. Medicare beneficiaries may want this type of plan because costs can be more predictable and they are not limited to a specific network of providers.</a:t>
            </a:r>
            <a:endParaRPr sz="1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900" b="1">
              <a:solidFill>
                <a:srgbClr val="71BF44"/>
              </a:solidFill>
              <a:latin typeface="Montserrat"/>
              <a:ea typeface="Montserrat"/>
              <a:cs typeface="Montserrat"/>
              <a:sym typeface="Montserrat"/>
            </a:endParaRPr>
          </a:p>
          <a:p>
            <a:pPr marL="457200" lvl="0" indent="0" algn="l" rtl="0">
              <a:lnSpc>
                <a:spcPct val="115000"/>
              </a:lnSpc>
              <a:spcBef>
                <a:spcPts val="0"/>
              </a:spcBef>
              <a:spcAft>
                <a:spcPts val="0"/>
              </a:spcAft>
              <a:buNone/>
            </a:pPr>
            <a:endParaRPr sz="1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100">
              <a:solidFill>
                <a:schemeClr val="dk1"/>
              </a:solidFill>
            </a:endParaRPr>
          </a:p>
          <a:p>
            <a:pPr marL="0" lvl="0" indent="0" algn="l" rtl="0">
              <a:lnSpc>
                <a:spcPct val="115000"/>
              </a:lnSpc>
              <a:spcBef>
                <a:spcPts val="0"/>
              </a:spcBef>
              <a:spcAft>
                <a:spcPts val="0"/>
              </a:spcAft>
              <a:buNone/>
            </a:pPr>
            <a:endParaRPr sz="1000" b="1">
              <a:solidFill>
                <a:schemeClr val="dk1"/>
              </a:solidFill>
            </a:endParaRPr>
          </a:p>
        </p:txBody>
      </p:sp>
      <p:pic>
        <p:nvPicPr>
          <p:cNvPr id="171" name="Google Shape;171;p28"/>
          <p:cNvPicPr preferRelativeResize="0"/>
          <p:nvPr/>
        </p:nvPicPr>
        <p:blipFill rotWithShape="1">
          <a:blip r:embed="rId3">
            <a:alphaModFix/>
          </a:blip>
          <a:srcRect/>
          <a:stretch/>
        </p:blipFill>
        <p:spPr>
          <a:xfrm>
            <a:off x="0" y="0"/>
            <a:ext cx="4020502" cy="5143500"/>
          </a:xfrm>
          <a:prstGeom prst="rect">
            <a:avLst/>
          </a:prstGeom>
          <a:noFill/>
          <a:ln>
            <a:noFill/>
          </a:ln>
        </p:spPr>
      </p:pic>
      <p:pic>
        <p:nvPicPr>
          <p:cNvPr id="172" name="Google Shape;172;p28"/>
          <p:cNvPicPr preferRelativeResize="0"/>
          <p:nvPr/>
        </p:nvPicPr>
        <p:blipFill>
          <a:blip r:embed="rId4">
            <a:alphaModFix/>
          </a:blip>
          <a:stretch>
            <a:fillRect/>
          </a:stretch>
        </p:blipFill>
        <p:spPr>
          <a:xfrm>
            <a:off x="7522113" y="4569218"/>
            <a:ext cx="1494564" cy="4383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9"/>
          <p:cNvSpPr/>
          <p:nvPr/>
        </p:nvSpPr>
        <p:spPr>
          <a:xfrm>
            <a:off x="250" y="600"/>
            <a:ext cx="4228500" cy="5143500"/>
          </a:xfrm>
          <a:prstGeom prst="rect">
            <a:avLst/>
          </a:prstGeom>
          <a:solidFill>
            <a:srgbClr val="481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9"/>
          <p:cNvSpPr txBox="1"/>
          <p:nvPr/>
        </p:nvSpPr>
        <p:spPr>
          <a:xfrm>
            <a:off x="4664075" y="347525"/>
            <a:ext cx="3876600" cy="1682700"/>
          </a:xfrm>
          <a:prstGeom prst="rect">
            <a:avLst/>
          </a:prstGeom>
          <a:noFill/>
          <a:ln>
            <a:noFill/>
          </a:ln>
        </p:spPr>
        <p:txBody>
          <a:bodyPr spcFirstLastPara="1" wrap="square" lIns="114300" tIns="91425" rIns="91425" bIns="91425" anchor="t" anchorCtr="0">
            <a:noAutofit/>
          </a:bodyPr>
          <a:lstStyle/>
          <a:p>
            <a:pPr marL="0" lvl="0" indent="0" algn="l" rtl="0">
              <a:spcBef>
                <a:spcPts val="0"/>
              </a:spcBef>
              <a:spcAft>
                <a:spcPts val="0"/>
              </a:spcAft>
              <a:buNone/>
            </a:pPr>
            <a:r>
              <a:rPr lang="en" sz="2400" b="1">
                <a:solidFill>
                  <a:srgbClr val="481C75"/>
                </a:solidFill>
                <a:latin typeface="Oswald"/>
                <a:ea typeface="Oswald"/>
                <a:cs typeface="Oswald"/>
                <a:sym typeface="Oswald"/>
              </a:rPr>
              <a:t>Medicare Part D</a:t>
            </a:r>
            <a:endParaRPr sz="2400" b="1">
              <a:solidFill>
                <a:srgbClr val="481C75"/>
              </a:solidFill>
              <a:latin typeface="Oswald"/>
              <a:ea typeface="Oswald"/>
              <a:cs typeface="Oswald"/>
              <a:sym typeface="Oswald"/>
            </a:endParaRPr>
          </a:p>
          <a:p>
            <a:pPr marL="0" lvl="0" indent="0" algn="l" rtl="0">
              <a:spcBef>
                <a:spcPts val="0"/>
              </a:spcBef>
              <a:spcAft>
                <a:spcPts val="0"/>
              </a:spcAft>
              <a:buNone/>
            </a:pPr>
            <a:endParaRPr b="1">
              <a:solidFill>
                <a:srgbClr val="674EA7"/>
              </a:solidFill>
              <a:latin typeface="Oswald"/>
              <a:ea typeface="Oswald"/>
              <a:cs typeface="Oswald"/>
              <a:sym typeface="Oswald"/>
            </a:endParaRPr>
          </a:p>
          <a:p>
            <a:pPr marL="0" lvl="0" indent="0" algn="l" rtl="0">
              <a:lnSpc>
                <a:spcPct val="115000"/>
              </a:lnSpc>
              <a:spcBef>
                <a:spcPts val="0"/>
              </a:spcBef>
              <a:spcAft>
                <a:spcPts val="0"/>
              </a:spcAft>
              <a:buNone/>
            </a:pPr>
            <a:r>
              <a:rPr lang="en" sz="1000" b="1">
                <a:solidFill>
                  <a:srgbClr val="999999"/>
                </a:solidFill>
                <a:latin typeface="Montserrat"/>
                <a:ea typeface="Montserrat"/>
                <a:cs typeface="Montserrat"/>
                <a:sym typeface="Montserrat"/>
              </a:rPr>
              <a:t>Prescription drug coverage</a:t>
            </a:r>
            <a:endParaRPr sz="1000" b="1">
              <a:solidFill>
                <a:srgbClr val="999999"/>
              </a:solidFill>
              <a:latin typeface="Montserrat"/>
              <a:ea typeface="Montserrat"/>
              <a:cs typeface="Montserrat"/>
              <a:sym typeface="Montserrat"/>
            </a:endParaRPr>
          </a:p>
          <a:p>
            <a:pPr marL="457200" lvl="0" indent="-292100" algn="l" rtl="0">
              <a:lnSpc>
                <a:spcPct val="115000"/>
              </a:lnSpc>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Part D coverage is available only from private companies contracted by the federal government</a:t>
            </a:r>
            <a:endParaRPr sz="1000">
              <a:solidFill>
                <a:schemeClr val="dk1"/>
              </a:solidFill>
              <a:latin typeface="Montserrat"/>
              <a:ea typeface="Montserrat"/>
              <a:cs typeface="Montserrat"/>
              <a:sym typeface="Montserrat"/>
            </a:endParaRPr>
          </a:p>
          <a:p>
            <a:pPr marL="457200" lvl="0" indent="-292100" algn="l" rtl="0">
              <a:lnSpc>
                <a:spcPct val="115000"/>
              </a:lnSpc>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Part D plans are required by federal law to offer the basic benefits offered by Medicare</a:t>
            </a:r>
            <a:endParaRPr sz="1000">
              <a:solidFill>
                <a:schemeClr val="dk1"/>
              </a:solidFill>
              <a:latin typeface="Montserrat"/>
              <a:ea typeface="Montserrat"/>
              <a:cs typeface="Montserrat"/>
              <a:sym typeface="Montserrat"/>
            </a:endParaRPr>
          </a:p>
          <a:p>
            <a:pPr marL="457200" lvl="0" indent="-292100" algn="l" rtl="0">
              <a:lnSpc>
                <a:spcPct val="115000"/>
              </a:lnSpc>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Each Part D plan has its own list of covered drugs—choosethe one that includes medicines you take regularly</a:t>
            </a:r>
            <a:endParaRPr sz="10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0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000" b="1">
                <a:solidFill>
                  <a:srgbClr val="999999"/>
                </a:solidFill>
                <a:latin typeface="Montserrat"/>
                <a:ea typeface="Montserrat"/>
                <a:cs typeface="Montserrat"/>
                <a:sym typeface="Montserrat"/>
              </a:rPr>
              <a:t>You usually choose Part D in one of two ways:</a:t>
            </a:r>
            <a:endParaRPr sz="1000" b="1">
              <a:solidFill>
                <a:srgbClr val="999999"/>
              </a:solidFill>
              <a:latin typeface="Montserrat"/>
              <a:ea typeface="Montserrat"/>
              <a:cs typeface="Montserrat"/>
              <a:sym typeface="Montserrat"/>
            </a:endParaRPr>
          </a:p>
          <a:p>
            <a:pPr marL="457200" lvl="0" indent="-292100" algn="l" rtl="0">
              <a:lnSpc>
                <a:spcPct val="115000"/>
              </a:lnSpc>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A stand-alone insurance plan you buy to help cover medicines(PDP)</a:t>
            </a:r>
            <a:endParaRPr sz="1000">
              <a:solidFill>
                <a:schemeClr val="dk1"/>
              </a:solidFill>
              <a:latin typeface="Montserrat"/>
              <a:ea typeface="Montserrat"/>
              <a:cs typeface="Montserrat"/>
              <a:sym typeface="Montserrat"/>
            </a:endParaRPr>
          </a:p>
          <a:p>
            <a:pPr marL="457200" lvl="0" indent="-292100" algn="l" rtl="0">
              <a:lnSpc>
                <a:spcPct val="115000"/>
              </a:lnSpc>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As part of a Medicare Advantage plan that includes Part D (MAPD)If you enroll in a Medicare Advantage plan with prescription drug coverage, you don’t need to sign up for a stand-alone prescription drug plan</a:t>
            </a:r>
            <a:endParaRPr sz="10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100">
              <a:solidFill>
                <a:schemeClr val="dk1"/>
              </a:solidFill>
            </a:endParaRPr>
          </a:p>
          <a:p>
            <a:pPr marL="0" lvl="0" indent="0" algn="l" rtl="0">
              <a:lnSpc>
                <a:spcPct val="115000"/>
              </a:lnSpc>
              <a:spcBef>
                <a:spcPts val="0"/>
              </a:spcBef>
              <a:spcAft>
                <a:spcPts val="0"/>
              </a:spcAft>
              <a:buNone/>
            </a:pPr>
            <a:endParaRPr sz="1100" b="1">
              <a:solidFill>
                <a:srgbClr val="71BF44"/>
              </a:solidFill>
              <a:latin typeface="Montserrat"/>
              <a:ea typeface="Montserrat"/>
              <a:cs typeface="Montserrat"/>
              <a:sym typeface="Montserrat"/>
            </a:endParaRPr>
          </a:p>
          <a:p>
            <a:pPr marL="0" lvl="0" indent="0" algn="l" rtl="0">
              <a:lnSpc>
                <a:spcPct val="115000"/>
              </a:lnSpc>
              <a:spcBef>
                <a:spcPts val="0"/>
              </a:spcBef>
              <a:spcAft>
                <a:spcPts val="0"/>
              </a:spcAft>
              <a:buNone/>
            </a:pPr>
            <a:endParaRPr sz="1200" b="1">
              <a:solidFill>
                <a:srgbClr val="71BF44"/>
              </a:solidFill>
              <a:latin typeface="Montserrat"/>
              <a:ea typeface="Montserrat"/>
              <a:cs typeface="Montserrat"/>
              <a:sym typeface="Montserrat"/>
            </a:endParaRPr>
          </a:p>
          <a:p>
            <a:pPr marL="0" lvl="0" indent="0" algn="l" rtl="0">
              <a:lnSpc>
                <a:spcPct val="115000"/>
              </a:lnSpc>
              <a:spcBef>
                <a:spcPts val="0"/>
              </a:spcBef>
              <a:spcAft>
                <a:spcPts val="0"/>
              </a:spcAft>
              <a:buNone/>
            </a:pPr>
            <a:endParaRPr sz="1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a:solidFill>
                <a:srgbClr val="434343"/>
              </a:solidFill>
              <a:latin typeface="Montserrat"/>
              <a:ea typeface="Montserrat"/>
              <a:cs typeface="Montserrat"/>
              <a:sym typeface="Montserrat"/>
            </a:endParaRPr>
          </a:p>
          <a:p>
            <a:pPr marL="0" lvl="0" indent="0" algn="l" rtl="0">
              <a:spcBef>
                <a:spcPts val="0"/>
              </a:spcBef>
              <a:spcAft>
                <a:spcPts val="0"/>
              </a:spcAft>
              <a:buNone/>
            </a:pPr>
            <a:endParaRPr/>
          </a:p>
        </p:txBody>
      </p:sp>
      <p:pic>
        <p:nvPicPr>
          <p:cNvPr id="179" name="Google Shape;179;p29"/>
          <p:cNvPicPr preferRelativeResize="0"/>
          <p:nvPr/>
        </p:nvPicPr>
        <p:blipFill>
          <a:blip r:embed="rId3">
            <a:alphaModFix/>
          </a:blip>
          <a:stretch>
            <a:fillRect/>
          </a:stretch>
        </p:blipFill>
        <p:spPr>
          <a:xfrm>
            <a:off x="7522113" y="4569218"/>
            <a:ext cx="1494564" cy="4383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0"/>
          <p:cNvSpPr txBox="1"/>
          <p:nvPr/>
        </p:nvSpPr>
        <p:spPr>
          <a:xfrm>
            <a:off x="4425475" y="418850"/>
            <a:ext cx="4455000" cy="229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481C75"/>
                </a:solidFill>
                <a:latin typeface="Oswald"/>
                <a:ea typeface="Oswald"/>
                <a:cs typeface="Oswald"/>
                <a:sym typeface="Oswald"/>
              </a:rPr>
              <a:t>Medicare Part D</a:t>
            </a:r>
            <a:endParaRPr sz="2400" b="1">
              <a:solidFill>
                <a:srgbClr val="481C75"/>
              </a:solidFill>
              <a:latin typeface="Oswald"/>
              <a:ea typeface="Oswald"/>
              <a:cs typeface="Oswald"/>
              <a:sym typeface="Oswald"/>
            </a:endParaRPr>
          </a:p>
          <a:p>
            <a:pPr marL="0" lvl="0" indent="0" algn="l" rtl="0">
              <a:spcBef>
                <a:spcPts val="0"/>
              </a:spcBef>
              <a:spcAft>
                <a:spcPts val="0"/>
              </a:spcAft>
              <a:buNone/>
            </a:pPr>
            <a:r>
              <a:rPr lang="en" sz="2400" b="1">
                <a:solidFill>
                  <a:srgbClr val="005092"/>
                </a:solidFill>
                <a:latin typeface="Oswald"/>
                <a:ea typeface="Oswald"/>
                <a:cs typeface="Oswald"/>
                <a:sym typeface="Oswald"/>
              </a:rPr>
              <a:t> </a:t>
            </a:r>
            <a:endParaRPr sz="2400" b="1">
              <a:solidFill>
                <a:srgbClr val="005092"/>
              </a:solidFill>
              <a:latin typeface="Oswald"/>
              <a:ea typeface="Oswald"/>
              <a:cs typeface="Oswald"/>
              <a:sym typeface="Oswald"/>
            </a:endParaRPr>
          </a:p>
          <a:p>
            <a:pPr marL="0" lvl="0" indent="0" algn="l" rtl="0">
              <a:lnSpc>
                <a:spcPct val="115000"/>
              </a:lnSpc>
              <a:spcBef>
                <a:spcPts val="0"/>
              </a:spcBef>
              <a:spcAft>
                <a:spcPts val="0"/>
              </a:spcAft>
              <a:buClr>
                <a:schemeClr val="dk1"/>
              </a:buClr>
              <a:buSzPts val="1100"/>
              <a:buFont typeface="Arial"/>
              <a:buNone/>
            </a:pPr>
            <a:r>
              <a:rPr lang="en" sz="1100" b="1">
                <a:solidFill>
                  <a:schemeClr val="dk1"/>
                </a:solidFill>
                <a:latin typeface="Montserrat"/>
                <a:ea typeface="Montserrat"/>
                <a:cs typeface="Montserrat"/>
                <a:sym typeface="Montserrat"/>
              </a:rPr>
              <a:t>The coverage gap</a:t>
            </a:r>
            <a:endParaRPr sz="1100" b="1">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100">
                <a:solidFill>
                  <a:schemeClr val="dk1"/>
                </a:solidFill>
                <a:latin typeface="Montserrat"/>
                <a:ea typeface="Montserrat"/>
                <a:cs typeface="Montserrat"/>
                <a:sym typeface="Montserrat"/>
              </a:rPr>
              <a:t>Medicare Part D has a coverage gap, also known as the “donut hole,” when you may have to pay a higher percentage of your prescription drug costs.</a:t>
            </a:r>
            <a:endParaRPr sz="1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 sz="1100">
                <a:solidFill>
                  <a:schemeClr val="dk1"/>
                </a:solidFill>
                <a:latin typeface="Montserrat"/>
                <a:ea typeface="Montserrat"/>
                <a:cs typeface="Montserrat"/>
                <a:sym typeface="Montserrat"/>
              </a:rPr>
              <a:t>You move into and out of the coverage gap when your total costs reach a specified dollar amount. These amounts are adjusted annually by CMS.</a:t>
            </a:r>
            <a:endParaRPr sz="1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100" b="1">
              <a:solidFill>
                <a:schemeClr val="dk1"/>
              </a:solidFill>
            </a:endParaRPr>
          </a:p>
          <a:p>
            <a:pPr marL="0" lvl="0" indent="0" algn="l" rtl="0">
              <a:lnSpc>
                <a:spcPct val="115000"/>
              </a:lnSpc>
              <a:spcBef>
                <a:spcPts val="0"/>
              </a:spcBef>
              <a:spcAft>
                <a:spcPts val="0"/>
              </a:spcAft>
              <a:buNone/>
            </a:pPr>
            <a:endParaRPr sz="1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900" b="1">
              <a:solidFill>
                <a:srgbClr val="71BF44"/>
              </a:solidFill>
              <a:latin typeface="Montserrat"/>
              <a:ea typeface="Montserrat"/>
              <a:cs typeface="Montserrat"/>
              <a:sym typeface="Montserrat"/>
            </a:endParaRPr>
          </a:p>
          <a:p>
            <a:pPr marL="457200" lvl="0" indent="0" algn="l" rtl="0">
              <a:lnSpc>
                <a:spcPct val="115000"/>
              </a:lnSpc>
              <a:spcBef>
                <a:spcPts val="0"/>
              </a:spcBef>
              <a:spcAft>
                <a:spcPts val="0"/>
              </a:spcAft>
              <a:buNone/>
            </a:pPr>
            <a:endParaRPr sz="1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100">
              <a:solidFill>
                <a:schemeClr val="dk1"/>
              </a:solidFill>
            </a:endParaRPr>
          </a:p>
          <a:p>
            <a:pPr marL="0" lvl="0" indent="0" algn="l" rtl="0">
              <a:lnSpc>
                <a:spcPct val="115000"/>
              </a:lnSpc>
              <a:spcBef>
                <a:spcPts val="0"/>
              </a:spcBef>
              <a:spcAft>
                <a:spcPts val="0"/>
              </a:spcAft>
              <a:buNone/>
            </a:pPr>
            <a:endParaRPr sz="1000" b="1">
              <a:solidFill>
                <a:schemeClr val="dk1"/>
              </a:solidFill>
            </a:endParaRPr>
          </a:p>
        </p:txBody>
      </p:sp>
      <p:pic>
        <p:nvPicPr>
          <p:cNvPr id="185" name="Google Shape;185;p30"/>
          <p:cNvPicPr preferRelativeResize="0"/>
          <p:nvPr/>
        </p:nvPicPr>
        <p:blipFill rotWithShape="1">
          <a:blip r:embed="rId3">
            <a:alphaModFix/>
          </a:blip>
          <a:srcRect/>
          <a:stretch/>
        </p:blipFill>
        <p:spPr>
          <a:xfrm>
            <a:off x="0" y="0"/>
            <a:ext cx="4020502" cy="5143500"/>
          </a:xfrm>
          <a:prstGeom prst="rect">
            <a:avLst/>
          </a:prstGeom>
          <a:noFill/>
          <a:ln>
            <a:noFill/>
          </a:ln>
        </p:spPr>
      </p:pic>
      <p:pic>
        <p:nvPicPr>
          <p:cNvPr id="186" name="Google Shape;186;p30"/>
          <p:cNvPicPr preferRelativeResize="0"/>
          <p:nvPr/>
        </p:nvPicPr>
        <p:blipFill>
          <a:blip r:embed="rId4">
            <a:alphaModFix/>
          </a:blip>
          <a:stretch>
            <a:fillRect/>
          </a:stretch>
        </p:blipFill>
        <p:spPr>
          <a:xfrm>
            <a:off x="7522113" y="4569218"/>
            <a:ext cx="1494564" cy="4383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1"/>
          <p:cNvSpPr txBox="1"/>
          <p:nvPr/>
        </p:nvSpPr>
        <p:spPr>
          <a:xfrm>
            <a:off x="4425475" y="418850"/>
            <a:ext cx="4455000" cy="229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481C75"/>
                </a:solidFill>
                <a:latin typeface="Oswald"/>
                <a:ea typeface="Oswald"/>
                <a:cs typeface="Oswald"/>
                <a:sym typeface="Oswald"/>
              </a:rPr>
              <a:t>Helpful resources</a:t>
            </a:r>
            <a:endParaRPr sz="2400" b="1">
              <a:solidFill>
                <a:srgbClr val="481C75"/>
              </a:solidFill>
              <a:latin typeface="Oswald"/>
              <a:ea typeface="Oswald"/>
              <a:cs typeface="Oswald"/>
              <a:sym typeface="Oswald"/>
            </a:endParaRPr>
          </a:p>
          <a:p>
            <a:pPr marL="0" lvl="0" indent="0" algn="l" rtl="0">
              <a:spcBef>
                <a:spcPts val="0"/>
              </a:spcBef>
              <a:spcAft>
                <a:spcPts val="0"/>
              </a:spcAft>
              <a:buNone/>
            </a:pPr>
            <a:r>
              <a:rPr lang="en" sz="2400" b="1">
                <a:solidFill>
                  <a:srgbClr val="005092"/>
                </a:solidFill>
                <a:latin typeface="Oswald"/>
                <a:ea typeface="Oswald"/>
                <a:cs typeface="Oswald"/>
                <a:sym typeface="Oswald"/>
              </a:rPr>
              <a:t> </a:t>
            </a:r>
            <a:endParaRPr sz="2400" b="1">
              <a:solidFill>
                <a:srgbClr val="005092"/>
              </a:solidFill>
              <a:latin typeface="Oswald"/>
              <a:ea typeface="Oswald"/>
              <a:cs typeface="Oswald"/>
              <a:sym typeface="Oswald"/>
            </a:endParaRPr>
          </a:p>
          <a:p>
            <a:pPr marL="0" lvl="0" indent="0" algn="l" rtl="0">
              <a:lnSpc>
                <a:spcPct val="115000"/>
              </a:lnSpc>
              <a:spcBef>
                <a:spcPts val="0"/>
              </a:spcBef>
              <a:spcAft>
                <a:spcPts val="0"/>
              </a:spcAft>
              <a:buNone/>
            </a:pPr>
            <a:r>
              <a:rPr lang="en" sz="1000">
                <a:solidFill>
                  <a:schemeClr val="dk1"/>
                </a:solidFill>
                <a:latin typeface="Montserrat"/>
                <a:ea typeface="Montserrat"/>
                <a:cs typeface="Montserrat"/>
                <a:sym typeface="Montserrat"/>
              </a:rPr>
              <a:t>Available at </a:t>
            </a:r>
            <a:r>
              <a:rPr lang="en" sz="1000" b="1" u="sng">
                <a:solidFill>
                  <a:srgbClr val="481C75"/>
                </a:solidFill>
                <a:latin typeface="Montserrat"/>
                <a:ea typeface="Montserrat"/>
                <a:cs typeface="Montserrat"/>
                <a:sym typeface="Montserrat"/>
                <a:hlinkClick r:id="rId3"/>
              </a:rPr>
              <a:t>www.medicare.gov</a:t>
            </a:r>
            <a:endParaRPr sz="1000" b="1">
              <a:solidFill>
                <a:srgbClr val="481C75"/>
              </a:solidFill>
              <a:latin typeface="Montserrat"/>
              <a:ea typeface="Montserrat"/>
              <a:cs typeface="Montserrat"/>
              <a:sym typeface="Montserrat"/>
            </a:endParaRPr>
          </a:p>
          <a:p>
            <a:pPr marL="0" lvl="0" indent="0" algn="l" rtl="0">
              <a:lnSpc>
                <a:spcPct val="115000"/>
              </a:lnSpc>
              <a:spcBef>
                <a:spcPts val="0"/>
              </a:spcBef>
              <a:spcAft>
                <a:spcPts val="0"/>
              </a:spcAft>
              <a:buNone/>
            </a:pPr>
            <a:endParaRPr sz="1000" b="1">
              <a:solidFill>
                <a:schemeClr val="dk1"/>
              </a:solidFill>
              <a:latin typeface="Montserrat"/>
              <a:ea typeface="Montserrat"/>
              <a:cs typeface="Montserrat"/>
              <a:sym typeface="Montserrat"/>
            </a:endParaRPr>
          </a:p>
          <a:p>
            <a:pPr marL="457200" lvl="0" indent="-292100" algn="l" rtl="0">
              <a:lnSpc>
                <a:spcPct val="115000"/>
              </a:lnSpc>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The “Medicare &amp; You” handbook, published by the Centers for Medicare &amp; Medicaid Services, released each fall</a:t>
            </a:r>
            <a:endParaRPr sz="1000">
              <a:solidFill>
                <a:schemeClr val="dk1"/>
              </a:solidFill>
              <a:latin typeface="Montserrat"/>
              <a:ea typeface="Montserrat"/>
              <a:cs typeface="Montserrat"/>
              <a:sym typeface="Montserrat"/>
            </a:endParaRPr>
          </a:p>
          <a:p>
            <a:pPr marL="457200" lvl="0" indent="-292100" algn="l" rtl="0">
              <a:lnSpc>
                <a:spcPct val="115000"/>
              </a:lnSpc>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“Choosing a Medigap Policy: A guide to health insurance for people with Medicare,” a publication developed jointly by CMSand the National Association of Insurance Commissioners</a:t>
            </a:r>
            <a:endParaRPr sz="1000">
              <a:solidFill>
                <a:schemeClr val="dk1"/>
              </a:solidFill>
              <a:latin typeface="Montserrat"/>
              <a:ea typeface="Montserrat"/>
              <a:cs typeface="Montserrat"/>
              <a:sym typeface="Montserrat"/>
            </a:endParaRPr>
          </a:p>
          <a:p>
            <a:pPr marL="457200" lvl="0" indent="-292100" algn="l" rtl="0">
              <a:lnSpc>
                <a:spcPct val="115000"/>
              </a:lnSpc>
              <a:spcBef>
                <a:spcPts val="0"/>
              </a:spcBef>
              <a:spcAft>
                <a:spcPts val="0"/>
              </a:spcAft>
              <a:buClr>
                <a:schemeClr val="dk1"/>
              </a:buClr>
              <a:buSzPts val="1000"/>
              <a:buChar char="●"/>
            </a:pPr>
            <a:r>
              <a:rPr lang="en" sz="1000">
                <a:solidFill>
                  <a:schemeClr val="dk1"/>
                </a:solidFill>
                <a:latin typeface="Montserrat"/>
                <a:ea typeface="Montserrat"/>
                <a:cs typeface="Montserrat"/>
                <a:sym typeface="Montserrat"/>
              </a:rPr>
              <a:t>Visit </a:t>
            </a:r>
            <a:r>
              <a:rPr lang="en" sz="1000" b="1">
                <a:solidFill>
                  <a:srgbClr val="481C75"/>
                </a:solidFill>
                <a:latin typeface="Montserrat"/>
                <a:ea typeface="Montserrat"/>
                <a:cs typeface="Montserrat"/>
                <a:sym typeface="Montserrat"/>
              </a:rPr>
              <a:t>www.shiptalk.org</a:t>
            </a:r>
            <a:r>
              <a:rPr lang="en" sz="1000" b="1">
                <a:solidFill>
                  <a:schemeClr val="dk1"/>
                </a:solidFill>
                <a:latin typeface="Montserrat"/>
                <a:ea typeface="Montserrat"/>
                <a:cs typeface="Montserrat"/>
                <a:sym typeface="Montserrat"/>
              </a:rPr>
              <a:t> </a:t>
            </a:r>
            <a:r>
              <a:rPr lang="en" sz="1000">
                <a:solidFill>
                  <a:schemeClr val="dk1"/>
                </a:solidFill>
                <a:latin typeface="Montserrat"/>
                <a:ea typeface="Montserrat"/>
                <a:cs typeface="Montserrat"/>
                <a:sym typeface="Montserrat"/>
              </a:rPr>
              <a:t>to view your State Health Insurance Program(SHIP)</a:t>
            </a:r>
            <a:endParaRPr sz="10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0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000">
                <a:solidFill>
                  <a:schemeClr val="dk1"/>
                </a:solidFill>
                <a:latin typeface="Montserrat"/>
                <a:ea typeface="Montserrat"/>
                <a:cs typeface="Montserrat"/>
                <a:sym typeface="Montserrat"/>
              </a:rPr>
              <a:t>You may be able to get Extra help to pay for your prescription drug premiums and costs.</a:t>
            </a:r>
            <a:endParaRPr sz="10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000">
              <a:solidFill>
                <a:srgbClr val="999999"/>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000" b="1">
                <a:solidFill>
                  <a:srgbClr val="999999"/>
                </a:solidFill>
                <a:latin typeface="Montserrat"/>
                <a:ea typeface="Montserrat"/>
                <a:cs typeface="Montserrat"/>
                <a:sym typeface="Montserrat"/>
              </a:rPr>
              <a:t>To see if you qualify, contact:</a:t>
            </a:r>
            <a:endParaRPr sz="1000" b="1">
              <a:solidFill>
                <a:srgbClr val="999999"/>
              </a:solidFill>
              <a:latin typeface="Montserrat"/>
              <a:ea typeface="Montserrat"/>
              <a:cs typeface="Montserrat"/>
              <a:sym typeface="Montserrat"/>
            </a:endParaRPr>
          </a:p>
          <a:p>
            <a:pPr marL="457200" lvl="0" indent="-292100" algn="l" rtl="0">
              <a:lnSpc>
                <a:spcPct val="115000"/>
              </a:lnSpc>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Your state Medicaid office</a:t>
            </a:r>
            <a:endParaRPr sz="1000">
              <a:solidFill>
                <a:schemeClr val="dk1"/>
              </a:solidFill>
              <a:latin typeface="Montserrat"/>
              <a:ea typeface="Montserrat"/>
              <a:cs typeface="Montserrat"/>
              <a:sym typeface="Montserrat"/>
            </a:endParaRPr>
          </a:p>
          <a:p>
            <a:pPr marL="457200" lvl="0" indent="-292100" algn="l" rtl="0">
              <a:lnSpc>
                <a:spcPct val="115000"/>
              </a:lnSpc>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The Social Security Administration</a:t>
            </a:r>
            <a:endParaRPr sz="10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100" b="1">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100" b="1">
              <a:solidFill>
                <a:schemeClr val="dk1"/>
              </a:solidFill>
            </a:endParaRPr>
          </a:p>
          <a:p>
            <a:pPr marL="0" lvl="0" indent="0" algn="l" rtl="0">
              <a:lnSpc>
                <a:spcPct val="115000"/>
              </a:lnSpc>
              <a:spcBef>
                <a:spcPts val="0"/>
              </a:spcBef>
              <a:spcAft>
                <a:spcPts val="0"/>
              </a:spcAft>
              <a:buNone/>
            </a:pPr>
            <a:endParaRPr sz="1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900" b="1">
              <a:solidFill>
                <a:srgbClr val="71BF44"/>
              </a:solidFill>
              <a:latin typeface="Montserrat"/>
              <a:ea typeface="Montserrat"/>
              <a:cs typeface="Montserrat"/>
              <a:sym typeface="Montserrat"/>
            </a:endParaRPr>
          </a:p>
          <a:p>
            <a:pPr marL="457200" lvl="0" indent="0" algn="l" rtl="0">
              <a:lnSpc>
                <a:spcPct val="115000"/>
              </a:lnSpc>
              <a:spcBef>
                <a:spcPts val="0"/>
              </a:spcBef>
              <a:spcAft>
                <a:spcPts val="0"/>
              </a:spcAft>
              <a:buNone/>
            </a:pPr>
            <a:endParaRPr sz="1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100">
              <a:solidFill>
                <a:schemeClr val="dk1"/>
              </a:solidFill>
            </a:endParaRPr>
          </a:p>
          <a:p>
            <a:pPr marL="0" lvl="0" indent="0" algn="l" rtl="0">
              <a:lnSpc>
                <a:spcPct val="115000"/>
              </a:lnSpc>
              <a:spcBef>
                <a:spcPts val="0"/>
              </a:spcBef>
              <a:spcAft>
                <a:spcPts val="0"/>
              </a:spcAft>
              <a:buNone/>
            </a:pPr>
            <a:endParaRPr sz="1000" b="1">
              <a:solidFill>
                <a:schemeClr val="dk1"/>
              </a:solidFill>
            </a:endParaRPr>
          </a:p>
        </p:txBody>
      </p:sp>
      <p:pic>
        <p:nvPicPr>
          <p:cNvPr id="192" name="Google Shape;192;p31"/>
          <p:cNvPicPr preferRelativeResize="0"/>
          <p:nvPr/>
        </p:nvPicPr>
        <p:blipFill rotWithShape="1">
          <a:blip r:embed="rId4">
            <a:alphaModFix/>
          </a:blip>
          <a:srcRect t="39" b="39"/>
          <a:stretch/>
        </p:blipFill>
        <p:spPr>
          <a:xfrm>
            <a:off x="0" y="0"/>
            <a:ext cx="4020502" cy="5143499"/>
          </a:xfrm>
          <a:prstGeom prst="rect">
            <a:avLst/>
          </a:prstGeom>
          <a:noFill/>
          <a:ln>
            <a:noFill/>
          </a:ln>
        </p:spPr>
      </p:pic>
      <p:pic>
        <p:nvPicPr>
          <p:cNvPr id="193" name="Google Shape;193;p31"/>
          <p:cNvPicPr preferRelativeResize="0"/>
          <p:nvPr/>
        </p:nvPicPr>
        <p:blipFill>
          <a:blip r:embed="rId5">
            <a:alphaModFix/>
          </a:blip>
          <a:stretch>
            <a:fillRect/>
          </a:stretch>
        </p:blipFill>
        <p:spPr>
          <a:xfrm>
            <a:off x="7522113" y="4569218"/>
            <a:ext cx="1494564" cy="438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p:nvPr/>
        </p:nvSpPr>
        <p:spPr>
          <a:xfrm>
            <a:off x="0" y="0"/>
            <a:ext cx="4228500" cy="5143500"/>
          </a:xfrm>
          <a:prstGeom prst="rect">
            <a:avLst/>
          </a:prstGeom>
          <a:solidFill>
            <a:srgbClr val="481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4"/>
          <p:cNvSpPr txBox="1"/>
          <p:nvPr/>
        </p:nvSpPr>
        <p:spPr>
          <a:xfrm>
            <a:off x="4814250" y="924150"/>
            <a:ext cx="3955500" cy="56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481C75"/>
                </a:solidFill>
                <a:latin typeface="Oswald"/>
                <a:ea typeface="Oswald"/>
                <a:cs typeface="Oswald"/>
                <a:sym typeface="Oswald"/>
              </a:rPr>
              <a:t>Your presenter today is...</a:t>
            </a:r>
            <a:endParaRPr>
              <a:solidFill>
                <a:srgbClr val="481C75"/>
              </a:solidFill>
              <a:latin typeface="Montserrat"/>
              <a:ea typeface="Montserrat"/>
              <a:cs typeface="Montserrat"/>
              <a:sym typeface="Montserrat"/>
            </a:endParaRPr>
          </a:p>
          <a:p>
            <a:pPr marL="0" lvl="0" indent="0" algn="l" rtl="0">
              <a:spcBef>
                <a:spcPts val="0"/>
              </a:spcBef>
              <a:spcAft>
                <a:spcPts val="0"/>
              </a:spcAft>
              <a:buNone/>
            </a:pPr>
            <a:endParaRPr>
              <a:solidFill>
                <a:srgbClr val="028FF5"/>
              </a:solidFill>
            </a:endParaRPr>
          </a:p>
        </p:txBody>
      </p:sp>
      <p:sp>
        <p:nvSpPr>
          <p:cNvPr id="65" name="Google Shape;65;p14"/>
          <p:cNvSpPr txBox="1"/>
          <p:nvPr/>
        </p:nvSpPr>
        <p:spPr>
          <a:xfrm>
            <a:off x="6211050" y="1645950"/>
            <a:ext cx="3047400" cy="17220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200" b="1" dirty="0">
                <a:solidFill>
                  <a:srgbClr val="555555"/>
                </a:solidFill>
                <a:highlight>
                  <a:srgbClr val="FFFFFF"/>
                </a:highlight>
                <a:latin typeface="Montserrat"/>
                <a:ea typeface="Montserrat"/>
                <a:cs typeface="Montserrat"/>
                <a:sym typeface="Montserrat"/>
              </a:rPr>
              <a:t>Jeff Shermer</a:t>
            </a:r>
            <a:endParaRPr sz="1200" b="1" dirty="0">
              <a:solidFill>
                <a:srgbClr val="555555"/>
              </a:solidFill>
              <a:highlight>
                <a:srgbClr val="FFFFFF"/>
              </a:highlight>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200" dirty="0">
                <a:solidFill>
                  <a:srgbClr val="555555"/>
                </a:solidFill>
                <a:highlight>
                  <a:srgbClr val="FFFFFF"/>
                </a:highlight>
                <a:latin typeface="Montserrat Medium"/>
                <a:ea typeface="Montserrat Medium"/>
                <a:cs typeface="Montserrat Medium"/>
                <a:sym typeface="Montserrat Medium"/>
              </a:rPr>
              <a:t>Kingdom First Insurance</a:t>
            </a:r>
            <a:endParaRPr sz="1200" dirty="0">
              <a:solidFill>
                <a:srgbClr val="555555"/>
              </a:solidFill>
              <a:highlight>
                <a:srgbClr val="FFFFFF"/>
              </a:highlight>
              <a:latin typeface="Montserrat Medium"/>
              <a:ea typeface="Montserrat Medium"/>
              <a:cs typeface="Montserrat Medium"/>
              <a:sym typeface="Montserrat Medium"/>
            </a:endParaRPr>
          </a:p>
          <a:p>
            <a:pPr marL="0" lvl="0" indent="0" algn="l" rtl="0">
              <a:lnSpc>
                <a:spcPct val="150000"/>
              </a:lnSpc>
              <a:spcBef>
                <a:spcPts val="0"/>
              </a:spcBef>
              <a:spcAft>
                <a:spcPts val="0"/>
              </a:spcAft>
              <a:buClr>
                <a:schemeClr val="dk1"/>
              </a:buClr>
              <a:buSzPts val="1100"/>
              <a:buFont typeface="Arial"/>
              <a:buNone/>
            </a:pPr>
            <a:r>
              <a:rPr lang="en" sz="1200" dirty="0">
                <a:solidFill>
                  <a:srgbClr val="555555"/>
                </a:solidFill>
                <a:highlight>
                  <a:srgbClr val="FFFFFF"/>
                </a:highlight>
                <a:latin typeface="Montserrat Medium"/>
                <a:ea typeface="Montserrat Medium"/>
                <a:cs typeface="Montserrat Medium"/>
                <a:sym typeface="Montserrat Medium"/>
              </a:rPr>
              <a:t>Independent Agent</a:t>
            </a:r>
            <a:endParaRPr sz="1200" dirty="0">
              <a:solidFill>
                <a:srgbClr val="555555"/>
              </a:solidFill>
              <a:highlight>
                <a:srgbClr val="FFFFFF"/>
              </a:highlight>
              <a:latin typeface="Montserrat Medium"/>
              <a:ea typeface="Montserrat Medium"/>
              <a:cs typeface="Montserrat Medium"/>
              <a:sym typeface="Montserrat Medium"/>
            </a:endParaRPr>
          </a:p>
          <a:p>
            <a:pPr marL="0" lvl="0" indent="0" algn="l" rtl="0">
              <a:lnSpc>
                <a:spcPct val="150000"/>
              </a:lnSpc>
              <a:spcBef>
                <a:spcPts val="0"/>
              </a:spcBef>
              <a:spcAft>
                <a:spcPts val="0"/>
              </a:spcAft>
              <a:buClr>
                <a:schemeClr val="dk1"/>
              </a:buClr>
              <a:buSzPts val="1100"/>
              <a:buFont typeface="Arial"/>
              <a:buNone/>
            </a:pPr>
            <a:r>
              <a:rPr lang="en" sz="1200" dirty="0">
                <a:solidFill>
                  <a:srgbClr val="555555"/>
                </a:solidFill>
                <a:latin typeface="Montserrat"/>
                <a:ea typeface="Montserrat"/>
                <a:cs typeface="Montserrat"/>
                <a:sym typeface="Montserrat"/>
              </a:rPr>
              <a:t>360-524-3636</a:t>
            </a:r>
            <a:endParaRPr sz="1200" dirty="0">
              <a:solidFill>
                <a:srgbClr val="555555"/>
              </a:solidFill>
              <a:highlight>
                <a:srgbClr val="FFFFFF"/>
              </a:highlight>
              <a:latin typeface="Montserrat Medium"/>
              <a:ea typeface="Montserrat Medium"/>
              <a:cs typeface="Montserrat Medium"/>
              <a:sym typeface="Montserrat Medium"/>
            </a:endParaRPr>
          </a:p>
          <a:p>
            <a:pPr marL="0" lvl="0" indent="0" algn="l" rtl="0">
              <a:lnSpc>
                <a:spcPct val="150000"/>
              </a:lnSpc>
              <a:spcBef>
                <a:spcPts val="0"/>
              </a:spcBef>
              <a:spcAft>
                <a:spcPts val="0"/>
              </a:spcAft>
              <a:buClr>
                <a:schemeClr val="dk1"/>
              </a:buClr>
              <a:buSzPts val="1100"/>
              <a:buFont typeface="Arial"/>
              <a:buNone/>
            </a:pPr>
            <a:r>
              <a:rPr lang="en-US" sz="1000" b="1" dirty="0">
                <a:solidFill>
                  <a:srgbClr val="481C75"/>
                </a:solidFill>
                <a:highlight>
                  <a:srgbClr val="FFFFFF"/>
                </a:highlight>
                <a:latin typeface="Open Sans"/>
                <a:ea typeface="Open Sans"/>
                <a:cs typeface="Open Sans"/>
                <a:sym typeface="Open Sans"/>
              </a:rPr>
              <a:t>jeff@kfi1.com</a:t>
            </a:r>
            <a:endParaRPr sz="1000" b="1" dirty="0">
              <a:solidFill>
                <a:srgbClr val="481C75"/>
              </a:solidFill>
              <a:highlight>
                <a:srgbClr val="FFFFFF"/>
              </a:highlight>
              <a:latin typeface="Open Sans"/>
              <a:ea typeface="Open Sans"/>
              <a:cs typeface="Open Sans"/>
              <a:sym typeface="Open Sans"/>
            </a:endParaRPr>
          </a:p>
        </p:txBody>
      </p:sp>
      <p:pic>
        <p:nvPicPr>
          <p:cNvPr id="66" name="Google Shape;66;p14"/>
          <p:cNvPicPr preferRelativeResize="0"/>
          <p:nvPr/>
        </p:nvPicPr>
        <p:blipFill>
          <a:blip r:embed="rId3">
            <a:alphaModFix/>
          </a:blip>
          <a:stretch>
            <a:fillRect/>
          </a:stretch>
        </p:blipFill>
        <p:spPr>
          <a:xfrm>
            <a:off x="4986550" y="1645950"/>
            <a:ext cx="1072101" cy="1608152"/>
          </a:xfrm>
          <a:prstGeom prst="rect">
            <a:avLst/>
          </a:prstGeom>
          <a:noFill/>
          <a:ln>
            <a:noFill/>
          </a:ln>
        </p:spPr>
      </p:pic>
      <p:pic>
        <p:nvPicPr>
          <p:cNvPr id="67" name="Google Shape;67;p14"/>
          <p:cNvPicPr preferRelativeResize="0"/>
          <p:nvPr/>
        </p:nvPicPr>
        <p:blipFill>
          <a:blip r:embed="rId4">
            <a:alphaModFix/>
          </a:blip>
          <a:stretch>
            <a:fillRect/>
          </a:stretch>
        </p:blipFill>
        <p:spPr>
          <a:xfrm>
            <a:off x="7522113" y="4569218"/>
            <a:ext cx="1494564" cy="4383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2"/>
          <p:cNvSpPr/>
          <p:nvPr/>
        </p:nvSpPr>
        <p:spPr>
          <a:xfrm>
            <a:off x="250" y="600"/>
            <a:ext cx="4228500" cy="5143500"/>
          </a:xfrm>
          <a:prstGeom prst="rect">
            <a:avLst/>
          </a:prstGeom>
          <a:solidFill>
            <a:srgbClr val="481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2"/>
          <p:cNvSpPr txBox="1"/>
          <p:nvPr/>
        </p:nvSpPr>
        <p:spPr>
          <a:xfrm>
            <a:off x="4664075" y="347525"/>
            <a:ext cx="3876600" cy="1682700"/>
          </a:xfrm>
          <a:prstGeom prst="rect">
            <a:avLst/>
          </a:prstGeom>
          <a:noFill/>
          <a:ln>
            <a:noFill/>
          </a:ln>
        </p:spPr>
        <p:txBody>
          <a:bodyPr spcFirstLastPara="1" wrap="square" lIns="114300" tIns="91425" rIns="91425" bIns="91425" anchor="t" anchorCtr="0">
            <a:noAutofit/>
          </a:bodyPr>
          <a:lstStyle/>
          <a:p>
            <a:pPr marL="0" lvl="0" indent="0" algn="l" rtl="0">
              <a:spcBef>
                <a:spcPts val="0"/>
              </a:spcBef>
              <a:spcAft>
                <a:spcPts val="0"/>
              </a:spcAft>
              <a:buNone/>
            </a:pPr>
            <a:r>
              <a:rPr lang="en" sz="2000" b="1">
                <a:solidFill>
                  <a:srgbClr val="481C75"/>
                </a:solidFill>
                <a:latin typeface="Oswald"/>
                <a:ea typeface="Oswald"/>
                <a:cs typeface="Oswald"/>
                <a:sym typeface="Oswald"/>
              </a:rPr>
              <a:t>A few words about costs and choices to help you decide what’s right for you</a:t>
            </a:r>
            <a:r>
              <a:rPr lang="en" sz="2000" b="1">
                <a:solidFill>
                  <a:srgbClr val="1C4587"/>
                </a:solidFill>
                <a:latin typeface="Oswald"/>
                <a:ea typeface="Oswald"/>
                <a:cs typeface="Oswald"/>
                <a:sym typeface="Oswald"/>
              </a:rPr>
              <a:t> </a:t>
            </a:r>
            <a:endParaRPr sz="2000" b="1">
              <a:solidFill>
                <a:srgbClr val="1C4587"/>
              </a:solidFill>
              <a:latin typeface="Oswald"/>
              <a:ea typeface="Oswald"/>
              <a:cs typeface="Oswald"/>
              <a:sym typeface="Oswald"/>
            </a:endParaRPr>
          </a:p>
          <a:p>
            <a:pPr marL="0" lvl="0" indent="0" algn="l" rtl="0">
              <a:lnSpc>
                <a:spcPct val="115000"/>
              </a:lnSpc>
              <a:spcBef>
                <a:spcPts val="0"/>
              </a:spcBef>
              <a:spcAft>
                <a:spcPts val="0"/>
              </a:spcAft>
              <a:buNone/>
            </a:pPr>
            <a:endParaRPr sz="1100">
              <a:solidFill>
                <a:schemeClr val="dk1"/>
              </a:solidFill>
            </a:endParaRPr>
          </a:p>
          <a:p>
            <a:pPr marL="0" lvl="0" indent="0" algn="l" rtl="0">
              <a:lnSpc>
                <a:spcPct val="115000"/>
              </a:lnSpc>
              <a:spcBef>
                <a:spcPts val="0"/>
              </a:spcBef>
              <a:spcAft>
                <a:spcPts val="0"/>
              </a:spcAft>
              <a:buNone/>
            </a:pPr>
            <a:r>
              <a:rPr lang="en" sz="900">
                <a:solidFill>
                  <a:schemeClr val="dk1"/>
                </a:solidFill>
                <a:latin typeface="Montserrat"/>
                <a:ea typeface="Montserrat"/>
                <a:cs typeface="Montserrat"/>
                <a:sym typeface="Montserrat"/>
              </a:rPr>
              <a:t>Medicare Part D, Medicare Advantage and Medicare Supplement insurance plans have separate premiums from Original Medicare.</a:t>
            </a:r>
            <a:endParaRPr sz="9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9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900">
                <a:solidFill>
                  <a:schemeClr val="dk1"/>
                </a:solidFill>
                <a:latin typeface="Montserrat"/>
                <a:ea typeface="Montserrat"/>
                <a:cs typeface="Montserrat"/>
                <a:sym typeface="Montserrat"/>
              </a:rPr>
              <a:t>If you want more coverage than Original Medicare provides,you can choose Medicare Advantage or a prescription drug plan or a Medicare Supplement insurance plan. Select the coverage you want for the price that works for you.</a:t>
            </a:r>
            <a:endParaRPr sz="9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9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900">
                <a:solidFill>
                  <a:schemeClr val="dk1"/>
                </a:solidFill>
                <a:latin typeface="Montserrat"/>
                <a:ea typeface="Montserrat"/>
                <a:cs typeface="Montserrat"/>
                <a:sym typeface="Montserrat"/>
              </a:rPr>
              <a:t>Your costs depend on the coverage you choose. Medicare Advantage costs depend on whether the plan charges a monthly premium, pays any of your monthly Part B premium and/orincludes copayments, coinsurance or deductibles.</a:t>
            </a:r>
            <a:endParaRPr sz="9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9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900">
                <a:solidFill>
                  <a:schemeClr val="dk1"/>
                </a:solidFill>
                <a:latin typeface="Montserrat"/>
                <a:ea typeface="Montserrat"/>
                <a:cs typeface="Montserrat"/>
                <a:sym typeface="Montserrat"/>
              </a:rPr>
              <a:t>Original Medicare and Medicare Advantage plans cover certain preventive services. Medicare Advantage plans are required to cover everything Original Medicare does.</a:t>
            </a:r>
            <a:endParaRPr sz="9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100">
              <a:solidFill>
                <a:schemeClr val="dk1"/>
              </a:solidFill>
            </a:endParaRPr>
          </a:p>
          <a:p>
            <a:pPr marL="0" lvl="0" indent="0" algn="l" rtl="0">
              <a:lnSpc>
                <a:spcPct val="115000"/>
              </a:lnSpc>
              <a:spcBef>
                <a:spcPts val="0"/>
              </a:spcBef>
              <a:spcAft>
                <a:spcPts val="0"/>
              </a:spcAft>
              <a:buNone/>
            </a:pPr>
            <a:endParaRPr sz="1100" b="1">
              <a:solidFill>
                <a:srgbClr val="71BF44"/>
              </a:solidFill>
              <a:latin typeface="Montserrat"/>
              <a:ea typeface="Montserrat"/>
              <a:cs typeface="Montserrat"/>
              <a:sym typeface="Montserrat"/>
            </a:endParaRPr>
          </a:p>
          <a:p>
            <a:pPr marL="0" lvl="0" indent="0" algn="l" rtl="0">
              <a:lnSpc>
                <a:spcPct val="115000"/>
              </a:lnSpc>
              <a:spcBef>
                <a:spcPts val="0"/>
              </a:spcBef>
              <a:spcAft>
                <a:spcPts val="0"/>
              </a:spcAft>
              <a:buNone/>
            </a:pPr>
            <a:endParaRPr sz="1200" b="1">
              <a:solidFill>
                <a:srgbClr val="71BF44"/>
              </a:solidFill>
              <a:latin typeface="Montserrat"/>
              <a:ea typeface="Montserrat"/>
              <a:cs typeface="Montserrat"/>
              <a:sym typeface="Montserrat"/>
            </a:endParaRPr>
          </a:p>
          <a:p>
            <a:pPr marL="0" lvl="0" indent="0" algn="l" rtl="0">
              <a:lnSpc>
                <a:spcPct val="115000"/>
              </a:lnSpc>
              <a:spcBef>
                <a:spcPts val="0"/>
              </a:spcBef>
              <a:spcAft>
                <a:spcPts val="0"/>
              </a:spcAft>
              <a:buNone/>
            </a:pPr>
            <a:endParaRPr sz="1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a:solidFill>
                <a:srgbClr val="434343"/>
              </a:solidFill>
              <a:latin typeface="Montserrat"/>
              <a:ea typeface="Montserrat"/>
              <a:cs typeface="Montserrat"/>
              <a:sym typeface="Montserrat"/>
            </a:endParaRPr>
          </a:p>
          <a:p>
            <a:pPr marL="0" lvl="0" indent="0" algn="l" rtl="0">
              <a:spcBef>
                <a:spcPts val="0"/>
              </a:spcBef>
              <a:spcAft>
                <a:spcPts val="0"/>
              </a:spcAft>
              <a:buNone/>
            </a:pPr>
            <a:endParaRPr/>
          </a:p>
        </p:txBody>
      </p:sp>
      <p:pic>
        <p:nvPicPr>
          <p:cNvPr id="200" name="Google Shape;200;p32"/>
          <p:cNvPicPr preferRelativeResize="0"/>
          <p:nvPr/>
        </p:nvPicPr>
        <p:blipFill>
          <a:blip r:embed="rId3">
            <a:alphaModFix/>
          </a:blip>
          <a:stretch>
            <a:fillRect/>
          </a:stretch>
        </p:blipFill>
        <p:spPr>
          <a:xfrm>
            <a:off x="7522113" y="4569218"/>
            <a:ext cx="1494564" cy="4383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3"/>
          <p:cNvSpPr txBox="1"/>
          <p:nvPr/>
        </p:nvSpPr>
        <p:spPr>
          <a:xfrm>
            <a:off x="4425425" y="1302350"/>
            <a:ext cx="4455000" cy="882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b="1">
                <a:solidFill>
                  <a:srgbClr val="481C75"/>
                </a:solidFill>
                <a:latin typeface="Montserrat"/>
                <a:ea typeface="Montserrat"/>
                <a:cs typeface="Montserrat"/>
                <a:sym typeface="Montserrat"/>
              </a:rPr>
              <a:t>Thank you for your time and attention today.</a:t>
            </a:r>
            <a:endParaRPr sz="1800" b="1">
              <a:solidFill>
                <a:srgbClr val="481C75"/>
              </a:solidFill>
              <a:latin typeface="Montserrat"/>
              <a:ea typeface="Montserrat"/>
              <a:cs typeface="Montserrat"/>
              <a:sym typeface="Montserrat"/>
            </a:endParaRPr>
          </a:p>
          <a:p>
            <a:pPr marL="0" lvl="0" indent="0" algn="l" rtl="0">
              <a:lnSpc>
                <a:spcPct val="115000"/>
              </a:lnSpc>
              <a:spcBef>
                <a:spcPts val="0"/>
              </a:spcBef>
              <a:spcAft>
                <a:spcPts val="0"/>
              </a:spcAft>
              <a:buNone/>
            </a:pPr>
            <a:endParaRPr sz="1800" b="1">
              <a:solidFill>
                <a:srgbClr val="71BF44"/>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 sz="1800">
                <a:solidFill>
                  <a:schemeClr val="dk1"/>
                </a:solidFill>
                <a:latin typeface="Montserrat"/>
                <a:ea typeface="Montserrat"/>
                <a:cs typeface="Montserrat"/>
                <a:sym typeface="Montserrat"/>
              </a:rPr>
              <a:t>I hope this helps you as you consider your Medicare coverage choices. </a:t>
            </a:r>
            <a:endParaRPr sz="18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800" b="1">
              <a:solidFill>
                <a:srgbClr val="005092"/>
              </a:solidFill>
              <a:latin typeface="Montserrat"/>
              <a:ea typeface="Montserrat"/>
              <a:cs typeface="Montserrat"/>
              <a:sym typeface="Montserrat"/>
            </a:endParaRPr>
          </a:p>
        </p:txBody>
      </p:sp>
      <p:pic>
        <p:nvPicPr>
          <p:cNvPr id="206" name="Google Shape;206;p33"/>
          <p:cNvPicPr preferRelativeResize="0"/>
          <p:nvPr/>
        </p:nvPicPr>
        <p:blipFill rotWithShape="1">
          <a:blip r:embed="rId3">
            <a:alphaModFix/>
          </a:blip>
          <a:srcRect/>
          <a:stretch/>
        </p:blipFill>
        <p:spPr>
          <a:xfrm>
            <a:off x="0" y="0"/>
            <a:ext cx="4020502" cy="5143500"/>
          </a:xfrm>
          <a:prstGeom prst="rect">
            <a:avLst/>
          </a:prstGeom>
          <a:noFill/>
          <a:ln>
            <a:noFill/>
          </a:ln>
        </p:spPr>
      </p:pic>
      <p:pic>
        <p:nvPicPr>
          <p:cNvPr id="207" name="Google Shape;207;p33"/>
          <p:cNvPicPr preferRelativeResize="0"/>
          <p:nvPr/>
        </p:nvPicPr>
        <p:blipFill>
          <a:blip r:embed="rId4">
            <a:alphaModFix/>
          </a:blip>
          <a:stretch>
            <a:fillRect/>
          </a:stretch>
        </p:blipFill>
        <p:spPr>
          <a:xfrm>
            <a:off x="7522113" y="4569218"/>
            <a:ext cx="1494564" cy="438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p:nvPr/>
        </p:nvSpPr>
        <p:spPr>
          <a:xfrm>
            <a:off x="250" y="600"/>
            <a:ext cx="4228500" cy="5143500"/>
          </a:xfrm>
          <a:prstGeom prst="rect">
            <a:avLst/>
          </a:prstGeom>
          <a:solidFill>
            <a:srgbClr val="481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 name="Google Shape;73;p15"/>
          <p:cNvPicPr preferRelativeResize="0"/>
          <p:nvPr/>
        </p:nvPicPr>
        <p:blipFill>
          <a:blip r:embed="rId3">
            <a:alphaModFix/>
          </a:blip>
          <a:stretch>
            <a:fillRect/>
          </a:stretch>
        </p:blipFill>
        <p:spPr>
          <a:xfrm>
            <a:off x="761725" y="1820150"/>
            <a:ext cx="530200" cy="530200"/>
          </a:xfrm>
          <a:prstGeom prst="rect">
            <a:avLst/>
          </a:prstGeom>
          <a:noFill/>
          <a:ln>
            <a:noFill/>
          </a:ln>
        </p:spPr>
      </p:pic>
      <p:sp>
        <p:nvSpPr>
          <p:cNvPr id="74" name="Google Shape;74;p15"/>
          <p:cNvSpPr txBox="1"/>
          <p:nvPr/>
        </p:nvSpPr>
        <p:spPr>
          <a:xfrm>
            <a:off x="1439225" y="1838125"/>
            <a:ext cx="1903800" cy="185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FFFFFF"/>
                </a:solidFill>
                <a:latin typeface="Oswald Regular"/>
                <a:ea typeface="Oswald Regular"/>
                <a:cs typeface="Oswald Regular"/>
                <a:sym typeface="Oswald Regular"/>
              </a:rPr>
              <a:t>Enjoy the great things ahead of you.</a:t>
            </a:r>
            <a:endParaRPr sz="1800">
              <a:solidFill>
                <a:srgbClr val="FFFFFF"/>
              </a:solidFill>
              <a:latin typeface="Oswald Regular"/>
              <a:ea typeface="Oswald Regular"/>
              <a:cs typeface="Oswald Regular"/>
              <a:sym typeface="Oswald Regular"/>
            </a:endParaRPr>
          </a:p>
          <a:p>
            <a:pPr marL="0" lvl="0" indent="0" algn="l" rtl="0">
              <a:spcBef>
                <a:spcPts val="0"/>
              </a:spcBef>
              <a:spcAft>
                <a:spcPts val="0"/>
              </a:spcAft>
              <a:buClr>
                <a:schemeClr val="dk1"/>
              </a:buClr>
              <a:buSzPts val="1100"/>
              <a:buFont typeface="Arial"/>
              <a:buNone/>
            </a:pPr>
            <a:endParaRPr>
              <a:solidFill>
                <a:srgbClr val="FFFFFF"/>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sz="1200">
                <a:solidFill>
                  <a:srgbClr val="D9D9D9"/>
                </a:solidFill>
                <a:latin typeface="Montserrat"/>
                <a:ea typeface="Montserrat"/>
                <a:cs typeface="Montserrat"/>
                <a:sym typeface="Montserrat"/>
              </a:rPr>
              <a:t>Choose your Medicare coverage with knowledge and confidence.</a:t>
            </a:r>
            <a:endParaRPr sz="1200">
              <a:solidFill>
                <a:srgbClr val="D9D9D9"/>
              </a:solidFill>
              <a:latin typeface="Montserrat"/>
              <a:ea typeface="Montserrat"/>
              <a:cs typeface="Montserrat"/>
              <a:sym typeface="Montserrat"/>
            </a:endParaRPr>
          </a:p>
          <a:p>
            <a:pPr marL="0" lvl="0" indent="0" algn="l" rtl="0">
              <a:spcBef>
                <a:spcPts val="0"/>
              </a:spcBef>
              <a:spcAft>
                <a:spcPts val="0"/>
              </a:spcAft>
              <a:buNone/>
            </a:pPr>
            <a:endParaRPr>
              <a:solidFill>
                <a:srgbClr val="FFFFFF"/>
              </a:solidFill>
              <a:latin typeface="Montserrat"/>
              <a:ea typeface="Montserrat"/>
              <a:cs typeface="Montserrat"/>
              <a:sym typeface="Montserrat"/>
            </a:endParaRPr>
          </a:p>
        </p:txBody>
      </p:sp>
      <p:sp>
        <p:nvSpPr>
          <p:cNvPr id="75" name="Google Shape;75;p15"/>
          <p:cNvSpPr txBox="1"/>
          <p:nvPr/>
        </p:nvSpPr>
        <p:spPr>
          <a:xfrm>
            <a:off x="4924925" y="1129600"/>
            <a:ext cx="3955500" cy="229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481C75"/>
                </a:solidFill>
                <a:latin typeface="Oswald"/>
                <a:ea typeface="Oswald"/>
                <a:cs typeface="Oswald"/>
                <a:sym typeface="Oswald"/>
              </a:rPr>
              <a:t>Today we will cover </a:t>
            </a:r>
            <a:endParaRPr sz="2400" b="1">
              <a:solidFill>
                <a:srgbClr val="481C75"/>
              </a:solidFill>
              <a:latin typeface="Oswald"/>
              <a:ea typeface="Oswald"/>
              <a:cs typeface="Oswald"/>
              <a:sym typeface="Oswald"/>
            </a:endParaRPr>
          </a:p>
          <a:p>
            <a:pPr marL="0" lvl="0" indent="0" algn="l" rtl="0">
              <a:spcBef>
                <a:spcPts val="0"/>
              </a:spcBef>
              <a:spcAft>
                <a:spcPts val="0"/>
              </a:spcAft>
              <a:buClr>
                <a:schemeClr val="dk1"/>
              </a:buClr>
              <a:buSzPts val="1100"/>
              <a:buFont typeface="Arial"/>
              <a:buNone/>
            </a:pPr>
            <a:endParaRPr>
              <a:solidFill>
                <a:srgbClr val="005092"/>
              </a:solidFill>
              <a:latin typeface="Oswald Regular"/>
              <a:ea typeface="Oswald Regular"/>
              <a:cs typeface="Oswald Regular"/>
              <a:sym typeface="Oswald Regular"/>
            </a:endParaRPr>
          </a:p>
          <a:p>
            <a:pPr marL="457200" lvl="0" indent="-317500" algn="l" rtl="0">
              <a:lnSpc>
                <a:spcPct val="115000"/>
              </a:lnSpc>
              <a:spcBef>
                <a:spcPts val="0"/>
              </a:spcBef>
              <a:spcAft>
                <a:spcPts val="0"/>
              </a:spcAft>
              <a:buClr>
                <a:srgbClr val="434343"/>
              </a:buClr>
              <a:buSzPts val="1400"/>
              <a:buFont typeface="Montserrat"/>
              <a:buChar char="●"/>
            </a:pPr>
            <a:r>
              <a:rPr lang="en">
                <a:solidFill>
                  <a:srgbClr val="434343"/>
                </a:solidFill>
                <a:latin typeface="Montserrat"/>
                <a:ea typeface="Montserrat"/>
                <a:cs typeface="Montserrat"/>
                <a:sym typeface="Montserrat"/>
              </a:rPr>
              <a:t>Eligibility</a:t>
            </a:r>
            <a:endParaRPr>
              <a:solidFill>
                <a:srgbClr val="434343"/>
              </a:solidFill>
              <a:latin typeface="Montserrat"/>
              <a:ea typeface="Montserrat"/>
              <a:cs typeface="Montserrat"/>
              <a:sym typeface="Montserrat"/>
            </a:endParaRPr>
          </a:p>
          <a:p>
            <a:pPr marL="457200" lvl="0" indent="-317500" algn="l" rtl="0">
              <a:lnSpc>
                <a:spcPct val="115000"/>
              </a:lnSpc>
              <a:spcBef>
                <a:spcPts val="0"/>
              </a:spcBef>
              <a:spcAft>
                <a:spcPts val="0"/>
              </a:spcAft>
              <a:buClr>
                <a:srgbClr val="434343"/>
              </a:buClr>
              <a:buSzPts val="1400"/>
              <a:buFont typeface="Montserrat"/>
              <a:buChar char="●"/>
            </a:pPr>
            <a:r>
              <a:rPr lang="en">
                <a:solidFill>
                  <a:srgbClr val="434343"/>
                </a:solidFill>
                <a:latin typeface="Montserrat"/>
                <a:ea typeface="Montserrat"/>
                <a:cs typeface="Montserrat"/>
                <a:sym typeface="Montserrat"/>
              </a:rPr>
              <a:t>What Medicare is</a:t>
            </a:r>
            <a:endParaRPr>
              <a:solidFill>
                <a:srgbClr val="434343"/>
              </a:solidFill>
              <a:latin typeface="Montserrat"/>
              <a:ea typeface="Montserrat"/>
              <a:cs typeface="Montserrat"/>
              <a:sym typeface="Montserrat"/>
            </a:endParaRPr>
          </a:p>
          <a:p>
            <a:pPr marL="457200" lvl="0" indent="-317500" algn="l" rtl="0">
              <a:lnSpc>
                <a:spcPct val="115000"/>
              </a:lnSpc>
              <a:spcBef>
                <a:spcPts val="0"/>
              </a:spcBef>
              <a:spcAft>
                <a:spcPts val="0"/>
              </a:spcAft>
              <a:buClr>
                <a:srgbClr val="434343"/>
              </a:buClr>
              <a:buSzPts val="1400"/>
              <a:buFont typeface="Montserrat"/>
              <a:buChar char="●"/>
            </a:pPr>
            <a:r>
              <a:rPr lang="en">
                <a:solidFill>
                  <a:srgbClr val="434343"/>
                </a:solidFill>
                <a:latin typeface="Montserrat"/>
                <a:ea typeface="Montserrat"/>
                <a:cs typeface="Montserrat"/>
                <a:sym typeface="Montserrat"/>
              </a:rPr>
              <a:t>Your Medicare options</a:t>
            </a:r>
            <a:endParaRPr>
              <a:solidFill>
                <a:srgbClr val="434343"/>
              </a:solidFill>
              <a:latin typeface="Montserrat"/>
              <a:ea typeface="Montserrat"/>
              <a:cs typeface="Montserrat"/>
              <a:sym typeface="Montserrat"/>
            </a:endParaRPr>
          </a:p>
          <a:p>
            <a:pPr marL="457200" lvl="0" indent="-317500" algn="l" rtl="0">
              <a:lnSpc>
                <a:spcPct val="115000"/>
              </a:lnSpc>
              <a:spcBef>
                <a:spcPts val="0"/>
              </a:spcBef>
              <a:spcAft>
                <a:spcPts val="0"/>
              </a:spcAft>
              <a:buClr>
                <a:srgbClr val="434343"/>
              </a:buClr>
              <a:buSzPts val="1400"/>
              <a:buFont typeface="Montserrat"/>
              <a:buChar char="●"/>
            </a:pPr>
            <a:r>
              <a:rPr lang="en">
                <a:solidFill>
                  <a:srgbClr val="434343"/>
                </a:solidFill>
                <a:latin typeface="Montserrat"/>
                <a:ea typeface="Montserrat"/>
                <a:cs typeface="Montserrat"/>
                <a:sym typeface="Montserrat"/>
              </a:rPr>
              <a:t>Costs</a:t>
            </a:r>
            <a:endParaRPr>
              <a:solidFill>
                <a:srgbClr val="434343"/>
              </a:solidFill>
              <a:latin typeface="Montserrat"/>
              <a:ea typeface="Montserrat"/>
              <a:cs typeface="Montserrat"/>
              <a:sym typeface="Montserrat"/>
            </a:endParaRPr>
          </a:p>
          <a:p>
            <a:pPr marL="457200" lvl="0" indent="-317500" algn="l" rtl="0">
              <a:lnSpc>
                <a:spcPct val="115000"/>
              </a:lnSpc>
              <a:spcBef>
                <a:spcPts val="0"/>
              </a:spcBef>
              <a:spcAft>
                <a:spcPts val="0"/>
              </a:spcAft>
              <a:buClr>
                <a:srgbClr val="434343"/>
              </a:buClr>
              <a:buSzPts val="1400"/>
              <a:buFont typeface="Montserrat"/>
              <a:buChar char="●"/>
            </a:pPr>
            <a:r>
              <a:rPr lang="en">
                <a:solidFill>
                  <a:srgbClr val="434343"/>
                </a:solidFill>
                <a:latin typeface="Montserrat"/>
                <a:ea typeface="Montserrat"/>
                <a:cs typeface="Montserrat"/>
                <a:sym typeface="Montserrat"/>
              </a:rPr>
              <a:t>Important dates and more </a:t>
            </a:r>
            <a:endParaRPr>
              <a:solidFill>
                <a:srgbClr val="434343"/>
              </a:solidFill>
              <a:latin typeface="Montserrat"/>
              <a:ea typeface="Montserrat"/>
              <a:cs typeface="Montserrat"/>
              <a:sym typeface="Montserrat"/>
            </a:endParaRPr>
          </a:p>
          <a:p>
            <a:pPr marL="0" lvl="0" indent="0" algn="l" rtl="0">
              <a:spcBef>
                <a:spcPts val="0"/>
              </a:spcBef>
              <a:spcAft>
                <a:spcPts val="0"/>
              </a:spcAft>
              <a:buNone/>
            </a:pPr>
            <a:endParaRPr/>
          </a:p>
        </p:txBody>
      </p:sp>
      <p:pic>
        <p:nvPicPr>
          <p:cNvPr id="76" name="Google Shape;76;p15"/>
          <p:cNvPicPr preferRelativeResize="0"/>
          <p:nvPr/>
        </p:nvPicPr>
        <p:blipFill>
          <a:blip r:embed="rId4">
            <a:alphaModFix/>
          </a:blip>
          <a:stretch>
            <a:fillRect/>
          </a:stretch>
        </p:blipFill>
        <p:spPr>
          <a:xfrm>
            <a:off x="7522113" y="4569218"/>
            <a:ext cx="1494564" cy="438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p:nvPr/>
        </p:nvSpPr>
        <p:spPr>
          <a:xfrm>
            <a:off x="4718300" y="317850"/>
            <a:ext cx="3955500" cy="229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481C75"/>
                </a:solidFill>
                <a:latin typeface="Oswald"/>
                <a:ea typeface="Oswald"/>
                <a:cs typeface="Oswald"/>
                <a:sym typeface="Oswald"/>
              </a:rPr>
              <a:t>What is Medicare?</a:t>
            </a:r>
            <a:endParaRPr sz="2400" b="1">
              <a:solidFill>
                <a:srgbClr val="481C75"/>
              </a:solidFill>
              <a:latin typeface="Oswald"/>
              <a:ea typeface="Oswald"/>
              <a:cs typeface="Oswald"/>
              <a:sym typeface="Oswald"/>
            </a:endParaRPr>
          </a:p>
          <a:p>
            <a:pPr marL="0" lvl="0" indent="0" algn="l" rtl="0">
              <a:lnSpc>
                <a:spcPct val="115000"/>
              </a:lnSpc>
              <a:spcBef>
                <a:spcPts val="0"/>
              </a:spcBef>
              <a:spcAft>
                <a:spcPts val="0"/>
              </a:spcAft>
              <a:buNone/>
            </a:pPr>
            <a:endParaRPr>
              <a:solidFill>
                <a:srgbClr val="434343"/>
              </a:solidFill>
              <a:latin typeface="Montserrat"/>
              <a:ea typeface="Montserrat"/>
              <a:cs typeface="Montserrat"/>
              <a:sym typeface="Montserrat"/>
            </a:endParaRPr>
          </a:p>
          <a:p>
            <a:pPr marL="457200" lvl="0" indent="-304800" algn="l" rtl="0">
              <a:lnSpc>
                <a:spcPct val="115000"/>
              </a:lnSpc>
              <a:spcBef>
                <a:spcPts val="0"/>
              </a:spcBef>
              <a:spcAft>
                <a:spcPts val="0"/>
              </a:spcAft>
              <a:buClr>
                <a:srgbClr val="434343"/>
              </a:buClr>
              <a:buSzPts val="1200"/>
              <a:buFont typeface="Montserrat"/>
              <a:buChar char="●"/>
            </a:pPr>
            <a:r>
              <a:rPr lang="en" sz="1200">
                <a:solidFill>
                  <a:srgbClr val="434343"/>
                </a:solidFill>
                <a:latin typeface="Montserrat"/>
                <a:ea typeface="Montserrat"/>
                <a:cs typeface="Montserrat"/>
                <a:sym typeface="Montserrat"/>
              </a:rPr>
              <a:t>Medicare is the U.S. government’s largest health insurance program, serving more than 59 million people*</a:t>
            </a:r>
            <a:endParaRPr sz="1200">
              <a:solidFill>
                <a:srgbClr val="434343"/>
              </a:solidFill>
              <a:latin typeface="Montserrat"/>
              <a:ea typeface="Montserrat"/>
              <a:cs typeface="Montserrat"/>
              <a:sym typeface="Montserrat"/>
            </a:endParaRPr>
          </a:p>
          <a:p>
            <a:pPr marL="457200" lvl="0" indent="-304800" algn="l" rtl="0">
              <a:lnSpc>
                <a:spcPct val="115000"/>
              </a:lnSpc>
              <a:spcBef>
                <a:spcPts val="0"/>
              </a:spcBef>
              <a:spcAft>
                <a:spcPts val="0"/>
              </a:spcAft>
              <a:buClr>
                <a:srgbClr val="434343"/>
              </a:buClr>
              <a:buSzPts val="1200"/>
              <a:buFont typeface="Montserrat"/>
              <a:buChar char="●"/>
            </a:pPr>
            <a:r>
              <a:rPr lang="en" sz="1200">
                <a:solidFill>
                  <a:srgbClr val="434343"/>
                </a:solidFill>
                <a:latin typeface="Montserrat"/>
                <a:ea typeface="Montserrat"/>
                <a:cs typeface="Montserrat"/>
                <a:sym typeface="Montserrat"/>
              </a:rPr>
              <a:t>It’s run by the Centers for Medicare &amp; Medicaid Services(CMS), part of the U.S. Department of Health and Human Services</a:t>
            </a:r>
            <a:endParaRPr sz="1200">
              <a:solidFill>
                <a:srgbClr val="434343"/>
              </a:solidFill>
              <a:latin typeface="Montserrat"/>
              <a:ea typeface="Montserrat"/>
              <a:cs typeface="Montserrat"/>
              <a:sym typeface="Montserrat"/>
            </a:endParaRPr>
          </a:p>
          <a:p>
            <a:pPr marL="0" lvl="0" indent="0" algn="l" rtl="0">
              <a:spcBef>
                <a:spcPts val="0"/>
              </a:spcBef>
              <a:spcAft>
                <a:spcPts val="0"/>
              </a:spcAft>
              <a:buNone/>
            </a:pPr>
            <a:endParaRPr/>
          </a:p>
        </p:txBody>
      </p:sp>
      <p:pic>
        <p:nvPicPr>
          <p:cNvPr id="82" name="Google Shape;82;p16"/>
          <p:cNvPicPr preferRelativeResize="0"/>
          <p:nvPr/>
        </p:nvPicPr>
        <p:blipFill>
          <a:blip r:embed="rId3">
            <a:alphaModFix/>
          </a:blip>
          <a:stretch>
            <a:fillRect/>
          </a:stretch>
        </p:blipFill>
        <p:spPr>
          <a:xfrm>
            <a:off x="0" y="0"/>
            <a:ext cx="4020502" cy="5143500"/>
          </a:xfrm>
          <a:prstGeom prst="rect">
            <a:avLst/>
          </a:prstGeom>
          <a:noFill/>
          <a:ln>
            <a:noFill/>
          </a:ln>
        </p:spPr>
      </p:pic>
      <p:sp>
        <p:nvSpPr>
          <p:cNvPr id="83" name="Google Shape;83;p16"/>
          <p:cNvSpPr txBox="1"/>
          <p:nvPr/>
        </p:nvSpPr>
        <p:spPr>
          <a:xfrm>
            <a:off x="4718300" y="2562100"/>
            <a:ext cx="3955500" cy="229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b="1">
                <a:solidFill>
                  <a:srgbClr val="481C75"/>
                </a:solidFill>
                <a:latin typeface="Oswald"/>
                <a:ea typeface="Oswald"/>
                <a:cs typeface="Oswald"/>
                <a:sym typeface="Oswald"/>
              </a:rPr>
              <a:t>Medicare is divided into parts</a:t>
            </a:r>
            <a:endParaRPr sz="1800" b="1">
              <a:solidFill>
                <a:srgbClr val="481C75"/>
              </a:solidFill>
              <a:latin typeface="Oswald"/>
              <a:ea typeface="Oswald"/>
              <a:cs typeface="Oswald"/>
              <a:sym typeface="Oswald"/>
            </a:endParaRPr>
          </a:p>
          <a:p>
            <a:pPr marL="457200" lvl="0" indent="-298450" algn="l" rtl="0">
              <a:spcBef>
                <a:spcPts val="0"/>
              </a:spcBef>
              <a:spcAft>
                <a:spcPts val="0"/>
              </a:spcAft>
              <a:buClr>
                <a:srgbClr val="666666"/>
              </a:buClr>
              <a:buSzPts val="1100"/>
              <a:buFont typeface="Montserrat"/>
              <a:buChar char="●"/>
            </a:pPr>
            <a:r>
              <a:rPr lang="en" sz="1100">
                <a:solidFill>
                  <a:srgbClr val="666666"/>
                </a:solidFill>
                <a:latin typeface="Montserrat"/>
                <a:ea typeface="Montserrat"/>
                <a:cs typeface="Montserrat"/>
                <a:sym typeface="Montserrat"/>
              </a:rPr>
              <a:t>Parts A and B are Original</a:t>
            </a:r>
            <a:endParaRPr sz="1100">
              <a:solidFill>
                <a:srgbClr val="666666"/>
              </a:solidFill>
              <a:latin typeface="Montserrat"/>
              <a:ea typeface="Montserrat"/>
              <a:cs typeface="Montserrat"/>
              <a:sym typeface="Montserrat"/>
            </a:endParaRPr>
          </a:p>
          <a:p>
            <a:pPr marL="457200" lvl="0" indent="-298450" algn="l" rtl="0">
              <a:spcBef>
                <a:spcPts val="0"/>
              </a:spcBef>
              <a:spcAft>
                <a:spcPts val="0"/>
              </a:spcAft>
              <a:buClr>
                <a:srgbClr val="666666"/>
              </a:buClr>
              <a:buSzPts val="1100"/>
              <a:buFont typeface="Montserrat"/>
              <a:buChar char="●"/>
            </a:pPr>
            <a:r>
              <a:rPr lang="en" sz="1100">
                <a:solidFill>
                  <a:srgbClr val="666666"/>
                </a:solidFill>
                <a:latin typeface="Montserrat"/>
                <a:ea typeface="Montserrat"/>
                <a:cs typeface="Montserrat"/>
                <a:sym typeface="Montserrat"/>
              </a:rPr>
              <a:t>Medicare Part C is Medicare Advantage</a:t>
            </a:r>
            <a:endParaRPr sz="1100">
              <a:solidFill>
                <a:srgbClr val="666666"/>
              </a:solidFill>
              <a:latin typeface="Montserrat"/>
              <a:ea typeface="Montserrat"/>
              <a:cs typeface="Montserrat"/>
              <a:sym typeface="Montserrat"/>
            </a:endParaRPr>
          </a:p>
          <a:p>
            <a:pPr marL="457200" lvl="0" indent="-298450" algn="l" rtl="0">
              <a:spcBef>
                <a:spcPts val="0"/>
              </a:spcBef>
              <a:spcAft>
                <a:spcPts val="0"/>
              </a:spcAft>
              <a:buClr>
                <a:srgbClr val="666666"/>
              </a:buClr>
              <a:buSzPts val="1100"/>
              <a:buFont typeface="Montserrat"/>
              <a:buChar char="●"/>
            </a:pPr>
            <a:r>
              <a:rPr lang="en" sz="1100">
                <a:solidFill>
                  <a:srgbClr val="666666"/>
                </a:solidFill>
                <a:latin typeface="Montserrat"/>
                <a:ea typeface="Montserrat"/>
                <a:cs typeface="Montserrat"/>
                <a:sym typeface="Montserrat"/>
              </a:rPr>
              <a:t>Part D is prescription drug coverage </a:t>
            </a:r>
            <a:endParaRPr sz="1100">
              <a:solidFill>
                <a:srgbClr val="666666"/>
              </a:solidFill>
              <a:latin typeface="Montserrat"/>
              <a:ea typeface="Montserrat"/>
              <a:cs typeface="Montserrat"/>
              <a:sym typeface="Montserrat"/>
            </a:endParaRPr>
          </a:p>
          <a:p>
            <a:pPr marL="0" lvl="0" indent="0" algn="l" rtl="0">
              <a:spcBef>
                <a:spcPts val="0"/>
              </a:spcBef>
              <a:spcAft>
                <a:spcPts val="0"/>
              </a:spcAft>
              <a:buNone/>
            </a:pPr>
            <a:endParaRPr sz="800" b="1">
              <a:solidFill>
                <a:srgbClr val="005092"/>
              </a:solidFill>
              <a:latin typeface="Oswald"/>
              <a:ea typeface="Oswald"/>
              <a:cs typeface="Oswald"/>
              <a:sym typeface="Oswald"/>
            </a:endParaRPr>
          </a:p>
        </p:txBody>
      </p:sp>
      <p:sp>
        <p:nvSpPr>
          <p:cNvPr id="84" name="Google Shape;84;p16"/>
          <p:cNvSpPr txBox="1"/>
          <p:nvPr/>
        </p:nvSpPr>
        <p:spPr>
          <a:xfrm>
            <a:off x="4258175" y="4295850"/>
            <a:ext cx="2245800" cy="66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t>*Centers for Medicare &amp; Medicaid Services</a:t>
            </a:r>
            <a:endParaRPr sz="600"/>
          </a:p>
          <a:p>
            <a:pPr marL="0" lvl="0" indent="0" algn="l" rtl="0">
              <a:spcBef>
                <a:spcPts val="0"/>
              </a:spcBef>
              <a:spcAft>
                <a:spcPts val="0"/>
              </a:spcAft>
              <a:buClr>
                <a:schemeClr val="dk1"/>
              </a:buClr>
              <a:buSzPts val="1100"/>
              <a:buFont typeface="Arial"/>
              <a:buNone/>
            </a:pPr>
            <a:r>
              <a:rPr lang="en" sz="600"/>
              <a:t>Retrieved from </a:t>
            </a:r>
            <a:r>
              <a:rPr lang="en" sz="600" u="sng">
                <a:solidFill>
                  <a:schemeClr val="hlink"/>
                </a:solidFill>
                <a:hlinkClick r:id="rId4"/>
              </a:rPr>
              <a:t>www.cms.gov/Research-Statistics-Data-and-Systems/Statistics-Trends-and-Reports/Dashboard/Medicare-Enrollment/Enrollment%20Dashboard.html</a:t>
            </a:r>
            <a:r>
              <a:rPr lang="en" sz="600"/>
              <a:t>. Accessed March 13,2018.</a:t>
            </a:r>
            <a:endParaRPr sz="600"/>
          </a:p>
          <a:p>
            <a:pPr marL="0" lvl="0" indent="0" algn="l" rtl="0">
              <a:spcBef>
                <a:spcPts val="0"/>
              </a:spcBef>
              <a:spcAft>
                <a:spcPts val="0"/>
              </a:spcAft>
              <a:buNone/>
            </a:pPr>
            <a:endParaRPr sz="600"/>
          </a:p>
        </p:txBody>
      </p:sp>
      <p:pic>
        <p:nvPicPr>
          <p:cNvPr id="85" name="Google Shape;85;p16"/>
          <p:cNvPicPr preferRelativeResize="0"/>
          <p:nvPr/>
        </p:nvPicPr>
        <p:blipFill>
          <a:blip r:embed="rId5">
            <a:alphaModFix/>
          </a:blip>
          <a:stretch>
            <a:fillRect/>
          </a:stretch>
        </p:blipFill>
        <p:spPr>
          <a:xfrm>
            <a:off x="7522113" y="4569218"/>
            <a:ext cx="1494564" cy="438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p:nvPr/>
        </p:nvSpPr>
        <p:spPr>
          <a:xfrm>
            <a:off x="4718300" y="317850"/>
            <a:ext cx="3955500" cy="229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481C75"/>
                </a:solidFill>
                <a:latin typeface="Oswald"/>
                <a:ea typeface="Oswald"/>
                <a:cs typeface="Oswald"/>
                <a:sym typeface="Oswald"/>
              </a:rPr>
              <a:t>Medicare Eligibility</a:t>
            </a:r>
            <a:endParaRPr sz="2400" b="1">
              <a:solidFill>
                <a:srgbClr val="481C75"/>
              </a:solidFill>
              <a:latin typeface="Oswald"/>
              <a:ea typeface="Oswald"/>
              <a:cs typeface="Oswald"/>
              <a:sym typeface="Oswald"/>
            </a:endParaRPr>
          </a:p>
          <a:p>
            <a:pPr marL="0" lvl="0" indent="0" algn="l" rtl="0">
              <a:lnSpc>
                <a:spcPct val="115000"/>
              </a:lnSpc>
              <a:spcBef>
                <a:spcPts val="0"/>
              </a:spcBef>
              <a:spcAft>
                <a:spcPts val="0"/>
              </a:spcAft>
              <a:buNone/>
            </a:pPr>
            <a:endParaRPr sz="1200">
              <a:solidFill>
                <a:srgbClr val="434343"/>
              </a:solidFill>
              <a:latin typeface="Montserrat"/>
              <a:ea typeface="Montserrat"/>
              <a:cs typeface="Montserrat"/>
              <a:sym typeface="Montserrat"/>
            </a:endParaRPr>
          </a:p>
          <a:p>
            <a:pPr marL="457200" lvl="0" indent="-304800" algn="l" rtl="0">
              <a:lnSpc>
                <a:spcPct val="115000"/>
              </a:lnSpc>
              <a:spcBef>
                <a:spcPts val="0"/>
              </a:spcBef>
              <a:spcAft>
                <a:spcPts val="0"/>
              </a:spcAft>
              <a:buClr>
                <a:srgbClr val="434343"/>
              </a:buClr>
              <a:buSzPts val="1200"/>
              <a:buFont typeface="Montserrat"/>
              <a:buChar char="●"/>
            </a:pPr>
            <a:r>
              <a:rPr lang="en" sz="1200">
                <a:solidFill>
                  <a:srgbClr val="434343"/>
                </a:solidFill>
                <a:latin typeface="Montserrat"/>
                <a:ea typeface="Montserrat"/>
                <a:cs typeface="Montserrat"/>
                <a:sym typeface="Montserrat"/>
              </a:rPr>
              <a:t>At age 65 you may be eligible for Medicare Parts A and B, even if you still work</a:t>
            </a:r>
            <a:endParaRPr sz="1200">
              <a:solidFill>
                <a:srgbClr val="434343"/>
              </a:solidFill>
              <a:latin typeface="Montserrat"/>
              <a:ea typeface="Montserrat"/>
              <a:cs typeface="Montserrat"/>
              <a:sym typeface="Montserrat"/>
            </a:endParaRPr>
          </a:p>
          <a:p>
            <a:pPr marL="457200" lvl="0" indent="-304800" algn="l" rtl="0">
              <a:lnSpc>
                <a:spcPct val="115000"/>
              </a:lnSpc>
              <a:spcBef>
                <a:spcPts val="0"/>
              </a:spcBef>
              <a:spcAft>
                <a:spcPts val="0"/>
              </a:spcAft>
              <a:buClr>
                <a:srgbClr val="434343"/>
              </a:buClr>
              <a:buSzPts val="1200"/>
              <a:buFont typeface="Montserrat"/>
              <a:buChar char="●"/>
            </a:pPr>
            <a:r>
              <a:rPr lang="en" sz="1200">
                <a:solidFill>
                  <a:srgbClr val="434343"/>
                </a:solidFill>
                <a:latin typeface="Montserrat"/>
                <a:ea typeface="Montserrat"/>
                <a:cs typeface="Montserrat"/>
                <a:sym typeface="Montserrat"/>
              </a:rPr>
              <a:t>You may be eligible for premium-free Medicare Part A through your spouse, although you still must qualify by age or disability</a:t>
            </a:r>
            <a:endParaRPr sz="1200">
              <a:solidFill>
                <a:srgbClr val="434343"/>
              </a:solidFill>
              <a:latin typeface="Montserrat"/>
              <a:ea typeface="Montserrat"/>
              <a:cs typeface="Montserrat"/>
              <a:sym typeface="Montserrat"/>
            </a:endParaRPr>
          </a:p>
          <a:p>
            <a:pPr marL="457200" lvl="0" indent="-304800" algn="l" rtl="0">
              <a:lnSpc>
                <a:spcPct val="115000"/>
              </a:lnSpc>
              <a:spcBef>
                <a:spcPts val="0"/>
              </a:spcBef>
              <a:spcAft>
                <a:spcPts val="0"/>
              </a:spcAft>
              <a:buClr>
                <a:srgbClr val="434343"/>
              </a:buClr>
              <a:buSzPts val="1200"/>
              <a:buFont typeface="Montserrat"/>
              <a:buChar char="●"/>
            </a:pPr>
            <a:r>
              <a:rPr lang="en" sz="1200">
                <a:solidFill>
                  <a:srgbClr val="434343"/>
                </a:solidFill>
                <a:latin typeface="Montserrat"/>
                <a:ea typeface="Montserrat"/>
                <a:cs typeface="Montserrat"/>
                <a:sym typeface="Montserrat"/>
              </a:rPr>
              <a:t>You may also be eligible for Medicare Parts A and B if you’re under 65 and have a disability, or end-stage renal disease(ESRD)</a:t>
            </a:r>
            <a:endParaRPr sz="1200">
              <a:solidFill>
                <a:srgbClr val="434343"/>
              </a:solidFill>
              <a:latin typeface="Montserrat"/>
              <a:ea typeface="Montserrat"/>
              <a:cs typeface="Montserrat"/>
              <a:sym typeface="Montserrat"/>
            </a:endParaRPr>
          </a:p>
          <a:p>
            <a:pPr marL="0" lvl="0" indent="0" algn="l" rtl="0">
              <a:lnSpc>
                <a:spcPct val="115000"/>
              </a:lnSpc>
              <a:spcBef>
                <a:spcPts val="0"/>
              </a:spcBef>
              <a:spcAft>
                <a:spcPts val="0"/>
              </a:spcAft>
              <a:buNone/>
            </a:pPr>
            <a:endParaRPr sz="1200">
              <a:solidFill>
                <a:srgbClr val="434343"/>
              </a:solidFill>
              <a:latin typeface="Montserrat"/>
              <a:ea typeface="Montserrat"/>
              <a:cs typeface="Montserrat"/>
              <a:sym typeface="Montserrat"/>
            </a:endParaRPr>
          </a:p>
          <a:p>
            <a:pPr marL="0" lvl="0" indent="0" algn="l" rtl="0">
              <a:spcBef>
                <a:spcPts val="0"/>
              </a:spcBef>
              <a:spcAft>
                <a:spcPts val="0"/>
              </a:spcAft>
              <a:buNone/>
            </a:pPr>
            <a:endParaRPr/>
          </a:p>
        </p:txBody>
      </p:sp>
      <p:pic>
        <p:nvPicPr>
          <p:cNvPr id="91" name="Google Shape;91;p17"/>
          <p:cNvPicPr preferRelativeResize="0"/>
          <p:nvPr/>
        </p:nvPicPr>
        <p:blipFill rotWithShape="1">
          <a:blip r:embed="rId3">
            <a:alphaModFix/>
          </a:blip>
          <a:srcRect t="39" b="39"/>
          <a:stretch/>
        </p:blipFill>
        <p:spPr>
          <a:xfrm>
            <a:off x="0" y="0"/>
            <a:ext cx="4020502" cy="5143499"/>
          </a:xfrm>
          <a:prstGeom prst="rect">
            <a:avLst/>
          </a:prstGeom>
          <a:noFill/>
          <a:ln>
            <a:noFill/>
          </a:ln>
        </p:spPr>
      </p:pic>
      <p:pic>
        <p:nvPicPr>
          <p:cNvPr id="92" name="Google Shape;92;p17"/>
          <p:cNvPicPr preferRelativeResize="0"/>
          <p:nvPr/>
        </p:nvPicPr>
        <p:blipFill>
          <a:blip r:embed="rId4">
            <a:alphaModFix/>
          </a:blip>
          <a:stretch>
            <a:fillRect/>
          </a:stretch>
        </p:blipFill>
        <p:spPr>
          <a:xfrm>
            <a:off x="7522113" y="4569218"/>
            <a:ext cx="1494564" cy="438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p:nvPr/>
        </p:nvSpPr>
        <p:spPr>
          <a:xfrm>
            <a:off x="250" y="600"/>
            <a:ext cx="4228500" cy="5143500"/>
          </a:xfrm>
          <a:prstGeom prst="rect">
            <a:avLst/>
          </a:prstGeom>
          <a:solidFill>
            <a:srgbClr val="481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8"/>
          <p:cNvSpPr txBox="1"/>
          <p:nvPr/>
        </p:nvSpPr>
        <p:spPr>
          <a:xfrm>
            <a:off x="4664075" y="271325"/>
            <a:ext cx="4127700" cy="168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481C75"/>
                </a:solidFill>
                <a:latin typeface="Oswald"/>
                <a:ea typeface="Oswald"/>
                <a:cs typeface="Oswald"/>
                <a:sym typeface="Oswald"/>
              </a:rPr>
              <a:t>Original Medicare</a:t>
            </a:r>
            <a:endParaRPr sz="2400" b="1">
              <a:solidFill>
                <a:srgbClr val="481C75"/>
              </a:solidFill>
              <a:latin typeface="Oswald"/>
              <a:ea typeface="Oswald"/>
              <a:cs typeface="Oswald"/>
              <a:sym typeface="Oswald"/>
            </a:endParaRPr>
          </a:p>
          <a:p>
            <a:pPr marL="0" lvl="0" indent="0" algn="l" rtl="0">
              <a:spcBef>
                <a:spcPts val="0"/>
              </a:spcBef>
              <a:spcAft>
                <a:spcPts val="0"/>
              </a:spcAft>
              <a:buNone/>
            </a:pPr>
            <a:endParaRPr>
              <a:solidFill>
                <a:srgbClr val="005092"/>
              </a:solidFill>
              <a:latin typeface="Oswald Regular"/>
              <a:ea typeface="Oswald Regular"/>
              <a:cs typeface="Oswald Regular"/>
              <a:sym typeface="Oswald Regular"/>
            </a:endParaRPr>
          </a:p>
          <a:p>
            <a:pPr marL="0" lvl="0" indent="0" algn="l" rtl="0">
              <a:lnSpc>
                <a:spcPct val="115000"/>
              </a:lnSpc>
              <a:spcBef>
                <a:spcPts val="0"/>
              </a:spcBef>
              <a:spcAft>
                <a:spcPts val="0"/>
              </a:spcAft>
              <a:buNone/>
            </a:pPr>
            <a:r>
              <a:rPr lang="en">
                <a:solidFill>
                  <a:srgbClr val="434343"/>
                </a:solidFill>
                <a:latin typeface="Montserrat"/>
                <a:ea typeface="Montserrat"/>
                <a:cs typeface="Montserrat"/>
                <a:sym typeface="Montserrat"/>
              </a:rPr>
              <a:t>Offered by the federal government, Original Medicare covers much but not all of your care and generally has a deductible and coinsurance.</a:t>
            </a:r>
            <a:endParaRPr>
              <a:solidFill>
                <a:srgbClr val="434343"/>
              </a:solidFill>
              <a:latin typeface="Montserrat"/>
              <a:ea typeface="Montserrat"/>
              <a:cs typeface="Montserrat"/>
              <a:sym typeface="Montserrat"/>
            </a:endParaRPr>
          </a:p>
          <a:p>
            <a:pPr marL="0" lvl="0" indent="0" algn="l" rtl="0">
              <a:spcBef>
                <a:spcPts val="0"/>
              </a:spcBef>
              <a:spcAft>
                <a:spcPts val="0"/>
              </a:spcAft>
              <a:buNone/>
            </a:pPr>
            <a:endParaRPr/>
          </a:p>
        </p:txBody>
      </p:sp>
      <p:sp>
        <p:nvSpPr>
          <p:cNvPr id="99" name="Google Shape;99;p18"/>
          <p:cNvSpPr txBox="1"/>
          <p:nvPr/>
        </p:nvSpPr>
        <p:spPr>
          <a:xfrm>
            <a:off x="4752625" y="2167975"/>
            <a:ext cx="1818900" cy="185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rgbClr val="999999"/>
                </a:solidFill>
                <a:latin typeface="Oswald"/>
                <a:ea typeface="Oswald"/>
                <a:cs typeface="Oswald"/>
                <a:sym typeface="Oswald"/>
              </a:rPr>
              <a:t>Part A </a:t>
            </a:r>
            <a:r>
              <a:rPr lang="en" sz="1100">
                <a:solidFill>
                  <a:schemeClr val="dk2"/>
                </a:solidFill>
                <a:latin typeface="Oswald"/>
                <a:ea typeface="Oswald"/>
                <a:cs typeface="Oswald"/>
                <a:sym typeface="Oswald"/>
              </a:rPr>
              <a:t>helps cover</a:t>
            </a:r>
            <a:endParaRPr sz="1100">
              <a:solidFill>
                <a:schemeClr val="dk2"/>
              </a:solidFill>
              <a:latin typeface="Oswald"/>
              <a:ea typeface="Oswald"/>
              <a:cs typeface="Oswald"/>
              <a:sym typeface="Oswald"/>
            </a:endParaRPr>
          </a:p>
          <a:p>
            <a:pPr marL="0" lvl="0" indent="0" algn="l" rtl="0">
              <a:spcBef>
                <a:spcPts val="0"/>
              </a:spcBef>
              <a:spcAft>
                <a:spcPts val="0"/>
              </a:spcAft>
              <a:buClr>
                <a:schemeClr val="dk1"/>
              </a:buClr>
              <a:buSzPts val="1100"/>
              <a:buFont typeface="Arial"/>
              <a:buNone/>
            </a:pPr>
            <a:endParaRPr sz="1100" b="1">
              <a:solidFill>
                <a:schemeClr val="dk1"/>
              </a:solidFill>
            </a:endParaRPr>
          </a:p>
          <a:p>
            <a:pPr marL="457200" lvl="0" indent="-292100" algn="l" rtl="0">
              <a:lnSpc>
                <a:spcPct val="150000"/>
              </a:lnSpc>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Hospitalization</a:t>
            </a:r>
            <a:endParaRPr sz="1000">
              <a:solidFill>
                <a:schemeClr val="dk1"/>
              </a:solidFill>
              <a:latin typeface="Montserrat"/>
              <a:ea typeface="Montserrat"/>
              <a:cs typeface="Montserrat"/>
              <a:sym typeface="Montserrat"/>
            </a:endParaRPr>
          </a:p>
          <a:p>
            <a:pPr marL="457200" lvl="0" indent="-292100" algn="l" rtl="0">
              <a:lnSpc>
                <a:spcPct val="150000"/>
              </a:lnSpc>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Skilled nursing facilities</a:t>
            </a:r>
            <a:endParaRPr sz="1000">
              <a:solidFill>
                <a:schemeClr val="dk1"/>
              </a:solidFill>
              <a:latin typeface="Montserrat"/>
              <a:ea typeface="Montserrat"/>
              <a:cs typeface="Montserrat"/>
              <a:sym typeface="Montserrat"/>
            </a:endParaRPr>
          </a:p>
          <a:p>
            <a:pPr marL="457200" lvl="0" indent="-292100" algn="l" rtl="0">
              <a:lnSpc>
                <a:spcPct val="150000"/>
              </a:lnSpc>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Hospicecare</a:t>
            </a:r>
            <a:endParaRPr sz="1000">
              <a:solidFill>
                <a:schemeClr val="dk1"/>
              </a:solidFill>
              <a:latin typeface="Montserrat"/>
              <a:ea typeface="Montserrat"/>
              <a:cs typeface="Montserrat"/>
              <a:sym typeface="Montserrat"/>
            </a:endParaRPr>
          </a:p>
          <a:p>
            <a:pPr marL="457200" lvl="0" indent="-292100" algn="l" rtl="0">
              <a:lnSpc>
                <a:spcPct val="150000"/>
              </a:lnSpc>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Homehealth</a:t>
            </a:r>
            <a:endParaRPr sz="1000">
              <a:solidFill>
                <a:schemeClr val="dk1"/>
              </a:solidFill>
              <a:latin typeface="Montserrat"/>
              <a:ea typeface="Montserrat"/>
              <a:cs typeface="Montserrat"/>
              <a:sym typeface="Montserrat"/>
            </a:endParaRPr>
          </a:p>
          <a:p>
            <a:pPr marL="0" lvl="0" indent="0" algn="l" rtl="0">
              <a:spcBef>
                <a:spcPts val="0"/>
              </a:spcBef>
              <a:spcAft>
                <a:spcPts val="0"/>
              </a:spcAft>
              <a:buNone/>
            </a:pPr>
            <a:endParaRPr/>
          </a:p>
        </p:txBody>
      </p:sp>
      <p:sp>
        <p:nvSpPr>
          <p:cNvPr id="100" name="Google Shape;100;p18"/>
          <p:cNvSpPr txBox="1"/>
          <p:nvPr/>
        </p:nvSpPr>
        <p:spPr>
          <a:xfrm>
            <a:off x="6781075" y="2167975"/>
            <a:ext cx="2099400" cy="185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rgbClr val="999999"/>
                </a:solidFill>
                <a:latin typeface="Oswald"/>
                <a:ea typeface="Oswald"/>
                <a:cs typeface="Oswald"/>
                <a:sym typeface="Oswald"/>
              </a:rPr>
              <a:t>Part B </a:t>
            </a:r>
            <a:r>
              <a:rPr lang="en" sz="1100">
                <a:solidFill>
                  <a:schemeClr val="dk2"/>
                </a:solidFill>
                <a:latin typeface="Oswald"/>
                <a:ea typeface="Oswald"/>
                <a:cs typeface="Oswald"/>
                <a:sym typeface="Oswald"/>
              </a:rPr>
              <a:t>helps cover</a:t>
            </a:r>
            <a:endParaRPr sz="1100">
              <a:solidFill>
                <a:schemeClr val="dk2"/>
              </a:solidFill>
              <a:latin typeface="Oswald"/>
              <a:ea typeface="Oswald"/>
              <a:cs typeface="Oswald"/>
              <a:sym typeface="Oswald"/>
            </a:endParaRPr>
          </a:p>
          <a:p>
            <a:pPr marL="0" lvl="0" indent="0" algn="l" rtl="0">
              <a:spcBef>
                <a:spcPts val="0"/>
              </a:spcBef>
              <a:spcAft>
                <a:spcPts val="0"/>
              </a:spcAft>
              <a:buNone/>
            </a:pPr>
            <a:endParaRPr sz="1100" b="1">
              <a:solidFill>
                <a:schemeClr val="dk1"/>
              </a:solidFill>
            </a:endParaRPr>
          </a:p>
          <a:p>
            <a:pPr marL="457200" lvl="0" indent="-292100" algn="l" rtl="0">
              <a:lnSpc>
                <a:spcPct val="150000"/>
              </a:lnSpc>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Doctor appointments</a:t>
            </a:r>
            <a:endParaRPr sz="1000">
              <a:solidFill>
                <a:schemeClr val="dk1"/>
              </a:solidFill>
              <a:latin typeface="Montserrat"/>
              <a:ea typeface="Montserrat"/>
              <a:cs typeface="Montserrat"/>
              <a:sym typeface="Montserrat"/>
            </a:endParaRPr>
          </a:p>
          <a:p>
            <a:pPr marL="457200" lvl="0" indent="-292100" algn="l" rtl="0">
              <a:lnSpc>
                <a:spcPct val="150000"/>
              </a:lnSpc>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Outpatient care</a:t>
            </a:r>
            <a:endParaRPr sz="1000">
              <a:solidFill>
                <a:schemeClr val="dk1"/>
              </a:solidFill>
              <a:latin typeface="Montserrat"/>
              <a:ea typeface="Montserrat"/>
              <a:cs typeface="Montserrat"/>
              <a:sym typeface="Montserrat"/>
            </a:endParaRPr>
          </a:p>
          <a:p>
            <a:pPr marL="457200" lvl="0" indent="-292100" algn="l" rtl="0">
              <a:lnSpc>
                <a:spcPct val="150000"/>
              </a:lnSpc>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Preventive services</a:t>
            </a:r>
            <a:endParaRPr sz="1000">
              <a:solidFill>
                <a:schemeClr val="dk1"/>
              </a:solidFill>
              <a:latin typeface="Montserrat"/>
              <a:ea typeface="Montserrat"/>
              <a:cs typeface="Montserrat"/>
              <a:sym typeface="Montserrat"/>
            </a:endParaRPr>
          </a:p>
          <a:p>
            <a:pPr marL="457200" lvl="0" indent="-292100" algn="l" rtl="0">
              <a:lnSpc>
                <a:spcPct val="150000"/>
              </a:lnSpc>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Occupational/physical therapies</a:t>
            </a:r>
            <a:endParaRPr sz="1000">
              <a:solidFill>
                <a:schemeClr val="dk1"/>
              </a:solidFill>
              <a:latin typeface="Montserrat"/>
              <a:ea typeface="Montserrat"/>
              <a:cs typeface="Montserrat"/>
              <a:sym typeface="Montserrat"/>
            </a:endParaRPr>
          </a:p>
          <a:p>
            <a:pPr marL="457200" lvl="0" indent="-292100" algn="l" rtl="0">
              <a:lnSpc>
                <a:spcPct val="150000"/>
              </a:lnSpc>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Homehealth</a:t>
            </a:r>
            <a:endParaRPr sz="1100">
              <a:solidFill>
                <a:schemeClr val="dk1"/>
              </a:solidFill>
            </a:endParaRPr>
          </a:p>
          <a:p>
            <a:pPr marL="0" lvl="0" indent="0" algn="l" rtl="0">
              <a:spcBef>
                <a:spcPts val="0"/>
              </a:spcBef>
              <a:spcAft>
                <a:spcPts val="0"/>
              </a:spcAft>
              <a:buNone/>
            </a:pPr>
            <a:endParaRPr/>
          </a:p>
        </p:txBody>
      </p:sp>
      <p:pic>
        <p:nvPicPr>
          <p:cNvPr id="101" name="Google Shape;101;p18"/>
          <p:cNvPicPr preferRelativeResize="0"/>
          <p:nvPr/>
        </p:nvPicPr>
        <p:blipFill>
          <a:blip r:embed="rId3">
            <a:alphaModFix/>
          </a:blip>
          <a:stretch>
            <a:fillRect/>
          </a:stretch>
        </p:blipFill>
        <p:spPr>
          <a:xfrm>
            <a:off x="7522113" y="4569218"/>
            <a:ext cx="1494564" cy="438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19"/>
          <p:cNvPicPr preferRelativeResize="0"/>
          <p:nvPr/>
        </p:nvPicPr>
        <p:blipFill rotWithShape="1">
          <a:blip r:embed="rId3">
            <a:alphaModFix/>
          </a:blip>
          <a:srcRect/>
          <a:stretch/>
        </p:blipFill>
        <p:spPr>
          <a:xfrm>
            <a:off x="0" y="0"/>
            <a:ext cx="4020502" cy="5143500"/>
          </a:xfrm>
          <a:prstGeom prst="rect">
            <a:avLst/>
          </a:prstGeom>
          <a:noFill/>
          <a:ln>
            <a:noFill/>
          </a:ln>
        </p:spPr>
      </p:pic>
      <p:sp>
        <p:nvSpPr>
          <p:cNvPr id="107" name="Google Shape;107;p19"/>
          <p:cNvSpPr txBox="1"/>
          <p:nvPr/>
        </p:nvSpPr>
        <p:spPr>
          <a:xfrm>
            <a:off x="4435300" y="271325"/>
            <a:ext cx="4127700" cy="168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481C75"/>
                </a:solidFill>
                <a:latin typeface="Oswald"/>
                <a:ea typeface="Oswald"/>
                <a:cs typeface="Oswald"/>
                <a:sym typeface="Oswald"/>
              </a:rPr>
              <a:t>Medicare Part C and Part D</a:t>
            </a:r>
            <a:endParaRPr sz="2400" b="1">
              <a:solidFill>
                <a:srgbClr val="481C75"/>
              </a:solidFill>
              <a:latin typeface="Oswald"/>
              <a:ea typeface="Oswald"/>
              <a:cs typeface="Oswald"/>
              <a:sym typeface="Oswald"/>
            </a:endParaRPr>
          </a:p>
          <a:p>
            <a:pPr marL="0" lvl="0" indent="0" algn="l" rtl="0">
              <a:spcBef>
                <a:spcPts val="0"/>
              </a:spcBef>
              <a:spcAft>
                <a:spcPts val="0"/>
              </a:spcAft>
              <a:buNone/>
            </a:pPr>
            <a:endParaRPr>
              <a:solidFill>
                <a:srgbClr val="005092"/>
              </a:solidFill>
              <a:latin typeface="Oswald Regular"/>
              <a:ea typeface="Oswald Regular"/>
              <a:cs typeface="Oswald Regular"/>
              <a:sym typeface="Oswald Regular"/>
            </a:endParaRPr>
          </a:p>
          <a:p>
            <a:pPr marL="0" lvl="0" indent="0" algn="l" rtl="0">
              <a:lnSpc>
                <a:spcPct val="115000"/>
              </a:lnSpc>
              <a:spcBef>
                <a:spcPts val="0"/>
              </a:spcBef>
              <a:spcAft>
                <a:spcPts val="0"/>
              </a:spcAft>
              <a:buClr>
                <a:schemeClr val="dk1"/>
              </a:buClr>
              <a:buSzPts val="1100"/>
              <a:buFont typeface="Arial"/>
              <a:buNone/>
            </a:pPr>
            <a:r>
              <a:rPr lang="en" sz="1100" b="1" i="1">
                <a:solidFill>
                  <a:srgbClr val="999999"/>
                </a:solidFill>
                <a:latin typeface="Montserrat"/>
                <a:ea typeface="Montserrat"/>
                <a:cs typeface="Montserrat"/>
                <a:sym typeface="Montserrat"/>
              </a:rPr>
              <a:t>These are offered by private companies.</a:t>
            </a:r>
            <a:endParaRPr sz="1100" b="1" i="1">
              <a:solidFill>
                <a:srgbClr val="999999"/>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Montserrat"/>
                <a:ea typeface="Montserrat"/>
                <a:cs typeface="Montserrat"/>
                <a:sym typeface="Montserrat"/>
              </a:rPr>
              <a:t>Medicare Advantage—Part C—may include extra benefits,including prescription coverage. Part D, a Medicare prescription drug plan, is available as a stand-alone option.*</a:t>
            </a:r>
            <a:endParaRPr sz="10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a:solidFill>
                <a:srgbClr val="434343"/>
              </a:solidFill>
              <a:latin typeface="Montserrat"/>
              <a:ea typeface="Montserrat"/>
              <a:cs typeface="Montserrat"/>
              <a:sym typeface="Montserrat"/>
            </a:endParaRPr>
          </a:p>
          <a:p>
            <a:pPr marL="0" lvl="0" indent="0" algn="l" rtl="0">
              <a:spcBef>
                <a:spcPts val="0"/>
              </a:spcBef>
              <a:spcAft>
                <a:spcPts val="0"/>
              </a:spcAft>
              <a:buNone/>
            </a:pPr>
            <a:endParaRPr/>
          </a:p>
        </p:txBody>
      </p:sp>
      <p:sp>
        <p:nvSpPr>
          <p:cNvPr id="108" name="Google Shape;108;p19"/>
          <p:cNvSpPr txBox="1"/>
          <p:nvPr/>
        </p:nvSpPr>
        <p:spPr>
          <a:xfrm>
            <a:off x="4523850" y="2167975"/>
            <a:ext cx="1992600" cy="185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rgbClr val="999999"/>
                </a:solidFill>
                <a:latin typeface="Oswald"/>
                <a:ea typeface="Oswald"/>
                <a:cs typeface="Oswald"/>
                <a:sym typeface="Oswald"/>
              </a:rPr>
              <a:t>Part C</a:t>
            </a:r>
            <a:r>
              <a:rPr lang="en" sz="1100">
                <a:solidFill>
                  <a:srgbClr val="FB8000"/>
                </a:solidFill>
                <a:latin typeface="Oswald"/>
                <a:ea typeface="Oswald"/>
                <a:cs typeface="Oswald"/>
                <a:sym typeface="Oswald"/>
              </a:rPr>
              <a:t> </a:t>
            </a:r>
            <a:r>
              <a:rPr lang="en" sz="1100">
                <a:solidFill>
                  <a:schemeClr val="dk2"/>
                </a:solidFill>
                <a:latin typeface="Oswald"/>
                <a:ea typeface="Oswald"/>
                <a:cs typeface="Oswald"/>
                <a:sym typeface="Oswald"/>
              </a:rPr>
              <a:t>helps cover</a:t>
            </a:r>
            <a:endParaRPr sz="1100">
              <a:solidFill>
                <a:schemeClr val="dk2"/>
              </a:solidFill>
              <a:latin typeface="Oswald"/>
              <a:ea typeface="Oswald"/>
              <a:cs typeface="Oswald"/>
              <a:sym typeface="Oswald"/>
            </a:endParaRPr>
          </a:p>
          <a:p>
            <a:pPr marL="0" lvl="0" indent="0" algn="l" rtl="0">
              <a:spcBef>
                <a:spcPts val="0"/>
              </a:spcBef>
              <a:spcAft>
                <a:spcPts val="0"/>
              </a:spcAft>
              <a:buNone/>
            </a:pPr>
            <a:endParaRPr sz="1100">
              <a:solidFill>
                <a:schemeClr val="dk2"/>
              </a:solidFill>
              <a:latin typeface="Oswald"/>
              <a:ea typeface="Oswald"/>
              <a:cs typeface="Oswald"/>
              <a:sym typeface="Oswald"/>
            </a:endParaRPr>
          </a:p>
          <a:p>
            <a:pPr marL="457200" lvl="0" indent="-292100" algn="l" rtl="0">
              <a:lnSpc>
                <a:spcPct val="150000"/>
              </a:lnSpc>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Everything that Medicare Parts A and B cover</a:t>
            </a:r>
            <a:endParaRPr sz="1000">
              <a:solidFill>
                <a:schemeClr val="dk1"/>
              </a:solidFill>
              <a:latin typeface="Montserrat"/>
              <a:ea typeface="Montserrat"/>
              <a:cs typeface="Montserrat"/>
              <a:sym typeface="Montserrat"/>
            </a:endParaRPr>
          </a:p>
          <a:p>
            <a:pPr marL="457200" lvl="0" indent="-292100" algn="l" rtl="0">
              <a:lnSpc>
                <a:spcPct val="150000"/>
              </a:lnSpc>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Some plans include additional services, like dental, vision and wellness programs</a:t>
            </a:r>
            <a:endParaRPr sz="1000">
              <a:solidFill>
                <a:schemeClr val="dk1"/>
              </a:solidFill>
              <a:latin typeface="Montserrat"/>
              <a:ea typeface="Montserrat"/>
              <a:cs typeface="Montserrat"/>
              <a:sym typeface="Montserrat"/>
            </a:endParaRPr>
          </a:p>
          <a:p>
            <a:pPr marL="0" lvl="0" indent="0" algn="l" rtl="0">
              <a:spcBef>
                <a:spcPts val="0"/>
              </a:spcBef>
              <a:spcAft>
                <a:spcPts val="0"/>
              </a:spcAft>
              <a:buNone/>
            </a:pPr>
            <a:endParaRPr/>
          </a:p>
        </p:txBody>
      </p:sp>
      <p:sp>
        <p:nvSpPr>
          <p:cNvPr id="109" name="Google Shape;109;p19"/>
          <p:cNvSpPr txBox="1"/>
          <p:nvPr/>
        </p:nvSpPr>
        <p:spPr>
          <a:xfrm>
            <a:off x="6648225" y="2167975"/>
            <a:ext cx="2099400" cy="185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rgbClr val="999999"/>
                </a:solidFill>
                <a:latin typeface="Oswald"/>
                <a:ea typeface="Oswald"/>
                <a:cs typeface="Oswald"/>
                <a:sym typeface="Oswald"/>
              </a:rPr>
              <a:t>Part D </a:t>
            </a:r>
            <a:r>
              <a:rPr lang="en" sz="1100">
                <a:solidFill>
                  <a:schemeClr val="dk2"/>
                </a:solidFill>
                <a:latin typeface="Oswald"/>
                <a:ea typeface="Oswald"/>
                <a:cs typeface="Oswald"/>
                <a:sym typeface="Oswald"/>
              </a:rPr>
              <a:t>helps cover</a:t>
            </a:r>
            <a:endParaRPr sz="1100">
              <a:solidFill>
                <a:schemeClr val="dk2"/>
              </a:solidFill>
              <a:latin typeface="Oswald"/>
              <a:ea typeface="Oswald"/>
              <a:cs typeface="Oswald"/>
              <a:sym typeface="Oswald"/>
            </a:endParaRPr>
          </a:p>
          <a:p>
            <a:pPr marL="0" lvl="0" indent="0" algn="l" rtl="0">
              <a:lnSpc>
                <a:spcPct val="150000"/>
              </a:lnSpc>
              <a:spcBef>
                <a:spcPts val="0"/>
              </a:spcBef>
              <a:spcAft>
                <a:spcPts val="0"/>
              </a:spcAft>
              <a:buNone/>
            </a:pPr>
            <a:endParaRPr sz="1000">
              <a:solidFill>
                <a:schemeClr val="dk1"/>
              </a:solidFill>
              <a:latin typeface="Montserrat"/>
              <a:ea typeface="Montserrat"/>
              <a:cs typeface="Montserrat"/>
              <a:sym typeface="Montserrat"/>
            </a:endParaRPr>
          </a:p>
          <a:p>
            <a:pPr marL="457200" lvl="0" indent="-292100" algn="l" rtl="0">
              <a:lnSpc>
                <a:spcPct val="150000"/>
              </a:lnSpc>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Prescription drugs </a:t>
            </a:r>
            <a:endParaRPr/>
          </a:p>
        </p:txBody>
      </p:sp>
      <p:pic>
        <p:nvPicPr>
          <p:cNvPr id="110" name="Google Shape;110;p19"/>
          <p:cNvPicPr preferRelativeResize="0"/>
          <p:nvPr/>
        </p:nvPicPr>
        <p:blipFill>
          <a:blip r:embed="rId4">
            <a:alphaModFix/>
          </a:blip>
          <a:stretch>
            <a:fillRect/>
          </a:stretch>
        </p:blipFill>
        <p:spPr>
          <a:xfrm>
            <a:off x="7522113" y="4569218"/>
            <a:ext cx="1494564" cy="438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p:nvPr/>
        </p:nvSpPr>
        <p:spPr>
          <a:xfrm>
            <a:off x="4718300" y="241650"/>
            <a:ext cx="3955500" cy="229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481C75"/>
                </a:solidFill>
                <a:latin typeface="Oswald"/>
                <a:ea typeface="Oswald"/>
                <a:cs typeface="Oswald"/>
                <a:sym typeface="Oswald"/>
              </a:rPr>
              <a:t>Your Medicare Options</a:t>
            </a:r>
            <a:endParaRPr sz="2400" b="1">
              <a:solidFill>
                <a:srgbClr val="481C75"/>
              </a:solidFill>
              <a:latin typeface="Oswald"/>
              <a:ea typeface="Oswald"/>
              <a:cs typeface="Oswald"/>
              <a:sym typeface="Oswald"/>
            </a:endParaRPr>
          </a:p>
          <a:p>
            <a:pPr marL="0" lvl="0" indent="0" algn="l" rtl="0">
              <a:lnSpc>
                <a:spcPct val="115000"/>
              </a:lnSpc>
              <a:spcBef>
                <a:spcPts val="0"/>
              </a:spcBef>
              <a:spcAft>
                <a:spcPts val="0"/>
              </a:spcAft>
              <a:buNone/>
            </a:pPr>
            <a:endParaRPr>
              <a:solidFill>
                <a:srgbClr val="434343"/>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100" b="1">
                <a:solidFill>
                  <a:srgbClr val="999999"/>
                </a:solidFill>
                <a:latin typeface="Montserrat"/>
                <a:ea typeface="Montserrat"/>
                <a:cs typeface="Montserrat"/>
                <a:sym typeface="Montserrat"/>
              </a:rPr>
              <a:t>Most people get their Medicare coverage in one of three broadways.</a:t>
            </a:r>
            <a:endParaRPr sz="1100" b="1">
              <a:solidFill>
                <a:srgbClr val="999999"/>
              </a:solidFill>
              <a:latin typeface="Montserrat"/>
              <a:ea typeface="Montserrat"/>
              <a:cs typeface="Montserrat"/>
              <a:sym typeface="Montserrat"/>
            </a:endParaRPr>
          </a:p>
          <a:p>
            <a:pPr marL="0" lvl="0" indent="0" algn="l" rtl="0">
              <a:lnSpc>
                <a:spcPct val="115000"/>
              </a:lnSpc>
              <a:spcBef>
                <a:spcPts val="0"/>
              </a:spcBef>
              <a:spcAft>
                <a:spcPts val="0"/>
              </a:spcAft>
              <a:buNone/>
            </a:pPr>
            <a:endParaRPr sz="1100" b="1">
              <a:solidFill>
                <a:srgbClr val="71BF44"/>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000" b="1">
                <a:solidFill>
                  <a:schemeClr val="dk1"/>
                </a:solidFill>
                <a:latin typeface="Montserrat"/>
                <a:ea typeface="Montserrat"/>
                <a:cs typeface="Montserrat"/>
                <a:sym typeface="Montserrat"/>
              </a:rPr>
              <a:t>Option one: </a:t>
            </a:r>
            <a:r>
              <a:rPr lang="en" sz="1000">
                <a:solidFill>
                  <a:schemeClr val="dk1"/>
                </a:solidFill>
                <a:latin typeface="Montserrat"/>
                <a:ea typeface="Montserrat"/>
                <a:cs typeface="Montserrat"/>
                <a:sym typeface="Montserrat"/>
              </a:rPr>
              <a:t>Original Medicare</a:t>
            </a:r>
            <a:endParaRPr sz="10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000">
                <a:solidFill>
                  <a:schemeClr val="dk1"/>
                </a:solidFill>
                <a:latin typeface="Montserrat"/>
                <a:ea typeface="Montserrat"/>
                <a:cs typeface="Montserrat"/>
                <a:sym typeface="Montserrat"/>
              </a:rPr>
              <a:t>Medicare Part A helps cover hospital and other inpatient costs. Medicare Part B helps cover doctor and other healthcare provider costs.Together, they are Original Medicare,available through the federal government.</a:t>
            </a:r>
            <a:endParaRPr sz="10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0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000" b="1">
                <a:solidFill>
                  <a:schemeClr val="dk1"/>
                </a:solidFill>
                <a:latin typeface="Montserrat"/>
                <a:ea typeface="Montserrat"/>
                <a:cs typeface="Montserrat"/>
                <a:sym typeface="Montserrat"/>
              </a:rPr>
              <a:t>Option two:</a:t>
            </a:r>
            <a:r>
              <a:rPr lang="en" sz="1000">
                <a:solidFill>
                  <a:schemeClr val="dk1"/>
                </a:solidFill>
                <a:latin typeface="Montserrat"/>
                <a:ea typeface="Montserrat"/>
                <a:cs typeface="Montserrat"/>
                <a:sym typeface="Montserrat"/>
              </a:rPr>
              <a:t> Original Medicare, plus a Medicare Supplement insurance plan, plus a prescription drug plan</a:t>
            </a:r>
            <a:endParaRPr sz="10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0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000" b="1">
                <a:solidFill>
                  <a:schemeClr val="dk1"/>
                </a:solidFill>
                <a:latin typeface="Montserrat"/>
                <a:ea typeface="Montserrat"/>
                <a:cs typeface="Montserrat"/>
                <a:sym typeface="Montserrat"/>
              </a:rPr>
              <a:t>Option three: </a:t>
            </a:r>
            <a:r>
              <a:rPr lang="en" sz="1000">
                <a:solidFill>
                  <a:schemeClr val="dk1"/>
                </a:solidFill>
                <a:latin typeface="Montserrat"/>
                <a:ea typeface="Montserrat"/>
                <a:cs typeface="Montserrat"/>
                <a:sym typeface="Montserrat"/>
              </a:rPr>
              <a:t>a Medicare Advantage (MA) plan</a:t>
            </a:r>
            <a:endParaRPr sz="1000">
              <a:solidFill>
                <a:schemeClr val="dk1"/>
              </a:solidFill>
              <a:latin typeface="Montserrat"/>
              <a:ea typeface="Montserrat"/>
              <a:cs typeface="Montserrat"/>
              <a:sym typeface="Montserrat"/>
            </a:endParaRPr>
          </a:p>
          <a:p>
            <a:pPr marL="457200" lvl="0" indent="-279400" algn="l" rtl="0">
              <a:lnSpc>
                <a:spcPct val="115000"/>
              </a:lnSpc>
              <a:spcBef>
                <a:spcPts val="0"/>
              </a:spcBef>
              <a:spcAft>
                <a:spcPts val="0"/>
              </a:spcAft>
              <a:buClr>
                <a:schemeClr val="dk1"/>
              </a:buClr>
              <a:buSzPts val="800"/>
              <a:buFont typeface="Montserrat"/>
              <a:buChar char="●"/>
            </a:pPr>
            <a:r>
              <a:rPr lang="en" sz="800">
                <a:solidFill>
                  <a:schemeClr val="dk1"/>
                </a:solidFill>
                <a:latin typeface="Montserrat"/>
                <a:ea typeface="Montserrat"/>
                <a:cs typeface="Montserrat"/>
                <a:sym typeface="Montserrat"/>
              </a:rPr>
              <a:t>Includes Medicare Parts A and B (often requires paying Part B premium in addition to the MApremium)</a:t>
            </a:r>
            <a:endParaRPr sz="800">
              <a:solidFill>
                <a:schemeClr val="dk1"/>
              </a:solidFill>
              <a:latin typeface="Montserrat"/>
              <a:ea typeface="Montserrat"/>
              <a:cs typeface="Montserrat"/>
              <a:sym typeface="Montserrat"/>
            </a:endParaRPr>
          </a:p>
          <a:p>
            <a:pPr marL="457200" lvl="0" indent="-279400" algn="l" rtl="0">
              <a:lnSpc>
                <a:spcPct val="115000"/>
              </a:lnSpc>
              <a:spcBef>
                <a:spcPts val="0"/>
              </a:spcBef>
              <a:spcAft>
                <a:spcPts val="0"/>
              </a:spcAft>
              <a:buClr>
                <a:schemeClr val="dk1"/>
              </a:buClr>
              <a:buSzPts val="800"/>
              <a:buFont typeface="Montserrat"/>
              <a:buChar char="●"/>
            </a:pPr>
            <a:r>
              <a:rPr lang="en" sz="800">
                <a:solidFill>
                  <a:schemeClr val="dk1"/>
                </a:solidFill>
                <a:latin typeface="Montserrat"/>
                <a:ea typeface="Montserrat"/>
                <a:cs typeface="Montserrat"/>
                <a:sym typeface="Montserrat"/>
              </a:rPr>
              <a:t>Frequently includes extra benefits and services</a:t>
            </a:r>
            <a:endParaRPr sz="800">
              <a:solidFill>
                <a:schemeClr val="dk1"/>
              </a:solidFill>
              <a:latin typeface="Montserrat"/>
              <a:ea typeface="Montserrat"/>
              <a:cs typeface="Montserrat"/>
              <a:sym typeface="Montserrat"/>
            </a:endParaRPr>
          </a:p>
          <a:p>
            <a:pPr marL="457200" lvl="0" indent="-279400" algn="l" rtl="0">
              <a:lnSpc>
                <a:spcPct val="115000"/>
              </a:lnSpc>
              <a:spcBef>
                <a:spcPts val="0"/>
              </a:spcBef>
              <a:spcAft>
                <a:spcPts val="0"/>
              </a:spcAft>
              <a:buClr>
                <a:schemeClr val="dk1"/>
              </a:buClr>
              <a:buSzPts val="800"/>
              <a:buFont typeface="Montserrat"/>
              <a:buChar char="●"/>
            </a:pPr>
            <a:r>
              <a:rPr lang="en" sz="800">
                <a:solidFill>
                  <a:schemeClr val="dk1"/>
                </a:solidFill>
                <a:latin typeface="Montserrat"/>
                <a:ea typeface="Montserrat"/>
                <a:cs typeface="Montserrat"/>
                <a:sym typeface="Montserrat"/>
              </a:rPr>
              <a:t>May include prescription drug coverage</a:t>
            </a:r>
            <a:endParaRPr sz="8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0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000">
                <a:solidFill>
                  <a:schemeClr val="dk1"/>
                </a:solidFill>
                <a:latin typeface="Montserrat"/>
                <a:ea typeface="Montserrat"/>
                <a:cs typeface="Montserrat"/>
                <a:sym typeface="Montserrat"/>
              </a:rPr>
              <a:t>MA plans are available through private companies.</a:t>
            </a:r>
            <a:endParaRPr sz="1000">
              <a:latin typeface="Montserrat"/>
              <a:ea typeface="Montserrat"/>
              <a:cs typeface="Montserrat"/>
              <a:sym typeface="Montserrat"/>
            </a:endParaRPr>
          </a:p>
        </p:txBody>
      </p:sp>
      <p:pic>
        <p:nvPicPr>
          <p:cNvPr id="116" name="Google Shape;116;p20"/>
          <p:cNvPicPr preferRelativeResize="0"/>
          <p:nvPr/>
        </p:nvPicPr>
        <p:blipFill rotWithShape="1">
          <a:blip r:embed="rId3">
            <a:alphaModFix/>
          </a:blip>
          <a:srcRect/>
          <a:stretch/>
        </p:blipFill>
        <p:spPr>
          <a:xfrm>
            <a:off x="0" y="0"/>
            <a:ext cx="4020502" cy="5143500"/>
          </a:xfrm>
          <a:prstGeom prst="rect">
            <a:avLst/>
          </a:prstGeom>
          <a:noFill/>
          <a:ln>
            <a:noFill/>
          </a:ln>
        </p:spPr>
      </p:pic>
      <p:pic>
        <p:nvPicPr>
          <p:cNvPr id="117" name="Google Shape;117;p20"/>
          <p:cNvPicPr preferRelativeResize="0"/>
          <p:nvPr/>
        </p:nvPicPr>
        <p:blipFill>
          <a:blip r:embed="rId4">
            <a:alphaModFix/>
          </a:blip>
          <a:stretch>
            <a:fillRect/>
          </a:stretch>
        </p:blipFill>
        <p:spPr>
          <a:xfrm>
            <a:off x="7522113" y="4569218"/>
            <a:ext cx="1494564" cy="438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p:nvPr/>
        </p:nvSpPr>
        <p:spPr>
          <a:xfrm>
            <a:off x="4711475" y="1049825"/>
            <a:ext cx="3955500" cy="229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481C75"/>
                </a:solidFill>
                <a:latin typeface="Oswald"/>
                <a:ea typeface="Oswald"/>
                <a:cs typeface="Oswald"/>
                <a:sym typeface="Oswald"/>
              </a:rPr>
              <a:t>Important Dates</a:t>
            </a:r>
            <a:endParaRPr sz="2400" b="1">
              <a:solidFill>
                <a:srgbClr val="481C75"/>
              </a:solidFill>
              <a:latin typeface="Oswald"/>
              <a:ea typeface="Oswald"/>
              <a:cs typeface="Oswald"/>
              <a:sym typeface="Oswald"/>
            </a:endParaRPr>
          </a:p>
          <a:p>
            <a:pPr marL="0" lvl="0" indent="0" algn="l" rtl="0">
              <a:lnSpc>
                <a:spcPct val="115000"/>
              </a:lnSpc>
              <a:spcBef>
                <a:spcPts val="0"/>
              </a:spcBef>
              <a:spcAft>
                <a:spcPts val="0"/>
              </a:spcAft>
              <a:buNone/>
            </a:pPr>
            <a:endParaRPr sz="1100" b="1">
              <a:solidFill>
                <a:srgbClr val="71BF44"/>
              </a:solidFill>
            </a:endParaRPr>
          </a:p>
          <a:p>
            <a:pPr marL="0" lvl="0" indent="0" algn="l" rtl="0">
              <a:lnSpc>
                <a:spcPct val="115000"/>
              </a:lnSpc>
              <a:spcBef>
                <a:spcPts val="0"/>
              </a:spcBef>
              <a:spcAft>
                <a:spcPts val="0"/>
              </a:spcAft>
              <a:buNone/>
            </a:pPr>
            <a:endParaRPr sz="11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b="1">
                <a:solidFill>
                  <a:srgbClr val="999999"/>
                </a:solidFill>
                <a:latin typeface="Montserrat"/>
                <a:ea typeface="Montserrat"/>
                <a:cs typeface="Montserrat"/>
                <a:sym typeface="Montserrat"/>
              </a:rPr>
              <a:t>Oct. 15–Dec.7</a:t>
            </a:r>
            <a:endParaRPr sz="1100" b="1">
              <a:solidFill>
                <a:srgbClr val="999999"/>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100">
                <a:solidFill>
                  <a:schemeClr val="dk1"/>
                </a:solidFill>
                <a:latin typeface="Montserrat"/>
                <a:ea typeface="Montserrat"/>
                <a:cs typeface="Montserrat"/>
                <a:sym typeface="Montserrat"/>
              </a:rPr>
              <a:t>Annual Election Period (AEP) for Medicare Advantage plans and prescription drug plans for the next calendar year</a:t>
            </a:r>
            <a:endParaRPr sz="1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endParaRPr sz="1100">
              <a:solidFill>
                <a:srgbClr val="674EA7"/>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 sz="1100" b="1">
                <a:solidFill>
                  <a:srgbClr val="999999"/>
                </a:solidFill>
                <a:latin typeface="Montserrat"/>
                <a:ea typeface="Montserrat"/>
                <a:cs typeface="Montserrat"/>
                <a:sym typeface="Montserrat"/>
              </a:rPr>
              <a:t>Special Enrollment Period (SEP)</a:t>
            </a:r>
            <a:endParaRPr sz="1100" b="1">
              <a:solidFill>
                <a:srgbClr val="999999"/>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 sz="1100">
                <a:solidFill>
                  <a:schemeClr val="dk1"/>
                </a:solidFill>
                <a:latin typeface="Montserrat"/>
                <a:ea typeface="Montserrat"/>
                <a:cs typeface="Montserrat"/>
                <a:sym typeface="Montserrat"/>
              </a:rPr>
              <a:t>Generally, outside of these time periods, you can only make changes to your plan due to special conditions, like moving out of your plan area,leaving an employer group plan, or having Medicaid coverage.</a:t>
            </a:r>
            <a:endParaRPr sz="1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000" b="1">
              <a:solidFill>
                <a:schemeClr val="dk1"/>
              </a:solidFill>
            </a:endParaRPr>
          </a:p>
        </p:txBody>
      </p:sp>
      <p:pic>
        <p:nvPicPr>
          <p:cNvPr id="123" name="Google Shape;123;p21"/>
          <p:cNvPicPr preferRelativeResize="0"/>
          <p:nvPr/>
        </p:nvPicPr>
        <p:blipFill rotWithShape="1">
          <a:blip r:embed="rId3">
            <a:alphaModFix/>
          </a:blip>
          <a:srcRect t="39" b="39"/>
          <a:stretch/>
        </p:blipFill>
        <p:spPr>
          <a:xfrm>
            <a:off x="0" y="0"/>
            <a:ext cx="4020502" cy="5143499"/>
          </a:xfrm>
          <a:prstGeom prst="rect">
            <a:avLst/>
          </a:prstGeom>
          <a:noFill/>
          <a:ln>
            <a:noFill/>
          </a:ln>
        </p:spPr>
      </p:pic>
      <p:pic>
        <p:nvPicPr>
          <p:cNvPr id="124" name="Google Shape;124;p21"/>
          <p:cNvPicPr preferRelativeResize="0"/>
          <p:nvPr/>
        </p:nvPicPr>
        <p:blipFill>
          <a:blip r:embed="rId4">
            <a:alphaModFix/>
          </a:blip>
          <a:stretch>
            <a:fillRect/>
          </a:stretch>
        </p:blipFill>
        <p:spPr>
          <a:xfrm>
            <a:off x="7522113" y="4569218"/>
            <a:ext cx="1494564" cy="4383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7A74BEF727704A8D03E523099AE98E" ma:contentTypeVersion="11" ma:contentTypeDescription="Create a new document." ma:contentTypeScope="" ma:versionID="9db0a129fab9b15fba3c4d9bd423e203">
  <xsd:schema xmlns:xsd="http://www.w3.org/2001/XMLSchema" xmlns:xs="http://www.w3.org/2001/XMLSchema" xmlns:p="http://schemas.microsoft.com/office/2006/metadata/properties" xmlns:ns2="aa1f238c-9dad-4578-a114-dbed2bdfef18" targetNamespace="http://schemas.microsoft.com/office/2006/metadata/properties" ma:root="true" ma:fieldsID="d57ec5c6cde74f682f62bc817fb1b607" ns2:_="">
    <xsd:import namespace="aa1f238c-9dad-4578-a114-dbed2bdfef1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1f238c-9dad-4578-a114-dbed2bdfef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76E4ED-3D26-4C8A-A7BD-86DE87010E1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7D9360C-EFA4-4B27-B8C9-89DF5CDCDC60}">
  <ds:schemaRefs>
    <ds:schemaRef ds:uri="http://schemas.microsoft.com/sharepoint/v3/contenttype/forms"/>
  </ds:schemaRefs>
</ds:datastoreItem>
</file>

<file path=customXml/itemProps3.xml><?xml version="1.0" encoding="utf-8"?>
<ds:datastoreItem xmlns:ds="http://schemas.openxmlformats.org/officeDocument/2006/customXml" ds:itemID="{1353D1D8-E596-4ABB-B074-1F20119BB5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1f238c-9dad-4578-a114-dbed2bdfef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TotalTime>
  <Words>1651</Words>
  <Application>Microsoft Office PowerPoint</Application>
  <PresentationFormat>On-screen Show (16:9)</PresentationFormat>
  <Paragraphs>219</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Oswald Regular</vt:lpstr>
      <vt:lpstr>Proxima Nova Semibold</vt:lpstr>
      <vt:lpstr>Oswald</vt:lpstr>
      <vt:lpstr>Arial</vt:lpstr>
      <vt:lpstr>Montserrat</vt:lpstr>
      <vt:lpstr>Montserrat Medium</vt:lpstr>
      <vt:lpstr>Open Sans</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Jeff Shermer</cp:lastModifiedBy>
  <cp:revision>1</cp:revision>
  <dcterms:modified xsi:type="dcterms:W3CDTF">2021-07-05T21:17:20Z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0x010100637A74BEF727704A8D03E523099AE98E</vt:lpwstr>
  </property>
</Properties>
</file>