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7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02" r:id="rId3"/>
    <p:sldMasterId id="2147483668" r:id="rId4"/>
    <p:sldMasterId id="2147483684" r:id="rId5"/>
    <p:sldMasterId id="2147483692" r:id="rId6"/>
    <p:sldMasterId id="2147483712" r:id="rId7"/>
    <p:sldMasterId id="2147483755" r:id="rId8"/>
  </p:sldMasterIdLst>
  <p:notesMasterIdLst>
    <p:notesMasterId r:id="rId83"/>
  </p:notesMasterIdLst>
  <p:sldIdLst>
    <p:sldId id="2902" r:id="rId9"/>
    <p:sldId id="635" r:id="rId10"/>
    <p:sldId id="2510" r:id="rId11"/>
    <p:sldId id="2648" r:id="rId12"/>
    <p:sldId id="278" r:id="rId13"/>
    <p:sldId id="1625" r:id="rId14"/>
    <p:sldId id="2516" r:id="rId15"/>
    <p:sldId id="2628" r:id="rId16"/>
    <p:sldId id="2708" r:id="rId17"/>
    <p:sldId id="2904" r:id="rId18"/>
    <p:sldId id="2849" r:id="rId19"/>
    <p:sldId id="2906" r:id="rId20"/>
    <p:sldId id="2909" r:id="rId21"/>
    <p:sldId id="2928" r:id="rId22"/>
    <p:sldId id="2908" r:id="rId23"/>
    <p:sldId id="2929" r:id="rId24"/>
    <p:sldId id="2930" r:id="rId25"/>
    <p:sldId id="2931" r:id="rId26"/>
    <p:sldId id="2932" r:id="rId27"/>
    <p:sldId id="2933" r:id="rId28"/>
    <p:sldId id="465" r:id="rId29"/>
    <p:sldId id="2934" r:id="rId30"/>
    <p:sldId id="2938" r:id="rId31"/>
    <p:sldId id="2935" r:id="rId32"/>
    <p:sldId id="2936" r:id="rId33"/>
    <p:sldId id="2910" r:id="rId34"/>
    <p:sldId id="2937" r:id="rId35"/>
    <p:sldId id="2866" r:id="rId36"/>
    <p:sldId id="2865" r:id="rId37"/>
    <p:sldId id="2869" r:id="rId38"/>
    <p:sldId id="2870" r:id="rId39"/>
    <p:sldId id="2871" r:id="rId40"/>
    <p:sldId id="2912" r:id="rId41"/>
    <p:sldId id="2939" r:id="rId42"/>
    <p:sldId id="2923" r:id="rId43"/>
    <p:sldId id="2872" r:id="rId44"/>
    <p:sldId id="2874" r:id="rId45"/>
    <p:sldId id="2914" r:id="rId46"/>
    <p:sldId id="2940" r:id="rId47"/>
    <p:sldId id="2941" r:id="rId48"/>
    <p:sldId id="2942" r:id="rId49"/>
    <p:sldId id="2915" r:id="rId50"/>
    <p:sldId id="2943" r:id="rId51"/>
    <p:sldId id="2916" r:id="rId52"/>
    <p:sldId id="2875" r:id="rId53"/>
    <p:sldId id="2878" r:id="rId54"/>
    <p:sldId id="2917" r:id="rId55"/>
    <p:sldId id="2927" r:id="rId56"/>
    <p:sldId id="2879" r:id="rId57"/>
    <p:sldId id="2926" r:id="rId58"/>
    <p:sldId id="2880" r:id="rId59"/>
    <p:sldId id="2944" r:id="rId60"/>
    <p:sldId id="2881" r:id="rId61"/>
    <p:sldId id="2883" r:id="rId62"/>
    <p:sldId id="2884" r:id="rId63"/>
    <p:sldId id="2945" r:id="rId64"/>
    <p:sldId id="2885" r:id="rId65"/>
    <p:sldId id="2918" r:id="rId66"/>
    <p:sldId id="2919" r:id="rId67"/>
    <p:sldId id="2920" r:id="rId68"/>
    <p:sldId id="2886" r:id="rId69"/>
    <p:sldId id="2888" r:id="rId70"/>
    <p:sldId id="2890" r:id="rId71"/>
    <p:sldId id="2889" r:id="rId72"/>
    <p:sldId id="2891" r:id="rId73"/>
    <p:sldId id="2921" r:id="rId74"/>
    <p:sldId id="2946" r:id="rId75"/>
    <p:sldId id="2922" r:id="rId76"/>
    <p:sldId id="2900" r:id="rId77"/>
    <p:sldId id="2924" r:id="rId78"/>
    <p:sldId id="2846" r:id="rId79"/>
    <p:sldId id="616" r:id="rId80"/>
    <p:sldId id="2903" r:id="rId81"/>
    <p:sldId id="266" r:id="rId8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ADAFB2"/>
    <a:srgbClr val="003662"/>
    <a:srgbClr val="D112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884" autoAdjust="0"/>
  </p:normalViewPr>
  <p:slideViewPr>
    <p:cSldViewPr snapToGrid="0">
      <p:cViewPr varScale="1">
        <p:scale>
          <a:sx n="91" d="100"/>
          <a:sy n="91" d="100"/>
        </p:scale>
        <p:origin x="3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3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8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presProps" Target="presProps.xml"/><Relationship Id="rId16" Type="http://schemas.openxmlformats.org/officeDocument/2006/relationships/slide" Target="slides/slide8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slide" Target="slides/slide69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slide" Target="slides/slide72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81" Type="http://schemas.openxmlformats.org/officeDocument/2006/relationships/slide" Target="slides/slide73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tableStyles" Target="tableStyles.xml"/><Relationship Id="rId61" Type="http://schemas.openxmlformats.org/officeDocument/2006/relationships/slide" Target="slides/slide53.xml"/><Relationship Id="rId82" Type="http://schemas.openxmlformats.org/officeDocument/2006/relationships/slide" Target="slides/slide7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9D2FC-5B54-41E7-A62B-775C97DDD95C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1E4B9E-DE96-4139-9C5F-976173F5AB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94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742C8B-07CC-4D21-B325-BFFE46DC8D8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35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567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C764F-F14F-7614-ED6C-92CC8C975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763949-D1B2-7002-9E52-B59A527FD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996DB8-A686-755A-7EEA-EB3840B91A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976AD-0326-C378-F991-30608B2368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214637-6822-462F-9A6C-ADBACA1554D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464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A2B550-43B2-454E-B9FD-9BAE0A5C8E1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782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2154D-8B73-1FCE-7112-53D47D1D6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1A970288-DE80-2694-9977-7413E455BF6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2224BD0D-8A56-B577-CFCC-FFBA1F923E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271800-CB70-D4D9-9BEC-7127638A85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8AD854-8FAA-4315-9E82-57904E5AAF0E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64255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DA7D8-284A-54C0-BFBA-5960975A4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>
            <a:extLst>
              <a:ext uri="{FF2B5EF4-FFF2-40B4-BE49-F238E27FC236}">
                <a16:creationId xmlns:a16="http://schemas.microsoft.com/office/drawing/2014/main" id="{448A44D6-1086-F0DD-C48A-6BF98556C0B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47" name="Notes Placeholder 2">
            <a:extLst>
              <a:ext uri="{FF2B5EF4-FFF2-40B4-BE49-F238E27FC236}">
                <a16:creationId xmlns:a16="http://schemas.microsoft.com/office/drawing/2014/main" id="{12434017-57F1-79F0-80CB-67D784BAE2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D419C4-A089-64DE-7809-2A3F05884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8AD854-8FAA-4315-9E82-57904E5AAF0E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960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A42AEBB-8BF9-F819-007C-0FAE072340F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96000" y="814118"/>
            <a:ext cx="5634789" cy="862157"/>
          </a:xfrm>
          <a:prstGeom prst="rect">
            <a:avLst/>
          </a:prstGeom>
        </p:spPr>
        <p:txBody>
          <a:bodyPr>
            <a:noAutofit/>
          </a:bodyPr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Slideshow Title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80177F2-CB84-808E-3DAC-A6F9F19698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837848" y="1700101"/>
            <a:ext cx="4892941" cy="8388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3600">
                <a:solidFill>
                  <a:srgbClr val="ADAFB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Date</a:t>
            </a: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06DDCD9A-B75D-462A-E33F-270DE9ED4D0C}"/>
              </a:ext>
            </a:extLst>
          </p:cNvPr>
          <p:cNvSpPr txBox="1">
            <a:spLocks/>
          </p:cNvSpPr>
          <p:nvPr userDrawn="1"/>
        </p:nvSpPr>
        <p:spPr>
          <a:xfrm>
            <a:off x="7683261" y="5540297"/>
            <a:ext cx="4419600" cy="1143000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Malgun Gothic" pitchFamily="34" charset="-127"/>
                <a:ea typeface="Malgun Gothic" pitchFamily="34" charset="-127"/>
              </a:rPr>
              <a:t>Helping Washington Businesses</a:t>
            </a:r>
            <a:br>
              <a:rPr lang="en-US" dirty="0">
                <a:solidFill>
                  <a:schemeClr val="bg1"/>
                </a:solidFill>
                <a:latin typeface="Malgun Gothic" pitchFamily="34" charset="-127"/>
                <a:ea typeface="Malgun Gothic" pitchFamily="34" charset="-127"/>
              </a:rPr>
            </a:br>
            <a:r>
              <a:rPr lang="en-US" sz="3600" dirty="0">
                <a:solidFill>
                  <a:schemeClr val="bg1"/>
                </a:solidFill>
                <a:latin typeface="Malgun Gothic" pitchFamily="34" charset="-127"/>
                <a:ea typeface="Malgun Gothic" pitchFamily="34" charset="-127"/>
              </a:rPr>
              <a:t>Grow &amp; Succeed</a:t>
            </a:r>
            <a:endParaRPr lang="en-US" sz="2800" dirty="0">
              <a:solidFill>
                <a:schemeClr val="bg1"/>
              </a:solidFill>
              <a:latin typeface="Malgun Gothic" pitchFamily="34" charset="-127"/>
              <a:ea typeface="Malgun Gothic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75360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4932101D-0671-081E-8E9D-CD9A2045F2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555" y="3923823"/>
            <a:ext cx="7772400" cy="1362075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lang="en-US" sz="6600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Slideshow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47F07BF-5679-0085-5623-31F947939C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0555" y="2423634"/>
            <a:ext cx="7772400" cy="150018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rgbClr val="ADAFB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569242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92262-E51F-C6AD-BBE2-15D4D8204D96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-2324104" y="2813681"/>
            <a:ext cx="6338895" cy="124220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05012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opic Slide">
    <p:bg>
      <p:bgPr>
        <a:gradFill flip="none" rotWithShape="1">
          <a:gsLst>
            <a:gs pos="55000">
              <a:srgbClr val="002E62"/>
            </a:gs>
            <a:gs pos="0">
              <a:schemeClr val="accent2"/>
            </a:gs>
            <a:gs pos="100000">
              <a:srgbClr val="12226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10972801" cy="762000"/>
          </a:xfrm>
        </p:spPr>
        <p:txBody>
          <a:bodyPr/>
          <a:lstStyle>
            <a:lvl1pPr>
              <a:defRPr b="1" baseline="0">
                <a:solidFill>
                  <a:srgbClr val="000000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0873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385A8-8C5F-D95B-6BA7-3925AC871C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07884"/>
            <a:ext cx="9144000" cy="1655762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rgbClr val="D1124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AE3967-5F4D-44BE-7219-20532CF3C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55721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64355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D5B68-531A-2988-62DC-2B0E05C1C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43AF9-74E0-BCCB-A40B-2DA8F19EE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35" y="1825625"/>
            <a:ext cx="11447253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569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C8799-8C41-E281-7E56-849B56261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915064"/>
            <a:ext cx="10515600" cy="2647411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D1124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6267D-DADA-31D6-CD2A-6F8799F2E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7942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27E09-799B-984C-81F4-A8FCA0AC7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935" y="1825625"/>
            <a:ext cx="5648865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403FF-A847-2499-649D-86F79B1F3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45988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AAEE7FB-A5DA-9E7A-E550-9056C7460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987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4B862-2367-EB9F-31F0-1371A59E4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934" y="1863305"/>
            <a:ext cx="5626641" cy="64176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56C6F-0304-EF58-2E35-051E6F83A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936" y="2505075"/>
            <a:ext cx="56266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2C7CDA-84FF-1794-4237-88E2A2148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63305"/>
            <a:ext cx="5626640" cy="64177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E6C942-9A31-4D52-0EAF-901A0CE70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266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B9E5A23-D948-D99C-7281-5E377CFB1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626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48C0BD8-AF10-52AE-0804-6A0C296F3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81501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26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43AF9-74E0-BCCB-A40B-2DA8F19EEA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8581" y="265335"/>
            <a:ext cx="9799607" cy="591162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4AD00502-3492-19AB-1D19-F34F745D8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91872" y="2766218"/>
            <a:ext cx="6467335" cy="1325563"/>
          </a:xfrm>
          <a:prstGeom prst="rect">
            <a:avLst/>
          </a:prstGeo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80818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27E09-799B-984C-81F4-A8FCA0AC7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23691" y="265335"/>
            <a:ext cx="4885472" cy="59116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3403FF-A847-2499-649D-86F79B1F3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82288" y="265335"/>
            <a:ext cx="4885472" cy="591162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29EE9C03-5A93-C7BA-EC83-816E9A740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91872" y="2766218"/>
            <a:ext cx="6467335" cy="1325563"/>
          </a:xfrm>
          <a:prstGeom prst="rect">
            <a:avLst/>
          </a:prstGeo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103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4B862-2367-EB9F-31F0-1371A59E4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06435" y="265335"/>
            <a:ext cx="4906293" cy="64176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456C6F-0304-EF58-2E35-051E6F83A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06437" y="907105"/>
            <a:ext cx="4906292" cy="52607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2C7CDA-84FF-1794-4237-88E2A2148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35680" y="265335"/>
            <a:ext cx="4906292" cy="64177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E6C942-9A31-4D52-0EAF-901A0CE704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35680" y="907105"/>
            <a:ext cx="4906292" cy="526078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9">
            <a:extLst>
              <a:ext uri="{FF2B5EF4-FFF2-40B4-BE49-F238E27FC236}">
                <a16:creationId xmlns:a16="http://schemas.microsoft.com/office/drawing/2014/main" id="{1EB322E3-011C-1EEB-4BC5-A0C76490E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91872" y="2766218"/>
            <a:ext cx="6467335" cy="1325563"/>
          </a:xfrm>
          <a:prstGeom prst="rect">
            <a:avLst/>
          </a:prstGeo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6298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9">
            <a:extLst>
              <a:ext uri="{FF2B5EF4-FFF2-40B4-BE49-F238E27FC236}">
                <a16:creationId xmlns:a16="http://schemas.microsoft.com/office/drawing/2014/main" id="{639FDDC7-74ED-5798-F9BE-F58381853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391872" y="2766218"/>
            <a:ext cx="6467335" cy="1325563"/>
          </a:xfrm>
          <a:prstGeom prst="rect">
            <a:avLst/>
          </a:prstGeom>
        </p:spPr>
        <p:txBody>
          <a:bodyPr anchor="ctr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62180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66078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AAE8-118B-9EAF-B3A8-8D5F82530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C19FC-5625-800F-B4A9-AB08FA854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27274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69B5D-FB2C-5E6A-9E5D-FD7A9013B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35" y="1825625"/>
            <a:ext cx="11447253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3C0E4A-0E67-992E-9B75-437582CA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7441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161BE-60F5-7AD3-6846-EBC15475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92FF6-CC38-2A3E-ED1D-3F6EFAF43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72012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73DBDA-E49F-1180-1DEF-3CBCBE4DE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2B1DA5E-0080-62CC-3234-39AD5A0E8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935" y="1825625"/>
            <a:ext cx="5648865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FE2642-441A-714D-41A3-EFAD984E4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45988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44110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A36F907-5960-4EDD-3F31-A5856B3EB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934" y="1863305"/>
            <a:ext cx="5626641" cy="64176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10CE22B-EB27-5F25-2246-E4D908741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936" y="2505075"/>
            <a:ext cx="5626640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EC765E6-123E-AC4A-546C-64D86800C6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63305"/>
            <a:ext cx="5626640" cy="64177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093E5B8-5530-8F4D-A8D9-7CA55D33C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26640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95BAB3-2280-1943-6C72-B7C8CE5BA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226391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9F2CE70-68E1-1E02-F6DA-1CD0DDC9C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81445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4148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op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838200"/>
            <a:ext cx="10972801" cy="762000"/>
          </a:xfrm>
        </p:spPr>
        <p:txBody>
          <a:bodyPr/>
          <a:lstStyle>
            <a:lvl1pPr>
              <a:defRPr b="1" baseline="0">
                <a:solidFill>
                  <a:srgbClr val="000000"/>
                </a:solidFill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44816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op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F981526-1E67-D1F5-EF8F-677624C7F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93150" y="6510489"/>
            <a:ext cx="2844800" cy="261076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rgbClr val="E5E4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fld id="{96E69268-9C8B-4EBF-A9EE-DC5DC2D48DC3}" type="slidenum">
              <a:rPr lang="en-US" smtClean="0"/>
              <a:pPr/>
              <a:t>‹#›</a:t>
            </a:fld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9452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model2">
    <p:bg>
      <p:bgPr>
        <a:gradFill flip="none" rotWithShape="1">
          <a:gsLst>
            <a:gs pos="55000">
              <a:srgbClr val="002E62"/>
            </a:gs>
            <a:gs pos="0">
              <a:schemeClr val="accent2"/>
            </a:gs>
            <a:gs pos="100000">
              <a:srgbClr val="12226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82B632A-80F6-2791-D5EF-C420FD1042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7201" y="64928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pPr>
              <a:defRPr/>
            </a:pPr>
            <a:fld id="{22BEF226-B65B-4F25-8B97-139D9B5A0705}" type="slidenum">
              <a:rPr lang="en-CA" smtClean="0"/>
              <a:pPr>
                <a:defRPr/>
              </a:pPr>
              <a:t>‹#›</a:t>
            </a:fld>
            <a:endParaRPr lang="en-CA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942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Light">
    <p:bg>
      <p:bgPr>
        <a:gradFill flip="none" rotWithShape="1">
          <a:gsLst>
            <a:gs pos="55000">
              <a:srgbClr val="002E62"/>
            </a:gs>
            <a:gs pos="0">
              <a:schemeClr val="accent2"/>
            </a:gs>
            <a:gs pos="100000">
              <a:srgbClr val="12226C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508" y="1905001"/>
            <a:ext cx="10366800" cy="2225262"/>
          </a:xfrm>
        </p:spPr>
        <p:txBody>
          <a:bodyPr anchor="ctr"/>
          <a:lstStyle>
            <a:lvl1pPr>
              <a:lnSpc>
                <a:spcPct val="95000"/>
              </a:lnSpc>
              <a:defRPr sz="315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911441" y="4620890"/>
            <a:ext cx="10369050" cy="1415772"/>
          </a:xfr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575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95000"/>
              </a:lnSpc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Char char="​"/>
              <a:defRPr sz="1125">
                <a:solidFill>
                  <a:schemeClr val="tx2">
                    <a:lumMod val="60000"/>
                    <a:lumOff val="40000"/>
                  </a:schemeClr>
                </a:solidFill>
              </a:defRPr>
            </a:lvl2pPr>
            <a:lvl3pPr marL="0" indent="0">
              <a:lnSpc>
                <a:spcPct val="95000"/>
              </a:lnSpc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Char char="​"/>
              <a:defRPr sz="1125">
                <a:solidFill>
                  <a:schemeClr val="tx2">
                    <a:lumMod val="60000"/>
                    <a:lumOff val="40000"/>
                  </a:schemeClr>
                </a:solidFill>
              </a:defRPr>
            </a:lvl3pPr>
            <a:lvl4pPr marL="0" indent="0">
              <a:lnSpc>
                <a:spcPct val="95000"/>
              </a:lnSpc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Char char="​"/>
              <a:defRPr sz="1125">
                <a:solidFill>
                  <a:schemeClr val="tx2">
                    <a:lumMod val="60000"/>
                    <a:lumOff val="40000"/>
                  </a:schemeClr>
                </a:solidFill>
              </a:defRPr>
            </a:lvl4pPr>
            <a:lvl5pPr marL="0" indent="0">
              <a:lnSpc>
                <a:spcPct val="95000"/>
              </a:lnSpc>
              <a:spcBef>
                <a:spcPts val="0"/>
              </a:spcBef>
              <a:spcAft>
                <a:spcPts val="150"/>
              </a:spcAft>
              <a:buFont typeface="Arial" panose="020B0604020202020204" pitchFamily="34" charset="0"/>
              <a:buChar char="​"/>
              <a:defRPr sz="1125">
                <a:solidFill>
                  <a:schemeClr val="tx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911510" y="1732950"/>
            <a:ext cx="10369050" cy="2672550"/>
            <a:chOff x="914400" y="1732950"/>
            <a:chExt cx="7316788" cy="2672550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914400" y="1732950"/>
              <a:ext cx="7315200" cy="0"/>
            </a:xfrm>
            <a:prstGeom prst="line">
              <a:avLst/>
            </a:prstGeom>
            <a:ln>
              <a:solidFill>
                <a:srgbClr val="FFB8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915988" y="4302313"/>
              <a:ext cx="7315200" cy="103187"/>
            </a:xfrm>
            <a:custGeom>
              <a:avLst/>
              <a:gdLst>
                <a:gd name="T0" fmla="*/ 0 w 4608"/>
                <a:gd name="T1" fmla="*/ 0 h 65"/>
                <a:gd name="T2" fmla="*/ 224 w 4608"/>
                <a:gd name="T3" fmla="*/ 0 h 65"/>
                <a:gd name="T4" fmla="*/ 286 w 4608"/>
                <a:gd name="T5" fmla="*/ 65 h 65"/>
                <a:gd name="T6" fmla="*/ 349 w 4608"/>
                <a:gd name="T7" fmla="*/ 0 h 65"/>
                <a:gd name="T8" fmla="*/ 4608 w 460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8" h="65">
                  <a:moveTo>
                    <a:pt x="0" y="0"/>
                  </a:moveTo>
                  <a:lnTo>
                    <a:pt x="224" y="0"/>
                  </a:lnTo>
                  <a:lnTo>
                    <a:pt x="286" y="65"/>
                  </a:lnTo>
                  <a:lnTo>
                    <a:pt x="349" y="0"/>
                  </a:lnTo>
                  <a:lnTo>
                    <a:pt x="4608" y="0"/>
                  </a:lnTo>
                </a:path>
              </a:pathLst>
            </a:custGeom>
            <a:noFill/>
            <a:ln w="9525" cap="flat">
              <a:solidFill>
                <a:srgbClr val="FFB85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24593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213E5-E5C9-7421-81ED-BD4E2B70BF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00995"/>
            <a:ext cx="9144000" cy="2008967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395699-070B-AC3D-9FED-AD2C8177E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27744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56D35B-C143-BFEF-DA53-124F1B1B4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35" y="1825625"/>
            <a:ext cx="11447253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39AD9E0-0BEB-8295-D9AB-59473E346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541663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1F3D1B0-1FB4-BB59-63A9-E47834AD1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8DA1ED5-0764-77E4-731D-04B757FD4C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9837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E1149A0-6B1F-12D7-845A-81DF64BE4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8DE9B51-374D-020C-7075-424E6182FC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935" y="1825625"/>
            <a:ext cx="5648865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4EFB106-26E9-6FC5-CC50-9353869FAF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45988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96223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2E945EF-1131-D9CC-9DC4-E34D14EF1E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934" y="1863305"/>
            <a:ext cx="5626641" cy="64176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D18BCFA-E28A-E57A-F3EA-90DEC0F28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936" y="2505075"/>
            <a:ext cx="5626640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C24B6DCE-9985-2062-B6CB-3FA63CE81B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63305"/>
            <a:ext cx="5626640" cy="64177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66F4DA09-1B8E-9A9D-97F4-D43DDDF9F6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26640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C39D626-D3F1-B3F7-5518-12D937BD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869198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C2FBBC5-A4C8-A5F6-4EF7-25F7488A5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37587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949165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FCEFC75-6A33-DEC6-F795-510041992EB2}"/>
              </a:ext>
            </a:extLst>
          </p:cNvPr>
          <p:cNvSpPr txBox="1"/>
          <p:nvPr userDrawn="1"/>
        </p:nvSpPr>
        <p:spPr>
          <a:xfrm>
            <a:off x="345639" y="708898"/>
            <a:ext cx="115007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Washington SBDC Contact Information: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washington@wsbdc.org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(833) 492-7232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www.wsbdc.org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3263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94C3699-C552-3AF3-BBBB-025E9042CE4A}"/>
              </a:ext>
            </a:extLst>
          </p:cNvPr>
          <p:cNvSpPr txBox="1"/>
          <p:nvPr userDrawn="1"/>
        </p:nvSpPr>
        <p:spPr>
          <a:xfrm>
            <a:off x="345640" y="708898"/>
            <a:ext cx="11500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Contact Information:</a:t>
            </a:r>
          </a:p>
        </p:txBody>
      </p:sp>
    </p:spTree>
    <p:extLst>
      <p:ext uri="{BB962C8B-B14F-4D97-AF65-F5344CB8AC3E}">
        <p14:creationId xmlns:p14="http://schemas.microsoft.com/office/powerpoint/2010/main" val="37432930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856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3AAE8-118B-9EAF-B3A8-8D5F82530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C19FC-5625-800F-B4A9-AB08FA8549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544161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869B5D-FB2C-5E6A-9E5D-FD7A9013B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935" y="1825625"/>
            <a:ext cx="11447253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3C0E4A-0E67-992E-9B75-437582CAD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688967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161BE-60F5-7AD3-6846-EBC154758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92FF6-CC38-2A3E-ED1D-3F6EFAF43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07424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B73DBDA-E49F-1180-1DEF-3CBCBE4DE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2B1DA5E-0080-62CC-3234-39AD5A0E85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935" y="1825625"/>
            <a:ext cx="5648865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3FE2642-441A-714D-41A3-EFAD984E4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45988" cy="435133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15424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A36F907-5960-4EDD-3F31-A5856B3EBF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934" y="1863305"/>
            <a:ext cx="5626641" cy="641769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10CE22B-EB27-5F25-2246-E4D908741F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0936" y="2505075"/>
            <a:ext cx="5626640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3EC765E6-123E-AC4A-546C-64D86800C6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63305"/>
            <a:ext cx="5626640" cy="64177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093E5B8-5530-8F4D-A8D9-7CA55D33C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26640" cy="36845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95BAB3-2280-1943-6C72-B7C8CE5BA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505920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9F2CE70-68E1-1E02-F6DA-1CD0DDC9C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935" y="241540"/>
            <a:ext cx="11447253" cy="1242204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809384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768331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29866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4691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7665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00973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9651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17055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0627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01982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13409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8307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83103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2679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1508" y="1905003"/>
            <a:ext cx="10366800" cy="2225263"/>
          </a:xfrm>
        </p:spPr>
        <p:txBody>
          <a:bodyPr anchor="ctr"/>
          <a:lstStyle>
            <a:lvl1pPr>
              <a:lnSpc>
                <a:spcPct val="95000"/>
              </a:lnSpc>
              <a:defRPr sz="315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911441" y="4620891"/>
            <a:ext cx="10369051" cy="1415772"/>
          </a:xfr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575">
                <a:solidFill>
                  <a:schemeClr val="accent1"/>
                </a:solidFill>
                <a:latin typeface="Franklin Gothic Demi Cond" panose="020B0706030402020204" pitchFamily="34" charset="0"/>
              </a:defRPr>
            </a:lvl1pPr>
            <a:lvl2pPr marL="0" indent="0">
              <a:lnSpc>
                <a:spcPct val="95000"/>
              </a:lnSpc>
              <a:spcBef>
                <a:spcPts val="0"/>
              </a:spcBef>
              <a:spcAft>
                <a:spcPts val="151"/>
              </a:spcAft>
              <a:buFont typeface="Arial" panose="020B0604020202020204" pitchFamily="34" charset="0"/>
              <a:buChar char="​"/>
              <a:defRPr sz="1125">
                <a:solidFill>
                  <a:schemeClr val="tx2">
                    <a:lumMod val="60000"/>
                    <a:lumOff val="40000"/>
                  </a:schemeClr>
                </a:solidFill>
              </a:defRPr>
            </a:lvl2pPr>
            <a:lvl3pPr marL="0" indent="0">
              <a:lnSpc>
                <a:spcPct val="95000"/>
              </a:lnSpc>
              <a:spcBef>
                <a:spcPts val="0"/>
              </a:spcBef>
              <a:spcAft>
                <a:spcPts val="151"/>
              </a:spcAft>
              <a:buFont typeface="Arial" panose="020B0604020202020204" pitchFamily="34" charset="0"/>
              <a:buChar char="​"/>
              <a:defRPr sz="1125">
                <a:solidFill>
                  <a:schemeClr val="tx2">
                    <a:lumMod val="60000"/>
                    <a:lumOff val="40000"/>
                  </a:schemeClr>
                </a:solidFill>
              </a:defRPr>
            </a:lvl3pPr>
            <a:lvl4pPr marL="0" indent="0">
              <a:lnSpc>
                <a:spcPct val="95000"/>
              </a:lnSpc>
              <a:spcBef>
                <a:spcPts val="0"/>
              </a:spcBef>
              <a:spcAft>
                <a:spcPts val="151"/>
              </a:spcAft>
              <a:buFont typeface="Arial" panose="020B0604020202020204" pitchFamily="34" charset="0"/>
              <a:buChar char="​"/>
              <a:defRPr sz="1125">
                <a:solidFill>
                  <a:schemeClr val="tx2">
                    <a:lumMod val="60000"/>
                    <a:lumOff val="40000"/>
                  </a:schemeClr>
                </a:solidFill>
              </a:defRPr>
            </a:lvl4pPr>
            <a:lvl5pPr marL="0" indent="0">
              <a:lnSpc>
                <a:spcPct val="95000"/>
              </a:lnSpc>
              <a:spcBef>
                <a:spcPts val="0"/>
              </a:spcBef>
              <a:spcAft>
                <a:spcPts val="151"/>
              </a:spcAft>
              <a:buFont typeface="Arial" panose="020B0604020202020204" pitchFamily="34" charset="0"/>
              <a:buChar char="​"/>
              <a:defRPr sz="1125">
                <a:solidFill>
                  <a:schemeClr val="tx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911509" y="1732951"/>
            <a:ext cx="10369051" cy="2672551"/>
            <a:chOff x="914400" y="1732950"/>
            <a:chExt cx="7316788" cy="2672550"/>
          </a:xfrm>
        </p:grpSpPr>
        <p:cxnSp>
          <p:nvCxnSpPr>
            <p:cNvPr id="11" name="Straight Connector 10"/>
            <p:cNvCxnSpPr/>
            <p:nvPr userDrawn="1"/>
          </p:nvCxnSpPr>
          <p:spPr>
            <a:xfrm>
              <a:off x="914400" y="1732950"/>
              <a:ext cx="7315200" cy="0"/>
            </a:xfrm>
            <a:prstGeom prst="line">
              <a:avLst/>
            </a:prstGeom>
            <a:ln>
              <a:solidFill>
                <a:srgbClr val="FFB8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Freeform 6"/>
            <p:cNvSpPr>
              <a:spLocks/>
            </p:cNvSpPr>
            <p:nvPr userDrawn="1"/>
          </p:nvSpPr>
          <p:spPr bwMode="auto">
            <a:xfrm>
              <a:off x="915988" y="4302313"/>
              <a:ext cx="7315200" cy="103187"/>
            </a:xfrm>
            <a:custGeom>
              <a:avLst/>
              <a:gdLst>
                <a:gd name="T0" fmla="*/ 0 w 4608"/>
                <a:gd name="T1" fmla="*/ 0 h 65"/>
                <a:gd name="T2" fmla="*/ 224 w 4608"/>
                <a:gd name="T3" fmla="*/ 0 h 65"/>
                <a:gd name="T4" fmla="*/ 286 w 4608"/>
                <a:gd name="T5" fmla="*/ 65 h 65"/>
                <a:gd name="T6" fmla="*/ 349 w 4608"/>
                <a:gd name="T7" fmla="*/ 0 h 65"/>
                <a:gd name="T8" fmla="*/ 4608 w 460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08" h="65">
                  <a:moveTo>
                    <a:pt x="0" y="0"/>
                  </a:moveTo>
                  <a:lnTo>
                    <a:pt x="224" y="0"/>
                  </a:lnTo>
                  <a:lnTo>
                    <a:pt x="286" y="65"/>
                  </a:lnTo>
                  <a:lnTo>
                    <a:pt x="349" y="0"/>
                  </a:lnTo>
                  <a:lnTo>
                    <a:pt x="4608" y="0"/>
                  </a:lnTo>
                </a:path>
              </a:pathLst>
            </a:custGeom>
            <a:noFill/>
            <a:ln w="9525" cap="flat">
              <a:solidFill>
                <a:srgbClr val="FFB85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351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1543704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p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834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4901"/>
            <a:ext cx="7777571" cy="711081"/>
          </a:xfrm>
        </p:spPr>
        <p:txBody>
          <a:bodyPr>
            <a:noAutofit/>
          </a:bodyPr>
          <a:lstStyle>
            <a:lvl1pPr>
              <a:defRPr sz="3200" b="1">
                <a:latin typeface="+mj-lt"/>
                <a:ea typeface="Century Gothic" charset="0"/>
                <a:cs typeface="Century Gothic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09760" y="1085671"/>
            <a:ext cx="3958793" cy="510870"/>
          </a:xfrm>
        </p:spPr>
        <p:txBody>
          <a:bodyPr>
            <a:normAutofit/>
          </a:bodyPr>
          <a:lstStyle>
            <a:lvl1pPr marL="457120" marR="0" indent="-457120" algn="l" defTabSz="121898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 sz="2000" baseline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457120" marR="0" lvl="0" indent="-457120" algn="l" defTabSz="1218987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Edit this 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407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37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theme" Target="../theme/theme6.xml"/><Relationship Id="rId9" Type="http://schemas.openxmlformats.org/officeDocument/2006/relationships/image" Target="../media/image8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10" Type="http://schemas.openxmlformats.org/officeDocument/2006/relationships/image" Target="../media/image4.jpeg"/><Relationship Id="rId4" Type="http://schemas.openxmlformats.org/officeDocument/2006/relationships/slideLayout" Target="../slideLayouts/slideLayout41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2" Type="http://schemas.openxmlformats.org/officeDocument/2006/relationships/slideLayout" Target="../slideLayouts/slideLayout4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802AC7-5272-9B7C-6D14-1D3D46DAB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8A698-79A6-1657-BC12-56F8EEB9F5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C0910-27E8-D2C5-25D4-77035C85E7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593442-938F-42F3-AF45-00E2D65FC9FE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3D508B-8732-5644-FC35-02BB6A0D9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1A556B-8216-2FCF-62F3-59EF0F961D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5BA3BF-6931-45E8-8E76-C77D366597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-template.jpg">
            <a:extLst>
              <a:ext uri="{FF2B5EF4-FFF2-40B4-BE49-F238E27FC236}">
                <a16:creationId xmlns:a16="http://schemas.microsoft.com/office/drawing/2014/main" id="{ADC7DEE7-EEA9-D08C-A06D-6781A5EA1D8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/>
          <a:srcRect t="12500" b="125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6CE97C-AA75-0939-5BE6-BD3F430FF895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025" y="259841"/>
            <a:ext cx="1900912" cy="1095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009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01" r:id="rId3"/>
    <p:sldLayoutId id="214748375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 descr="Blue-Star-Header.jpg">
            <a:extLst>
              <a:ext uri="{FF2B5EF4-FFF2-40B4-BE49-F238E27FC236}">
                <a16:creationId xmlns:a16="http://schemas.microsoft.com/office/drawing/2014/main" id="{E5F275BC-8735-4A81-24D9-9BD5B46520F1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/>
          <a:srcRect t="15801"/>
          <a:stretch/>
        </p:blipFill>
        <p:spPr>
          <a:xfrm>
            <a:off x="0" y="0"/>
            <a:ext cx="12192000" cy="1690688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B17DE6-405C-145E-B85A-D4BDE3432536}"/>
              </a:ext>
            </a:extLst>
          </p:cNvPr>
          <p:cNvCxnSpPr>
            <a:cxnSpLocks/>
          </p:cNvCxnSpPr>
          <p:nvPr userDrawn="1"/>
        </p:nvCxnSpPr>
        <p:spPr>
          <a:xfrm>
            <a:off x="726558" y="6460502"/>
            <a:ext cx="10738884" cy="0"/>
          </a:xfrm>
          <a:prstGeom prst="line">
            <a:avLst/>
          </a:prstGeom>
          <a:ln w="9525">
            <a:solidFill>
              <a:srgbClr val="ADAF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BE4AA47E-47F3-4552-05E8-4410ED02EEFB}"/>
              </a:ext>
            </a:extLst>
          </p:cNvPr>
          <p:cNvSpPr txBox="1">
            <a:spLocks/>
          </p:cNvSpPr>
          <p:nvPr userDrawn="1"/>
        </p:nvSpPr>
        <p:spPr>
          <a:xfrm>
            <a:off x="8511103" y="6296454"/>
            <a:ext cx="1150956" cy="307777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 spc="-10" baseline="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ADAFB2"/>
                </a:solidFill>
              </a:rPr>
              <a:t>WSBDC.org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B9B6CD56-2C73-B16C-D65E-316569843ED8}"/>
              </a:ext>
            </a:extLst>
          </p:cNvPr>
          <p:cNvSpPr txBox="1">
            <a:spLocks/>
          </p:cNvSpPr>
          <p:nvPr userDrawn="1"/>
        </p:nvSpPr>
        <p:spPr>
          <a:xfrm>
            <a:off x="447040" y="6306432"/>
            <a:ext cx="1634102" cy="286232"/>
          </a:xfrm>
          <a:prstGeom prst="rect">
            <a:avLst/>
          </a:prstGeom>
          <a:solidFill>
            <a:schemeClr val="bg1"/>
          </a:solidFill>
        </p:spPr>
        <p:txBody>
          <a:bodyPr wrap="none" r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ADAFB2"/>
                </a:solidFill>
              </a:rPr>
              <a:t>Washington SBDC</a:t>
            </a:r>
          </a:p>
        </p:txBody>
      </p:sp>
    </p:spTree>
    <p:extLst>
      <p:ext uri="{BB962C8B-B14F-4D97-AF65-F5344CB8AC3E}">
        <p14:creationId xmlns:p14="http://schemas.microsoft.com/office/powerpoint/2010/main" val="146917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FB17DE6-405C-145E-B85A-D4BDE3432536}"/>
              </a:ext>
            </a:extLst>
          </p:cNvPr>
          <p:cNvCxnSpPr>
            <a:cxnSpLocks/>
            <a:stCxn id="6" idx="3"/>
          </p:cNvCxnSpPr>
          <p:nvPr userDrawn="1"/>
        </p:nvCxnSpPr>
        <p:spPr>
          <a:xfrm>
            <a:off x="3435486" y="6449548"/>
            <a:ext cx="8029956" cy="10954"/>
          </a:xfrm>
          <a:prstGeom prst="line">
            <a:avLst/>
          </a:prstGeom>
          <a:ln w="9525">
            <a:solidFill>
              <a:srgbClr val="ADAFB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BE4AA47E-47F3-4552-05E8-4410ED02EEFB}"/>
              </a:ext>
            </a:extLst>
          </p:cNvPr>
          <p:cNvSpPr txBox="1">
            <a:spLocks/>
          </p:cNvSpPr>
          <p:nvPr userDrawn="1"/>
        </p:nvSpPr>
        <p:spPr>
          <a:xfrm>
            <a:off x="8511103" y="6296454"/>
            <a:ext cx="1150956" cy="307777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 spc="-10" baseline="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ADAFB2"/>
                </a:solidFill>
              </a:rPr>
              <a:t>WSBDC.org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B9B6CD56-2C73-B16C-D65E-316569843ED8}"/>
              </a:ext>
            </a:extLst>
          </p:cNvPr>
          <p:cNvSpPr txBox="1">
            <a:spLocks/>
          </p:cNvSpPr>
          <p:nvPr userDrawn="1"/>
        </p:nvSpPr>
        <p:spPr>
          <a:xfrm>
            <a:off x="1801384" y="6306432"/>
            <a:ext cx="1634102" cy="286232"/>
          </a:xfrm>
          <a:prstGeom prst="rect">
            <a:avLst/>
          </a:prstGeom>
          <a:solidFill>
            <a:schemeClr val="bg1"/>
          </a:solidFill>
        </p:spPr>
        <p:txBody>
          <a:bodyPr wrap="none" r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ADAFB2"/>
                </a:solidFill>
              </a:rPr>
              <a:t>Washington SBDC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46A677-B1FE-954A-2686-C5BC56673889}"/>
              </a:ext>
            </a:extLst>
          </p:cNvPr>
          <p:cNvSpPr/>
          <p:nvPr userDrawn="1"/>
        </p:nvSpPr>
        <p:spPr>
          <a:xfrm rot="16200000">
            <a:off x="-2583656" y="2583656"/>
            <a:ext cx="6858000" cy="1690688"/>
          </a:xfrm>
          <a:prstGeom prst="rect">
            <a:avLst/>
          </a:prstGeom>
          <a:solidFill>
            <a:srgbClr val="00366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155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11" descr="partial-star-blue-background.jpg">
            <a:extLst>
              <a:ext uri="{FF2B5EF4-FFF2-40B4-BE49-F238E27FC236}">
                <a16:creationId xmlns:a16="http://schemas.microsoft.com/office/drawing/2014/main" id="{09FA96E2-C0AD-6F8A-8FF6-9D8A6E5DFE02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/>
          <a:srcRect t="12500" b="1250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0285B1-8E8A-8E68-947E-F54C3BBAF167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2113472" y="6450343"/>
            <a:ext cx="639763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7B3717B-58D8-4919-F0F6-593A53E8A991}"/>
              </a:ext>
            </a:extLst>
          </p:cNvPr>
          <p:cNvSpPr txBox="1">
            <a:spLocks/>
          </p:cNvSpPr>
          <p:nvPr userDrawn="1"/>
        </p:nvSpPr>
        <p:spPr>
          <a:xfrm>
            <a:off x="8511103" y="6296454"/>
            <a:ext cx="1003352" cy="307777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 spc="-10" baseline="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WSBDC.org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8730B6D-4B19-07DF-8150-A920540478E8}"/>
              </a:ext>
            </a:extLst>
          </p:cNvPr>
          <p:cNvSpPr txBox="1">
            <a:spLocks/>
          </p:cNvSpPr>
          <p:nvPr userDrawn="1"/>
        </p:nvSpPr>
        <p:spPr>
          <a:xfrm>
            <a:off x="447040" y="6306432"/>
            <a:ext cx="1437509" cy="286232"/>
          </a:xfrm>
          <a:prstGeom prst="rect">
            <a:avLst/>
          </a:prstGeom>
          <a:noFill/>
        </p:spPr>
        <p:txBody>
          <a:bodyPr wrap="none" r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Washington SBDC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F7CF9BA-9E18-2F24-309D-554EFA297969}"/>
              </a:ext>
            </a:extLst>
          </p:cNvPr>
          <p:cNvCxnSpPr>
            <a:cxnSpLocks/>
          </p:cNvCxnSpPr>
          <p:nvPr userDrawn="1"/>
        </p:nvCxnSpPr>
        <p:spPr>
          <a:xfrm>
            <a:off x="9609826" y="6457622"/>
            <a:ext cx="185561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806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709" r:id="rId8"/>
    <p:sldLayoutId id="2147483751" r:id="rId9"/>
    <p:sldLayoutId id="2147483752" r:id="rId10"/>
    <p:sldLayoutId id="21474837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F2D8C2A-BA1A-9E42-7269-8F8AB9299C2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11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6FFBC20-F2F2-0B80-36F8-C79535C67263}"/>
              </a:ext>
            </a:extLst>
          </p:cNvPr>
          <p:cNvCxnSpPr>
            <a:cxnSpLocks/>
            <a:endCxn id="16" idx="1"/>
          </p:cNvCxnSpPr>
          <p:nvPr userDrawn="1"/>
        </p:nvCxnSpPr>
        <p:spPr>
          <a:xfrm>
            <a:off x="2113472" y="6450343"/>
            <a:ext cx="639763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ooter Placeholder 8">
            <a:extLst>
              <a:ext uri="{FF2B5EF4-FFF2-40B4-BE49-F238E27FC236}">
                <a16:creationId xmlns:a16="http://schemas.microsoft.com/office/drawing/2014/main" id="{4BEA0B16-E0E6-A524-9856-A901FD0A5B72}"/>
              </a:ext>
            </a:extLst>
          </p:cNvPr>
          <p:cNvSpPr txBox="1">
            <a:spLocks/>
          </p:cNvSpPr>
          <p:nvPr userDrawn="1"/>
        </p:nvSpPr>
        <p:spPr>
          <a:xfrm>
            <a:off x="8511103" y="6296454"/>
            <a:ext cx="1003352" cy="307777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 spc="-10" baseline="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WSBDC.org</a:t>
            </a:r>
          </a:p>
        </p:txBody>
      </p:sp>
      <p:sp>
        <p:nvSpPr>
          <p:cNvPr id="17" name="Text Placeholder 19">
            <a:extLst>
              <a:ext uri="{FF2B5EF4-FFF2-40B4-BE49-F238E27FC236}">
                <a16:creationId xmlns:a16="http://schemas.microsoft.com/office/drawing/2014/main" id="{82FF5C1A-7A65-35F5-3E54-C08284F08A96}"/>
              </a:ext>
            </a:extLst>
          </p:cNvPr>
          <p:cNvSpPr txBox="1">
            <a:spLocks/>
          </p:cNvSpPr>
          <p:nvPr userDrawn="1"/>
        </p:nvSpPr>
        <p:spPr>
          <a:xfrm>
            <a:off x="447040" y="6306432"/>
            <a:ext cx="1437509" cy="286232"/>
          </a:xfrm>
          <a:prstGeom prst="rect">
            <a:avLst/>
          </a:prstGeom>
          <a:noFill/>
        </p:spPr>
        <p:txBody>
          <a:bodyPr wrap="none" r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Washington SBDC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B5D5C82-D5DC-D5F8-BF86-8A61AEC9617E}"/>
              </a:ext>
            </a:extLst>
          </p:cNvPr>
          <p:cNvCxnSpPr>
            <a:cxnSpLocks/>
          </p:cNvCxnSpPr>
          <p:nvPr userDrawn="1"/>
        </p:nvCxnSpPr>
        <p:spPr>
          <a:xfrm>
            <a:off x="9609826" y="6457622"/>
            <a:ext cx="185561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765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11" descr="partial-star-blue-background.jpg">
            <a:extLst>
              <a:ext uri="{FF2B5EF4-FFF2-40B4-BE49-F238E27FC236}">
                <a16:creationId xmlns:a16="http://schemas.microsoft.com/office/drawing/2014/main" id="{24F9023A-8663-6664-5C7A-8F3DD17F56F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/>
          <a:srcRect t="12500" b="1250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BC8DD4-489F-63D5-A7C6-1B5A854FADE5}"/>
              </a:ext>
            </a:extLst>
          </p:cNvPr>
          <p:cNvSpPr txBox="1"/>
          <p:nvPr userDrawn="1"/>
        </p:nvSpPr>
        <p:spPr>
          <a:xfrm>
            <a:off x="345640" y="6150114"/>
            <a:ext cx="115007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</a:rPr>
              <a:t>The Washington SBDC network, hosted by Washington State University, is an accredited member of America’s SBDC. Funded in part through a cooperative agreement with the 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U.S. Small Business Administration, institutions of higher education, economic development organizations and other public and private funding partners.  </a:t>
            </a:r>
          </a:p>
          <a:p>
            <a:pPr algn="ctr"/>
            <a:endParaRPr lang="en-US" sz="1000" dirty="0">
              <a:solidFill>
                <a:schemeClr val="bg1"/>
              </a:solidFill>
            </a:endParaRP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Reasonable accommodations for persons with disabilities will be made if requested at least two weeks in advance. Email or phone the Washington SBDC. </a:t>
            </a:r>
            <a:endParaRPr lang="en-US" sz="800" dirty="0">
              <a:solidFill>
                <a:schemeClr val="bg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6F6FB2-7C9A-83BB-875B-71B7AC3C5EC7}"/>
              </a:ext>
            </a:extLst>
          </p:cNvPr>
          <p:cNvGrpSpPr/>
          <p:nvPr userDrawn="1"/>
        </p:nvGrpSpPr>
        <p:grpSpPr>
          <a:xfrm>
            <a:off x="928581" y="4049733"/>
            <a:ext cx="7448568" cy="1297491"/>
            <a:chOff x="715971" y="4095453"/>
            <a:chExt cx="7448568" cy="129749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57723E5-0724-5B17-FE0F-79FD7100B7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4564" y="4095453"/>
              <a:ext cx="2181224" cy="1297491"/>
            </a:xfrm>
            <a:prstGeom prst="rect">
              <a:avLst/>
            </a:prstGeom>
          </p:spPr>
        </p:pic>
        <p:pic>
          <p:nvPicPr>
            <p:cNvPr id="11" name="Picture 10" descr="A white logo with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2C2B558C-35F3-BFE8-C0C3-966B251122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74243" y="4426989"/>
              <a:ext cx="1490296" cy="965955"/>
            </a:xfrm>
            <a:prstGeom prst="rect">
              <a:avLst/>
            </a:prstGeom>
          </p:spPr>
        </p:pic>
        <p:pic>
          <p:nvPicPr>
            <p:cNvPr id="12" name="Picture 11" descr="A white text on a black background&#10;&#10;Description automatically generated with low confidence">
              <a:extLst>
                <a:ext uri="{FF2B5EF4-FFF2-40B4-BE49-F238E27FC236}">
                  <a16:creationId xmlns:a16="http://schemas.microsoft.com/office/drawing/2014/main" id="{19D7179A-0926-67CD-90A0-40685AC3C10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971" y="4426988"/>
              <a:ext cx="760138" cy="965955"/>
            </a:xfrm>
            <a:prstGeom prst="rect">
              <a:avLst/>
            </a:prstGeom>
          </p:spPr>
        </p:pic>
      </p:grpSp>
      <p:pic>
        <p:nvPicPr>
          <p:cNvPr id="5" name="Picture 4" descr="A logo with blue and orange letters&#10;&#10;AI-generated content may be incorrect.">
            <a:extLst>
              <a:ext uri="{FF2B5EF4-FFF2-40B4-BE49-F238E27FC236}">
                <a16:creationId xmlns:a16="http://schemas.microsoft.com/office/drawing/2014/main" id="{59F2904F-8E1C-30E4-01D2-5B8332A635DB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6816" y="4455155"/>
            <a:ext cx="1956603" cy="89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237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71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11" descr="partial-star-blue-background.jpg">
            <a:extLst>
              <a:ext uri="{FF2B5EF4-FFF2-40B4-BE49-F238E27FC236}">
                <a16:creationId xmlns:a16="http://schemas.microsoft.com/office/drawing/2014/main" id="{09FA96E2-C0AD-6F8A-8FF6-9D8A6E5DFE0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/>
          <a:srcRect t="12500" b="1250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90285B1-8E8A-8E68-947E-F54C3BBAF167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2113472" y="6450343"/>
            <a:ext cx="6397631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7B3717B-58D8-4919-F0F6-593A53E8A991}"/>
              </a:ext>
            </a:extLst>
          </p:cNvPr>
          <p:cNvSpPr txBox="1">
            <a:spLocks/>
          </p:cNvSpPr>
          <p:nvPr userDrawn="1"/>
        </p:nvSpPr>
        <p:spPr>
          <a:xfrm>
            <a:off x="8511103" y="6296454"/>
            <a:ext cx="1003352" cy="307777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 spc="-10" baseline="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WSBDC.org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18730B6D-4B19-07DF-8150-A920540478E8}"/>
              </a:ext>
            </a:extLst>
          </p:cNvPr>
          <p:cNvSpPr txBox="1">
            <a:spLocks/>
          </p:cNvSpPr>
          <p:nvPr userDrawn="1"/>
        </p:nvSpPr>
        <p:spPr>
          <a:xfrm>
            <a:off x="447040" y="6306432"/>
            <a:ext cx="1437509" cy="286232"/>
          </a:xfrm>
          <a:prstGeom prst="rect">
            <a:avLst/>
          </a:prstGeom>
          <a:noFill/>
        </p:spPr>
        <p:txBody>
          <a:bodyPr wrap="none" r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Washington SBDC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F7CF9BA-9E18-2F24-309D-554EFA297969}"/>
              </a:ext>
            </a:extLst>
          </p:cNvPr>
          <p:cNvCxnSpPr>
            <a:cxnSpLocks/>
          </p:cNvCxnSpPr>
          <p:nvPr userDrawn="1"/>
        </p:nvCxnSpPr>
        <p:spPr>
          <a:xfrm>
            <a:off x="9609826" y="6457622"/>
            <a:ext cx="185561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0983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10/26/2026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Content Placeholder 11" descr="partial-star-blue-background.jpg">
            <a:extLst>
              <a:ext uri="{FF2B5EF4-FFF2-40B4-BE49-F238E27FC236}">
                <a16:creationId xmlns:a16="http://schemas.microsoft.com/office/drawing/2014/main" id="{96759C91-DBA9-FD89-C4E0-D6CB2F7D962A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/>
          <a:srcRect t="12500" b="1250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29EC5D5-630F-F39B-3C3B-CCAC4DBF456E}"/>
              </a:ext>
            </a:extLst>
          </p:cNvPr>
          <p:cNvCxnSpPr>
            <a:cxnSpLocks/>
            <a:endCxn id="9" idx="1"/>
          </p:cNvCxnSpPr>
          <p:nvPr userDrawn="1"/>
        </p:nvCxnSpPr>
        <p:spPr>
          <a:xfrm>
            <a:off x="2113475" y="6450344"/>
            <a:ext cx="6397631" cy="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FC03270-9622-5592-237F-F29475F77C5F}"/>
              </a:ext>
            </a:extLst>
          </p:cNvPr>
          <p:cNvSpPr txBox="1">
            <a:spLocks/>
          </p:cNvSpPr>
          <p:nvPr userDrawn="1"/>
        </p:nvSpPr>
        <p:spPr>
          <a:xfrm>
            <a:off x="8511106" y="6296458"/>
            <a:ext cx="1003352" cy="307777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400" b="0" i="0" kern="1200" spc="-10" baseline="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WSBDC.org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64A628D2-C68D-346E-8597-226F7823512A}"/>
              </a:ext>
            </a:extLst>
          </p:cNvPr>
          <p:cNvSpPr txBox="1">
            <a:spLocks/>
          </p:cNvSpPr>
          <p:nvPr userDrawn="1"/>
        </p:nvSpPr>
        <p:spPr>
          <a:xfrm>
            <a:off x="447040" y="6306432"/>
            <a:ext cx="1437509" cy="286232"/>
          </a:xfrm>
          <a:prstGeom prst="rect">
            <a:avLst/>
          </a:prstGeom>
          <a:noFill/>
        </p:spPr>
        <p:txBody>
          <a:bodyPr wrap="none" rIns="4572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1400" kern="1200">
                <a:solidFill>
                  <a:schemeClr val="bg2"/>
                </a:solidFill>
                <a:latin typeface="Metropolis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accent2"/>
                </a:solidFill>
                <a:latin typeface="Metropolis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chemeClr val="bg1"/>
                </a:solidFill>
              </a:rPr>
              <a:t>Washington SBDC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393677B-4C10-0E71-12F5-A9195C7FF452}"/>
              </a:ext>
            </a:extLst>
          </p:cNvPr>
          <p:cNvCxnSpPr>
            <a:cxnSpLocks/>
          </p:cNvCxnSpPr>
          <p:nvPr userDrawn="1"/>
        </p:nvCxnSpPr>
        <p:spPr>
          <a:xfrm>
            <a:off x="9609827" y="6457623"/>
            <a:ext cx="185561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477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7.jpe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64080-BBDD-81A3-F83F-3371A7EB1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1E844B-DBDD-677D-44CB-F6E6FE617570}"/>
              </a:ext>
            </a:extLst>
          </p:cNvPr>
          <p:cNvSpPr txBox="1"/>
          <p:nvPr/>
        </p:nvSpPr>
        <p:spPr>
          <a:xfrm>
            <a:off x="5752709" y="5713218"/>
            <a:ext cx="64699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Staying Ahead </a:t>
            </a:r>
            <a:r>
              <a:rPr lang="en-US" sz="24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of the Problems</a:t>
            </a:r>
            <a:endParaRPr kumimoji="0" lang="en-US" sz="24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ranklin Gothic Book" panose="020B050302010202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7FBABF-6C10-12A7-D9BF-ED13B28D9C52}"/>
              </a:ext>
            </a:extLst>
          </p:cNvPr>
          <p:cNvSpPr txBox="1"/>
          <p:nvPr/>
        </p:nvSpPr>
        <p:spPr>
          <a:xfrm>
            <a:off x="0" y="2577611"/>
            <a:ext cx="553353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Roboto" panose="02000000000000000000" pitchFamily="2" charset="0"/>
              </a:rPr>
              <a:t>First Aid for </a:t>
            </a: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Roboto" panose="02000000000000000000" pitchFamily="2" charset="0"/>
              </a:rPr>
              <a:t>Small Business</a:t>
            </a: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Roboto" panose="02000000000000000000" pitchFamily="2" charset="0"/>
              </a:rPr>
              <a:t>Workshop 2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ranklin Gothic Book" panose="020B0503020102020204" pitchFamily="34" charset="0"/>
              <a:ea typeface="Roboto" panose="02000000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61E1C4E-9F37-8928-9A45-7E54730E860D}"/>
              </a:ext>
            </a:extLst>
          </p:cNvPr>
          <p:cNvGrpSpPr/>
          <p:nvPr/>
        </p:nvGrpSpPr>
        <p:grpSpPr>
          <a:xfrm>
            <a:off x="5533534" y="1256075"/>
            <a:ext cx="6658466" cy="4345849"/>
            <a:chOff x="4847185" y="1437168"/>
            <a:chExt cx="7344815" cy="4708035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458239D-7242-7930-24BD-D463F5146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200734" y="1883065"/>
              <a:ext cx="6904610" cy="4072143"/>
            </a:xfrm>
            <a:prstGeom prst="rect">
              <a:avLst/>
            </a:prstGeom>
          </p:spPr>
        </p:pic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F4FA1D3D-1E75-732D-DA08-0D1CEE136083}"/>
                </a:ext>
              </a:extLst>
            </p:cNvPr>
            <p:cNvSpPr/>
            <p:nvPr/>
          </p:nvSpPr>
          <p:spPr>
            <a:xfrm>
              <a:off x="4847185" y="1437168"/>
              <a:ext cx="7344815" cy="4708035"/>
            </a:xfrm>
            <a:custGeom>
              <a:avLst/>
              <a:gdLst>
                <a:gd name="connsiteX0" fmla="*/ 304800 w 4572000"/>
                <a:gd name="connsiteY0" fmla="*/ 3467720 h 4979020"/>
                <a:gd name="connsiteX1" fmla="*/ 304800 w 4572000"/>
                <a:gd name="connsiteY1" fmla="*/ 4382120 h 4979020"/>
                <a:gd name="connsiteX2" fmla="*/ 2400300 w 4572000"/>
                <a:gd name="connsiteY2" fmla="*/ 4382120 h 4979020"/>
                <a:gd name="connsiteX3" fmla="*/ 4495800 w 4572000"/>
                <a:gd name="connsiteY3" fmla="*/ 3924920 h 4979020"/>
                <a:gd name="connsiteX4" fmla="*/ 2400300 w 4572000"/>
                <a:gd name="connsiteY4" fmla="*/ 3467720 h 4979020"/>
                <a:gd name="connsiteX5" fmla="*/ 304800 w 4572000"/>
                <a:gd name="connsiteY5" fmla="*/ 2514600 h 4979020"/>
                <a:gd name="connsiteX6" fmla="*/ 304800 w 4572000"/>
                <a:gd name="connsiteY6" fmla="*/ 3429000 h 4979020"/>
                <a:gd name="connsiteX7" fmla="*/ 2400300 w 4572000"/>
                <a:gd name="connsiteY7" fmla="*/ 3429000 h 4979020"/>
                <a:gd name="connsiteX8" fmla="*/ 4495800 w 4572000"/>
                <a:gd name="connsiteY8" fmla="*/ 2971800 h 4979020"/>
                <a:gd name="connsiteX9" fmla="*/ 2400300 w 4572000"/>
                <a:gd name="connsiteY9" fmla="*/ 2514600 h 4979020"/>
                <a:gd name="connsiteX10" fmla="*/ 304800 w 4572000"/>
                <a:gd name="connsiteY10" fmla="*/ 1561480 h 4979020"/>
                <a:gd name="connsiteX11" fmla="*/ 304800 w 4572000"/>
                <a:gd name="connsiteY11" fmla="*/ 2475880 h 4979020"/>
                <a:gd name="connsiteX12" fmla="*/ 2400300 w 4572000"/>
                <a:gd name="connsiteY12" fmla="*/ 2475880 h 4979020"/>
                <a:gd name="connsiteX13" fmla="*/ 4495800 w 4572000"/>
                <a:gd name="connsiteY13" fmla="*/ 2018680 h 4979020"/>
                <a:gd name="connsiteX14" fmla="*/ 2400300 w 4572000"/>
                <a:gd name="connsiteY14" fmla="*/ 1561480 h 4979020"/>
                <a:gd name="connsiteX15" fmla="*/ 304800 w 4572000"/>
                <a:gd name="connsiteY15" fmla="*/ 608360 h 4979020"/>
                <a:gd name="connsiteX16" fmla="*/ 304800 w 4572000"/>
                <a:gd name="connsiteY16" fmla="*/ 1522760 h 4979020"/>
                <a:gd name="connsiteX17" fmla="*/ 2400300 w 4572000"/>
                <a:gd name="connsiteY17" fmla="*/ 1522760 h 4979020"/>
                <a:gd name="connsiteX18" fmla="*/ 4495800 w 4572000"/>
                <a:gd name="connsiteY18" fmla="*/ 1065560 h 4979020"/>
                <a:gd name="connsiteX19" fmla="*/ 2400300 w 4572000"/>
                <a:gd name="connsiteY19" fmla="*/ 608360 h 4979020"/>
                <a:gd name="connsiteX20" fmla="*/ 0 w 4572000"/>
                <a:gd name="connsiteY20" fmla="*/ 0 h 4979020"/>
                <a:gd name="connsiteX21" fmla="*/ 4572000 w 4572000"/>
                <a:gd name="connsiteY21" fmla="*/ 0 h 4979020"/>
                <a:gd name="connsiteX22" fmla="*/ 4572000 w 4572000"/>
                <a:gd name="connsiteY22" fmla="*/ 4979020 h 4979020"/>
                <a:gd name="connsiteX23" fmla="*/ 0 w 4572000"/>
                <a:gd name="connsiteY23" fmla="*/ 4979020 h 4979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72000" h="4979020">
                  <a:moveTo>
                    <a:pt x="304800" y="3467720"/>
                  </a:moveTo>
                  <a:lnTo>
                    <a:pt x="304800" y="4382120"/>
                  </a:lnTo>
                  <a:lnTo>
                    <a:pt x="2400300" y="4382120"/>
                  </a:lnTo>
                  <a:cubicBezTo>
                    <a:pt x="3557613" y="4382120"/>
                    <a:pt x="4495800" y="4177425"/>
                    <a:pt x="4495800" y="3924920"/>
                  </a:cubicBezTo>
                  <a:cubicBezTo>
                    <a:pt x="4495800" y="3672415"/>
                    <a:pt x="3557613" y="3467720"/>
                    <a:pt x="2400300" y="3467720"/>
                  </a:cubicBezTo>
                  <a:close/>
                  <a:moveTo>
                    <a:pt x="304800" y="2514600"/>
                  </a:moveTo>
                  <a:lnTo>
                    <a:pt x="304800" y="3429000"/>
                  </a:lnTo>
                  <a:lnTo>
                    <a:pt x="2400300" y="3429000"/>
                  </a:lnTo>
                  <a:cubicBezTo>
                    <a:pt x="3557613" y="3429000"/>
                    <a:pt x="4495800" y="3224305"/>
                    <a:pt x="4495800" y="2971800"/>
                  </a:cubicBezTo>
                  <a:cubicBezTo>
                    <a:pt x="4495800" y="2719295"/>
                    <a:pt x="3557613" y="2514600"/>
                    <a:pt x="2400300" y="2514600"/>
                  </a:cubicBezTo>
                  <a:close/>
                  <a:moveTo>
                    <a:pt x="304800" y="1561480"/>
                  </a:moveTo>
                  <a:lnTo>
                    <a:pt x="304800" y="2475880"/>
                  </a:lnTo>
                  <a:lnTo>
                    <a:pt x="2400300" y="2475880"/>
                  </a:lnTo>
                  <a:cubicBezTo>
                    <a:pt x="3557613" y="2475880"/>
                    <a:pt x="4495800" y="2271185"/>
                    <a:pt x="4495800" y="2018680"/>
                  </a:cubicBezTo>
                  <a:cubicBezTo>
                    <a:pt x="4495800" y="1766175"/>
                    <a:pt x="3557613" y="1561480"/>
                    <a:pt x="2400300" y="1561480"/>
                  </a:cubicBezTo>
                  <a:close/>
                  <a:moveTo>
                    <a:pt x="304800" y="608360"/>
                  </a:moveTo>
                  <a:lnTo>
                    <a:pt x="304800" y="1522760"/>
                  </a:lnTo>
                  <a:lnTo>
                    <a:pt x="2400300" y="1522760"/>
                  </a:lnTo>
                  <a:cubicBezTo>
                    <a:pt x="3557613" y="1522760"/>
                    <a:pt x="4495800" y="1318065"/>
                    <a:pt x="4495800" y="1065560"/>
                  </a:cubicBezTo>
                  <a:cubicBezTo>
                    <a:pt x="4495800" y="813055"/>
                    <a:pt x="3557613" y="608360"/>
                    <a:pt x="2400300" y="608360"/>
                  </a:cubicBezTo>
                  <a:close/>
                  <a:moveTo>
                    <a:pt x="0" y="0"/>
                  </a:moveTo>
                  <a:lnTo>
                    <a:pt x="4572000" y="0"/>
                  </a:lnTo>
                  <a:lnTo>
                    <a:pt x="4572000" y="4979020"/>
                  </a:lnTo>
                  <a:lnTo>
                    <a:pt x="0" y="49790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D1096D6-7FAC-2283-7351-894E91454C37}"/>
                </a:ext>
              </a:extLst>
            </p:cNvPr>
            <p:cNvSpPr/>
            <p:nvPr/>
          </p:nvSpPr>
          <p:spPr>
            <a:xfrm>
              <a:off x="6982992" y="5766546"/>
              <a:ext cx="3055645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Background Image by Gerd Altmann from </a:t>
              </a:r>
              <a:r>
                <a:rPr kumimoji="0" lang="en-US" sz="1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Pixabay</a:t>
              </a: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Segoe UI" panose="020B0502040204020203" pitchFamily="34" charset="0"/>
                  <a:ea typeface="+mn-ea"/>
                  <a:cs typeface="Segoe UI" panose="020B0502040204020203" pitchFamily="34" charset="0"/>
                </a:rPr>
                <a:t> 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B5107DD4-1F14-D010-9709-54F16B3E40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684297" y="121747"/>
            <a:ext cx="1468728" cy="146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2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052AB9-B234-B4D1-3513-F37981BD0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0"/>
            <a:ext cx="11915775" cy="730250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Your Presenter: Steve McCaslin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CF5D09-C46D-6713-C653-F3812B5192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828676"/>
            <a:ext cx="8829380" cy="5110814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en-US" sz="240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Certified Business Advisor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Represents Washington SBDC in Island, Skagit, and San Juan Counties</a:t>
            </a: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Retired Naval Aviator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28 years in corporate/private sector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Strategy and Business Development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Business Consulting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Corporate Training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Leadership Development Training/Coaching/Mentoring</a:t>
            </a:r>
          </a:p>
          <a:p>
            <a:pPr lvl="1"/>
            <a:r>
              <a:rPr 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Economic Development</a:t>
            </a: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Started business and leadership consulting firm in 2013</a:t>
            </a: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BS in Agriculture from University of Georgia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DB3826-9246-FD4F-58FB-E1E91A0AE2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72201" y="2042316"/>
            <a:ext cx="2780783" cy="2773367"/>
          </a:xfrm>
          <a:prstGeom prst="rect">
            <a:avLst/>
          </a:prstGeom>
          <a:ln>
            <a:solidFill>
              <a:srgbClr val="002D62"/>
            </a:solidFill>
          </a:ln>
        </p:spPr>
      </p:pic>
    </p:spTree>
    <p:extLst>
      <p:ext uri="{BB962C8B-B14F-4D97-AF65-F5344CB8AC3E}">
        <p14:creationId xmlns:p14="http://schemas.microsoft.com/office/powerpoint/2010/main" val="1029196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6B0043-2F55-4E79-58EB-423B54228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E1805A-AB07-8D31-E22E-74ABC9E86273}"/>
              </a:ext>
            </a:extLst>
          </p:cNvPr>
          <p:cNvSpPr txBox="1"/>
          <p:nvPr/>
        </p:nvSpPr>
        <p:spPr>
          <a:xfrm>
            <a:off x="4394947" y="1402556"/>
            <a:ext cx="7245669" cy="4247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defTabSz="914400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problems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rarely appear without warning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B910CC2-E8A9-BF4A-59B5-BD54C14CAAFA}"/>
              </a:ext>
            </a:extLst>
          </p:cNvPr>
          <p:cNvCxnSpPr>
            <a:cxnSpLocks/>
          </p:cNvCxnSpPr>
          <p:nvPr/>
        </p:nvCxnSpPr>
        <p:spPr>
          <a:xfrm>
            <a:off x="6721439" y="2194644"/>
            <a:ext cx="2686929" cy="0"/>
          </a:xfrm>
          <a:prstGeom prst="line">
            <a:avLst/>
          </a:prstGeom>
          <a:ln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F4ED6C8-2028-9D92-2D91-A72A8A24D262}"/>
              </a:ext>
            </a:extLst>
          </p:cNvPr>
          <p:cNvSpPr txBox="1"/>
          <p:nvPr/>
        </p:nvSpPr>
        <p:spPr>
          <a:xfrm>
            <a:off x="4394947" y="2555428"/>
            <a:ext cx="7245669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defTabSz="914400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Knowing what to watch helps you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recognize trouble before it becomes a crisis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3C994B-6AB8-90CF-FB89-6433F11BB7FD}"/>
              </a:ext>
            </a:extLst>
          </p:cNvPr>
          <p:cNvSpPr txBox="1"/>
          <p:nvPr/>
        </p:nvSpPr>
        <p:spPr>
          <a:xfrm>
            <a:off x="4394947" y="3710014"/>
            <a:ext cx="7245669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defTabSz="914400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Regular financial habits help you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anticipate obligations and make better decisions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2AE97B9-D2B8-7D6C-A2B4-12DC2750DAA1}"/>
              </a:ext>
            </a:extLst>
          </p:cNvPr>
          <p:cNvCxnSpPr>
            <a:cxnSpLocks/>
          </p:cNvCxnSpPr>
          <p:nvPr/>
        </p:nvCxnSpPr>
        <p:spPr>
          <a:xfrm>
            <a:off x="6721439" y="3537130"/>
            <a:ext cx="2686929" cy="0"/>
          </a:xfrm>
          <a:prstGeom prst="line">
            <a:avLst/>
          </a:prstGeom>
          <a:ln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94C62E06-1D02-F138-2B67-3A45FC417F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8" r="13178"/>
          <a:stretch/>
        </p:blipFill>
        <p:spPr>
          <a:xfrm>
            <a:off x="298652" y="1792341"/>
            <a:ext cx="4096295" cy="327217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957860-2059-30E6-3B4D-463DE6B04B83}"/>
              </a:ext>
            </a:extLst>
          </p:cNvPr>
          <p:cNvSpPr txBox="1"/>
          <p:nvPr/>
        </p:nvSpPr>
        <p:spPr>
          <a:xfrm>
            <a:off x="298651" y="5112645"/>
            <a:ext cx="4096295" cy="2308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defTabSz="914400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</a:pPr>
            <a:r>
              <a:rPr lang="en-US" sz="1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Photo by Gerd Altmann of </a:t>
            </a:r>
            <a:r>
              <a:rPr lang="en-US" sz="1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Pixabay</a:t>
            </a: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itle 13">
            <a:extLst>
              <a:ext uri="{FF2B5EF4-FFF2-40B4-BE49-F238E27FC236}">
                <a16:creationId xmlns:a16="http://schemas.microsoft.com/office/drawing/2014/main" id="{5D188D01-AEDB-5DDE-D6C9-2EF5929318BC}"/>
              </a:ext>
            </a:extLst>
          </p:cNvPr>
          <p:cNvSpPr txBox="1">
            <a:spLocks/>
          </p:cNvSpPr>
          <p:nvPr/>
        </p:nvSpPr>
        <p:spPr>
          <a:xfrm>
            <a:off x="839416" y="6610"/>
            <a:ext cx="11359752" cy="90813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Why This Matters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813D8D-7D4C-AC46-4046-EE5CC0CD6775}"/>
              </a:ext>
            </a:extLst>
          </p:cNvPr>
          <p:cNvSpPr txBox="1"/>
          <p:nvPr/>
        </p:nvSpPr>
        <p:spPr>
          <a:xfrm>
            <a:off x="4405942" y="4795673"/>
            <a:ext cx="7245669" cy="7571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defTabSz="914400">
              <a:lnSpc>
                <a:spcPct val="90000"/>
              </a:lnSpc>
              <a:spcBef>
                <a:spcPts val="1000"/>
              </a:spcBef>
              <a:buClr>
                <a:srgbClr val="002060"/>
              </a:buClr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practical financial routine gives you more control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over your business and household finances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02EEC9C-F648-CCB0-91EF-7091DAD60018}"/>
              </a:ext>
            </a:extLst>
          </p:cNvPr>
          <p:cNvCxnSpPr>
            <a:cxnSpLocks/>
          </p:cNvCxnSpPr>
          <p:nvPr/>
        </p:nvCxnSpPr>
        <p:spPr>
          <a:xfrm>
            <a:off x="6732434" y="4566226"/>
            <a:ext cx="2686929" cy="0"/>
          </a:xfrm>
          <a:prstGeom prst="line">
            <a:avLst/>
          </a:prstGeom>
          <a:ln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8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EB80BE-3218-DD42-8A33-3FE447CA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E7B58344-8FFE-F943-2EB0-1519731AA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088" y="2704"/>
            <a:ext cx="5231904" cy="762000"/>
          </a:xfrm>
        </p:spPr>
        <p:txBody>
          <a:bodyPr>
            <a:normAutofit/>
          </a:bodyPr>
          <a:lstStyle/>
          <a:p>
            <a:pPr algn="r" eaLnBrk="1" hangingPunct="1"/>
            <a:r>
              <a:rPr lang="en-US">
                <a:solidFill>
                  <a:schemeClr val="bg1"/>
                </a:solidFill>
                <a:latin typeface="Franklin Gothic Book" panose="020B0503020102020204" pitchFamily="34" charset="0"/>
              </a:rPr>
              <a:t>Goals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EEAA6E47-EAEE-A0C3-61E0-9522D4FC6D24}"/>
              </a:ext>
            </a:extLst>
          </p:cNvPr>
          <p:cNvSpPr>
            <a:spLocks/>
          </p:cNvSpPr>
          <p:nvPr/>
        </p:nvSpPr>
        <p:spPr bwMode="auto">
          <a:xfrm flipH="1">
            <a:off x="2" y="2"/>
            <a:ext cx="3185820" cy="6862028"/>
          </a:xfrm>
          <a:custGeom>
            <a:avLst/>
            <a:gdLst>
              <a:gd name="connsiteX0" fmla="*/ 3204199 w 3204199"/>
              <a:gd name="connsiteY0" fmla="*/ 0 h 6862028"/>
              <a:gd name="connsiteX1" fmla="*/ 702966 w 3204199"/>
              <a:gd name="connsiteY1" fmla="*/ 0 h 6862028"/>
              <a:gd name="connsiteX2" fmla="*/ 0 w 3204199"/>
              <a:gd name="connsiteY2" fmla="*/ 1395343 h 6862028"/>
              <a:gd name="connsiteX3" fmla="*/ 702966 w 3204199"/>
              <a:gd name="connsiteY3" fmla="*/ 2733343 h 6862028"/>
              <a:gd name="connsiteX4" fmla="*/ 0 w 3204199"/>
              <a:gd name="connsiteY4" fmla="*/ 4128685 h 6862028"/>
              <a:gd name="connsiteX5" fmla="*/ 702966 w 3204199"/>
              <a:gd name="connsiteY5" fmla="*/ 5466686 h 6862028"/>
              <a:gd name="connsiteX6" fmla="*/ 0 w 3204199"/>
              <a:gd name="connsiteY6" fmla="*/ 6862028 h 6862028"/>
              <a:gd name="connsiteX7" fmla="*/ 3204199 w 3204199"/>
              <a:gd name="connsiteY7" fmla="*/ 6860046 h 686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04199" h="6862028">
                <a:moveTo>
                  <a:pt x="3204199" y="0"/>
                </a:moveTo>
                <a:lnTo>
                  <a:pt x="702966" y="0"/>
                </a:lnTo>
                <a:cubicBezTo>
                  <a:pt x="702966" y="764572"/>
                  <a:pt x="0" y="751829"/>
                  <a:pt x="0" y="1395343"/>
                </a:cubicBezTo>
                <a:cubicBezTo>
                  <a:pt x="0" y="1981514"/>
                  <a:pt x="702966" y="2121686"/>
                  <a:pt x="702966" y="2733343"/>
                </a:cubicBezTo>
                <a:cubicBezTo>
                  <a:pt x="702966" y="3497914"/>
                  <a:pt x="0" y="3485171"/>
                  <a:pt x="0" y="4128685"/>
                </a:cubicBezTo>
                <a:cubicBezTo>
                  <a:pt x="0" y="4714857"/>
                  <a:pt x="702966" y="4855028"/>
                  <a:pt x="702966" y="5466686"/>
                </a:cubicBezTo>
                <a:cubicBezTo>
                  <a:pt x="702966" y="6237628"/>
                  <a:pt x="0" y="6218514"/>
                  <a:pt x="0" y="6862028"/>
                </a:cubicBezTo>
                <a:lnTo>
                  <a:pt x="3204199" y="68600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E5CFB50-AF53-1D85-E8F4-E124E55670A5}"/>
              </a:ext>
            </a:extLst>
          </p:cNvPr>
          <p:cNvSpPr/>
          <p:nvPr/>
        </p:nvSpPr>
        <p:spPr>
          <a:xfrm>
            <a:off x="1769629" y="775504"/>
            <a:ext cx="1233584" cy="1233584"/>
          </a:xfrm>
          <a:prstGeom prst="ellipse">
            <a:avLst/>
          </a:prstGeom>
          <a:solidFill>
            <a:srgbClr val="0B2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63371E-B2D5-A2A5-6CE1-791773F72298}"/>
              </a:ext>
            </a:extLst>
          </p:cNvPr>
          <p:cNvSpPr/>
          <p:nvPr/>
        </p:nvSpPr>
        <p:spPr>
          <a:xfrm>
            <a:off x="2650055" y="2156225"/>
            <a:ext cx="1233584" cy="12335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B8FC0D4-5C3C-060E-E9E2-9191AAC1941E}"/>
              </a:ext>
            </a:extLst>
          </p:cNvPr>
          <p:cNvSpPr/>
          <p:nvPr/>
        </p:nvSpPr>
        <p:spPr>
          <a:xfrm>
            <a:off x="1769629" y="3495555"/>
            <a:ext cx="1233584" cy="1233584"/>
          </a:xfrm>
          <a:prstGeom prst="ellipse">
            <a:avLst/>
          </a:prstGeom>
          <a:solidFill>
            <a:srgbClr val="0B27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A4CE816-7EFE-AD91-8813-95ED7DE3A93A}"/>
              </a:ext>
            </a:extLst>
          </p:cNvPr>
          <p:cNvSpPr/>
          <p:nvPr/>
        </p:nvSpPr>
        <p:spPr>
          <a:xfrm>
            <a:off x="2650055" y="4876276"/>
            <a:ext cx="1233584" cy="12335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6C2264-03E3-EA01-A8EC-E09D68E005DE}"/>
              </a:ext>
            </a:extLst>
          </p:cNvPr>
          <p:cNvSpPr txBox="1"/>
          <p:nvPr/>
        </p:nvSpPr>
        <p:spPr>
          <a:xfrm flipH="1">
            <a:off x="3287688" y="995016"/>
            <a:ext cx="8568952" cy="761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Recognize financial warning signs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they become serious problems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AD09727-911C-5518-C673-2E82F333355C}"/>
              </a:ext>
            </a:extLst>
          </p:cNvPr>
          <p:cNvSpPr txBox="1"/>
          <p:nvPr/>
        </p:nvSpPr>
        <p:spPr>
          <a:xfrm>
            <a:off x="2150781" y="1146080"/>
            <a:ext cx="471284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8F51E19-F6F5-6A1F-C7C0-70CDA78AB856}"/>
              </a:ext>
            </a:extLst>
          </p:cNvPr>
          <p:cNvSpPr txBox="1"/>
          <p:nvPr/>
        </p:nvSpPr>
        <p:spPr>
          <a:xfrm>
            <a:off x="2150781" y="3866130"/>
            <a:ext cx="471284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BFC223-A700-60D8-B394-9CEDD926128B}"/>
              </a:ext>
            </a:extLst>
          </p:cNvPr>
          <p:cNvSpPr txBox="1"/>
          <p:nvPr/>
        </p:nvSpPr>
        <p:spPr>
          <a:xfrm>
            <a:off x="3031205" y="2526800"/>
            <a:ext cx="471284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 dirty="0">
                <a:ln>
                  <a:noFill/>
                </a:ln>
                <a:solidFill>
                  <a:srgbClr val="0B27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DD54BF9-4302-9751-7181-0210BBE30254}"/>
              </a:ext>
            </a:extLst>
          </p:cNvPr>
          <p:cNvSpPr txBox="1"/>
          <p:nvPr/>
        </p:nvSpPr>
        <p:spPr>
          <a:xfrm>
            <a:off x="3031205" y="5246852"/>
            <a:ext cx="471284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>
                <a:ln>
                  <a:noFill/>
                </a:ln>
                <a:solidFill>
                  <a:srgbClr val="0B276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ADB0BC6-F5D1-C860-72BB-12A82F4B947A}"/>
              </a:ext>
            </a:extLst>
          </p:cNvPr>
          <p:cNvSpPr txBox="1"/>
          <p:nvPr/>
        </p:nvSpPr>
        <p:spPr>
          <a:xfrm flipH="1">
            <a:off x="3311438" y="3747121"/>
            <a:ext cx="8329178" cy="761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>
              <a:defRPr/>
            </a:pPr>
            <a:r>
              <a:rPr lang="en-US" sz="2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Establish a </a:t>
            </a:r>
            <a:r>
              <a:rPr lang="en-US" sz="2400" b="1" kern="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manageable routine </a:t>
            </a:r>
            <a:r>
              <a:rPr lang="en-US" sz="2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monitoring your business finances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9971993-CEAF-3BEC-E30D-7A9EB59BD41F}"/>
              </a:ext>
            </a:extLst>
          </p:cNvPr>
          <p:cNvSpPr txBox="1"/>
          <p:nvPr/>
        </p:nvSpPr>
        <p:spPr>
          <a:xfrm flipH="1">
            <a:off x="4120492" y="2377961"/>
            <a:ext cx="7126733" cy="76199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>
              <a:defRPr/>
            </a:pPr>
            <a:r>
              <a:rPr lang="en-US" sz="2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upcoming financial obligations and </a:t>
            </a:r>
            <a:r>
              <a:rPr lang="en-US" sz="2400" b="1" kern="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prepare for them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4CF8AB3-40E6-A042-2662-2BE3CC5712BA}"/>
              </a:ext>
            </a:extLst>
          </p:cNvPr>
          <p:cNvSpPr txBox="1"/>
          <p:nvPr/>
        </p:nvSpPr>
        <p:spPr>
          <a:xfrm flipH="1">
            <a:off x="4042534" y="5123717"/>
            <a:ext cx="7886113" cy="77073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lvl="0">
              <a:defRPr/>
            </a:pPr>
            <a:r>
              <a:rPr lang="en-US" sz="2400" kern="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Take corrective action and </a:t>
            </a:r>
            <a:r>
              <a:rPr lang="en-US" sz="2400" b="1" kern="0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 your own Business First Aid Plan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30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2" grpId="0" animBg="1"/>
      <p:bldP spid="26" grpId="0"/>
      <p:bldP spid="27" grpId="0"/>
      <p:bldP spid="32" grpId="0"/>
      <p:bldP spid="33" grpId="0"/>
      <p:bldP spid="36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9878DD9-8E0C-4F76-99A1-AFE57531CEE1}"/>
              </a:ext>
            </a:extLst>
          </p:cNvPr>
          <p:cNvSpPr/>
          <p:nvPr/>
        </p:nvSpPr>
        <p:spPr>
          <a:xfrm>
            <a:off x="1590" y="0"/>
            <a:ext cx="4444409" cy="6858000"/>
          </a:xfrm>
          <a:custGeom>
            <a:avLst/>
            <a:gdLst>
              <a:gd name="connsiteX0" fmla="*/ 0 w 4444409"/>
              <a:gd name="connsiteY0" fmla="*/ 0 h 6858000"/>
              <a:gd name="connsiteX1" fmla="*/ 2827660 w 4444409"/>
              <a:gd name="connsiteY1" fmla="*/ 0 h 6858000"/>
              <a:gd name="connsiteX2" fmla="*/ 2988320 w 4444409"/>
              <a:gd name="connsiteY2" fmla="*/ 139168 h 6858000"/>
              <a:gd name="connsiteX3" fmla="*/ 4444409 w 4444409"/>
              <a:gd name="connsiteY3" fmla="*/ 3429000 h 6858000"/>
              <a:gd name="connsiteX4" fmla="*/ 2988320 w 4444409"/>
              <a:gd name="connsiteY4" fmla="*/ 6718832 h 6858000"/>
              <a:gd name="connsiteX5" fmla="*/ 2827660 w 4444409"/>
              <a:gd name="connsiteY5" fmla="*/ 6858000 h 6858000"/>
              <a:gd name="connsiteX6" fmla="*/ 0 w 4444409"/>
              <a:gd name="connsiteY6" fmla="*/ 6858000 h 6858000"/>
              <a:gd name="connsiteX7" fmla="*/ 0 w 444440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44409" h="6858000">
                <a:moveTo>
                  <a:pt x="0" y="0"/>
                </a:moveTo>
                <a:lnTo>
                  <a:pt x="2827660" y="0"/>
                </a:lnTo>
                <a:lnTo>
                  <a:pt x="2988320" y="139168"/>
                </a:lnTo>
                <a:cubicBezTo>
                  <a:pt x="3882826" y="952174"/>
                  <a:pt x="4444409" y="2125005"/>
                  <a:pt x="4444409" y="3429000"/>
                </a:cubicBezTo>
                <a:cubicBezTo>
                  <a:pt x="4444409" y="4732995"/>
                  <a:pt x="3882826" y="5905826"/>
                  <a:pt x="2988320" y="6718832"/>
                </a:cubicBezTo>
                <a:lnTo>
                  <a:pt x="282766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6C52B51F-EDD0-40C8-83D6-5448DAA7F167}"/>
              </a:ext>
            </a:extLst>
          </p:cNvPr>
          <p:cNvSpPr txBox="1"/>
          <p:nvPr/>
        </p:nvSpPr>
        <p:spPr>
          <a:xfrm>
            <a:off x="787320" y="2967336"/>
            <a:ext cx="2713820" cy="92333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I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AGENDA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C5984968-7FE8-66EA-261E-45BF067F679C}"/>
              </a:ext>
            </a:extLst>
          </p:cNvPr>
          <p:cNvSpPr/>
          <p:nvPr/>
        </p:nvSpPr>
        <p:spPr>
          <a:xfrm>
            <a:off x="3872851" y="548680"/>
            <a:ext cx="833204" cy="5775034"/>
          </a:xfrm>
          <a:custGeom>
            <a:avLst/>
            <a:gdLst>
              <a:gd name="connsiteX0" fmla="*/ 823977 w 10898372"/>
              <a:gd name="connsiteY0" fmla="*/ 0 h 5775034"/>
              <a:gd name="connsiteX1" fmla="*/ 10074396 w 10898372"/>
              <a:gd name="connsiteY1" fmla="*/ 0 h 5775034"/>
              <a:gd name="connsiteX2" fmla="*/ 10109475 w 10898372"/>
              <a:gd name="connsiteY2" fmla="*/ 54719 h 5775034"/>
              <a:gd name="connsiteX3" fmla="*/ 10898372 w 10898372"/>
              <a:gd name="connsiteY3" fmla="*/ 2880320 h 5775034"/>
              <a:gd name="connsiteX4" fmla="*/ 10109475 w 10898372"/>
              <a:gd name="connsiteY4" fmla="*/ 5705921 h 5775034"/>
              <a:gd name="connsiteX5" fmla="*/ 10065168 w 10898372"/>
              <a:gd name="connsiteY5" fmla="*/ 5775034 h 5775034"/>
              <a:gd name="connsiteX6" fmla="*/ 833205 w 10898372"/>
              <a:gd name="connsiteY6" fmla="*/ 5775034 h 5775034"/>
              <a:gd name="connsiteX7" fmla="*/ 788897 w 10898372"/>
              <a:gd name="connsiteY7" fmla="*/ 5705921 h 5775034"/>
              <a:gd name="connsiteX8" fmla="*/ 0 w 10898372"/>
              <a:gd name="connsiteY8" fmla="*/ 2880320 h 5775034"/>
              <a:gd name="connsiteX9" fmla="*/ 788897 w 10898372"/>
              <a:gd name="connsiteY9" fmla="*/ 54719 h 5775034"/>
              <a:gd name="connsiteX10" fmla="*/ 823977 w 10898372"/>
              <a:gd name="connsiteY10" fmla="*/ 0 h 5775034"/>
              <a:gd name="connsiteX0" fmla="*/ 823977 w 10898372"/>
              <a:gd name="connsiteY0" fmla="*/ 0 h 5775034"/>
              <a:gd name="connsiteX1" fmla="*/ 10074396 w 10898372"/>
              <a:gd name="connsiteY1" fmla="*/ 0 h 5775034"/>
              <a:gd name="connsiteX2" fmla="*/ 10109475 w 10898372"/>
              <a:gd name="connsiteY2" fmla="*/ 54719 h 5775034"/>
              <a:gd name="connsiteX3" fmla="*/ 10898372 w 10898372"/>
              <a:gd name="connsiteY3" fmla="*/ 2880320 h 5775034"/>
              <a:gd name="connsiteX4" fmla="*/ 10109475 w 10898372"/>
              <a:gd name="connsiteY4" fmla="*/ 5705921 h 5775034"/>
              <a:gd name="connsiteX5" fmla="*/ 10065168 w 10898372"/>
              <a:gd name="connsiteY5" fmla="*/ 5775034 h 5775034"/>
              <a:gd name="connsiteX6" fmla="*/ 833205 w 10898372"/>
              <a:gd name="connsiteY6" fmla="*/ 5775034 h 5775034"/>
              <a:gd name="connsiteX7" fmla="*/ 788897 w 10898372"/>
              <a:gd name="connsiteY7" fmla="*/ 5705921 h 5775034"/>
              <a:gd name="connsiteX8" fmla="*/ 0 w 10898372"/>
              <a:gd name="connsiteY8" fmla="*/ 2880320 h 5775034"/>
              <a:gd name="connsiteX9" fmla="*/ 788897 w 10898372"/>
              <a:gd name="connsiteY9" fmla="*/ 54719 h 5775034"/>
              <a:gd name="connsiteX10" fmla="*/ 915417 w 10898372"/>
              <a:gd name="connsiteY10" fmla="*/ 91440 h 5775034"/>
              <a:gd name="connsiteX0" fmla="*/ 823977 w 10898372"/>
              <a:gd name="connsiteY0" fmla="*/ 0 h 5775034"/>
              <a:gd name="connsiteX1" fmla="*/ 10074396 w 10898372"/>
              <a:gd name="connsiteY1" fmla="*/ 0 h 5775034"/>
              <a:gd name="connsiteX2" fmla="*/ 10109475 w 10898372"/>
              <a:gd name="connsiteY2" fmla="*/ 54719 h 5775034"/>
              <a:gd name="connsiteX3" fmla="*/ 10898372 w 10898372"/>
              <a:gd name="connsiteY3" fmla="*/ 2880320 h 5775034"/>
              <a:gd name="connsiteX4" fmla="*/ 10109475 w 10898372"/>
              <a:gd name="connsiteY4" fmla="*/ 5705921 h 5775034"/>
              <a:gd name="connsiteX5" fmla="*/ 10065168 w 10898372"/>
              <a:gd name="connsiteY5" fmla="*/ 5775034 h 5775034"/>
              <a:gd name="connsiteX6" fmla="*/ 833205 w 10898372"/>
              <a:gd name="connsiteY6" fmla="*/ 5775034 h 5775034"/>
              <a:gd name="connsiteX7" fmla="*/ 788897 w 10898372"/>
              <a:gd name="connsiteY7" fmla="*/ 5705921 h 5775034"/>
              <a:gd name="connsiteX8" fmla="*/ 0 w 10898372"/>
              <a:gd name="connsiteY8" fmla="*/ 2880320 h 5775034"/>
              <a:gd name="connsiteX9" fmla="*/ 788897 w 10898372"/>
              <a:gd name="connsiteY9" fmla="*/ 54719 h 5775034"/>
              <a:gd name="connsiteX0" fmla="*/ 823977 w 10898372"/>
              <a:gd name="connsiteY0" fmla="*/ 0 h 5775034"/>
              <a:gd name="connsiteX1" fmla="*/ 10074396 w 10898372"/>
              <a:gd name="connsiteY1" fmla="*/ 0 h 5775034"/>
              <a:gd name="connsiteX2" fmla="*/ 10109475 w 10898372"/>
              <a:gd name="connsiteY2" fmla="*/ 54719 h 5775034"/>
              <a:gd name="connsiteX3" fmla="*/ 10898372 w 10898372"/>
              <a:gd name="connsiteY3" fmla="*/ 2880320 h 5775034"/>
              <a:gd name="connsiteX4" fmla="*/ 10109475 w 10898372"/>
              <a:gd name="connsiteY4" fmla="*/ 5705921 h 5775034"/>
              <a:gd name="connsiteX5" fmla="*/ 10065168 w 10898372"/>
              <a:gd name="connsiteY5" fmla="*/ 5775034 h 5775034"/>
              <a:gd name="connsiteX6" fmla="*/ 833205 w 10898372"/>
              <a:gd name="connsiteY6" fmla="*/ 5775034 h 5775034"/>
              <a:gd name="connsiteX7" fmla="*/ 788897 w 10898372"/>
              <a:gd name="connsiteY7" fmla="*/ 5705921 h 5775034"/>
              <a:gd name="connsiteX8" fmla="*/ 0 w 10898372"/>
              <a:gd name="connsiteY8" fmla="*/ 2880320 h 5775034"/>
              <a:gd name="connsiteX0" fmla="*/ 10074396 w 10898372"/>
              <a:gd name="connsiteY0" fmla="*/ 0 h 5775034"/>
              <a:gd name="connsiteX1" fmla="*/ 10109475 w 10898372"/>
              <a:gd name="connsiteY1" fmla="*/ 54719 h 5775034"/>
              <a:gd name="connsiteX2" fmla="*/ 10898372 w 10898372"/>
              <a:gd name="connsiteY2" fmla="*/ 2880320 h 5775034"/>
              <a:gd name="connsiteX3" fmla="*/ 10109475 w 10898372"/>
              <a:gd name="connsiteY3" fmla="*/ 5705921 h 5775034"/>
              <a:gd name="connsiteX4" fmla="*/ 10065168 w 10898372"/>
              <a:gd name="connsiteY4" fmla="*/ 5775034 h 5775034"/>
              <a:gd name="connsiteX5" fmla="*/ 833205 w 10898372"/>
              <a:gd name="connsiteY5" fmla="*/ 5775034 h 5775034"/>
              <a:gd name="connsiteX6" fmla="*/ 788897 w 10898372"/>
              <a:gd name="connsiteY6" fmla="*/ 5705921 h 5775034"/>
              <a:gd name="connsiteX7" fmla="*/ 0 w 10898372"/>
              <a:gd name="connsiteY7" fmla="*/ 2880320 h 5775034"/>
              <a:gd name="connsiteX0" fmla="*/ 9285499 w 10109475"/>
              <a:gd name="connsiteY0" fmla="*/ 0 h 5775034"/>
              <a:gd name="connsiteX1" fmla="*/ 9320578 w 10109475"/>
              <a:gd name="connsiteY1" fmla="*/ 54719 h 5775034"/>
              <a:gd name="connsiteX2" fmla="*/ 10109475 w 10109475"/>
              <a:gd name="connsiteY2" fmla="*/ 2880320 h 5775034"/>
              <a:gd name="connsiteX3" fmla="*/ 9320578 w 10109475"/>
              <a:gd name="connsiteY3" fmla="*/ 5705921 h 5775034"/>
              <a:gd name="connsiteX4" fmla="*/ 9276271 w 10109475"/>
              <a:gd name="connsiteY4" fmla="*/ 5775034 h 5775034"/>
              <a:gd name="connsiteX5" fmla="*/ 44308 w 10109475"/>
              <a:gd name="connsiteY5" fmla="*/ 5775034 h 5775034"/>
              <a:gd name="connsiteX6" fmla="*/ 0 w 10109475"/>
              <a:gd name="connsiteY6" fmla="*/ 5705921 h 5775034"/>
              <a:gd name="connsiteX0" fmla="*/ 9241191 w 10065167"/>
              <a:gd name="connsiteY0" fmla="*/ 0 h 5775034"/>
              <a:gd name="connsiteX1" fmla="*/ 9276270 w 10065167"/>
              <a:gd name="connsiteY1" fmla="*/ 54719 h 5775034"/>
              <a:gd name="connsiteX2" fmla="*/ 10065167 w 10065167"/>
              <a:gd name="connsiteY2" fmla="*/ 2880320 h 5775034"/>
              <a:gd name="connsiteX3" fmla="*/ 9276270 w 10065167"/>
              <a:gd name="connsiteY3" fmla="*/ 5705921 h 5775034"/>
              <a:gd name="connsiteX4" fmla="*/ 9231963 w 10065167"/>
              <a:gd name="connsiteY4" fmla="*/ 5775034 h 5775034"/>
              <a:gd name="connsiteX5" fmla="*/ 0 w 10065167"/>
              <a:gd name="connsiteY5" fmla="*/ 5775034 h 5775034"/>
              <a:gd name="connsiteX0" fmla="*/ 9228 w 833204"/>
              <a:gd name="connsiteY0" fmla="*/ 0 h 5775034"/>
              <a:gd name="connsiteX1" fmla="*/ 44307 w 833204"/>
              <a:gd name="connsiteY1" fmla="*/ 54719 h 5775034"/>
              <a:gd name="connsiteX2" fmla="*/ 833204 w 833204"/>
              <a:gd name="connsiteY2" fmla="*/ 2880320 h 5775034"/>
              <a:gd name="connsiteX3" fmla="*/ 44307 w 833204"/>
              <a:gd name="connsiteY3" fmla="*/ 5705921 h 5775034"/>
              <a:gd name="connsiteX4" fmla="*/ 0 w 833204"/>
              <a:gd name="connsiteY4" fmla="*/ 5775034 h 5775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3204" h="5775034">
                <a:moveTo>
                  <a:pt x="9228" y="0"/>
                </a:moveTo>
                <a:lnTo>
                  <a:pt x="44307" y="54719"/>
                </a:lnTo>
                <a:cubicBezTo>
                  <a:pt x="544921" y="878619"/>
                  <a:pt x="833204" y="1845804"/>
                  <a:pt x="833204" y="2880320"/>
                </a:cubicBezTo>
                <a:cubicBezTo>
                  <a:pt x="833204" y="3914837"/>
                  <a:pt x="544921" y="4882021"/>
                  <a:pt x="44307" y="5705921"/>
                </a:cubicBezTo>
                <a:lnTo>
                  <a:pt x="0" y="5775034"/>
                </a:lnTo>
              </a:path>
            </a:pathLst>
          </a:custGeom>
          <a:noFill/>
          <a:ln w="190500" cap="rnd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68BB19C-F297-BD15-DE03-72023B5C259D}"/>
              </a:ext>
            </a:extLst>
          </p:cNvPr>
          <p:cNvSpPr/>
          <p:nvPr/>
        </p:nvSpPr>
        <p:spPr>
          <a:xfrm>
            <a:off x="3858309" y="587969"/>
            <a:ext cx="278194" cy="2781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A7E2395-B620-D0F8-F937-47107EBB0F40}"/>
              </a:ext>
            </a:extLst>
          </p:cNvPr>
          <p:cNvSpPr/>
          <p:nvPr/>
        </p:nvSpPr>
        <p:spPr>
          <a:xfrm>
            <a:off x="4260438" y="1483280"/>
            <a:ext cx="278194" cy="2781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ADF716E-59D6-343C-C573-60430EC90FF8}"/>
              </a:ext>
            </a:extLst>
          </p:cNvPr>
          <p:cNvSpPr/>
          <p:nvPr/>
        </p:nvSpPr>
        <p:spPr>
          <a:xfrm>
            <a:off x="4494018" y="2378591"/>
            <a:ext cx="278194" cy="2781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FB48F0E-E8A0-6A74-B9FF-40172F2B5A2E}"/>
              </a:ext>
            </a:extLst>
          </p:cNvPr>
          <p:cNvSpPr/>
          <p:nvPr/>
        </p:nvSpPr>
        <p:spPr>
          <a:xfrm>
            <a:off x="4562777" y="3273902"/>
            <a:ext cx="278194" cy="2781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FA91520-09C7-3DE7-8FF2-2EB7FB1F9006}"/>
              </a:ext>
            </a:extLst>
          </p:cNvPr>
          <p:cNvSpPr/>
          <p:nvPr/>
        </p:nvSpPr>
        <p:spPr>
          <a:xfrm>
            <a:off x="4494018" y="4169213"/>
            <a:ext cx="278194" cy="2781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1161C9F6-DE51-725E-7497-64D72F66A824}"/>
              </a:ext>
            </a:extLst>
          </p:cNvPr>
          <p:cNvSpPr/>
          <p:nvPr/>
        </p:nvSpPr>
        <p:spPr>
          <a:xfrm>
            <a:off x="4260438" y="5064524"/>
            <a:ext cx="278194" cy="2781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DA45D16-4608-15D1-6649-CD3DD10AD666}"/>
              </a:ext>
            </a:extLst>
          </p:cNvPr>
          <p:cNvSpPr/>
          <p:nvPr/>
        </p:nvSpPr>
        <p:spPr>
          <a:xfrm>
            <a:off x="3858309" y="5959837"/>
            <a:ext cx="278194" cy="27819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A362C4FD-9B23-8E84-7C55-0B299EC26382}"/>
              </a:ext>
            </a:extLst>
          </p:cNvPr>
          <p:cNvSpPr/>
          <p:nvPr/>
        </p:nvSpPr>
        <p:spPr>
          <a:xfrm>
            <a:off x="4248340" y="384778"/>
            <a:ext cx="6896685" cy="68457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0" name="Isosceles Triangle 59">
            <a:extLst>
              <a:ext uri="{FF2B5EF4-FFF2-40B4-BE49-F238E27FC236}">
                <a16:creationId xmlns:a16="http://schemas.microsoft.com/office/drawing/2014/main" id="{14C914C1-3EDA-E4C0-35E3-0A9A93368510}"/>
              </a:ext>
            </a:extLst>
          </p:cNvPr>
          <p:cNvSpPr/>
          <p:nvPr/>
        </p:nvSpPr>
        <p:spPr>
          <a:xfrm rot="16200000">
            <a:off x="4167091" y="655059"/>
            <a:ext cx="209412" cy="14401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09490944-7A08-06B0-318C-0C516DF1671A}"/>
              </a:ext>
            </a:extLst>
          </p:cNvPr>
          <p:cNvSpPr txBox="1"/>
          <p:nvPr/>
        </p:nvSpPr>
        <p:spPr>
          <a:xfrm>
            <a:off x="4419221" y="542402"/>
            <a:ext cx="661268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Setting the Stage (you are here)</a:t>
            </a:r>
          </a:p>
        </p:txBody>
      </p:sp>
      <p:sp>
        <p:nvSpPr>
          <p:cNvPr id="77" name="Rectangle: Rounded Corners 76">
            <a:extLst>
              <a:ext uri="{FF2B5EF4-FFF2-40B4-BE49-F238E27FC236}">
                <a16:creationId xmlns:a16="http://schemas.microsoft.com/office/drawing/2014/main" id="{81D5B8E9-F6BF-3582-65DA-CDF500A3276B}"/>
              </a:ext>
            </a:extLst>
          </p:cNvPr>
          <p:cNvSpPr/>
          <p:nvPr/>
        </p:nvSpPr>
        <p:spPr>
          <a:xfrm>
            <a:off x="4650469" y="1278724"/>
            <a:ext cx="6896685" cy="68457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8412754E-FEFA-F4A7-0AE2-6CEA101717C9}"/>
              </a:ext>
            </a:extLst>
          </p:cNvPr>
          <p:cNvSpPr/>
          <p:nvPr/>
        </p:nvSpPr>
        <p:spPr>
          <a:xfrm rot="16200000">
            <a:off x="4569220" y="1549005"/>
            <a:ext cx="209412" cy="14401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0FB89EF-17DC-2013-965B-06E0F64D4959}"/>
              </a:ext>
            </a:extLst>
          </p:cNvPr>
          <p:cNvSpPr txBox="1"/>
          <p:nvPr/>
        </p:nvSpPr>
        <p:spPr>
          <a:xfrm>
            <a:off x="4821350" y="1436348"/>
            <a:ext cx="661268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Recognizing Financial Warning Signs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578FD38C-B52A-7EC2-0A01-9DA411BBF326}"/>
              </a:ext>
            </a:extLst>
          </p:cNvPr>
          <p:cNvSpPr/>
          <p:nvPr/>
        </p:nvSpPr>
        <p:spPr>
          <a:xfrm>
            <a:off x="4884049" y="2172671"/>
            <a:ext cx="6896685" cy="68457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1BFFAE14-5052-2633-4EFE-F876D101211F}"/>
              </a:ext>
            </a:extLst>
          </p:cNvPr>
          <p:cNvSpPr/>
          <p:nvPr/>
        </p:nvSpPr>
        <p:spPr>
          <a:xfrm rot="16200000">
            <a:off x="4802800" y="2442952"/>
            <a:ext cx="209412" cy="14401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A2552629-8639-FA82-FCE1-4DC011246168}"/>
              </a:ext>
            </a:extLst>
          </p:cNvPr>
          <p:cNvSpPr txBox="1"/>
          <p:nvPr/>
        </p:nvSpPr>
        <p:spPr>
          <a:xfrm>
            <a:off x="5160173" y="2392777"/>
            <a:ext cx="100990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IN" sz="1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308BFDC8-34BD-A1B6-2A65-76FC7BC4F59C}"/>
              </a:ext>
            </a:extLst>
          </p:cNvPr>
          <p:cNvSpPr txBox="1"/>
          <p:nvPr/>
        </p:nvSpPr>
        <p:spPr>
          <a:xfrm>
            <a:off x="5054930" y="2330295"/>
            <a:ext cx="661268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Anticipating Financial Obligations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C0BF4560-648E-D1E4-DDED-5FC8CC898572}"/>
              </a:ext>
            </a:extLst>
          </p:cNvPr>
          <p:cNvSpPr/>
          <p:nvPr/>
        </p:nvSpPr>
        <p:spPr>
          <a:xfrm>
            <a:off x="4952808" y="3066618"/>
            <a:ext cx="6896685" cy="68457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0095571B-9655-DD68-864F-83D66A6B2AF7}"/>
              </a:ext>
            </a:extLst>
          </p:cNvPr>
          <p:cNvSpPr/>
          <p:nvPr/>
        </p:nvSpPr>
        <p:spPr>
          <a:xfrm rot="16200000">
            <a:off x="4871559" y="3336899"/>
            <a:ext cx="209412" cy="14401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FCD8E3C-8E5F-6D19-D5FC-0499A0889DD0}"/>
              </a:ext>
            </a:extLst>
          </p:cNvPr>
          <p:cNvSpPr txBox="1"/>
          <p:nvPr/>
        </p:nvSpPr>
        <p:spPr>
          <a:xfrm>
            <a:off x="5123689" y="3224242"/>
            <a:ext cx="661268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Building Your Financial Routine</a:t>
            </a: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EBDD6F3E-0A90-71A5-5EF2-29ADB27B60A5}"/>
              </a:ext>
            </a:extLst>
          </p:cNvPr>
          <p:cNvSpPr/>
          <p:nvPr/>
        </p:nvSpPr>
        <p:spPr>
          <a:xfrm>
            <a:off x="4884049" y="3960565"/>
            <a:ext cx="6896685" cy="68457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2" name="Isosceles Triangle 101">
            <a:extLst>
              <a:ext uri="{FF2B5EF4-FFF2-40B4-BE49-F238E27FC236}">
                <a16:creationId xmlns:a16="http://schemas.microsoft.com/office/drawing/2014/main" id="{4935979F-3483-BC8D-2334-CF99B89384C6}"/>
              </a:ext>
            </a:extLst>
          </p:cNvPr>
          <p:cNvSpPr/>
          <p:nvPr/>
        </p:nvSpPr>
        <p:spPr>
          <a:xfrm rot="16200000">
            <a:off x="4802800" y="4230846"/>
            <a:ext cx="209412" cy="14401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0E8E8A1A-9A35-97F5-9F8B-DF773B020D6D}"/>
              </a:ext>
            </a:extLst>
          </p:cNvPr>
          <p:cNvSpPr txBox="1"/>
          <p:nvPr/>
        </p:nvSpPr>
        <p:spPr>
          <a:xfrm>
            <a:off x="5054930" y="4118189"/>
            <a:ext cx="661268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Managing Your Business Through Its Cycles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25C6837E-97AA-5A87-0877-3FB362622C50}"/>
              </a:ext>
            </a:extLst>
          </p:cNvPr>
          <p:cNvSpPr/>
          <p:nvPr/>
        </p:nvSpPr>
        <p:spPr>
          <a:xfrm>
            <a:off x="4650469" y="4854512"/>
            <a:ext cx="6896685" cy="68457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7313B694-C588-B001-BEAF-9EE0A9B01185}"/>
              </a:ext>
            </a:extLst>
          </p:cNvPr>
          <p:cNvSpPr/>
          <p:nvPr/>
        </p:nvSpPr>
        <p:spPr>
          <a:xfrm rot="16200000">
            <a:off x="4569220" y="5124793"/>
            <a:ext cx="209412" cy="14401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E87350CD-7AEB-9E34-28A8-9F87F56004A6}"/>
              </a:ext>
            </a:extLst>
          </p:cNvPr>
          <p:cNvSpPr txBox="1"/>
          <p:nvPr/>
        </p:nvSpPr>
        <p:spPr>
          <a:xfrm>
            <a:off x="4821350" y="5012136"/>
            <a:ext cx="661268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Taking Corrective Action</a:t>
            </a:r>
          </a:p>
        </p:txBody>
      </p:sp>
      <p:sp>
        <p:nvSpPr>
          <p:cNvPr id="117" name="Rectangle: Rounded Corners 116">
            <a:extLst>
              <a:ext uri="{FF2B5EF4-FFF2-40B4-BE49-F238E27FC236}">
                <a16:creationId xmlns:a16="http://schemas.microsoft.com/office/drawing/2014/main" id="{707A9789-3F54-DBBE-E4A7-6247987F32D1}"/>
              </a:ext>
            </a:extLst>
          </p:cNvPr>
          <p:cNvSpPr/>
          <p:nvPr/>
        </p:nvSpPr>
        <p:spPr>
          <a:xfrm>
            <a:off x="4248340" y="5748460"/>
            <a:ext cx="6896685" cy="684578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8" name="Isosceles Triangle 117">
            <a:extLst>
              <a:ext uri="{FF2B5EF4-FFF2-40B4-BE49-F238E27FC236}">
                <a16:creationId xmlns:a16="http://schemas.microsoft.com/office/drawing/2014/main" id="{1E1C846D-F312-1379-7B69-B7159F0EA8FF}"/>
              </a:ext>
            </a:extLst>
          </p:cNvPr>
          <p:cNvSpPr/>
          <p:nvPr/>
        </p:nvSpPr>
        <p:spPr>
          <a:xfrm rot="16200000">
            <a:off x="4167091" y="6018741"/>
            <a:ext cx="209412" cy="144016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425FA9A-67F1-D421-A4ED-597E00DDCDA7}"/>
              </a:ext>
            </a:extLst>
          </p:cNvPr>
          <p:cNvSpPr txBox="1"/>
          <p:nvPr/>
        </p:nvSpPr>
        <p:spPr>
          <a:xfrm>
            <a:off x="4419221" y="5906084"/>
            <a:ext cx="6612684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Creating Your Business First Aid Plan</a:t>
            </a:r>
          </a:p>
        </p:txBody>
      </p:sp>
    </p:spTree>
    <p:extLst>
      <p:ext uri="{BB962C8B-B14F-4D97-AF65-F5344CB8AC3E}">
        <p14:creationId xmlns:p14="http://schemas.microsoft.com/office/powerpoint/2010/main" val="1417943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60065-A998-CCBC-79DB-2CC41F8E8327}"/>
              </a:ext>
            </a:extLst>
          </p:cNvPr>
          <p:cNvSpPr txBox="1">
            <a:spLocks/>
          </p:cNvSpPr>
          <p:nvPr/>
        </p:nvSpPr>
        <p:spPr>
          <a:xfrm>
            <a:off x="2200656" y="2940814"/>
            <a:ext cx="4587802" cy="29462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70000"/>
              </a:lnSpc>
              <a:buNone/>
              <a:defRPr lang="en-US" sz="8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Module One: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4F07B42-2EFD-F185-0D98-77F3162D4E9F}"/>
              </a:ext>
            </a:extLst>
          </p:cNvPr>
          <p:cNvCxnSpPr/>
          <p:nvPr/>
        </p:nvCxnSpPr>
        <p:spPr>
          <a:xfrm>
            <a:off x="7241219" y="2769835"/>
            <a:ext cx="0" cy="2881159"/>
          </a:xfrm>
          <a:prstGeom prst="line">
            <a:avLst/>
          </a:prstGeom>
          <a:ln w="28575"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1">
            <a:extLst>
              <a:ext uri="{FF2B5EF4-FFF2-40B4-BE49-F238E27FC236}">
                <a16:creationId xmlns:a16="http://schemas.microsoft.com/office/drawing/2014/main" id="{3E2D2DF2-2EEF-DECB-974F-F92BDCCF3322}"/>
              </a:ext>
            </a:extLst>
          </p:cNvPr>
          <p:cNvSpPr txBox="1">
            <a:spLocks/>
          </p:cNvSpPr>
          <p:nvPr/>
        </p:nvSpPr>
        <p:spPr>
          <a:xfrm>
            <a:off x="7691763" y="2904236"/>
            <a:ext cx="4344640" cy="274675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 lang="en-US" sz="1700" kern="12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Setting the Stage</a:t>
            </a:r>
          </a:p>
        </p:txBody>
      </p:sp>
    </p:spTree>
    <p:extLst>
      <p:ext uri="{BB962C8B-B14F-4D97-AF65-F5344CB8AC3E}">
        <p14:creationId xmlns:p14="http://schemas.microsoft.com/office/powerpoint/2010/main" val="343249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415480" y="2286002"/>
            <a:ext cx="9361040" cy="1668947"/>
          </a:xfrm>
        </p:spPr>
        <p:txBody>
          <a:bodyPr>
            <a:normAutofit/>
          </a:bodyPr>
          <a:lstStyle/>
          <a:p>
            <a:r>
              <a:rPr lang="en-US" sz="3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"An ounce of prevention is worth a pound of cure."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6488" y="4531415"/>
            <a:ext cx="26853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Benjamin Franklin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7139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5645-839E-C9FB-2746-59EBBD248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5BE1965-368B-4F43-726D-04A86B708B7E}"/>
              </a:ext>
            </a:extLst>
          </p:cNvPr>
          <p:cNvSpPr txBox="1">
            <a:spLocks/>
          </p:cNvSpPr>
          <p:nvPr/>
        </p:nvSpPr>
        <p:spPr>
          <a:xfrm>
            <a:off x="7467600" y="2704"/>
            <a:ext cx="4724400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Setting the Stage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1F98DA9D-856E-14B0-E5EB-F5FC086022A2}"/>
              </a:ext>
            </a:extLst>
          </p:cNvPr>
          <p:cNvGrpSpPr>
            <a:grpSpLocks noChangeAspect="1"/>
          </p:cNvGrpSpPr>
          <p:nvPr/>
        </p:nvGrpSpPr>
        <p:grpSpPr>
          <a:xfrm>
            <a:off x="2825029" y="276510"/>
            <a:ext cx="6571690" cy="6304979"/>
            <a:chOff x="2236439" y="-387424"/>
            <a:chExt cx="7715944" cy="7402793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B404437-10B6-0AE0-D15D-9DAF8F63F9A4}"/>
                </a:ext>
              </a:extLst>
            </p:cNvPr>
            <p:cNvSpPr/>
            <p:nvPr/>
          </p:nvSpPr>
          <p:spPr>
            <a:xfrm>
              <a:off x="2236439" y="-387424"/>
              <a:ext cx="7715944" cy="7306570"/>
            </a:xfrm>
            <a:prstGeom prst="ellipse">
              <a:avLst/>
            </a:prstGeom>
            <a:gradFill>
              <a:gsLst>
                <a:gs pos="5000">
                  <a:srgbClr val="00082F">
                    <a:lumMod val="50000"/>
                    <a:lumOff val="50000"/>
                    <a:alpha val="0"/>
                  </a:srgbClr>
                </a:gs>
                <a:gs pos="100000">
                  <a:srgbClr val="00082F">
                    <a:lumMod val="75000"/>
                    <a:lumOff val="25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softEdge rad="1270000"/>
            </a:effectLst>
          </p:spPr>
          <p:txBody>
            <a:bodyPr rtlCol="0" anchor="ctr"/>
            <a:lstStyle/>
            <a:p>
              <a:pPr marL="0" marR="0" lvl="0" indent="0" algn="ctr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74EF1AC-CB61-F60C-5853-8DE335F8FD81}"/>
                </a:ext>
              </a:extLst>
            </p:cNvPr>
            <p:cNvSpPr/>
            <p:nvPr/>
          </p:nvSpPr>
          <p:spPr>
            <a:xfrm>
              <a:off x="5231187" y="-138420"/>
              <a:ext cx="1507329" cy="1146386"/>
            </a:xfrm>
            <a:prstGeom prst="ellipse">
              <a:avLst/>
            </a:prstGeom>
            <a:gradFill>
              <a:gsLst>
                <a:gs pos="0">
                  <a:srgbClr val="017FC8">
                    <a:alpha val="4000"/>
                  </a:srgbClr>
                </a:gs>
                <a:gs pos="81000">
                  <a:srgbClr val="017FC8"/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softEdge rad="139700"/>
            </a:effectLst>
          </p:spPr>
          <p:txBody>
            <a:bodyPr rtlCol="0" anchor="ctr"/>
            <a:lstStyle/>
            <a:p>
              <a:pPr marL="0" marR="0" lvl="0" indent="0" algn="ctr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27ECD4EC-C9B4-AB70-E771-C7666B591EDD}"/>
                </a:ext>
              </a:extLst>
            </p:cNvPr>
            <p:cNvSpPr/>
            <p:nvPr/>
          </p:nvSpPr>
          <p:spPr>
            <a:xfrm>
              <a:off x="3877394" y="-387424"/>
              <a:ext cx="4214917" cy="7306570"/>
            </a:xfrm>
            <a:prstGeom prst="ellipse">
              <a:avLst/>
            </a:prstGeom>
            <a:gradFill>
              <a:gsLst>
                <a:gs pos="25000">
                  <a:srgbClr val="00082F">
                    <a:lumMod val="50000"/>
                    <a:lumOff val="50000"/>
                    <a:alpha val="0"/>
                  </a:srgbClr>
                </a:gs>
                <a:gs pos="100000">
                  <a:srgbClr val="00082F">
                    <a:lumMod val="50000"/>
                    <a:lumOff val="50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softEdge rad="393700"/>
            </a:effectLst>
          </p:spPr>
          <p:txBody>
            <a:bodyPr rtlCol="0" anchor="ctr"/>
            <a:lstStyle/>
            <a:p>
              <a:pPr marL="0" marR="0" lvl="0" indent="0" algn="ctr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18A8F3F-B58E-2142-DD64-04BB5B5D3893}"/>
                </a:ext>
              </a:extLst>
            </p:cNvPr>
            <p:cNvSpPr/>
            <p:nvPr/>
          </p:nvSpPr>
          <p:spPr>
            <a:xfrm>
              <a:off x="4908351" y="30371"/>
              <a:ext cx="2153007" cy="5531511"/>
            </a:xfrm>
            <a:custGeom>
              <a:avLst/>
              <a:gdLst>
                <a:gd name="connsiteX0" fmla="*/ 820487 w 1440037"/>
                <a:gd name="connsiteY0" fmla="*/ 0 h 3596237"/>
                <a:gd name="connsiteX1" fmla="*/ 1440037 w 1440037"/>
                <a:gd name="connsiteY1" fmla="*/ 3577466 h 3596237"/>
                <a:gd name="connsiteX2" fmla="*/ 0 w 1440037"/>
                <a:gd name="connsiteY2" fmla="*/ 3596237 h 3596237"/>
                <a:gd name="connsiteX3" fmla="*/ 526657 w 1440037"/>
                <a:gd name="connsiteY3" fmla="*/ 0 h 3596237"/>
                <a:gd name="connsiteX4" fmla="*/ 820487 w 1440037"/>
                <a:gd name="connsiteY4" fmla="*/ 0 h 3596237"/>
                <a:gd name="connsiteX0" fmla="*/ 820487 w 1021332"/>
                <a:gd name="connsiteY0" fmla="*/ 0 h 3596237"/>
                <a:gd name="connsiteX1" fmla="*/ 1021332 w 1021332"/>
                <a:gd name="connsiteY1" fmla="*/ 3501877 h 3596237"/>
                <a:gd name="connsiteX2" fmla="*/ 0 w 1021332"/>
                <a:gd name="connsiteY2" fmla="*/ 3596237 h 3596237"/>
                <a:gd name="connsiteX3" fmla="*/ 526657 w 1021332"/>
                <a:gd name="connsiteY3" fmla="*/ 0 h 3596237"/>
                <a:gd name="connsiteX4" fmla="*/ 820487 w 1021332"/>
                <a:gd name="connsiteY4" fmla="*/ 0 h 3596237"/>
                <a:gd name="connsiteX0" fmla="*/ 303524 w 504369"/>
                <a:gd name="connsiteY0" fmla="*/ 0 h 3501877"/>
                <a:gd name="connsiteX1" fmla="*/ 504369 w 504369"/>
                <a:gd name="connsiteY1" fmla="*/ 3501877 h 3501877"/>
                <a:gd name="connsiteX2" fmla="*/ 0 w 504369"/>
                <a:gd name="connsiteY2" fmla="*/ 3490839 h 3501877"/>
                <a:gd name="connsiteX3" fmla="*/ 9694 w 504369"/>
                <a:gd name="connsiteY3" fmla="*/ 0 h 3501877"/>
                <a:gd name="connsiteX4" fmla="*/ 303524 w 504369"/>
                <a:gd name="connsiteY4" fmla="*/ 0 h 3501877"/>
                <a:gd name="connsiteX0" fmla="*/ 303524 w 504369"/>
                <a:gd name="connsiteY0" fmla="*/ 6599 h 3508476"/>
                <a:gd name="connsiteX1" fmla="*/ 504369 w 504369"/>
                <a:gd name="connsiteY1" fmla="*/ 3508476 h 3508476"/>
                <a:gd name="connsiteX2" fmla="*/ 0 w 504369"/>
                <a:gd name="connsiteY2" fmla="*/ 3497438 h 3508476"/>
                <a:gd name="connsiteX3" fmla="*/ 80715 w 504369"/>
                <a:gd name="connsiteY3" fmla="*/ 0 h 3508476"/>
                <a:gd name="connsiteX4" fmla="*/ 303524 w 504369"/>
                <a:gd name="connsiteY4" fmla="*/ 6599 h 3508476"/>
                <a:gd name="connsiteX0" fmla="*/ 374545 w 504369"/>
                <a:gd name="connsiteY0" fmla="*/ 26396 h 3508476"/>
                <a:gd name="connsiteX1" fmla="*/ 504369 w 504369"/>
                <a:gd name="connsiteY1" fmla="*/ 3508476 h 3508476"/>
                <a:gd name="connsiteX2" fmla="*/ 0 w 504369"/>
                <a:gd name="connsiteY2" fmla="*/ 3497438 h 3508476"/>
                <a:gd name="connsiteX3" fmla="*/ 80715 w 504369"/>
                <a:gd name="connsiteY3" fmla="*/ 0 h 3508476"/>
                <a:gd name="connsiteX4" fmla="*/ 374545 w 504369"/>
                <a:gd name="connsiteY4" fmla="*/ 26396 h 3508476"/>
                <a:gd name="connsiteX0" fmla="*/ 418933 w 504369"/>
                <a:gd name="connsiteY0" fmla="*/ 13198 h 3508476"/>
                <a:gd name="connsiteX1" fmla="*/ 504369 w 504369"/>
                <a:gd name="connsiteY1" fmla="*/ 3508476 h 3508476"/>
                <a:gd name="connsiteX2" fmla="*/ 0 w 504369"/>
                <a:gd name="connsiteY2" fmla="*/ 3497438 h 3508476"/>
                <a:gd name="connsiteX3" fmla="*/ 80715 w 504369"/>
                <a:gd name="connsiteY3" fmla="*/ 0 h 3508476"/>
                <a:gd name="connsiteX4" fmla="*/ 418933 w 504369"/>
                <a:gd name="connsiteY4" fmla="*/ 13198 h 3508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4369" h="3508476">
                  <a:moveTo>
                    <a:pt x="418933" y="13198"/>
                  </a:moveTo>
                  <a:lnTo>
                    <a:pt x="504369" y="3508476"/>
                  </a:lnTo>
                  <a:lnTo>
                    <a:pt x="0" y="3497438"/>
                  </a:lnTo>
                  <a:cubicBezTo>
                    <a:pt x="3231" y="2333825"/>
                    <a:pt x="77484" y="1163613"/>
                    <a:pt x="80715" y="0"/>
                  </a:cubicBezTo>
                  <a:lnTo>
                    <a:pt x="418933" y="13198"/>
                  </a:lnTo>
                  <a:close/>
                </a:path>
              </a:pathLst>
            </a:custGeom>
            <a:gradFill>
              <a:gsLst>
                <a:gs pos="8000">
                  <a:srgbClr val="00082F">
                    <a:lumMod val="75000"/>
                    <a:lumOff val="25000"/>
                    <a:alpha val="0"/>
                  </a:srgbClr>
                </a:gs>
                <a:gs pos="100000">
                  <a:srgbClr val="00082F">
                    <a:lumMod val="75000"/>
                    <a:lumOff val="25000"/>
                  </a:srgbClr>
                </a:gs>
              </a:gsLst>
              <a:lin ang="16200000" scaled="0"/>
            </a:gradFill>
            <a:ln w="25400" cap="flat" cmpd="sng" algn="ctr">
              <a:noFill/>
              <a:prstDash val="solid"/>
            </a:ln>
            <a:effectLst>
              <a:softEdge rad="546100"/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89485207-E3C7-3FDC-88A7-74BD8F107363}"/>
                </a:ext>
              </a:extLst>
            </p:cNvPr>
            <p:cNvSpPr/>
            <p:nvPr/>
          </p:nvSpPr>
          <p:spPr>
            <a:xfrm>
              <a:off x="5651548" y="30371"/>
              <a:ext cx="666609" cy="35484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D7DEFD40-CB9B-B704-6B56-C88E11AB5572}"/>
                </a:ext>
              </a:extLst>
            </p:cNvPr>
            <p:cNvSpPr/>
            <p:nvPr/>
          </p:nvSpPr>
          <p:spPr>
            <a:xfrm rot="5400000" flipH="1">
              <a:off x="5058718" y="2384397"/>
              <a:ext cx="2071384" cy="7190560"/>
            </a:xfrm>
            <a:prstGeom prst="ellipse">
              <a:avLst/>
            </a:prstGeom>
            <a:solidFill>
              <a:srgbClr val="017FC8"/>
            </a:solidFill>
            <a:ln w="25400" cap="flat" cmpd="sng" algn="ctr">
              <a:noFill/>
              <a:prstDash val="solid"/>
            </a:ln>
            <a:effectLst>
              <a:softEdge rad="533400"/>
            </a:effectLst>
          </p:spPr>
          <p:txBody>
            <a:bodyPr rtlCol="0" anchor="ctr"/>
            <a:lstStyle/>
            <a:p>
              <a:pPr marL="0" marR="0" lvl="0" indent="0" algn="ctr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F4FC42B-8C8B-A376-3B32-0C9C60D74EBF}"/>
                </a:ext>
              </a:extLst>
            </p:cNvPr>
            <p:cNvSpPr/>
            <p:nvPr/>
          </p:nvSpPr>
          <p:spPr>
            <a:xfrm>
              <a:off x="4519663" y="6107712"/>
              <a:ext cx="3149498" cy="380402"/>
            </a:xfrm>
            <a:prstGeom prst="ellipse">
              <a:avLst/>
            </a:prstGeom>
            <a:solidFill>
              <a:sysClr val="window" lastClr="FFFFFF">
                <a:alpha val="36000"/>
              </a:sysClr>
            </a:soli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rtlCol="0" anchor="ctr"/>
            <a:lstStyle/>
            <a:p>
              <a:pPr marL="0" marR="0" lvl="0" indent="0" algn="ctr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6" name="Freeform 5">
              <a:extLst>
                <a:ext uri="{FF2B5EF4-FFF2-40B4-BE49-F238E27FC236}">
                  <a16:creationId xmlns:a16="http://schemas.microsoft.com/office/drawing/2014/main" id="{DAFA146B-1AD5-E17F-965B-377C26A9291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5850" y="5544506"/>
              <a:ext cx="4937125" cy="998538"/>
            </a:xfrm>
            <a:custGeom>
              <a:avLst/>
              <a:gdLst>
                <a:gd name="T0" fmla="*/ 1257 w 1309"/>
                <a:gd name="T1" fmla="*/ 80 h 263"/>
                <a:gd name="T2" fmla="*/ 655 w 1309"/>
                <a:gd name="T3" fmla="*/ 0 h 263"/>
                <a:gd name="T4" fmla="*/ 49 w 1309"/>
                <a:gd name="T5" fmla="*/ 82 h 263"/>
                <a:gd name="T6" fmla="*/ 0 w 1309"/>
                <a:gd name="T7" fmla="*/ 80 h 263"/>
                <a:gd name="T8" fmla="*/ 0 w 1309"/>
                <a:gd name="T9" fmla="*/ 135 h 263"/>
                <a:gd name="T10" fmla="*/ 0 w 1309"/>
                <a:gd name="T11" fmla="*/ 135 h 263"/>
                <a:gd name="T12" fmla="*/ 655 w 1309"/>
                <a:gd name="T13" fmla="*/ 263 h 263"/>
                <a:gd name="T14" fmla="*/ 1309 w 1309"/>
                <a:gd name="T15" fmla="*/ 132 h 263"/>
                <a:gd name="T16" fmla="*/ 1309 w 1309"/>
                <a:gd name="T17" fmla="*/ 80 h 263"/>
                <a:gd name="T18" fmla="*/ 1257 w 1309"/>
                <a:gd name="T19" fmla="*/ 8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9" h="263">
                  <a:moveTo>
                    <a:pt x="1257" y="80"/>
                  </a:moveTo>
                  <a:cubicBezTo>
                    <a:pt x="1158" y="33"/>
                    <a:pt x="925" y="0"/>
                    <a:pt x="655" y="0"/>
                  </a:cubicBezTo>
                  <a:cubicBezTo>
                    <a:pt x="382" y="0"/>
                    <a:pt x="147" y="34"/>
                    <a:pt x="49" y="82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9" y="206"/>
                    <a:pt x="298" y="263"/>
                    <a:pt x="655" y="263"/>
                  </a:cubicBezTo>
                  <a:cubicBezTo>
                    <a:pt x="1016" y="263"/>
                    <a:pt x="1309" y="204"/>
                    <a:pt x="1309" y="132"/>
                  </a:cubicBezTo>
                  <a:cubicBezTo>
                    <a:pt x="1309" y="80"/>
                    <a:pt x="1309" y="80"/>
                    <a:pt x="1309" y="80"/>
                  </a:cubicBezTo>
                  <a:lnTo>
                    <a:pt x="1257" y="80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082F"/>
                </a:gs>
                <a:gs pos="21000">
                  <a:srgbClr val="00082F">
                    <a:lumMod val="90000"/>
                    <a:lumOff val="10000"/>
                  </a:srgb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7" name="Oval 6">
              <a:extLst>
                <a:ext uri="{FF2B5EF4-FFF2-40B4-BE49-F238E27FC236}">
                  <a16:creationId xmlns:a16="http://schemas.microsoft.com/office/drawing/2014/main" id="{08F71D35-6DC2-0C4F-0B68-5E29B5504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5850" y="5352419"/>
              <a:ext cx="4937125" cy="996950"/>
            </a:xfrm>
            <a:prstGeom prst="ellipse">
              <a:avLst/>
            </a:prstGeom>
            <a:gradFill flip="none" rotWithShape="1">
              <a:gsLst>
                <a:gs pos="100000">
                  <a:srgbClr val="017FC8">
                    <a:lumMod val="60000"/>
                    <a:lumOff val="40000"/>
                  </a:srgbClr>
                </a:gs>
                <a:gs pos="3000">
                  <a:srgbClr val="00082F">
                    <a:lumMod val="50000"/>
                    <a:lumOff val="50000"/>
                  </a:srgbClr>
                </a:gs>
              </a:gsLst>
              <a:lin ang="27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8" name="Freeform 7">
              <a:extLst>
                <a:ext uri="{FF2B5EF4-FFF2-40B4-BE49-F238E27FC236}">
                  <a16:creationId xmlns:a16="http://schemas.microsoft.com/office/drawing/2014/main" id="{48FA79D5-299D-2A86-74E0-05C5663A27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1938" y="5388931"/>
              <a:ext cx="4079875" cy="823913"/>
            </a:xfrm>
            <a:custGeom>
              <a:avLst/>
              <a:gdLst>
                <a:gd name="T0" fmla="*/ 1039 w 1082"/>
                <a:gd name="T1" fmla="*/ 66 h 217"/>
                <a:gd name="T2" fmla="*/ 541 w 1082"/>
                <a:gd name="T3" fmla="*/ 0 h 217"/>
                <a:gd name="T4" fmla="*/ 40 w 1082"/>
                <a:gd name="T5" fmla="*/ 67 h 217"/>
                <a:gd name="T6" fmla="*/ 0 w 1082"/>
                <a:gd name="T7" fmla="*/ 66 h 217"/>
                <a:gd name="T8" fmla="*/ 0 w 1082"/>
                <a:gd name="T9" fmla="*/ 111 h 217"/>
                <a:gd name="T10" fmla="*/ 0 w 1082"/>
                <a:gd name="T11" fmla="*/ 111 h 217"/>
                <a:gd name="T12" fmla="*/ 541 w 1082"/>
                <a:gd name="T13" fmla="*/ 217 h 217"/>
                <a:gd name="T14" fmla="*/ 1082 w 1082"/>
                <a:gd name="T15" fmla="*/ 109 h 217"/>
                <a:gd name="T16" fmla="*/ 1082 w 1082"/>
                <a:gd name="T17" fmla="*/ 66 h 217"/>
                <a:gd name="T18" fmla="*/ 1039 w 1082"/>
                <a:gd name="T19" fmla="*/ 66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82" h="217">
                  <a:moveTo>
                    <a:pt x="1039" y="66"/>
                  </a:moveTo>
                  <a:cubicBezTo>
                    <a:pt x="957" y="27"/>
                    <a:pt x="765" y="0"/>
                    <a:pt x="541" y="0"/>
                  </a:cubicBezTo>
                  <a:cubicBezTo>
                    <a:pt x="315" y="0"/>
                    <a:pt x="121" y="28"/>
                    <a:pt x="40" y="6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6" y="170"/>
                    <a:pt x="246" y="217"/>
                    <a:pt x="541" y="217"/>
                  </a:cubicBezTo>
                  <a:cubicBezTo>
                    <a:pt x="840" y="217"/>
                    <a:pt x="1082" y="169"/>
                    <a:pt x="1082" y="109"/>
                  </a:cubicBezTo>
                  <a:cubicBezTo>
                    <a:pt x="1082" y="66"/>
                    <a:pt x="1082" y="66"/>
                    <a:pt x="1082" y="66"/>
                  </a:cubicBezTo>
                  <a:lnTo>
                    <a:pt x="1039" y="66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082F"/>
                </a:gs>
                <a:gs pos="21000">
                  <a:srgbClr val="00082F">
                    <a:lumMod val="90000"/>
                    <a:lumOff val="10000"/>
                  </a:srgb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69" name="Oval 8">
              <a:extLst>
                <a:ext uri="{FF2B5EF4-FFF2-40B4-BE49-F238E27FC236}">
                  <a16:creationId xmlns:a16="http://schemas.microsoft.com/office/drawing/2014/main" id="{2C3D09D6-80C3-3D8C-C462-F562F078E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1938" y="5230181"/>
              <a:ext cx="4079875" cy="823913"/>
            </a:xfrm>
            <a:prstGeom prst="ellipse">
              <a:avLst/>
            </a:prstGeom>
            <a:gradFill flip="none" rotWithShape="1">
              <a:gsLst>
                <a:gs pos="100000">
                  <a:srgbClr val="017FC8">
                    <a:lumMod val="60000"/>
                    <a:lumOff val="40000"/>
                  </a:srgbClr>
                </a:gs>
                <a:gs pos="0">
                  <a:srgbClr val="00082F">
                    <a:lumMod val="50000"/>
                    <a:lumOff val="50000"/>
                  </a:srgbClr>
                </a:gs>
              </a:gsLst>
              <a:lin ang="27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0" name="Freeform 9">
              <a:extLst>
                <a:ext uri="{FF2B5EF4-FFF2-40B4-BE49-F238E27FC236}">
                  <a16:creationId xmlns:a16="http://schemas.microsoft.com/office/drawing/2014/main" id="{375499D4-2095-37F2-5DF9-24F2452B8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075" y="5260344"/>
              <a:ext cx="3357563" cy="676275"/>
            </a:xfrm>
            <a:custGeom>
              <a:avLst/>
              <a:gdLst>
                <a:gd name="T0" fmla="*/ 855 w 890"/>
                <a:gd name="T1" fmla="*/ 54 h 178"/>
                <a:gd name="T2" fmla="*/ 445 w 890"/>
                <a:gd name="T3" fmla="*/ 0 h 178"/>
                <a:gd name="T4" fmla="*/ 33 w 890"/>
                <a:gd name="T5" fmla="*/ 55 h 178"/>
                <a:gd name="T6" fmla="*/ 0 w 890"/>
                <a:gd name="T7" fmla="*/ 54 h 178"/>
                <a:gd name="T8" fmla="*/ 0 w 890"/>
                <a:gd name="T9" fmla="*/ 91 h 178"/>
                <a:gd name="T10" fmla="*/ 0 w 890"/>
                <a:gd name="T11" fmla="*/ 91 h 178"/>
                <a:gd name="T12" fmla="*/ 445 w 890"/>
                <a:gd name="T13" fmla="*/ 178 h 178"/>
                <a:gd name="T14" fmla="*/ 890 w 890"/>
                <a:gd name="T15" fmla="*/ 89 h 178"/>
                <a:gd name="T16" fmla="*/ 890 w 890"/>
                <a:gd name="T17" fmla="*/ 54 h 178"/>
                <a:gd name="T18" fmla="*/ 855 w 890"/>
                <a:gd name="T19" fmla="*/ 54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90" h="178">
                  <a:moveTo>
                    <a:pt x="855" y="54"/>
                  </a:moveTo>
                  <a:cubicBezTo>
                    <a:pt x="787" y="22"/>
                    <a:pt x="629" y="0"/>
                    <a:pt x="445" y="0"/>
                  </a:cubicBezTo>
                  <a:cubicBezTo>
                    <a:pt x="259" y="0"/>
                    <a:pt x="100" y="22"/>
                    <a:pt x="33" y="5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5" y="139"/>
                    <a:pt x="202" y="178"/>
                    <a:pt x="445" y="178"/>
                  </a:cubicBezTo>
                  <a:cubicBezTo>
                    <a:pt x="691" y="178"/>
                    <a:pt x="890" y="138"/>
                    <a:pt x="890" y="89"/>
                  </a:cubicBezTo>
                  <a:cubicBezTo>
                    <a:pt x="890" y="54"/>
                    <a:pt x="890" y="54"/>
                    <a:pt x="890" y="54"/>
                  </a:cubicBezTo>
                  <a:lnTo>
                    <a:pt x="855" y="54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00082F"/>
                </a:gs>
                <a:gs pos="21000">
                  <a:srgbClr val="00082F">
                    <a:lumMod val="90000"/>
                    <a:lumOff val="10000"/>
                  </a:srgbClr>
                </a:gs>
              </a:gsLst>
              <a:lin ang="108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1" name="Oval 10">
              <a:extLst>
                <a:ext uri="{FF2B5EF4-FFF2-40B4-BE49-F238E27FC236}">
                  <a16:creationId xmlns:a16="http://schemas.microsoft.com/office/drawing/2014/main" id="{7FBE6FB8-CFE4-C35A-6EFB-D69006722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0075" y="5128581"/>
              <a:ext cx="3357563" cy="674688"/>
            </a:xfrm>
            <a:prstGeom prst="ellipse">
              <a:avLst/>
            </a:prstGeom>
            <a:gradFill flip="none" rotWithShape="1">
              <a:gsLst>
                <a:gs pos="100000">
                  <a:srgbClr val="017FC8">
                    <a:lumMod val="60000"/>
                    <a:lumOff val="40000"/>
                  </a:srgbClr>
                </a:gs>
                <a:gs pos="0">
                  <a:srgbClr val="00082F">
                    <a:lumMod val="50000"/>
                    <a:lumOff val="50000"/>
                  </a:srgbClr>
                </a:gs>
              </a:gsLst>
              <a:lin ang="2700000" scaled="1"/>
              <a:tileRect/>
            </a:gra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98CD74C0-A73B-3B98-9FB3-D643EA9F101C}"/>
                </a:ext>
              </a:extLst>
            </p:cNvPr>
            <p:cNvSpPr/>
            <p:nvPr/>
          </p:nvSpPr>
          <p:spPr>
            <a:xfrm>
              <a:off x="4783123" y="5220568"/>
              <a:ext cx="2657504" cy="455428"/>
            </a:xfrm>
            <a:prstGeom prst="ellipse">
              <a:avLst/>
            </a:prstGeom>
            <a:gradFill flip="none" rotWithShape="1">
              <a:gsLst>
                <a:gs pos="25000">
                  <a:srgbClr val="00082F">
                    <a:lumMod val="50000"/>
                    <a:lumOff val="50000"/>
                  </a:srgbClr>
                </a:gs>
                <a:gs pos="100000">
                  <a:srgbClr val="00082F">
                    <a:lumMod val="75000"/>
                    <a:lumOff val="25000"/>
                  </a:srgbClr>
                </a:gs>
              </a:gsLst>
              <a:lin ang="135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rtlCol="0" anchor="ctr"/>
            <a:lstStyle/>
            <a:p>
              <a:pPr marL="0" marR="0" lvl="0" indent="0" algn="ctr" defTabSz="12189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A0845E8D-C493-BA2D-6A73-EE5A3491CD0F}"/>
                </a:ext>
              </a:extLst>
            </p:cNvPr>
            <p:cNvGrpSpPr/>
            <p:nvPr/>
          </p:nvGrpSpPr>
          <p:grpSpPr>
            <a:xfrm rot="1424211">
              <a:off x="4133974" y="1030843"/>
              <a:ext cx="1233756" cy="3129810"/>
              <a:chOff x="4333460" y="1558061"/>
              <a:chExt cx="874644" cy="2218809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D06C0F35-56D8-D9AB-A864-F0E14314F7BF}"/>
                  </a:ext>
                </a:extLst>
              </p:cNvPr>
              <p:cNvSpPr/>
              <p:nvPr/>
            </p:nvSpPr>
            <p:spPr>
              <a:xfrm>
                <a:off x="4333460" y="2902226"/>
                <a:ext cx="874644" cy="874644"/>
              </a:xfrm>
              <a:prstGeom prst="ellipse">
                <a:avLst/>
              </a:prstGeom>
              <a:solidFill>
                <a:srgbClr val="00082F">
                  <a:lumMod val="25000"/>
                  <a:lumOff val="75000"/>
                  <a:alpha val="21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F039FC5E-0B3A-CC70-5863-4C501D04B89B}"/>
                  </a:ext>
                </a:extLst>
              </p:cNvPr>
              <p:cNvSpPr/>
              <p:nvPr/>
            </p:nvSpPr>
            <p:spPr>
              <a:xfrm>
                <a:off x="4638260" y="2359761"/>
                <a:ext cx="265044" cy="265044"/>
              </a:xfrm>
              <a:prstGeom prst="ellipse">
                <a:avLst/>
              </a:prstGeom>
              <a:solidFill>
                <a:srgbClr val="00082F">
                  <a:lumMod val="25000"/>
                  <a:lumOff val="75000"/>
                  <a:alpha val="21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4A4B3C9C-0BA8-CB47-235A-D8DD60E87125}"/>
                  </a:ext>
                </a:extLst>
              </p:cNvPr>
              <p:cNvSpPr/>
              <p:nvPr/>
            </p:nvSpPr>
            <p:spPr>
              <a:xfrm>
                <a:off x="4460287" y="1558061"/>
                <a:ext cx="620991" cy="620991"/>
              </a:xfrm>
              <a:prstGeom prst="ellipse">
                <a:avLst/>
              </a:prstGeom>
              <a:solidFill>
                <a:srgbClr val="00082F">
                  <a:lumMod val="25000"/>
                  <a:lumOff val="75000"/>
                  <a:alpha val="21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E740618F-6A3F-838C-5ADC-6C6D5587ABAC}"/>
                  </a:ext>
                </a:extLst>
              </p:cNvPr>
              <p:cNvSpPr/>
              <p:nvPr/>
            </p:nvSpPr>
            <p:spPr>
              <a:xfrm>
                <a:off x="4664765" y="1895062"/>
                <a:ext cx="212034" cy="212034"/>
              </a:xfrm>
              <a:prstGeom prst="ellipse">
                <a:avLst/>
              </a:prstGeom>
              <a:solidFill>
                <a:srgbClr val="00082F">
                  <a:lumMod val="25000"/>
                  <a:lumOff val="75000"/>
                  <a:alpha val="21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B65C20D1-3699-07D3-9093-2255C125788C}"/>
                  </a:ext>
                </a:extLst>
              </p:cNvPr>
              <p:cNvSpPr/>
              <p:nvPr/>
            </p:nvSpPr>
            <p:spPr>
              <a:xfrm>
                <a:off x="4545495" y="2955234"/>
                <a:ext cx="450574" cy="450574"/>
              </a:xfrm>
              <a:prstGeom prst="ellipse">
                <a:avLst/>
              </a:prstGeom>
              <a:solidFill>
                <a:srgbClr val="00082F">
                  <a:lumMod val="25000"/>
                  <a:lumOff val="75000"/>
                  <a:alpha val="21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A4877B62-ED48-68D1-06DE-1A55386EFF3D}"/>
                  </a:ext>
                </a:extLst>
              </p:cNvPr>
              <p:cNvSpPr/>
              <p:nvPr/>
            </p:nvSpPr>
            <p:spPr>
              <a:xfrm>
                <a:off x="4726676" y="1680748"/>
                <a:ext cx="88212" cy="88212"/>
              </a:xfrm>
              <a:prstGeom prst="ellipse">
                <a:avLst/>
              </a:prstGeom>
              <a:solidFill>
                <a:srgbClr val="00082F">
                  <a:lumMod val="25000"/>
                  <a:lumOff val="75000"/>
                  <a:alpha val="21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210CDAD0-A07E-F602-F9D0-9D92B73B0453}"/>
                  </a:ext>
                </a:extLst>
              </p:cNvPr>
              <p:cNvSpPr/>
              <p:nvPr/>
            </p:nvSpPr>
            <p:spPr>
              <a:xfrm>
                <a:off x="4726676" y="2702730"/>
                <a:ext cx="88212" cy="88212"/>
              </a:xfrm>
              <a:prstGeom prst="ellipse">
                <a:avLst/>
              </a:prstGeom>
              <a:solidFill>
                <a:srgbClr val="00082F">
                  <a:lumMod val="25000"/>
                  <a:lumOff val="75000"/>
                  <a:alpha val="21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2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Segoe U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3D4A3DD-BF01-1DD3-0534-FEE94CB2307C}"/>
              </a:ext>
            </a:extLst>
          </p:cNvPr>
          <p:cNvSpPr txBox="1"/>
          <p:nvPr/>
        </p:nvSpPr>
        <p:spPr>
          <a:xfrm>
            <a:off x="622169" y="2243801"/>
            <a:ext cx="10972800" cy="86793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What's usually the first indication that a small business is getting into financial trouble?</a:t>
            </a:r>
          </a:p>
        </p:txBody>
      </p:sp>
    </p:spTree>
    <p:extLst>
      <p:ext uri="{BB962C8B-B14F-4D97-AF65-F5344CB8AC3E}">
        <p14:creationId xmlns:p14="http://schemas.microsoft.com/office/powerpoint/2010/main" val="3283458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26763-A616-8E86-92E0-3D94EB516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D378E6B-D143-B0B1-DADA-0B84361479D9}"/>
              </a:ext>
            </a:extLst>
          </p:cNvPr>
          <p:cNvSpPr txBox="1">
            <a:spLocks/>
          </p:cNvSpPr>
          <p:nvPr/>
        </p:nvSpPr>
        <p:spPr>
          <a:xfrm>
            <a:off x="4581427" y="2704"/>
            <a:ext cx="7610573" cy="61798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00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Alex Has a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11331E-16BD-746E-29EC-C8476296847A}"/>
              </a:ext>
            </a:extLst>
          </p:cNvPr>
          <p:cNvSpPr txBox="1"/>
          <p:nvPr/>
        </p:nvSpPr>
        <p:spPr>
          <a:xfrm>
            <a:off x="631596" y="1559258"/>
            <a:ext cx="10944519" cy="373948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developed a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cash-flow forecast for the slow season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forecast identified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potential shortages and the need for reserves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Several months have passed, and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actual results aren't matching expectations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needs a way to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recognize changes before they become serious problems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496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FC453-4548-8930-84DF-A933F1521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41E2CDE-8180-E77A-17C0-6A547A934B11}"/>
              </a:ext>
            </a:extLst>
          </p:cNvPr>
          <p:cNvSpPr txBox="1">
            <a:spLocks/>
          </p:cNvSpPr>
          <p:nvPr/>
        </p:nvSpPr>
        <p:spPr>
          <a:xfrm>
            <a:off x="4166647" y="2704"/>
            <a:ext cx="8025353" cy="61798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rgbClr val="000000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Now What?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A88B9-DA44-52BF-6008-837B78494F81}"/>
              </a:ext>
            </a:extLst>
          </p:cNvPr>
          <p:cNvSpPr txBox="1"/>
          <p:nvPr/>
        </p:nvSpPr>
        <p:spPr>
          <a:xfrm>
            <a:off x="631596" y="600021"/>
            <a:ext cx="10944519" cy="565795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did what we encouraged everyone to do in Workshop 1: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looked ahead and made a plan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But having a forecast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doesn't guarantee the business will follow it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 change, expenses increase, and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unexpected obligations arise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question now is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whether Alex has the financial habits needed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to spot those changes and respond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Let's look at some of the warning signs Alex might encounter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see how many of them could apply to our own businesses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99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60065-A998-CCBC-79DB-2CC41F8E8327}"/>
              </a:ext>
            </a:extLst>
          </p:cNvPr>
          <p:cNvSpPr txBox="1">
            <a:spLocks/>
          </p:cNvSpPr>
          <p:nvPr/>
        </p:nvSpPr>
        <p:spPr>
          <a:xfrm>
            <a:off x="2200656" y="2940814"/>
            <a:ext cx="4587802" cy="29462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70000"/>
              </a:lnSpc>
              <a:buNone/>
              <a:defRPr lang="en-US" sz="8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7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Module Two: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4F07B42-2EFD-F185-0D98-77F3162D4E9F}"/>
              </a:ext>
            </a:extLst>
          </p:cNvPr>
          <p:cNvCxnSpPr/>
          <p:nvPr/>
        </p:nvCxnSpPr>
        <p:spPr>
          <a:xfrm>
            <a:off x="7241219" y="2769835"/>
            <a:ext cx="0" cy="2881159"/>
          </a:xfrm>
          <a:prstGeom prst="line">
            <a:avLst/>
          </a:prstGeom>
          <a:ln w="28575"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31">
            <a:extLst>
              <a:ext uri="{FF2B5EF4-FFF2-40B4-BE49-F238E27FC236}">
                <a16:creationId xmlns:a16="http://schemas.microsoft.com/office/drawing/2014/main" id="{3E2D2DF2-2EEF-DECB-974F-F92BDCCF3322}"/>
              </a:ext>
            </a:extLst>
          </p:cNvPr>
          <p:cNvSpPr txBox="1">
            <a:spLocks/>
          </p:cNvSpPr>
          <p:nvPr/>
        </p:nvSpPr>
        <p:spPr>
          <a:xfrm>
            <a:off x="7691762" y="2904236"/>
            <a:ext cx="4416643" cy="2746756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 lang="en-US" sz="1700" kern="12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Spot the Warning Signs</a:t>
            </a:r>
          </a:p>
        </p:txBody>
      </p:sp>
    </p:spTree>
    <p:extLst>
      <p:ext uri="{BB962C8B-B14F-4D97-AF65-F5344CB8AC3E}">
        <p14:creationId xmlns:p14="http://schemas.microsoft.com/office/powerpoint/2010/main" val="41918340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90EFA-A9FF-48EC-F4F1-93D29EED0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054F9FB-767C-20BB-3882-1DFF3DB66197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Financial Reality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3680EFE-128E-7EB9-B1B5-13DDA00D5FAC}"/>
              </a:ext>
            </a:extLst>
          </p:cNvPr>
          <p:cNvSpPr txBox="1"/>
          <p:nvPr/>
        </p:nvSpPr>
        <p:spPr>
          <a:xfrm>
            <a:off x="584462" y="2224064"/>
            <a:ext cx="11018221" cy="24098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514350" lvl="0" indent="-51435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trouble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rarely begins the day a business runs out of money</a:t>
            </a:r>
          </a:p>
          <a:p>
            <a:pPr marL="514350" lvl="0" indent="-51435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There are usually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warning signs along the way</a:t>
            </a:r>
          </a:p>
          <a:p>
            <a:pPr marL="514350" lvl="0" indent="-51435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challenge is recognizing those signs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while we still have options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306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AD336-1ABA-BCA9-6765-063C538D3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F432A03-D2F0-6D70-A08F-FF8BD9330397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The Warning Signs Are There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8FDA91-B8B7-0DE0-6D11-7C20CCE66469}"/>
              </a:ext>
            </a:extLst>
          </p:cNvPr>
          <p:cNvSpPr txBox="1"/>
          <p:nvPr/>
        </p:nvSpPr>
        <p:spPr>
          <a:xfrm>
            <a:off x="584462" y="1523360"/>
            <a:ext cx="11018221" cy="3811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is your business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telling you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Cash balances are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declining faster than expected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Credit card balances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continue to increase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Vendors are being paid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later than usual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 are holding steady,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but profits are shrinking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Personal funds are regularly needed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cover business expenses</a:t>
            </a:r>
          </a:p>
        </p:txBody>
      </p:sp>
    </p:spTree>
    <p:extLst>
      <p:ext uri="{BB962C8B-B14F-4D97-AF65-F5344CB8AC3E}">
        <p14:creationId xmlns:p14="http://schemas.microsoft.com/office/powerpoint/2010/main" val="88110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4F4A9-593E-A39E-A48A-559CECB9B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3D91576-0900-6180-E1D7-622D26281B9C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The Warning Signs Are There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FE57B2-06A0-F98A-6670-FF2277D0D459}"/>
              </a:ext>
            </a:extLst>
          </p:cNvPr>
          <p:cNvSpPr txBox="1"/>
          <p:nvPr/>
        </p:nvSpPr>
        <p:spPr>
          <a:xfrm>
            <a:off x="584462" y="1218148"/>
            <a:ext cx="11018221" cy="442172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single warning sign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automatically means a business is in trouble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for example: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temporary increase in credit card balances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might be expected during seasonal inventory purchases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But when several indicators move in the wrong direction,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it's time to investigate</a:t>
            </a:r>
          </a:p>
          <a:p>
            <a:pPr lvl="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warning sign is a reason to ask questions,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not necessarily evidence of a crisis</a:t>
            </a:r>
          </a:p>
        </p:txBody>
      </p:sp>
    </p:spTree>
    <p:extLst>
      <p:ext uri="{BB962C8B-B14F-4D97-AF65-F5344CB8AC3E}">
        <p14:creationId xmlns:p14="http://schemas.microsoft.com/office/powerpoint/2010/main" val="185804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19A06-B2C2-B913-1659-505BB66C5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D2A958B-D18A-5DAD-3C58-E7C0189DFA6F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Alex's Financial Check-Up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746C36-3196-FDB7-C673-A8435245102E}"/>
              </a:ext>
            </a:extLst>
          </p:cNvPr>
          <p:cNvSpPr txBox="1"/>
          <p:nvPr/>
        </p:nvSpPr>
        <p:spPr>
          <a:xfrm>
            <a:off x="586889" y="617270"/>
            <a:ext cx="11018221" cy="145680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has some concerns</a:t>
            </a: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Several months after developing the winter forecast,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reviews the business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9BD7035-CF85-C804-D0F6-A3B8F9C45B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103709"/>
              </p:ext>
            </p:extLst>
          </p:nvPr>
        </p:nvGraphicFramePr>
        <p:xfrm>
          <a:off x="586889" y="2059370"/>
          <a:ext cx="10766910" cy="228600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5653655">
                  <a:extLst>
                    <a:ext uri="{9D8B030D-6E8A-4147-A177-3AD203B41FA5}">
                      <a16:colId xmlns:a16="http://schemas.microsoft.com/office/drawing/2014/main" val="4130149881"/>
                    </a:ext>
                  </a:extLst>
                </a:gridCol>
                <a:gridCol w="2592371">
                  <a:extLst>
                    <a:ext uri="{9D8B030D-6E8A-4147-A177-3AD203B41FA5}">
                      <a16:colId xmlns:a16="http://schemas.microsoft.com/office/drawing/2014/main" val="2054588088"/>
                    </a:ext>
                  </a:extLst>
                </a:gridCol>
                <a:gridCol w="2520884">
                  <a:extLst>
                    <a:ext uri="{9D8B030D-6E8A-4147-A177-3AD203B41FA5}">
                      <a16:colId xmlns:a16="http://schemas.microsoft.com/office/drawing/2014/main" val="26495330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Financial indicator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Expected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Actual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41531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January sales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$4,000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$3,200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18297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January business payments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$7,000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$7,600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36198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January owner draw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$2,000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$2,000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8787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January ending cash*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$13,000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$11,600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838185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3182C1B-2AE4-D316-DC58-64DB6C2EAED3}"/>
              </a:ext>
            </a:extLst>
          </p:cNvPr>
          <p:cNvSpPr txBox="1"/>
          <p:nvPr/>
        </p:nvSpPr>
        <p:spPr>
          <a:xfrm>
            <a:off x="586890" y="1559176"/>
            <a:ext cx="110182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Scenario — January results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8865F0-0FB1-CF5E-9076-F0711EA325EE}"/>
              </a:ext>
            </a:extLst>
          </p:cNvPr>
          <p:cNvSpPr txBox="1"/>
          <p:nvPr/>
        </p:nvSpPr>
        <p:spPr>
          <a:xfrm>
            <a:off x="712544" y="4345370"/>
            <a:ext cx="107669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*</a:t>
            </a:r>
            <a:r>
              <a:rPr lang="en-US" sz="12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Assumes October–December matched the original forecast and no other cash-flow changes occurred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9F9B22-2F7A-1137-AB91-F59D745E23C9}"/>
              </a:ext>
            </a:extLst>
          </p:cNvPr>
          <p:cNvSpPr txBox="1"/>
          <p:nvPr/>
        </p:nvSpPr>
        <p:spPr>
          <a:xfrm>
            <a:off x="586890" y="4573206"/>
            <a:ext cx="110182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do you see?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 is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$800 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below forecast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Payments are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$600 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above forecast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 puts January’s ending cash $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1400 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below forecast</a:t>
            </a:r>
          </a:p>
        </p:txBody>
      </p:sp>
    </p:spTree>
    <p:extLst>
      <p:ext uri="{BB962C8B-B14F-4D97-AF65-F5344CB8AC3E}">
        <p14:creationId xmlns:p14="http://schemas.microsoft.com/office/powerpoint/2010/main" val="354438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774EB-54B3-7364-2A8F-CECF7A580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E6169BB-585F-3741-9B26-0F6375791391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Exercise: What Would You Investigate?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4E534B-E5E8-FAEA-8972-D9BB49C72600}"/>
              </a:ext>
            </a:extLst>
          </p:cNvPr>
          <p:cNvSpPr txBox="1"/>
          <p:nvPr/>
        </p:nvSpPr>
        <p:spPr>
          <a:xfrm>
            <a:off x="584462" y="487177"/>
            <a:ext cx="11018221" cy="588366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Spot the warning signs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concerns you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about Alex's January results?</a:t>
            </a: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Lower sales and higher expenses</a:t>
            </a: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lang="en-US" sz="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additional information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would you want?</a:t>
            </a: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should investigate the causes of both changes</a:t>
            </a: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lang="en-US" sz="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could happen if February and March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follow the same pattern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Cash could fall below the planned reserve cushion</a:t>
            </a: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lang="en-US" sz="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Should Alex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take action now or wait another month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should update the forecast rather than wait for a cash shortage</a:t>
            </a: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lang="en-US" sz="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We're not solving Alex's problem yet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we'll return to corrective action in M7</a:t>
            </a:r>
          </a:p>
        </p:txBody>
      </p:sp>
    </p:spTree>
    <p:extLst>
      <p:ext uri="{BB962C8B-B14F-4D97-AF65-F5344CB8AC3E}">
        <p14:creationId xmlns:p14="http://schemas.microsoft.com/office/powerpoint/2010/main" val="87985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27733-7699-A99A-7786-F5784445C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62C1CA1-C21B-5E10-B055-5EDD95A90924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When Business Problems Reach Home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2C1FF9E-7A2F-6DF7-9D95-C4CECB958015}"/>
              </a:ext>
            </a:extLst>
          </p:cNvPr>
          <p:cNvSpPr txBox="1"/>
          <p:nvPr/>
        </p:nvSpPr>
        <p:spPr>
          <a:xfrm>
            <a:off x="584462" y="1431026"/>
            <a:ext cx="11018221" cy="399596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Household Warning Signs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Personal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credit balances are increasing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cover everyday expenses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Household bills are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being delayed or paid from savings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Owner draws aren't enough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cover essential household needs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Business and personal funds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are being mixed to cover shortfalls</a:t>
            </a:r>
          </a:p>
          <a:p>
            <a:pPr marL="342900" lvl="0" indent="-342900" defTabSz="914354">
              <a:lnSpc>
                <a:spcPct val="15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pressure is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making it harder to make sound decisions</a:t>
            </a:r>
          </a:p>
        </p:txBody>
      </p:sp>
    </p:spTree>
    <p:extLst>
      <p:ext uri="{BB962C8B-B14F-4D97-AF65-F5344CB8AC3E}">
        <p14:creationId xmlns:p14="http://schemas.microsoft.com/office/powerpoint/2010/main" val="3743277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CFFB5-3CE4-E0ED-57D5-A1B980E69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E35B368-E99F-0FC0-3B2F-A87FF62A0441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Elisabeth – Discussion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0C6E827-24ED-550F-3DFF-02F5C9C00EF7}"/>
              </a:ext>
            </a:extLst>
          </p:cNvPr>
          <p:cNvSpPr txBox="1"/>
          <p:nvPr/>
        </p:nvSpPr>
        <p:spPr>
          <a:xfrm>
            <a:off x="584462" y="648761"/>
            <a:ext cx="11018221" cy="556049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business income becomes unpredictable,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effects often show up in household finances</a:t>
            </a: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owner might begin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relying more heavily on credit cards, postponing household bills, or withdrawing savings to cover everyday expenses</a:t>
            </a: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Those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are warning signs too</a:t>
            </a: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Owners must recognize when financial pressure is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shifting from the business to the household</a:t>
            </a:r>
          </a:p>
          <a:p>
            <a:pPr marL="342900" lvl="0" indent="-342900" defTabSz="914354"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Ignoring that connection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can make both situations more difficult</a:t>
            </a: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endParaRPr lang="en-US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are some household financial changes that might tell a business owner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it's time to revisit the business plan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There is a distinction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between an occasional planned adjustment and a recurring financial shortfall</a:t>
            </a:r>
          </a:p>
        </p:txBody>
      </p:sp>
    </p:spTree>
    <p:extLst>
      <p:ext uri="{BB962C8B-B14F-4D97-AF65-F5344CB8AC3E}">
        <p14:creationId xmlns:p14="http://schemas.microsoft.com/office/powerpoint/2010/main" val="150615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3B4CC-C6B5-5C1C-8578-69395896C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58DA2CF-8F96-C7E5-4CB6-942010FF5597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Your Business Financial Check-Up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52D5C6-A12A-44D4-172F-95DCD7A8E1A4}"/>
              </a:ext>
            </a:extLst>
          </p:cNvPr>
          <p:cNvSpPr txBox="1"/>
          <p:nvPr/>
        </p:nvSpPr>
        <p:spPr>
          <a:xfrm>
            <a:off x="584462" y="551299"/>
            <a:ext cx="11018221" cy="57554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>
              <a:buNone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your business review each statement and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assign a color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>
              <a:buNone/>
            </a:pPr>
            <a:r>
              <a:rPr lang="en-US" dirty="0">
                <a:solidFill>
                  <a:srgbClr val="00B05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Green: Comfortable</a:t>
            </a:r>
          </a:p>
          <a:p>
            <a:pPr>
              <a:buNone/>
            </a:pPr>
            <a:r>
              <a:rPr lang="en-US" dirty="0">
                <a:solidFill>
                  <a:srgbClr val="FFFF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Yellow: Needs attention</a:t>
            </a:r>
          </a:p>
          <a:p>
            <a:pPr>
              <a:buNone/>
            </a:pPr>
            <a:r>
              <a:rPr lang="en-US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Red: Needs action</a:t>
            </a:r>
          </a:p>
          <a:p>
            <a:pPr>
              <a:buNone/>
            </a:pPr>
            <a:endParaRPr lang="en-US" sz="16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buNone/>
            </a:pPr>
            <a:r>
              <a:rPr lang="en-US" sz="16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All answers are private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know how much cash my business needs over the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next 30–60 days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know when my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major financial obligations are due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review sales, expenses, and cash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against expectations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can identify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whether my business is supporting my household needs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 recognize when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trends require attention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Based on your answers,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which yellow or red item needs your attention first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Consider whether your chosen issue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involves business finances, household finances, or both</a:t>
            </a:r>
          </a:p>
        </p:txBody>
      </p:sp>
    </p:spTree>
    <p:extLst>
      <p:ext uri="{BB962C8B-B14F-4D97-AF65-F5344CB8AC3E}">
        <p14:creationId xmlns:p14="http://schemas.microsoft.com/office/powerpoint/2010/main" val="39513806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C1FF6-F6AF-DDD7-1EA6-8B5D5255F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50909C9-8201-7206-91A2-119F52966CF9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Closing Thought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E0F1AA-0637-0259-F7C9-981E3DE21653}"/>
              </a:ext>
            </a:extLst>
          </p:cNvPr>
          <p:cNvSpPr txBox="1"/>
          <p:nvPr/>
        </p:nvSpPr>
        <p:spPr>
          <a:xfrm>
            <a:off x="584462" y="1351518"/>
            <a:ext cx="11018221" cy="415498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warning signs don't always tell us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exactly what's wrong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They tell us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where to look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Recognizing them early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gives us more time to make informed decisions</a:t>
            </a: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of the easiest ways to get into financial trouble is to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overlook an obligation we knew was coming</a:t>
            </a: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Elisabeth is going to show us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a simple calendar can help prevent that</a:t>
            </a:r>
          </a:p>
        </p:txBody>
      </p:sp>
    </p:spTree>
    <p:extLst>
      <p:ext uri="{BB962C8B-B14F-4D97-AF65-F5344CB8AC3E}">
        <p14:creationId xmlns:p14="http://schemas.microsoft.com/office/powerpoint/2010/main" val="2701942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 txBox="1">
            <a:spLocks/>
          </p:cNvSpPr>
          <p:nvPr/>
        </p:nvSpPr>
        <p:spPr>
          <a:xfrm>
            <a:off x="2201672" y="2940943"/>
            <a:ext cx="4586607" cy="294546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70000"/>
              </a:lnSpc>
              <a:buNone/>
              <a:defRPr lang="en-US" sz="8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Module Three: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40921" y="2770009"/>
            <a:ext cx="0" cy="2880409"/>
          </a:xfrm>
          <a:prstGeom prst="line">
            <a:avLst/>
          </a:prstGeom>
          <a:ln w="28575"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1"/>
          <p:cNvSpPr txBox="1">
            <a:spLocks/>
          </p:cNvSpPr>
          <p:nvPr/>
        </p:nvSpPr>
        <p:spPr>
          <a:xfrm>
            <a:off x="7691351" y="2904374"/>
            <a:ext cx="4499061" cy="274604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 lang="en-US" sz="1700" kern="12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Know What's Coming: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Your Obligations Calendar</a:t>
            </a:r>
            <a:endParaRPr kumimoji="0" lang="en-US" sz="11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868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23CBD-1C3C-57DD-2B7C-09B09C26B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0711828-9D8A-92D0-3EA6-02E0F9045B3C}"/>
              </a:ext>
            </a:extLst>
          </p:cNvPr>
          <p:cNvSpPr txBox="1">
            <a:spLocks/>
          </p:cNvSpPr>
          <p:nvPr/>
        </p:nvSpPr>
        <p:spPr>
          <a:xfrm>
            <a:off x="2366128" y="2704"/>
            <a:ext cx="9825873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Financial Surprises That Aren't Surprises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B3D899-925D-9F66-B561-385DA04408A9}"/>
              </a:ext>
            </a:extLst>
          </p:cNvPr>
          <p:cNvSpPr txBox="1"/>
          <p:nvPr/>
        </p:nvSpPr>
        <p:spPr>
          <a:xfrm>
            <a:off x="586889" y="1272005"/>
            <a:ext cx="11018221" cy="43140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bill wasn't unexpected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timing was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Many financial obligations are predictable,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even when the amounts vary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Monthly bills are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easier to remember than quarterly or annual payments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profitable business can still struggle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several payments come due together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Knowing what's coming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gives you time to prepare rather than react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What's an expense that tends to catch business owners off guard,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even though they know it's coming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6838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A5C1A-6326-BA0F-9EDF-4D5653505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AE1624B-F90E-DF9C-2DE1-568621D185F6}"/>
              </a:ext>
            </a:extLst>
          </p:cNvPr>
          <p:cNvSpPr txBox="1">
            <a:spLocks/>
          </p:cNvSpPr>
          <p:nvPr/>
        </p:nvSpPr>
        <p:spPr>
          <a:xfrm>
            <a:off x="2366128" y="2704"/>
            <a:ext cx="9825873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What Belongs on Your Calendar?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54BC163-7984-2512-F3D4-7B9186ACF127}"/>
              </a:ext>
            </a:extLst>
          </p:cNvPr>
          <p:cNvSpPr txBox="1"/>
          <p:nvPr/>
        </p:nvSpPr>
        <p:spPr>
          <a:xfrm>
            <a:off x="586889" y="977564"/>
            <a:ext cx="11018221" cy="490288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Know what you owe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when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Payroll and related tax obligations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 tax, B&amp;O tax, and other applicable taxes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Insurance, licenses, permits, and renewals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Loan payments, rent, utilities, and vendor commitments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Seasonal inventory, repairs, and equipment purchases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Owner pay, household needs, and planned reserve contributions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Not every obligation applies to every business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objective is to identify your obligations, when they're due, and how much cash you'll need</a:t>
            </a:r>
          </a:p>
        </p:txBody>
      </p:sp>
    </p:spTree>
    <p:extLst>
      <p:ext uri="{BB962C8B-B14F-4D97-AF65-F5344CB8AC3E}">
        <p14:creationId xmlns:p14="http://schemas.microsoft.com/office/powerpoint/2010/main" val="26559149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8ADEF-342A-DA2D-0FE7-6D6B221C7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6E3EF59-AB60-5990-230F-FD49DC14D73C}"/>
              </a:ext>
            </a:extLst>
          </p:cNvPr>
          <p:cNvSpPr txBox="1">
            <a:spLocks/>
          </p:cNvSpPr>
          <p:nvPr/>
        </p:nvSpPr>
        <p:spPr>
          <a:xfrm>
            <a:off x="2366128" y="2704"/>
            <a:ext cx="9825873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Five Rules for Staying Ahead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4EBDBAB-217B-09DE-F82C-A29EE54EC130}"/>
              </a:ext>
            </a:extLst>
          </p:cNvPr>
          <p:cNvSpPr txBox="1"/>
          <p:nvPr/>
        </p:nvSpPr>
        <p:spPr>
          <a:xfrm>
            <a:off x="586889" y="977565"/>
            <a:ext cx="11018221" cy="490288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Make your calendar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 for you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Record both the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payment amount and the due date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Look ahead far enough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prepare for larger obligations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Keep tax and payroll money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separate from operating cash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Assign responsibility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tracking and paying each obligation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the calendar regularly and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it when circumstances change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calendar is useful only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someone maintains it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 with a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system you'll actually use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whether that's a paper calendar, spreadsheet, or accounting software</a:t>
            </a: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4409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FEB43-84C4-26F5-8A8F-0BA765432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AE2EFDC-3C07-892E-C1AE-20224099E677}"/>
              </a:ext>
            </a:extLst>
          </p:cNvPr>
          <p:cNvSpPr txBox="1">
            <a:spLocks/>
          </p:cNvSpPr>
          <p:nvPr/>
        </p:nvSpPr>
        <p:spPr>
          <a:xfrm>
            <a:off x="2366128" y="2704"/>
            <a:ext cx="9825873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Alex's Calendar: What Might Be Missing?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B87CBC-FD2B-0E09-7444-DDB4B75EB2D4}"/>
              </a:ext>
            </a:extLst>
          </p:cNvPr>
          <p:cNvSpPr txBox="1"/>
          <p:nvPr/>
        </p:nvSpPr>
        <p:spPr>
          <a:xfrm>
            <a:off x="586889" y="1105807"/>
            <a:ext cx="11018221" cy="46464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Alex's calendar: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might be missing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January sales were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$800 below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expectations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Business payments were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$600 above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expectations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needs to identify which upcoming obligations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are already included in the forecast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calendar can reveal payment timing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 a monthly cash forecast might miss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upcoming obligations should Alex verify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deciding how much cash is truly available?</a:t>
            </a:r>
          </a:p>
        </p:txBody>
      </p:sp>
    </p:spTree>
    <p:extLst>
      <p:ext uri="{BB962C8B-B14F-4D97-AF65-F5344CB8AC3E}">
        <p14:creationId xmlns:p14="http://schemas.microsoft.com/office/powerpoint/2010/main" val="3281392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FD96F-31E9-4F95-4ED1-FCEF19EDA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89B0E98-1FFA-7FE5-DDFF-FABF0EE213AF}"/>
              </a:ext>
            </a:extLst>
          </p:cNvPr>
          <p:cNvSpPr txBox="1">
            <a:spLocks/>
          </p:cNvSpPr>
          <p:nvPr/>
        </p:nvSpPr>
        <p:spPr>
          <a:xfrm>
            <a:off x="2366128" y="2704"/>
            <a:ext cx="9825873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Exercise: Build Your Obligations Calendar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69E355-1D60-EFB5-A3E7-2D2EE697F38C}"/>
              </a:ext>
            </a:extLst>
          </p:cNvPr>
          <p:cNvSpPr txBox="1"/>
          <p:nvPr/>
        </p:nvSpPr>
        <p:spPr>
          <a:xfrm>
            <a:off x="586889" y="641575"/>
            <a:ext cx="11018221" cy="557485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Using the </a:t>
            </a:r>
            <a:r>
              <a:rPr lang="en-US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My Financial Routine &amp; Obligations Calendar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worksheet: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three financial obligations coming due in the next 90 days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Record the next deadline and estimated amount for each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who is responsible for preparing and making each payment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Mark any obligation that requires setting money aside in advance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one deadline or amount you need to verify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endParaRPr lang="en-US" sz="1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Exercise instructions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Take about four minutes to begin completing Section 2 of the worksheet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Remember that filing and payment dates may differ, so verify applicable requirements with your accountant, payroll provider, or agency account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one needs to disclose personal financial details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194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5C06B-588C-E257-000A-D81935A5F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029A5CF-82C3-048F-0CD5-BC8A0D2D4750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Closing Thought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1F5796-CA1F-1C99-714C-468C1C97A20F}"/>
              </a:ext>
            </a:extLst>
          </p:cNvPr>
          <p:cNvSpPr txBox="1"/>
          <p:nvPr/>
        </p:nvSpPr>
        <p:spPr>
          <a:xfrm>
            <a:off x="584462" y="982187"/>
            <a:ext cx="11018221" cy="489364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Know what's coming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it's due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 obligation isn't a surprise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you know it's coming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calendar helps you prepare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the payment is due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Money committed to taxes, payroll, or other obligations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isn't available for everyday spending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calendar only works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you review and maintain 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goal isn't to remember every deadline –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it's to create a dependable system that helps you stay ahead of them</a:t>
            </a: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Now that we've identified what needs to be tracked,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let's look at how to build a simple routine for keeping that calendar current</a:t>
            </a:r>
          </a:p>
        </p:txBody>
      </p:sp>
    </p:spTree>
    <p:extLst>
      <p:ext uri="{BB962C8B-B14F-4D97-AF65-F5344CB8AC3E}">
        <p14:creationId xmlns:p14="http://schemas.microsoft.com/office/powerpoint/2010/main" val="3285842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 txBox="1">
            <a:spLocks/>
          </p:cNvSpPr>
          <p:nvPr/>
        </p:nvSpPr>
        <p:spPr>
          <a:xfrm>
            <a:off x="2207347" y="2934919"/>
            <a:ext cx="4586607" cy="294546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70000"/>
              </a:lnSpc>
              <a:buNone/>
              <a:defRPr lang="en-US" sz="8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Module Four: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40921" y="2770009"/>
            <a:ext cx="0" cy="2880409"/>
          </a:xfrm>
          <a:prstGeom prst="line">
            <a:avLst/>
          </a:prstGeom>
          <a:ln w="28575"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1"/>
          <p:cNvSpPr txBox="1">
            <a:spLocks/>
          </p:cNvSpPr>
          <p:nvPr/>
        </p:nvSpPr>
        <p:spPr>
          <a:xfrm>
            <a:off x="7691350" y="2904374"/>
            <a:ext cx="4500649" cy="274604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 lang="en-US" sz="1700" kern="12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 Your Minimum Financial Routine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800" i="1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Small Habits That Prevent Big Problems</a:t>
            </a:r>
          </a:p>
        </p:txBody>
      </p:sp>
    </p:spTree>
    <p:extLst>
      <p:ext uri="{BB962C8B-B14F-4D97-AF65-F5344CB8AC3E}">
        <p14:creationId xmlns:p14="http://schemas.microsoft.com/office/powerpoint/2010/main" val="1146224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EA994-8D0D-8387-EFA2-40441BE8C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4755634-35E4-5B99-CA53-16C0CE9FDCA2}"/>
              </a:ext>
            </a:extLst>
          </p:cNvPr>
          <p:cNvSpPr txBox="1">
            <a:spLocks/>
          </p:cNvSpPr>
          <p:nvPr/>
        </p:nvSpPr>
        <p:spPr>
          <a:xfrm>
            <a:off x="1244338" y="2704"/>
            <a:ext cx="10947663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 Financial Routine Doesn't Have to Be Complicated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02CE254-29CF-C078-8566-5377362A8688}"/>
              </a:ext>
            </a:extLst>
          </p:cNvPr>
          <p:cNvSpPr txBox="1"/>
          <p:nvPr/>
        </p:nvSpPr>
        <p:spPr>
          <a:xfrm>
            <a:off x="586889" y="645166"/>
            <a:ext cx="11018221" cy="556767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Consistency beats complexity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don't need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become an accountant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understand your business finances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Small, regular check-ins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help prevent financial surprises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Waiting until the end of the month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may leave too little time to respond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simple routine you follow is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more valuable than a complicated one you abandon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goal isn't to spend hours doing bookkeeping – it 's to develop a few dependable habits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 help you understand where you stand financially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often do you currently review your business finances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969973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AE64E-52A4-16A4-9F43-6056F6033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5806ECF-E1E8-AD4F-D27F-1B07A21F4709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Five Habits That Make a Difference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6A477C-3DAF-87AA-4AC2-B2A620C2661C}"/>
              </a:ext>
            </a:extLst>
          </p:cNvPr>
          <p:cNvSpPr txBox="1"/>
          <p:nvPr/>
        </p:nvSpPr>
        <p:spPr>
          <a:xfrm>
            <a:off x="586889" y="811364"/>
            <a:ext cx="11018221" cy="523527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Check Cash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&gt;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Record Transactions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&gt; 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What's Due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&gt;  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Protect Tax and Payroll Money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&gt;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Look Ahead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Check Cash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Know what's available after accounting for committed funds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Record Transactions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Keep sales, expenses, and receipts current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What's Due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Identify payments coming up in the next two weeks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Protect Tax and Payroll Money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Don't treat committed money as available operating cash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Look Ahead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Ask whether expected receipts will cover upcoming obligations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bank balance tells you what's in the account –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doesn't necessarily tell you what you can safely spend</a:t>
            </a:r>
          </a:p>
        </p:txBody>
      </p:sp>
    </p:spTree>
    <p:extLst>
      <p:ext uri="{BB962C8B-B14F-4D97-AF65-F5344CB8AC3E}">
        <p14:creationId xmlns:p14="http://schemas.microsoft.com/office/powerpoint/2010/main" val="35986723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6A72EE-3244-4546-F242-028AD8373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62619FF-4FF4-2933-30C2-521E084EF37B}"/>
              </a:ext>
            </a:extLst>
          </p:cNvPr>
          <p:cNvSpPr txBox="1">
            <a:spLocks/>
          </p:cNvSpPr>
          <p:nvPr/>
        </p:nvSpPr>
        <p:spPr>
          <a:xfrm>
            <a:off x="2423592" y="2704"/>
            <a:ext cx="9768409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Make It Part of Your Week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0C5453-F7DA-083C-3F50-98B67F580B66}"/>
              </a:ext>
            </a:extLst>
          </p:cNvPr>
          <p:cNvSpPr txBox="1"/>
          <p:nvPr/>
        </p:nvSpPr>
        <p:spPr>
          <a:xfrm>
            <a:off x="713292" y="4806729"/>
            <a:ext cx="1076541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These are </a:t>
            </a: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suggested checkpoints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not rigid rules</a:t>
            </a:r>
          </a:p>
          <a:p>
            <a:pPr algn="ctr"/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important thing is to </a:t>
            </a: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choose times that work for your business and maintain the habit</a:t>
            </a:r>
            <a:endParaRPr lang="en-US" b="1" i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0A6EFC9-1BEB-4702-D766-1C89A45DD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533118"/>
              </p:ext>
            </p:extLst>
          </p:nvPr>
        </p:nvGraphicFramePr>
        <p:xfrm>
          <a:off x="838197" y="1001127"/>
          <a:ext cx="10765410" cy="374904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5163958">
                  <a:extLst>
                    <a:ext uri="{9D8B030D-6E8A-4147-A177-3AD203B41FA5}">
                      <a16:colId xmlns:a16="http://schemas.microsoft.com/office/drawing/2014/main" val="172783132"/>
                    </a:ext>
                  </a:extLst>
                </a:gridCol>
                <a:gridCol w="5601452">
                  <a:extLst>
                    <a:ext uri="{9D8B030D-6E8A-4147-A177-3AD203B41FA5}">
                      <a16:colId xmlns:a16="http://schemas.microsoft.com/office/drawing/2014/main" val="75982942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When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What to 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3295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Each business day for 5–10 minutes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Record sales and payments, save receipts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27468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Monday — 20 minutes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Review cash and payments due over the next two weeks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78077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Friday — 20 minutes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Enter transactions, follow up on invoices, review unpaid bills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37741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Before payroll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Confirm funds for wages, withholding, taxes, and fees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3615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7064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F01E7-C933-D7BD-CD9C-15D1801A3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1B425F9-EB70-5540-D49F-8338B782EC72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Alex Needs a Routine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CC34FE-E570-CBCD-34B9-0B6B397278F7}"/>
              </a:ext>
            </a:extLst>
          </p:cNvPr>
          <p:cNvSpPr txBox="1"/>
          <p:nvPr/>
        </p:nvSpPr>
        <p:spPr>
          <a:xfrm>
            <a:off x="586889" y="747240"/>
            <a:ext cx="11018221" cy="53635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would have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helped Alex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Remember Alex's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January results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 were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$800 below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expectations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Business payments were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$600 above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expectations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Ending cash was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$1,400 below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original forecast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needs to know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whether those changes are temporary or continuing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Which of our five financial habits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might have helped Alex recognize the problem sooner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should Alex review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making another inventory purchase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could a weekly cash review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improve Alex's decisions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15341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455BA-E452-1886-B79C-607E4FD44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7C8DDE0-59E4-301F-A954-6963F4C2FF3E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Exercise: Build Your Minimum Routine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4DF734D-AE2F-C839-F263-82481833CDCB}"/>
              </a:ext>
            </a:extLst>
          </p:cNvPr>
          <p:cNvSpPr txBox="1"/>
          <p:nvPr/>
        </p:nvSpPr>
        <p:spPr>
          <a:xfrm>
            <a:off x="586889" y="454089"/>
            <a:ext cx="11018221" cy="602523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Your Business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 With What You Can Maintain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Using the </a:t>
            </a:r>
            <a:r>
              <a:rPr lang="en-US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Routine &amp; Obligations Calendar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Choose a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regular time to review your available cash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you'll record and review transactions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Decide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you'll check upcoming financial obligations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Determine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you'll protect money committed to taxes and payroll 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Schedule time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look ahead at least 30 days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Take three minutes and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write down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My weekly financial check-in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__________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My next scheduled review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__________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habit I'll begin this week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__________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1638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027B1-CFB2-AEB5-6CFE-469F83307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D70DED5D-7295-2C76-F776-9A8FB0F40372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Closing Thought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7EA313-211A-7A7F-749D-D34C8D4AC44B}"/>
              </a:ext>
            </a:extLst>
          </p:cNvPr>
          <p:cNvSpPr txBox="1"/>
          <p:nvPr/>
        </p:nvSpPr>
        <p:spPr>
          <a:xfrm>
            <a:off x="584462" y="982187"/>
            <a:ext cx="11018221" cy="489364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Choose a routine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 fits your business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Put it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 your calendar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Keep your records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current enough to make decisions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what's coming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the money is needed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Strengthen the routine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your business grows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don't have to adopt every financial habit at once –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start with the basics, make them consistent, and build from there</a:t>
            </a: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Now that we've established a minimum routine,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Steve is going to show us how to build on those habits to get a clearer picture of the business</a:t>
            </a:r>
          </a:p>
        </p:txBody>
      </p:sp>
    </p:spTree>
    <p:extLst>
      <p:ext uri="{BB962C8B-B14F-4D97-AF65-F5344CB8AC3E}">
        <p14:creationId xmlns:p14="http://schemas.microsoft.com/office/powerpoint/2010/main" val="5591666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19777-D963-CD16-7226-B27D4CEC8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1B35CE8-0C16-B82C-85FC-FF638235332B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Franklin Gothic Book" panose="020B0503020102020204" pitchFamily="34" charset="0"/>
              <a:ea typeface="+mj-ea"/>
              <a:cs typeface="+mj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95E4FF3-2D13-974B-D1C4-46346054B3DD}"/>
              </a:ext>
            </a:extLst>
          </p:cNvPr>
          <p:cNvSpPr txBox="1"/>
          <p:nvPr/>
        </p:nvSpPr>
        <p:spPr>
          <a:xfrm>
            <a:off x="586889" y="2857998"/>
            <a:ext cx="11018221" cy="167840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10-Minute Break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3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Stand</a:t>
            </a: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• </a:t>
            </a:r>
            <a:r>
              <a:rPr lang="en-US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Stretch</a:t>
            </a:r>
            <a:r>
              <a:rPr 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• </a:t>
            </a:r>
            <a:r>
              <a:rPr lang="en-US" sz="32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Refill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2038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 txBox="1">
            <a:spLocks/>
          </p:cNvSpPr>
          <p:nvPr/>
        </p:nvSpPr>
        <p:spPr>
          <a:xfrm>
            <a:off x="2201672" y="2940943"/>
            <a:ext cx="4586607" cy="294546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70000"/>
              </a:lnSpc>
              <a:buNone/>
              <a:defRPr lang="en-US" sz="8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Module Five: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40921" y="2770009"/>
            <a:ext cx="0" cy="2880409"/>
          </a:xfrm>
          <a:prstGeom prst="line">
            <a:avLst/>
          </a:prstGeom>
          <a:ln w="28575"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1"/>
          <p:cNvSpPr txBox="1">
            <a:spLocks/>
          </p:cNvSpPr>
          <p:nvPr/>
        </p:nvSpPr>
        <p:spPr>
          <a:xfrm>
            <a:off x="7691350" y="2904374"/>
            <a:ext cx="4309304" cy="274604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 lang="en-US" sz="1700" kern="12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Grow Into a Stronger Financial Routine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From Keeping Records To Making Decisions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843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A942D-6279-6EE3-3660-5E1C513B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BF5E794-337A-9B1A-5CDA-FF8DB348CC84}"/>
              </a:ext>
            </a:extLst>
          </p:cNvPr>
          <p:cNvSpPr txBox="1">
            <a:spLocks/>
          </p:cNvSpPr>
          <p:nvPr/>
        </p:nvSpPr>
        <p:spPr>
          <a:xfrm>
            <a:off x="1894788" y="2704"/>
            <a:ext cx="10297213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Take Your Financial Routine to the Next Level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EC5B274-5B81-9BA0-CB57-26D785989739}"/>
              </a:ext>
            </a:extLst>
          </p:cNvPr>
          <p:cNvSpPr txBox="1"/>
          <p:nvPr/>
        </p:nvSpPr>
        <p:spPr>
          <a:xfrm>
            <a:off x="586889" y="817350"/>
            <a:ext cx="11018221" cy="540147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From tracking numbers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understanding them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Your minimum routine helps you stay current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with cash, transactions, and obligations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stronger routine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helps you understand what those numbers are telling you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Monthly reviews reveal trends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 individual transactions may not show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Looking ahead gives you time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make adjustments before problems become urgent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objective isn't more bookkeeping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it's better financial decisions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Elisabeth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showed us how to establish the basic habits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now we're going to use those habits to answer three questions: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Where are we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  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changed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  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What's coming next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i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562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73E24-3419-E291-A7DC-BA46E8FF1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2EF7D12-9964-6ED3-E563-B1AE8B169D2B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Your Monthly Financial Check-Up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662C35-A5DD-EEAD-A620-E50C9E56D125}"/>
              </a:ext>
            </a:extLst>
          </p:cNvPr>
          <p:cNvSpPr txBox="1"/>
          <p:nvPr/>
        </p:nvSpPr>
        <p:spPr>
          <a:xfrm>
            <a:off x="586889" y="710269"/>
            <a:ext cx="11018221" cy="557793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Five things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review every month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Reconcile your accounts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Make sure bank and credit-card balances agree with your records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financial performance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Examine your profit and loss statement and identify changes in revenue and expenses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Check money owed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Review unpaid customer invoices, vendor bills, and upcoming debt payments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Compare actual results with your forecast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Identify where expectations and reality differ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your cash forecast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Look ahead at least 60–90 days and account for upcoming obligations and owner needs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basic accounting system, a spreadsheet, and a consistent review process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can provide the information needed to make better decisions</a:t>
            </a:r>
            <a:endParaRPr lang="en-US" sz="1800" b="1" i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69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4C608-E3E8-C95E-554B-804234DBF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F1FC30F1-D147-8594-F4C2-35ADC48C8DF5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Alex's Monthly Review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EFCE465-F799-6A4F-80EC-18BCC95A3A98}"/>
              </a:ext>
            </a:extLst>
          </p:cNvPr>
          <p:cNvSpPr txBox="1"/>
          <p:nvPr/>
        </p:nvSpPr>
        <p:spPr>
          <a:xfrm>
            <a:off x="586889" y="549231"/>
            <a:ext cx="11018221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are Alex's numbers telling us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78721E-99F4-2843-1B11-17F2AF0FBE07}"/>
              </a:ext>
            </a:extLst>
          </p:cNvPr>
          <p:cNvSpPr txBox="1"/>
          <p:nvPr/>
        </p:nvSpPr>
        <p:spPr>
          <a:xfrm>
            <a:off x="586890" y="3298507"/>
            <a:ext cx="110182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changed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from Alex's original forecast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Customer receipts were lower and business payments were higher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Which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changes should Alex investigate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Whether the changes are temporary or likely to continue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might January's results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affect Alex's cash position in February and March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starts February with $1,400 less than originally planned, so the remaining forecast needs to be updated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9C36D08-5945-06E7-DD30-5FBAF79D74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971858"/>
              </p:ext>
            </p:extLst>
          </p:nvPr>
        </p:nvGraphicFramePr>
        <p:xfrm>
          <a:off x="838199" y="978705"/>
          <a:ext cx="10515600" cy="228600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733042">
                  <a:extLst>
                    <a:ext uri="{9D8B030D-6E8A-4147-A177-3AD203B41FA5}">
                      <a16:colId xmlns:a16="http://schemas.microsoft.com/office/drawing/2014/main" val="2159815448"/>
                    </a:ext>
                  </a:extLst>
                </a:gridCol>
                <a:gridCol w="2017336">
                  <a:extLst>
                    <a:ext uri="{9D8B030D-6E8A-4147-A177-3AD203B41FA5}">
                      <a16:colId xmlns:a16="http://schemas.microsoft.com/office/drawing/2014/main" val="84120774"/>
                    </a:ext>
                  </a:extLst>
                </a:gridCol>
                <a:gridCol w="1932495">
                  <a:extLst>
                    <a:ext uri="{9D8B030D-6E8A-4147-A177-3AD203B41FA5}">
                      <a16:colId xmlns:a16="http://schemas.microsoft.com/office/drawing/2014/main" val="1739256836"/>
                    </a:ext>
                  </a:extLst>
                </a:gridCol>
                <a:gridCol w="1832727">
                  <a:extLst>
                    <a:ext uri="{9D8B030D-6E8A-4147-A177-3AD203B41FA5}">
                      <a16:colId xmlns:a16="http://schemas.microsoft.com/office/drawing/2014/main" val="182144234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January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Forecast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Actual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Difference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898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Customer receipts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$4,000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$3,200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−$800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8583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Business cash payments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$7,000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$7,600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+$600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68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Owner draw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$2,000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$2,000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9713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Ending available cash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$13,000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$11,600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−$1,400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7148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1857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F5B04-7995-5E96-0E7D-F0DA5DAFD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41CAC65-D267-A98C-800C-0F4D6D8D7682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Key Teaching Point For Alex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69BAF2D-EE44-6ACF-D7C7-F54E50725020}"/>
              </a:ext>
            </a:extLst>
          </p:cNvPr>
          <p:cNvSpPr txBox="1"/>
          <p:nvPr/>
        </p:nvSpPr>
        <p:spPr>
          <a:xfrm>
            <a:off x="584462" y="2828846"/>
            <a:ext cx="11018221" cy="1200329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monthly review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tells Alex what happened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Updating the forecast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helps Alex understand what might happen next</a:t>
            </a:r>
          </a:p>
        </p:txBody>
      </p:sp>
    </p:spTree>
    <p:extLst>
      <p:ext uri="{BB962C8B-B14F-4D97-AF65-F5344CB8AC3E}">
        <p14:creationId xmlns:p14="http://schemas.microsoft.com/office/powerpoint/2010/main" val="147383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47253-575B-0D91-1E1B-38DAF7CB3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B34D88C-45CE-1D65-A930-03889330B19F}"/>
              </a:ext>
            </a:extLst>
          </p:cNvPr>
          <p:cNvSpPr txBox="1">
            <a:spLocks/>
          </p:cNvSpPr>
          <p:nvPr/>
        </p:nvSpPr>
        <p:spPr>
          <a:xfrm>
            <a:off x="1676401" y="2704"/>
            <a:ext cx="10515600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Strengthen the Routine Without Overcomplicating 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5186C6-4334-C87E-ADAB-4E345492BF78}"/>
              </a:ext>
            </a:extLst>
          </p:cNvPr>
          <p:cNvSpPr txBox="1"/>
          <p:nvPr/>
        </p:nvSpPr>
        <p:spPr>
          <a:xfrm>
            <a:off x="586889" y="766050"/>
            <a:ext cx="11018221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Three monthly appointments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with your numbers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8B8CF5-8449-DEA8-67A5-6981AEF425D2}"/>
              </a:ext>
            </a:extLst>
          </p:cNvPr>
          <p:cNvSpPr txBox="1"/>
          <p:nvPr/>
        </p:nvSpPr>
        <p:spPr>
          <a:xfrm>
            <a:off x="586889" y="4522290"/>
            <a:ext cx="110182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These checkpoints come directly from the </a:t>
            </a:r>
            <a:r>
              <a:rPr lang="en-US" sz="2400" b="1" i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Routine &amp; Obligations Calendar</a:t>
            </a:r>
          </a:p>
          <a:p>
            <a:pPr algn="ctr"/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dates are suggested internal review targets,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not regulatory filing deadlines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3DB5CB-D9EE-8EA9-2A76-2235086D15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365886"/>
              </p:ext>
            </p:extLst>
          </p:nvPr>
        </p:nvGraphicFramePr>
        <p:xfrm>
          <a:off x="838986" y="1354761"/>
          <a:ext cx="10514813" cy="292608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762812">
                  <a:extLst>
                    <a:ext uri="{9D8B030D-6E8A-4147-A177-3AD203B41FA5}">
                      <a16:colId xmlns:a16="http://schemas.microsoft.com/office/drawing/2014/main" val="3375014027"/>
                    </a:ext>
                  </a:extLst>
                </a:gridCol>
                <a:gridCol w="5246801">
                  <a:extLst>
                    <a:ext uri="{9D8B030D-6E8A-4147-A177-3AD203B41FA5}">
                      <a16:colId xmlns:a16="http://schemas.microsoft.com/office/drawing/2014/main" val="236850518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8710553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When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What to Review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Why It Matters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70833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First week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Reconcile bank and credit-card accounts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Confirm your numbers are reliable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1535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By the 10th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Review profit, unpaid invoices, bills, debt, and forecast differences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Understand business performance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55831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By the 15th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Update the cash forecast and review reserves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Prepare for upcoming cash needs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24166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482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95A00-443C-97CA-ED5E-B3A36CDC9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3D0DD5D-A814-993C-B992-CE2F1CFC6A72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Exercise: Make the Numbers Useful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9C3A454-97DB-211B-85DB-5FA91290EA59}"/>
              </a:ext>
            </a:extLst>
          </p:cNvPr>
          <p:cNvSpPr txBox="1"/>
          <p:nvPr/>
        </p:nvSpPr>
        <p:spPr>
          <a:xfrm>
            <a:off x="586889" y="720566"/>
            <a:ext cx="11018221" cy="541686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/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Alex's January results are worse than expected,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but the business still has $11,600 in available cash</a:t>
            </a:r>
          </a:p>
          <a:p>
            <a:pPr lvl="0"/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1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Should Alex wait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until the cash balance gets closer to zero before investigating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/>
            <a:r>
              <a:rPr lang="en-US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– waiting reduces the options available</a:t>
            </a:r>
          </a:p>
          <a:p>
            <a:pPr lvl="0"/>
            <a:endParaRPr lang="en-US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information would help Alex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determine whether January was an isolated problem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/>
            <a:r>
              <a:rPr lang="en-US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sales trends, expense details, upcoming obligations, and expected customer receipts</a:t>
            </a:r>
          </a:p>
          <a:p>
            <a:pPr lvl="0"/>
            <a:endParaRPr lang="en-US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should Alex update before making additional spending commitments?</a:t>
            </a:r>
          </a:p>
          <a:p>
            <a:pPr lvl="0"/>
            <a:r>
              <a:rPr lang="en-US" b="1" i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the February – March cash forecast</a:t>
            </a:r>
          </a:p>
        </p:txBody>
      </p:sp>
    </p:spTree>
    <p:extLst>
      <p:ext uri="{BB962C8B-B14F-4D97-AF65-F5344CB8AC3E}">
        <p14:creationId xmlns:p14="http://schemas.microsoft.com/office/powerpoint/2010/main" val="278339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159F2-1128-B1AF-0E6A-4A0DD163D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8749243-097A-72F1-1B13-CED3A070703D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What We’re Not Doing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DBE925-A2C2-71F3-E5B1-EA17C5532D2D}"/>
              </a:ext>
            </a:extLst>
          </p:cNvPr>
          <p:cNvSpPr txBox="1"/>
          <p:nvPr/>
        </p:nvSpPr>
        <p:spPr>
          <a:xfrm>
            <a:off x="584462" y="2459515"/>
            <a:ext cx="11018221" cy="193899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We're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not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making corrective decisions yet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We're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identifying the information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needs to make them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We'll address the actions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 M7</a:t>
            </a:r>
          </a:p>
        </p:txBody>
      </p:sp>
    </p:spTree>
    <p:extLst>
      <p:ext uri="{BB962C8B-B14F-4D97-AF65-F5344CB8AC3E}">
        <p14:creationId xmlns:p14="http://schemas.microsoft.com/office/powerpoint/2010/main" val="409760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B5968-F035-0ECF-B9EA-5579A3EC2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E25EE91A-BF76-3374-E3D0-B9D07651AFF2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Closing Thought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F20474D-9C48-C422-E317-1327A8A62F19}"/>
              </a:ext>
            </a:extLst>
          </p:cNvPr>
          <p:cNvSpPr txBox="1"/>
          <p:nvPr/>
        </p:nvSpPr>
        <p:spPr>
          <a:xfrm>
            <a:off x="586889" y="701330"/>
            <a:ext cx="11018221" cy="545534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>
              <a:lnSpc>
                <a:spcPct val="150000"/>
              </a:lnSpc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Your numbers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should help you make decisions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Keep records current enough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trust the information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financial performance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 least monthly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Investigate differences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between actual results and expectations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your forecast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conditions change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Use what you learn to make decisions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while options remain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stronger financial routine helps us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understand where the business stands </a:t>
            </a:r>
          </a:p>
          <a:p>
            <a:pPr lvl="0">
              <a:lnSpc>
                <a:spcPct val="150000"/>
              </a:lnSpc>
            </a:pPr>
            <a:endParaRPr lang="en-US" sz="500" b="1" dirty="0">
              <a:solidFill>
                <a:srgbClr val="FF99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But for seasonal businesses,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 also need to understand how that position changes throughout the year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 that's where we're going next</a:t>
            </a:r>
            <a:endParaRPr lang="en-US" b="1" dirty="0">
              <a:solidFill>
                <a:srgbClr val="FF99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370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 txBox="1">
            <a:spLocks/>
          </p:cNvSpPr>
          <p:nvPr/>
        </p:nvSpPr>
        <p:spPr>
          <a:xfrm>
            <a:off x="2201672" y="2940943"/>
            <a:ext cx="4586607" cy="294546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70000"/>
              </a:lnSpc>
              <a:buNone/>
              <a:defRPr lang="en-US" sz="8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Module Six: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40921" y="2770009"/>
            <a:ext cx="0" cy="2880409"/>
          </a:xfrm>
          <a:prstGeom prst="line">
            <a:avLst/>
          </a:prstGeom>
          <a:ln w="28575"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1"/>
          <p:cNvSpPr txBox="1">
            <a:spLocks/>
          </p:cNvSpPr>
          <p:nvPr/>
        </p:nvSpPr>
        <p:spPr>
          <a:xfrm>
            <a:off x="7719629" y="2898713"/>
            <a:ext cx="4381315" cy="274604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 lang="en-US" sz="1700" kern="12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 the Business Through Its Cycles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Plan For The Slow Months Before They Arrive</a:t>
            </a:r>
          </a:p>
        </p:txBody>
      </p:sp>
    </p:spTree>
    <p:extLst>
      <p:ext uri="{BB962C8B-B14F-4D97-AF65-F5344CB8AC3E}">
        <p14:creationId xmlns:p14="http://schemas.microsoft.com/office/powerpoint/2010/main" val="42449262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95B34-0BC3-D469-0581-3237FC378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DF229C5-C349-D358-D1C3-4256324DF90D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Every Business Has Financial Cycles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8EE56A-9135-D2C8-D2CD-990784A15B5D}"/>
              </a:ext>
            </a:extLst>
          </p:cNvPr>
          <p:cNvSpPr txBox="1"/>
          <p:nvPr/>
        </p:nvSpPr>
        <p:spPr>
          <a:xfrm>
            <a:off x="586889" y="620539"/>
            <a:ext cx="11018221" cy="561692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 change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obligations don't always follow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sz="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Customer demand can change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with seasons, tourism, and local economic conditions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Many business expenses continue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even when sales decline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Inventory, staffing, and maintenance costs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may increase before revenue arrives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Strong sales months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don't guarantee sufficient cash during slower periods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important question isn't simply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how much money the business earns during its busiest months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sz="105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It's whether that money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can carry the business through its slower periods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39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76AA0-7516-3624-4441-E6DB1E161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02727FC-2F1F-7D66-FE07-652F65F8F468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Understand Your Business Cycle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CE98B4-DAF7-6591-4287-A1CDE18B1EC5}"/>
              </a:ext>
            </a:extLst>
          </p:cNvPr>
          <p:cNvSpPr txBox="1"/>
          <p:nvPr/>
        </p:nvSpPr>
        <p:spPr>
          <a:xfrm>
            <a:off x="586889" y="1438203"/>
            <a:ext cx="11018221" cy="398160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Know when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cash comes in and goes out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your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strongest and weakest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sales months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Recognize expenses that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remain constant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throughout the year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Anticipate larger purchases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the busy season begins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Determine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cash reserves will be needed most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Which expenses must your business pay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seasonal revenue begins arriving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145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5AAB8-510E-5856-75B7-56AF98D8D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6BBC4EE-0961-86A6-BFF9-4D37C5D9AD10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Alex's Seasonal Challenge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0BF3DB1-AABD-C12F-1381-7391CF0BF81F}"/>
              </a:ext>
            </a:extLst>
          </p:cNvPr>
          <p:cNvSpPr txBox="1"/>
          <p:nvPr/>
        </p:nvSpPr>
        <p:spPr>
          <a:xfrm>
            <a:off x="586889" y="1604405"/>
            <a:ext cx="11018221" cy="364920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has a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timing problem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operates a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seasonal retail business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 Orcas Island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Customer receipts are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lower during the winter months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Operating expenses and household needs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continue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Spring inventory purchases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may come due before summer sales improve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Why might Alex experience financial pressure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even if summer sales are strong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619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7F23D8-93EF-A038-F431-DEFE1F5E8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48A8959-EC47-EE84-6672-9532B9EC053B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Prepare Before the Cycle Changes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82B603-51AC-1830-73BD-40393F5B83EC}"/>
              </a:ext>
            </a:extLst>
          </p:cNvPr>
          <p:cNvSpPr txBox="1"/>
          <p:nvPr/>
        </p:nvSpPr>
        <p:spPr>
          <a:xfrm>
            <a:off x="586889" y="1420787"/>
            <a:ext cx="11018221" cy="381540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Four ways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stay ahead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Forecast cash flow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through the next slow season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 reserves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during stronger sales periods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Schedule inventory and major purchases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around available cash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spending and staffing plans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conditions change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reserve isn't simply money left over after a good season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it's money deliberately protected for future needs</a:t>
            </a:r>
            <a:endParaRPr lang="en-US" sz="1800" b="1" i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75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6800D-D162-7AC8-EE1F-CAC1CB137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BBE0780-0A4D-6FCF-F42B-649A13D2DBE2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Business Cycles Affect Household Finances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FF080C-2729-7992-F8E3-763CC7D73961}"/>
              </a:ext>
            </a:extLst>
          </p:cNvPr>
          <p:cNvSpPr txBox="1"/>
          <p:nvPr/>
        </p:nvSpPr>
        <p:spPr>
          <a:xfrm>
            <a:off x="586889" y="1088795"/>
            <a:ext cx="11018221" cy="521681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household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has a financial cycle too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Household bills continue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business income slows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Owner draws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may need to vary with available cash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Irregular household expenses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can create additional pressure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Business and household plans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need to work together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seasonal business owner needs to understand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both the business's cash requirements and the household's minimum financial needs</a:t>
            </a: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happens when the business needs to preserve cash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but the household still needs the same amount each month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18864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E855F-4C55-2BEB-AAEA-126974031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A34EA13-D284-FE68-2928-3C7510B66563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Exercise: Anticipate the Next Cycle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3221E7-06FE-F14F-07A8-50FA8F97541A}"/>
              </a:ext>
            </a:extLst>
          </p:cNvPr>
          <p:cNvSpPr txBox="1"/>
          <p:nvPr/>
        </p:nvSpPr>
        <p:spPr>
          <a:xfrm>
            <a:off x="586889" y="766223"/>
            <a:ext cx="11018221" cy="53255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Look ahead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 your business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is your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next expected slowdown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major expenses will occur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sales improve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can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do now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prepare?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Consider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the cash forecast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the slowdown begins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upcoming purchases and payment obligations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 reserves or adjust spending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while options remain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best time to prepare for a slow season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is before it starts</a:t>
            </a:r>
            <a:endParaRPr lang="en-US" sz="1800" b="1" i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24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8E2E7-1468-339C-4D7A-B18D8CD4B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F2F41F9-1475-B337-6223-2F305B7E44FE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Closing Thought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162F7B4-D01F-5FBB-4CDF-17033D038E49}"/>
              </a:ext>
            </a:extLst>
          </p:cNvPr>
          <p:cNvSpPr txBox="1"/>
          <p:nvPr/>
        </p:nvSpPr>
        <p:spPr>
          <a:xfrm>
            <a:off x="586889" y="735954"/>
            <a:ext cx="11018221" cy="53860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>
              <a:lnSpc>
                <a:spcPct val="150000"/>
              </a:lnSpc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Plan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the cycle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not just the month</a:t>
            </a:r>
          </a:p>
          <a:p>
            <a:pPr lvl="0">
              <a:lnSpc>
                <a:spcPct val="150000"/>
              </a:lnSpc>
            </a:pPr>
            <a:endParaRPr lang="en-US" sz="1200" b="1" dirty="0">
              <a:solidFill>
                <a:srgbClr val="FF99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Understand when your business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generates and uses cash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Prepare for expenses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 arrive before revenue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Protect reserves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 slower periods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Adjust plans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actual results change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Even with a good financial routine and a solid plan,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numbers sometimes tell us something isn't working</a:t>
            </a:r>
          </a:p>
          <a:p>
            <a:pPr lvl="0">
              <a:lnSpc>
                <a:spcPct val="150000"/>
              </a:lnSpc>
            </a:pPr>
            <a:endParaRPr lang="en-US" sz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50000"/>
              </a:lnSpc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next question is </a:t>
            </a:r>
            <a:r>
              <a:rPr lang="en-US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we do about it</a:t>
            </a:r>
          </a:p>
        </p:txBody>
      </p:sp>
    </p:spTree>
    <p:extLst>
      <p:ext uri="{BB962C8B-B14F-4D97-AF65-F5344CB8AC3E}">
        <p14:creationId xmlns:p14="http://schemas.microsoft.com/office/powerpoint/2010/main" val="285989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 txBox="1">
            <a:spLocks/>
          </p:cNvSpPr>
          <p:nvPr/>
        </p:nvSpPr>
        <p:spPr>
          <a:xfrm>
            <a:off x="2201672" y="2940943"/>
            <a:ext cx="4586607" cy="294546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70000"/>
              </a:lnSpc>
              <a:buNone/>
              <a:defRPr lang="en-US" sz="8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Module Seven: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40921" y="2770009"/>
            <a:ext cx="0" cy="2880409"/>
          </a:xfrm>
          <a:prstGeom prst="line">
            <a:avLst/>
          </a:prstGeom>
          <a:ln w="28575"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1"/>
          <p:cNvSpPr txBox="1">
            <a:spLocks/>
          </p:cNvSpPr>
          <p:nvPr/>
        </p:nvSpPr>
        <p:spPr>
          <a:xfrm>
            <a:off x="7691350" y="2904374"/>
            <a:ext cx="4021275" cy="274604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 lang="en-US" sz="1700" kern="12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the Numbers Say You Have a Problem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Recognize. Investigate. Act.</a:t>
            </a:r>
          </a:p>
        </p:txBody>
      </p:sp>
    </p:spTree>
    <p:extLst>
      <p:ext uri="{BB962C8B-B14F-4D97-AF65-F5344CB8AC3E}">
        <p14:creationId xmlns:p14="http://schemas.microsoft.com/office/powerpoint/2010/main" val="1921549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2DBFF-B45B-529D-DBD9-4446518C6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20D4A8D-90B9-4495-A895-D4CBEA683C0B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Don't Wait for a Financial Crisis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261633-6682-B0B8-06F9-6614CEE783B6}"/>
              </a:ext>
            </a:extLst>
          </p:cNvPr>
          <p:cNvSpPr txBox="1"/>
          <p:nvPr/>
        </p:nvSpPr>
        <p:spPr>
          <a:xfrm>
            <a:off x="586889" y="651318"/>
            <a:ext cx="11018221" cy="555536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15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earlier you act,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more options you have</a:t>
            </a:r>
          </a:p>
          <a:p>
            <a:pPr marL="457200" lvl="0" indent="-457200" defTabSz="914354">
              <a:lnSpc>
                <a:spcPct val="15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problems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rarely improve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simply because we ignore them</a:t>
            </a:r>
          </a:p>
          <a:p>
            <a:pPr marL="457200" lvl="0" indent="-457200" defTabSz="914354">
              <a:lnSpc>
                <a:spcPct val="15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Declining cash reserves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are a signal to investigate</a:t>
            </a:r>
          </a:p>
          <a:p>
            <a:pPr marL="457200" lvl="0" indent="-457200" defTabSz="914354">
              <a:lnSpc>
                <a:spcPct val="15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Delaying decisions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can turn manageable problems into emergencies</a:t>
            </a:r>
          </a:p>
          <a:p>
            <a:pPr marL="457200" lvl="0" indent="-457200" defTabSz="914354">
              <a:lnSpc>
                <a:spcPct val="15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Early action provides more opportunities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adjust spending, operations, and financing</a:t>
            </a:r>
          </a:p>
          <a:p>
            <a:pPr lvl="0" defTabSz="914354">
              <a:lnSpc>
                <a:spcPct val="15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15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objective isn't to react to every disappointing number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it's to recognize when the business needs attention and respond while choices remain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9599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D551F-525F-335F-08FE-9C43D2C2D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AC6FDF3F-22EF-2F2B-6DB2-E75351D3093A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Diagnose Before You Decide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BD4C934-5238-01D3-4933-64BA5D61EB27}"/>
              </a:ext>
            </a:extLst>
          </p:cNvPr>
          <p:cNvSpPr txBox="1"/>
          <p:nvPr/>
        </p:nvSpPr>
        <p:spPr>
          <a:xfrm>
            <a:off x="586889" y="1347418"/>
            <a:ext cx="11018221" cy="43140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Understand the problem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choosing a solution</a:t>
            </a: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Revenue problem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Are sales or customer payments below expectations?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Expense problem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Are costs increasing faster than anticipated?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Timing problem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Are payments coming due before cash arrives?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Structural problem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Does the business consistently spend more than it generates?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Why does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identifying the type of problem matter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59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01FCA-ABE5-F92E-82A0-CF0EC0855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C6FC6C7-876F-11B0-A201-C3ABF935E2DB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Alex's Numbers Are Sending a Message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DA360BD-6501-F65E-96AA-0C88BE1EF0CD}"/>
              </a:ext>
            </a:extLst>
          </p:cNvPr>
          <p:cNvSpPr txBox="1"/>
          <p:nvPr/>
        </p:nvSpPr>
        <p:spPr>
          <a:xfrm>
            <a:off x="586889" y="1143122"/>
            <a:ext cx="11018221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schemeClr val="bg1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should Alex investigate first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A80FE3-53AF-58C7-78AC-70B20FC9F12F}"/>
              </a:ext>
            </a:extLst>
          </p:cNvPr>
          <p:cNvSpPr txBox="1"/>
          <p:nvPr/>
        </p:nvSpPr>
        <p:spPr>
          <a:xfrm>
            <a:off x="586888" y="4241188"/>
            <a:ext cx="110182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Why were customer receipts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$800 below 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expectations?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caused business payments to exceed the forecast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by $600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upcoming obligations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could make the situation worse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needs answers </a:t>
            </a:r>
            <a:r>
              <a:rPr lang="en-US" sz="2400" b="1" dirty="0">
                <a:solidFill>
                  <a:srgbClr val="FF99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deciding </a:t>
            </a:r>
            <a:r>
              <a:rPr lang="en-US" sz="24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which corrective actions make sense</a:t>
            </a:r>
            <a:endParaRPr lang="en-US" sz="2400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0E7CD31-288B-21B1-C582-57B766D2FB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610459"/>
              </p:ext>
            </p:extLst>
          </p:nvPr>
        </p:nvGraphicFramePr>
        <p:xfrm>
          <a:off x="1754561" y="1775811"/>
          <a:ext cx="8682873" cy="228600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4733042">
                  <a:extLst>
                    <a:ext uri="{9D8B030D-6E8A-4147-A177-3AD203B41FA5}">
                      <a16:colId xmlns:a16="http://schemas.microsoft.com/office/drawing/2014/main" val="2159815448"/>
                    </a:ext>
                  </a:extLst>
                </a:gridCol>
                <a:gridCol w="2017336">
                  <a:extLst>
                    <a:ext uri="{9D8B030D-6E8A-4147-A177-3AD203B41FA5}">
                      <a16:colId xmlns:a16="http://schemas.microsoft.com/office/drawing/2014/main" val="84120774"/>
                    </a:ext>
                  </a:extLst>
                </a:gridCol>
                <a:gridCol w="1932495">
                  <a:extLst>
                    <a:ext uri="{9D8B030D-6E8A-4147-A177-3AD203B41FA5}">
                      <a16:colId xmlns:a16="http://schemas.microsoft.com/office/drawing/2014/main" val="173925683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January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Forecast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Actual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38989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Customer receipts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$4,000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$3,200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85833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Business cash payments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$7,000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$7,600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5468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Owner draw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$2,000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$2,000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897135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Ending available cash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$13,000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24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$11,600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971483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59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12B0E-687A-591E-AC0E-271E7D2FB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3AF2823-E032-3130-4CF0-73C2C32F4BF9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Match the Response to the Problem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ACD9CD-9C9F-6D6B-7EC7-D73A4B3CA09B}"/>
              </a:ext>
            </a:extLst>
          </p:cNvPr>
          <p:cNvSpPr txBox="1"/>
          <p:nvPr/>
        </p:nvSpPr>
        <p:spPr>
          <a:xfrm>
            <a:off x="586889" y="874456"/>
            <a:ext cx="11018221" cy="510909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Four areas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investigate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Increase cash coming in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Follow up on receivables, improve sales, review pricing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Reduce cash going out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Eliminate unnecessary spending, review purchasing and inventory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Improve timing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Adjust purchases or negotiate payment arrangements before deadlines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Revisit the plan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Update the forecast and determine whether additional resources or professional guidance are needed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best response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depends on the cause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–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short-term cash timing problem and an ongoing profitability problem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aren't the same thing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17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0EA8C-4709-9FBB-4D4B-D6F40726C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E7F4107-EC1E-BC45-B0AF-5D9475E29B2A}"/>
              </a:ext>
            </a:extLst>
          </p:cNvPr>
          <p:cNvSpPr txBox="1">
            <a:spLocks/>
          </p:cNvSpPr>
          <p:nvPr/>
        </p:nvSpPr>
        <p:spPr>
          <a:xfrm>
            <a:off x="1027522" y="2704"/>
            <a:ext cx="11164479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Protect the Household Without Hiding the Problem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7B5BFE-6949-84D1-474B-867267D2059D}"/>
              </a:ext>
            </a:extLst>
          </p:cNvPr>
          <p:cNvSpPr txBox="1"/>
          <p:nvPr/>
        </p:nvSpPr>
        <p:spPr>
          <a:xfrm>
            <a:off x="586889" y="1272004"/>
            <a:ext cx="11018221" cy="431400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Business decisions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have personal consequences</a:t>
            </a: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the household's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essential monthly cash needs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Understand whether the planned owner draw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remains sustainable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discretionary spending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reducing essential obligations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Avoid relying on personal credit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without understanding repayment risks</a:t>
            </a: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risks arise when an owner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repeatedly uses personal credit to cover business shortfalls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lang="en-US" sz="1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5831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01E42-F9E7-7BB8-93A8-22DFFA4B9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253C40F5-B493-DC76-B62D-488FA91F67DA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Exercise: Alex Needs a Decision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CF9FEC-5BAE-96D9-623A-0A1F00AFB5F9}"/>
              </a:ext>
            </a:extLst>
          </p:cNvPr>
          <p:cNvSpPr txBox="1"/>
          <p:nvPr/>
        </p:nvSpPr>
        <p:spPr>
          <a:xfrm>
            <a:off x="586889" y="458957"/>
            <a:ext cx="11018221" cy="594008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Alex has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$11,600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 available cash, but January was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$1,400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less than forecast</a:t>
            </a: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sz="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Choose the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two most important immediate actions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AutoNum type="alphaUcPeriod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Purchase additional inventory in anticipation of summer sales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AutoNum type="alphaUcPeriod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Investigate why receipts declined and payments increased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AutoNum type="alphaUcPeriod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the cash forecast for the remaining winter months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AutoNum type="alphaUcPeriod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Take out a loan immediately to replace the missing cash</a:t>
            </a: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sz="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Answers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caused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January differences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the forecast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committing additional cash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Consider other actions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after understanding the problem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Good financial decisions begin with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accurate information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not assumptions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028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6B29F-D970-7476-3269-7641E87AB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FD95FB7-426B-1B08-CA1A-57B8CFC60601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Closing Thought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2C9C7D-E66C-1CEB-058A-9C5A857168F5}"/>
              </a:ext>
            </a:extLst>
          </p:cNvPr>
          <p:cNvSpPr txBox="1"/>
          <p:nvPr/>
        </p:nvSpPr>
        <p:spPr>
          <a:xfrm>
            <a:off x="586889" y="756475"/>
            <a:ext cx="11018221" cy="534505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financial problem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calls for a plan</a:t>
            </a: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sz="1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Recognize the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warning signs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what's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causing the problem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Evaluate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realistic options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Take action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choices become limited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the results and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adjust as needed</a:t>
            </a:r>
          </a:p>
          <a:p>
            <a:pPr marL="342900" lvl="0" indent="-3429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We've covered the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warning signs, the routines, and the decisions</a:t>
            </a: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Now let's put everything together into a practical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First Aid Plan 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can use in your own business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482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 txBox="1">
            <a:spLocks/>
          </p:cNvSpPr>
          <p:nvPr/>
        </p:nvSpPr>
        <p:spPr>
          <a:xfrm>
            <a:off x="2201672" y="2940943"/>
            <a:ext cx="4586607" cy="2945464"/>
          </a:xfrm>
          <a:prstGeom prst="rect">
            <a:avLst/>
          </a:prstGeom>
        </p:spPr>
        <p:txBody>
          <a:bodyPr vert="horz" lIns="91416" tIns="45708" rIns="91416" bIns="45708" rtlCol="0" anchor="ctr"/>
          <a:lstStyle>
            <a:defPPr>
              <a:defRPr lang="en-US"/>
            </a:defPPr>
            <a:lvl1pPr marL="0" algn="r" defTabSz="914400" rtl="0" eaLnBrk="1" latinLnBrk="0" hangingPunct="1">
              <a:lnSpc>
                <a:spcPct val="70000"/>
              </a:lnSpc>
              <a:buNone/>
              <a:defRPr lang="en-US" sz="8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r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198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Module Eight: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240921" y="2770009"/>
            <a:ext cx="0" cy="2880409"/>
          </a:xfrm>
          <a:prstGeom prst="line">
            <a:avLst/>
          </a:prstGeom>
          <a:ln>
            <a:solidFill>
              <a:srgbClr val="FFB8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31"/>
          <p:cNvSpPr txBox="1">
            <a:spLocks/>
          </p:cNvSpPr>
          <p:nvPr/>
        </p:nvSpPr>
        <p:spPr>
          <a:xfrm>
            <a:off x="7691349" y="2904374"/>
            <a:ext cx="4165287" cy="2746041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Wingdings" panose="05000000000000000000" pitchFamily="2" charset="2"/>
              <a:buChar char="Ø"/>
              <a:defRPr lang="en-US" sz="1700" kern="1200" dirty="0" smtClean="0">
                <a:solidFill>
                  <a:schemeClr val="accent1"/>
                </a:solidFill>
                <a:latin typeface="Franklin Gothic Demi Cond" panose="020B07060304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Font typeface="Arial" panose="020B0604020202020204" pitchFamily="34" charset="0"/>
              <a:buChar char="​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 Your Business First Aid Plan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US" sz="32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Turn What You've Learned Into Action</a:t>
            </a:r>
          </a:p>
        </p:txBody>
      </p:sp>
    </p:spTree>
    <p:extLst>
      <p:ext uri="{BB962C8B-B14F-4D97-AF65-F5344CB8AC3E}">
        <p14:creationId xmlns:p14="http://schemas.microsoft.com/office/powerpoint/2010/main" val="36869919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BBB18-E5D0-DA03-8991-7D5694CCF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B1051CD-8F12-8C9F-13F6-D9EE1ADD4ED5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Your Financial First Aid Kit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D40942A-71D1-3079-784B-26D5E2C8294E}"/>
              </a:ext>
            </a:extLst>
          </p:cNvPr>
          <p:cNvSpPr txBox="1"/>
          <p:nvPr/>
        </p:nvSpPr>
        <p:spPr>
          <a:xfrm>
            <a:off x="586889" y="1023213"/>
            <a:ext cx="11018221" cy="481157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Five tools every business owner needs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Cash-flow forecast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Know whether enough money will be available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Obligations calendar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Track upcoming payments and deadlines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routine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Keep records current and review results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Warning signs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Recognize when something needs attention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Action plan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Decide what to do, when, and who is responsible</a:t>
            </a:r>
          </a:p>
          <a:p>
            <a:pPr marL="457200" lvl="0" indent="-457200" defTabSz="914354"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don't need a complicated financial management system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need a few dependable tools and the discipline to use them</a:t>
            </a:r>
            <a:endParaRPr kumimoji="0" lang="en-US" sz="1800" b="1" i="1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4EB60-6F49-3130-046D-A4BCEDD93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1750C85-886C-59C4-CEC2-C660C244D7E8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Start With a Financial Check-Up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B448199-4678-8E99-BBEA-5F75D53E21F7}"/>
              </a:ext>
            </a:extLst>
          </p:cNvPr>
          <p:cNvSpPr txBox="1"/>
          <p:nvPr/>
        </p:nvSpPr>
        <p:spPr>
          <a:xfrm>
            <a:off x="586889" y="1411962"/>
            <a:ext cx="11018221" cy="457048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Where does your business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stand today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 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Ask yourself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 I know how much cash is available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after committed obligations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Can I identify major payments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coming due in the next 90 days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Am I reviewing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performance regularly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 I know whether my business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can support my household needs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Would I recognize a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developing cash problem early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Which question would be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hardest for you to answer confidently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995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B6701-7814-D83E-652A-FFC347F67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3967AFB1-2CDD-1669-06E5-AA1BA28D7D15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Decide What Needs Attention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86A742-C86A-D5D3-ED1D-BA6767957C1F}"/>
              </a:ext>
            </a:extLst>
          </p:cNvPr>
          <p:cNvSpPr txBox="1"/>
          <p:nvPr/>
        </p:nvSpPr>
        <p:spPr>
          <a:xfrm>
            <a:off x="586889" y="1200700"/>
            <a:ext cx="11018221" cy="44566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Not everything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needs fixing at once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purpose of this check-up isn't to give your business a grade –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it's to identify where your attention will make the greatest difference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B9942F1-B058-9A5D-438B-AC533465FD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512710"/>
              </p:ext>
            </p:extLst>
          </p:nvPr>
        </p:nvGraphicFramePr>
        <p:xfrm>
          <a:off x="1674434" y="2116791"/>
          <a:ext cx="8843129" cy="182880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782453">
                  <a:extLst>
                    <a:ext uri="{9D8B030D-6E8A-4147-A177-3AD203B41FA5}">
                      <a16:colId xmlns:a16="http://schemas.microsoft.com/office/drawing/2014/main" val="190280927"/>
                    </a:ext>
                  </a:extLst>
                </a:gridCol>
                <a:gridCol w="3601039">
                  <a:extLst>
                    <a:ext uri="{9D8B030D-6E8A-4147-A177-3AD203B41FA5}">
                      <a16:colId xmlns:a16="http://schemas.microsoft.com/office/drawing/2014/main" val="990619497"/>
                    </a:ext>
                  </a:extLst>
                </a:gridCol>
                <a:gridCol w="3459637">
                  <a:extLst>
                    <a:ext uri="{9D8B030D-6E8A-4147-A177-3AD203B41FA5}">
                      <a16:colId xmlns:a16="http://schemas.microsoft.com/office/drawing/2014/main" val="255685986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Priority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What It Means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99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Your Response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05195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Immediate financial risk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Take action now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94478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Yellow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Developing concern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Investigate and plan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36896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400" b="1" dirty="0">
                          <a:solidFill>
                            <a:srgbClr val="00B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Green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Working reasonably well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Maintain and monitor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55629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508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E33BB-5694-3BF2-5A2D-BA226A14B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248813A-7649-2197-B3A9-AEFF85EA2B86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Exercise: Build Your First Aid Plan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ED7379-B328-2B68-15B1-A7ED9D402136}"/>
              </a:ext>
            </a:extLst>
          </p:cNvPr>
          <p:cNvSpPr txBox="1"/>
          <p:nvPr/>
        </p:nvSpPr>
        <p:spPr>
          <a:xfrm>
            <a:off x="586889" y="683125"/>
            <a:ext cx="11018221" cy="54917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Three Actions. One Starting Point.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Using your worksheet,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  <a:p>
            <a:pPr marR="0" lvl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prstClr val="white"/>
              </a:buClr>
              <a:buSzTx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AutoNum type="arabicPeriod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warning sign you need to investigate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AutoNum type="arabicPeriod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financial habit you need to establish or strengthen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AutoNum type="arabicPeriod"/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upcoming obligation you need to prepare for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Then take 5 minutes to complete: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first priority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__________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first action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____________________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I'll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complete it by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____________________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information or help I need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75561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89F3D-D64B-355B-9BA2-0C2E2F1C4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BA969D6D-6BEA-9D16-D954-48070C7C60FB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Know When to Ask for Help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F81654-0BA0-0A9E-BA6D-6AC3D6860CD6}"/>
              </a:ext>
            </a:extLst>
          </p:cNvPr>
          <p:cNvSpPr txBox="1"/>
          <p:nvPr/>
        </p:nvSpPr>
        <p:spPr>
          <a:xfrm>
            <a:off x="586889" y="1207884"/>
            <a:ext cx="11018221" cy="444224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don't have to solve everything alone: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Bookkeeper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Accurate records, reconciliations, and reporting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CPA or tax professional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Tax planning, filing, and financial interpretation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Lender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Financing options and repayment requirements</a:t>
            </a:r>
          </a:p>
          <a:p>
            <a:pPr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counselor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Household budgeting and debt-management guidance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SBDC advisor</a:t>
            </a: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Cash-flow planning, financial analysis, and business decisions</a:t>
            </a:r>
          </a:p>
          <a:p>
            <a:pPr marL="457200" lvl="0" indent="-4572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Between what Elisabeth can help with and what the SBDC can help with,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you’ve got resources to help you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09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E534A-E9C6-0B1F-ABC2-FB985494A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6B46BF9-5788-2507-FE9E-443052949D92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Your Commitment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A350141-3EAF-A579-8C51-D230953F4119}"/>
              </a:ext>
            </a:extLst>
          </p:cNvPr>
          <p:cNvSpPr txBox="1"/>
          <p:nvPr/>
        </p:nvSpPr>
        <p:spPr>
          <a:xfrm>
            <a:off x="586889" y="977566"/>
            <a:ext cx="11018221" cy="490288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will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do differently next week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your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available cash and upcoming obligations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Schedule a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regular financial check-in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 number or trend that needs attention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your forecast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when circumstances change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What's one action you can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realistically complete in the next seven days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?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financial plan has value when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it changes what you do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not simply what you know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714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C999F-9BAF-0A76-432F-B512B94AD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B798230-91B7-7E26-84C1-152B1584811C}"/>
              </a:ext>
            </a:extLst>
          </p:cNvPr>
          <p:cNvSpPr txBox="1">
            <a:spLocks/>
          </p:cNvSpPr>
          <p:nvPr/>
        </p:nvSpPr>
        <p:spPr>
          <a:xfrm>
            <a:off x="3535053" y="2704"/>
            <a:ext cx="8656948" cy="762000"/>
          </a:xfr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Closing Thought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1E22E7-193D-E29D-2FF5-1985D82FDF4E}"/>
              </a:ext>
            </a:extLst>
          </p:cNvPr>
          <p:cNvSpPr txBox="1"/>
          <p:nvPr/>
        </p:nvSpPr>
        <p:spPr>
          <a:xfrm>
            <a:off x="586889" y="747250"/>
            <a:ext cx="11018221" cy="53635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First Aid Starts Before the Emergency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Recognize warning signs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they become crises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Know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you owe and when payments are due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Establish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financial habits you can maintain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Use your numbers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guide decisions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Take action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while options remain</a:t>
            </a:r>
          </a:p>
          <a:p>
            <a:pPr marL="342900" lvl="0" indent="-34290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buFont typeface="Arial" panose="020B0604020202020204" pitchFamily="34" charset="0"/>
              <a:buChar char="•"/>
              <a:defRPr/>
            </a:pP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We've covered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lot of ground</a:t>
            </a: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endParaRPr lang="en-US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914354">
              <a:lnSpc>
                <a:spcPct val="90000"/>
              </a:lnSpc>
              <a:spcBef>
                <a:spcPts val="1000"/>
              </a:spcBef>
              <a:buClr>
                <a:prstClr val="white"/>
              </a:buClr>
              <a:defRPr/>
            </a:pP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Before we finish, let's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address your questions 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and make sure </a:t>
            </a:r>
            <a:r>
              <a:rPr lang="en-US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everyone leaves with a practical next step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984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C7B94-6E4D-B643-BC69-57F54DBF7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0600545-1829-2155-BF32-3A677C745F61}"/>
              </a:ext>
            </a:extLst>
          </p:cNvPr>
          <p:cNvSpPr txBox="1"/>
          <p:nvPr/>
        </p:nvSpPr>
        <p:spPr>
          <a:xfrm>
            <a:off x="160258" y="53934"/>
            <a:ext cx="12031742" cy="5909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Segoe UI" panose="020B0502040204020203" pitchFamily="34" charset="0"/>
              </a:rPr>
              <a:t>Questions? Comments? Thoughts? Opinions?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AE0679-6E5A-226A-9AB5-C301FDD6FBFD}"/>
              </a:ext>
            </a:extLst>
          </p:cNvPr>
          <p:cNvSpPr txBox="1"/>
          <p:nvPr/>
        </p:nvSpPr>
        <p:spPr>
          <a:xfrm>
            <a:off x="623392" y="1556792"/>
            <a:ext cx="109452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Thank you for investing your time today</a:t>
            </a: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 hope this gives you practical tools to </a:t>
            </a:r>
            <a:r>
              <a:rPr lang="en-US" sz="32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use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F7837D-AFF2-D921-C3A2-D57AF4416938}"/>
              </a:ext>
            </a:extLst>
          </p:cNvPr>
          <p:cNvSpPr txBox="1"/>
          <p:nvPr/>
        </p:nvSpPr>
        <p:spPr>
          <a:xfrm>
            <a:off x="623392" y="4057908"/>
            <a:ext cx="10945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9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Please fill out the course evaluation and give to Elisabeth </a:t>
            </a:r>
          </a:p>
        </p:txBody>
      </p:sp>
    </p:spTree>
    <p:extLst>
      <p:ext uri="{BB962C8B-B14F-4D97-AF65-F5344CB8AC3E}">
        <p14:creationId xmlns:p14="http://schemas.microsoft.com/office/powerpoint/2010/main" val="2162974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98F50-0EE7-2136-7F47-5E180A429B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8BE01B0-617B-A1F2-36B9-484CB7F05E21}"/>
              </a:ext>
            </a:extLst>
          </p:cNvPr>
          <p:cNvSpPr txBox="1"/>
          <p:nvPr/>
        </p:nvSpPr>
        <p:spPr>
          <a:xfrm>
            <a:off x="160258" y="53934"/>
            <a:ext cx="12031742" cy="590931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defPPr>
              <a:defRPr lang="en-US"/>
            </a:defPPr>
            <a:lvl1pPr algn="ctr" defTabSz="457200">
              <a:defRPr sz="2400">
                <a:solidFill>
                  <a:srgbClr val="FFFFFF"/>
                </a:solidFill>
                <a:latin typeface="Arial"/>
                <a:cs typeface="Arial"/>
              </a:defRPr>
            </a:lvl1pPr>
            <a:lvl2pPr defTabSz="457200"/>
            <a:lvl3pPr defTabSz="457200"/>
            <a:lvl4pPr defTabSz="457200"/>
            <a:lvl5pPr defTabSz="457200"/>
            <a:lvl6pPr defTabSz="457200"/>
            <a:lvl7pPr defTabSz="457200"/>
            <a:lvl8pPr defTabSz="457200"/>
            <a:lvl9pPr defTabSz="457200"/>
          </a:lstStyle>
          <a:p>
            <a:pPr marL="0" marR="0" lvl="0" indent="0" algn="ctr" defTabSz="914354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Segoe UI" panose="020B0502040204020203" pitchFamily="34" charset="0"/>
              </a:rPr>
              <a:t>RESOURCES / NEXT STEPS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885CEA-3A5A-417E-2259-46DDC9611A7D}"/>
              </a:ext>
            </a:extLst>
          </p:cNvPr>
          <p:cNvSpPr txBox="1"/>
          <p:nvPr/>
        </p:nvSpPr>
        <p:spPr>
          <a:xfrm>
            <a:off x="703521" y="889843"/>
            <a:ext cx="10945216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1218987">
              <a:defRPr/>
            </a:pP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SBDC / OCRC Resources</a:t>
            </a:r>
          </a:p>
          <a:p>
            <a:pPr lvl="0" algn="ctr" defTabSz="1218987">
              <a:defRPr/>
            </a:pPr>
            <a:endParaRPr lang="en-US" sz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0" algn="ctr" defTabSz="1218987">
              <a:defRPr/>
            </a:pP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Elisabeth / OCRC:</a:t>
            </a:r>
          </a:p>
          <a:p>
            <a:pPr marL="342900" lvl="0" indent="-342900" algn="ctr" defTabSz="1218987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Household budgeting</a:t>
            </a:r>
          </a:p>
          <a:p>
            <a:pPr marL="342900" lvl="0" indent="-342900" algn="ctr" defTabSz="1218987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Debt and financial pressures</a:t>
            </a:r>
          </a:p>
          <a:p>
            <a:pPr marL="342900" lvl="0" indent="-342900" algn="ctr" defTabSz="1218987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Financial counseling</a:t>
            </a:r>
          </a:p>
          <a:p>
            <a:pPr marL="342900" lvl="0" indent="-342900" algn="ctr" defTabSz="1218987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Appropriate local resources and support</a:t>
            </a:r>
          </a:p>
          <a:p>
            <a:pPr lvl="0" algn="ctr" defTabSz="1218987">
              <a:defRPr/>
            </a:pPr>
            <a:endParaRPr lang="en-US" sz="24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  <a:p>
            <a:pPr lvl="0" algn="ctr" defTabSz="1218987">
              <a:defRPr/>
            </a:pP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Steve / SBDC:</a:t>
            </a:r>
          </a:p>
          <a:p>
            <a:pPr marL="342900" lvl="0" indent="-342900" algn="ctr" defTabSz="1218987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Individual business advising</a:t>
            </a:r>
          </a:p>
          <a:p>
            <a:pPr marL="342900" lvl="0" indent="-342900" algn="ctr" defTabSz="1218987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Cash-flow and financial analysis</a:t>
            </a:r>
          </a:p>
          <a:p>
            <a:pPr marL="342900" lvl="0" indent="-342900" algn="ctr" defTabSz="1218987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Breakeven and pricing discussions</a:t>
            </a:r>
          </a:p>
          <a:p>
            <a:pPr marL="342900" lvl="0" indent="-342900" algn="ctr" defTabSz="1218987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Business planning</a:t>
            </a:r>
          </a:p>
          <a:p>
            <a:pPr marL="342900" lvl="0" indent="-342900" algn="ctr" defTabSz="1218987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Financing/lender readiness when appropriate</a:t>
            </a:r>
          </a:p>
          <a:p>
            <a:pPr lvl="0" algn="ctr" defTabSz="1218987">
              <a:defRPr/>
            </a:pPr>
            <a:endParaRPr lang="en-US" sz="2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233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DFA92-AE73-C9A8-5497-B8044EF37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12BB2B-F38C-4EB8-BAF7-9F61F01E2129}"/>
              </a:ext>
            </a:extLst>
          </p:cNvPr>
          <p:cNvSpPr txBox="1"/>
          <p:nvPr/>
        </p:nvSpPr>
        <p:spPr>
          <a:xfrm>
            <a:off x="623392" y="1497813"/>
            <a:ext cx="10945216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Steve McCaslin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steve.mccaslin@wsu.edu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A812F7-433B-7FA8-8152-6B8751C6D37C}"/>
              </a:ext>
            </a:extLst>
          </p:cNvPr>
          <p:cNvSpPr txBox="1"/>
          <p:nvPr/>
        </p:nvSpPr>
        <p:spPr>
          <a:xfrm>
            <a:off x="623392" y="3022607"/>
            <a:ext cx="109452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ctr">
              <a:defRPr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About the </a:t>
            </a: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SBDC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186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339EE-57CE-501E-3E68-0BF1D2E50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 descr="Money">
            <a:extLst>
              <a:ext uri="{FF2B5EF4-FFF2-40B4-BE49-F238E27FC236}">
                <a16:creationId xmlns:a16="http://schemas.microsoft.com/office/drawing/2014/main" id="{3B284938-9D9E-78D4-63E7-76CFA5D0181B}"/>
              </a:ext>
            </a:extLst>
          </p:cNvPr>
          <p:cNvSpPr/>
          <p:nvPr/>
        </p:nvSpPr>
        <p:spPr>
          <a:xfrm>
            <a:off x="6678987" y="1352912"/>
            <a:ext cx="1012003" cy="985303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8B85BA6-324E-8040-6FB7-8D1CDE848419}"/>
              </a:ext>
            </a:extLst>
          </p:cNvPr>
          <p:cNvSpPr/>
          <p:nvPr/>
        </p:nvSpPr>
        <p:spPr>
          <a:xfrm>
            <a:off x="5687885" y="2692008"/>
            <a:ext cx="3026835" cy="720000"/>
          </a:xfrm>
          <a:custGeom>
            <a:avLst/>
            <a:gdLst>
              <a:gd name="connsiteX0" fmla="*/ 0 w 2189560"/>
              <a:gd name="connsiteY0" fmla="*/ 0 h 720000"/>
              <a:gd name="connsiteX1" fmla="*/ 2189560 w 2189560"/>
              <a:gd name="connsiteY1" fmla="*/ 0 h 720000"/>
              <a:gd name="connsiteX2" fmla="*/ 2189560 w 2189560"/>
              <a:gd name="connsiteY2" fmla="*/ 720000 h 720000"/>
              <a:gd name="connsiteX3" fmla="*/ 0 w 2189560"/>
              <a:gd name="connsiteY3" fmla="*/ 720000 h 720000"/>
              <a:gd name="connsiteX4" fmla="*/ 0 w 218956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560" h="720000">
                <a:moveTo>
                  <a:pt x="0" y="0"/>
                </a:moveTo>
                <a:lnTo>
                  <a:pt x="2189560" y="0"/>
                </a:lnTo>
                <a:lnTo>
                  <a:pt x="218956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1022300"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Cost, Confidential Business Advising </a:t>
            </a:r>
          </a:p>
        </p:txBody>
      </p:sp>
      <p:sp>
        <p:nvSpPr>
          <p:cNvPr id="5" name="Rectangle 4" descr="Magnifying glass">
            <a:extLst>
              <a:ext uri="{FF2B5EF4-FFF2-40B4-BE49-F238E27FC236}">
                <a16:creationId xmlns:a16="http://schemas.microsoft.com/office/drawing/2014/main" id="{29EFCD7C-9CAA-E3C6-DF30-02378290A66F}"/>
              </a:ext>
            </a:extLst>
          </p:cNvPr>
          <p:cNvSpPr/>
          <p:nvPr/>
        </p:nvSpPr>
        <p:spPr>
          <a:xfrm>
            <a:off x="9855038" y="1352912"/>
            <a:ext cx="985303" cy="985303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25E3DDF-69D6-038A-FAFC-CAB5F4B3D82F}"/>
              </a:ext>
            </a:extLst>
          </p:cNvPr>
          <p:cNvSpPr/>
          <p:nvPr/>
        </p:nvSpPr>
        <p:spPr>
          <a:xfrm>
            <a:off x="9252908" y="2671016"/>
            <a:ext cx="2248894" cy="720000"/>
          </a:xfrm>
          <a:custGeom>
            <a:avLst/>
            <a:gdLst>
              <a:gd name="connsiteX0" fmla="*/ 0 w 2189560"/>
              <a:gd name="connsiteY0" fmla="*/ 0 h 720000"/>
              <a:gd name="connsiteX1" fmla="*/ 2189560 w 2189560"/>
              <a:gd name="connsiteY1" fmla="*/ 0 h 720000"/>
              <a:gd name="connsiteX2" fmla="*/ 2189560 w 2189560"/>
              <a:gd name="connsiteY2" fmla="*/ 720000 h 720000"/>
              <a:gd name="connsiteX3" fmla="*/ 0 w 2189560"/>
              <a:gd name="connsiteY3" fmla="*/ 720000 h 720000"/>
              <a:gd name="connsiteX4" fmla="*/ 0 w 218956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560" h="720000">
                <a:moveTo>
                  <a:pt x="0" y="0"/>
                </a:moveTo>
                <a:lnTo>
                  <a:pt x="2189560" y="0"/>
                </a:lnTo>
                <a:lnTo>
                  <a:pt x="218956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1022300"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Cost Market Research</a:t>
            </a:r>
          </a:p>
        </p:txBody>
      </p:sp>
      <p:sp>
        <p:nvSpPr>
          <p:cNvPr id="10" name="Rectangle 9" descr="Books">
            <a:extLst>
              <a:ext uri="{FF2B5EF4-FFF2-40B4-BE49-F238E27FC236}">
                <a16:creationId xmlns:a16="http://schemas.microsoft.com/office/drawing/2014/main" id="{63156EC5-AE7B-FC1F-B339-679F1E9BCE28}"/>
              </a:ext>
            </a:extLst>
          </p:cNvPr>
          <p:cNvSpPr/>
          <p:nvPr/>
        </p:nvSpPr>
        <p:spPr>
          <a:xfrm>
            <a:off x="6678987" y="3938408"/>
            <a:ext cx="1012003" cy="985303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 sz="2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B825198-ED0C-7BC9-1FDF-E166AD0D221B}"/>
              </a:ext>
            </a:extLst>
          </p:cNvPr>
          <p:cNvSpPr/>
          <p:nvPr/>
        </p:nvSpPr>
        <p:spPr>
          <a:xfrm>
            <a:off x="5671570" y="5207515"/>
            <a:ext cx="3026835" cy="408997"/>
          </a:xfrm>
          <a:custGeom>
            <a:avLst/>
            <a:gdLst>
              <a:gd name="connsiteX0" fmla="*/ 0 w 2189560"/>
              <a:gd name="connsiteY0" fmla="*/ 0 h 720000"/>
              <a:gd name="connsiteX1" fmla="*/ 2189560 w 2189560"/>
              <a:gd name="connsiteY1" fmla="*/ 0 h 720000"/>
              <a:gd name="connsiteX2" fmla="*/ 2189560 w 2189560"/>
              <a:gd name="connsiteY2" fmla="*/ 720000 h 720000"/>
              <a:gd name="connsiteX3" fmla="*/ 0 w 2189560"/>
              <a:gd name="connsiteY3" fmla="*/ 720000 h 720000"/>
              <a:gd name="connsiteX4" fmla="*/ 0 w 218956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560" h="720000">
                <a:moveTo>
                  <a:pt x="0" y="0"/>
                </a:moveTo>
                <a:lnTo>
                  <a:pt x="2189560" y="0"/>
                </a:lnTo>
                <a:lnTo>
                  <a:pt x="218956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1022300"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Access to Resources</a:t>
            </a:r>
          </a:p>
        </p:txBody>
      </p:sp>
      <p:sp>
        <p:nvSpPr>
          <p:cNvPr id="12" name="Rectangle 11" descr="No sign">
            <a:extLst>
              <a:ext uri="{FF2B5EF4-FFF2-40B4-BE49-F238E27FC236}">
                <a16:creationId xmlns:a16="http://schemas.microsoft.com/office/drawing/2014/main" id="{14CC6E45-C645-978E-7B3A-518CF8F98CA7}"/>
              </a:ext>
            </a:extLst>
          </p:cNvPr>
          <p:cNvSpPr/>
          <p:nvPr/>
        </p:nvSpPr>
        <p:spPr>
          <a:xfrm>
            <a:off x="9855038" y="3938408"/>
            <a:ext cx="985303" cy="985303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1069AA3-2724-81A1-6F5B-DC80C2B3FB0A}"/>
              </a:ext>
            </a:extLst>
          </p:cNvPr>
          <p:cNvSpPr/>
          <p:nvPr/>
        </p:nvSpPr>
        <p:spPr>
          <a:xfrm>
            <a:off x="9252908" y="5256512"/>
            <a:ext cx="2248894" cy="720000"/>
          </a:xfrm>
          <a:custGeom>
            <a:avLst/>
            <a:gdLst>
              <a:gd name="connsiteX0" fmla="*/ 0 w 2189560"/>
              <a:gd name="connsiteY0" fmla="*/ 0 h 720000"/>
              <a:gd name="connsiteX1" fmla="*/ 2189560 w 2189560"/>
              <a:gd name="connsiteY1" fmla="*/ 0 h 720000"/>
              <a:gd name="connsiteX2" fmla="*/ 2189560 w 2189560"/>
              <a:gd name="connsiteY2" fmla="*/ 720000 h 720000"/>
              <a:gd name="connsiteX3" fmla="*/ 0 w 2189560"/>
              <a:gd name="connsiteY3" fmla="*/ 720000 h 720000"/>
              <a:gd name="connsiteX4" fmla="*/ 0 w 2189560"/>
              <a:gd name="connsiteY4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560" h="720000">
                <a:moveTo>
                  <a:pt x="0" y="0"/>
                </a:moveTo>
                <a:lnTo>
                  <a:pt x="2189560" y="0"/>
                </a:lnTo>
                <a:lnTo>
                  <a:pt x="2189560" y="720000"/>
                </a:lnTo>
                <a:lnTo>
                  <a:pt x="0" y="7200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algn="ctr" defTabSz="1022300"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or Low-Cost Training</a:t>
            </a:r>
          </a:p>
        </p:txBody>
      </p:sp>
      <p:pic>
        <p:nvPicPr>
          <p:cNvPr id="8" name="Picture 7" descr="Logo, company name&#10;&#10;Description automatically generated">
            <a:extLst>
              <a:ext uri="{FF2B5EF4-FFF2-40B4-BE49-F238E27FC236}">
                <a16:creationId xmlns:a16="http://schemas.microsoft.com/office/drawing/2014/main" id="{7D743699-9422-7F37-3558-DCD829B09E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17" y="2146303"/>
            <a:ext cx="3026835" cy="1744335"/>
          </a:xfrm>
          <a:prstGeom prst="rect">
            <a:avLst/>
          </a:prstGeom>
        </p:spPr>
      </p:pic>
      <p:sp>
        <p:nvSpPr>
          <p:cNvPr id="7" name="Title 13">
            <a:extLst>
              <a:ext uri="{FF2B5EF4-FFF2-40B4-BE49-F238E27FC236}">
                <a16:creationId xmlns:a16="http://schemas.microsoft.com/office/drawing/2014/main" id="{A5F5726D-365B-29F6-5CA3-63E862F9C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16" y="72600"/>
            <a:ext cx="11359752" cy="908131"/>
          </a:xfrm>
        </p:spPr>
        <p:txBody>
          <a:bodyPr>
            <a:norm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About the Washington SBDC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9B1616F2-22B3-EE69-C889-838443B504E0}"/>
              </a:ext>
            </a:extLst>
          </p:cNvPr>
          <p:cNvSpPr txBox="1">
            <a:spLocks/>
          </p:cNvSpPr>
          <p:nvPr/>
        </p:nvSpPr>
        <p:spPr>
          <a:xfrm>
            <a:off x="619733" y="4093928"/>
            <a:ext cx="3528392" cy="1143000"/>
          </a:xfrm>
          <a:prstGeom prst="rect">
            <a:avLst/>
          </a:prstGeom>
        </p:spPr>
        <p:txBody>
          <a:bodyPr anchor="b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Helping Washington Businesses</a:t>
            </a:r>
          </a:p>
          <a:p>
            <a:pPr algn="ctr"/>
            <a:b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Grow &amp; Succeed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68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9" grpId="0"/>
      <p:bldP spid="10" grpId="0" animBg="1"/>
      <p:bldP spid="11" grpId="0"/>
      <p:bldP spid="12" grpId="0" animBg="1"/>
      <p:bldP spid="1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383A3-511C-B768-62F9-D107AEC04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3">
            <a:extLst>
              <a:ext uri="{FF2B5EF4-FFF2-40B4-BE49-F238E27FC236}">
                <a16:creationId xmlns:a16="http://schemas.microsoft.com/office/drawing/2014/main" id="{04676982-1211-E4EE-5892-308303BF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16" y="72600"/>
            <a:ext cx="11359752" cy="908131"/>
          </a:xfrm>
        </p:spPr>
        <p:txBody>
          <a:bodyPr>
            <a:norm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How We Work With You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28F748-CD1A-D21D-FE24-8E8158E5285A}"/>
              </a:ext>
            </a:extLst>
          </p:cNvPr>
          <p:cNvSpPr txBox="1"/>
          <p:nvPr/>
        </p:nvSpPr>
        <p:spPr>
          <a:xfrm>
            <a:off x="468199" y="1263663"/>
            <a:ext cx="11255602" cy="4330673"/>
          </a:xfrm>
          <a:prstGeom prst="rect">
            <a:avLst/>
          </a:prstGeom>
          <a:noFill/>
        </p:spPr>
        <p:txBody>
          <a:bodyPr wrap="square" anchor="ctr" anchorCtr="0">
            <a:spAutoFit/>
          </a:bodyPr>
          <a:lstStyle/>
          <a:p>
            <a:pPr marL="342900" indent="-342900" algn="ctr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 help you </a:t>
            </a: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understand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situation and your options</a:t>
            </a:r>
          </a:p>
          <a:p>
            <a:pPr marL="342900" indent="-342900" algn="ctr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 </a:t>
            </a: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ask questions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rather than make decisions for you</a:t>
            </a:r>
          </a:p>
          <a:p>
            <a:pPr marL="342900" indent="-342900" algn="ctr">
              <a:lnSpc>
                <a:spcPct val="3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 can help you work through your numbers </a:t>
            </a: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privately</a:t>
            </a:r>
          </a:p>
          <a:p>
            <a:pPr marL="342900" indent="-342900" algn="ctr">
              <a:lnSpc>
                <a:spcPct val="300000"/>
              </a:lnSpc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decide 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what makes sense for your business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43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47422" y="708898"/>
            <a:ext cx="752584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defRPr/>
            </a:pPr>
            <a:r>
              <a:rPr lang="en-US" sz="3600" dirty="0">
                <a:solidFill>
                  <a:prstClr val="white"/>
                </a:solidFill>
                <a:latin typeface="+mj-lt"/>
              </a:rPr>
              <a:t>Washington SBDC Contact Information:</a:t>
            </a:r>
          </a:p>
          <a:p>
            <a:pPr algn="ctr" defTabSz="914400">
              <a:defRPr/>
            </a:pPr>
            <a:endParaRPr lang="en-US" sz="3600" dirty="0">
              <a:solidFill>
                <a:schemeClr val="bg1"/>
              </a:solidFill>
              <a:latin typeface="Calibri" panose="020F0502020204030204"/>
            </a:endParaRPr>
          </a:p>
          <a:p>
            <a:pPr algn="ctr" defTabSz="914400">
              <a:defRPr/>
            </a:pPr>
            <a:r>
              <a:rPr lang="en-US" sz="3200" dirty="0">
                <a:solidFill>
                  <a:schemeClr val="bg1"/>
                </a:solidFill>
                <a:latin typeface="Calibri" panose="020F0502020204030204"/>
              </a:rPr>
              <a:t>washington@wsbdc.org</a:t>
            </a:r>
          </a:p>
          <a:p>
            <a:pPr algn="ctr" defTabSz="914400">
              <a:defRPr/>
            </a:pPr>
            <a:r>
              <a:rPr lang="en-US" sz="3200" dirty="0">
                <a:solidFill>
                  <a:prstClr val="white"/>
                </a:solidFill>
                <a:latin typeface="Calibri" panose="020F0502020204030204"/>
              </a:rPr>
              <a:t>(833) 492-7232 </a:t>
            </a:r>
          </a:p>
          <a:p>
            <a:pPr algn="ctr" defTabSz="914400">
              <a:defRPr/>
            </a:pPr>
            <a:r>
              <a:rPr lang="en-US" sz="3200" u="sng" dirty="0">
                <a:solidFill>
                  <a:srgbClr val="FF9900"/>
                </a:solidFill>
                <a:latin typeface="Calibri" panose="020F0502020204030204"/>
              </a:rPr>
              <a:t>www.wsbdc.org</a:t>
            </a:r>
            <a:endParaRPr lang="en-US" sz="3200" u="sng" dirty="0">
              <a:solidFill>
                <a:srgbClr val="FF990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085A2F2-4629-4C28-8DA4-10DF9B0A8852}"/>
              </a:ext>
            </a:extLst>
          </p:cNvPr>
          <p:cNvSpPr txBox="1">
            <a:spLocks/>
          </p:cNvSpPr>
          <p:nvPr/>
        </p:nvSpPr>
        <p:spPr>
          <a:xfrm>
            <a:off x="2152650" y="365126"/>
            <a:ext cx="7886700" cy="132556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90A9A0-1D58-4117-D18E-79404A6B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69268-9C8B-4EBF-A9EE-DC5DC2D48DC3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40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Build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6EC"/>
      </a:accent1>
      <a:accent2>
        <a:srgbClr val="055EAE"/>
      </a:accent2>
      <a:accent3>
        <a:srgbClr val="093464"/>
      </a:accent3>
      <a:accent4>
        <a:srgbClr val="023B44"/>
      </a:accent4>
      <a:accent5>
        <a:srgbClr val="03676C"/>
      </a:accent5>
      <a:accent6>
        <a:srgbClr val="059A91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Business Build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6EC"/>
      </a:accent1>
      <a:accent2>
        <a:srgbClr val="055EAE"/>
      </a:accent2>
      <a:accent3>
        <a:srgbClr val="093464"/>
      </a:accent3>
      <a:accent4>
        <a:srgbClr val="023B44"/>
      </a:accent4>
      <a:accent5>
        <a:srgbClr val="03676C"/>
      </a:accent5>
      <a:accent6>
        <a:srgbClr val="059A91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5_Custom Design">
  <a:themeElements>
    <a:clrScheme name="Business Build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6EC"/>
      </a:accent1>
      <a:accent2>
        <a:srgbClr val="055EAE"/>
      </a:accent2>
      <a:accent3>
        <a:srgbClr val="093464"/>
      </a:accent3>
      <a:accent4>
        <a:srgbClr val="023B44"/>
      </a:accent4>
      <a:accent5>
        <a:srgbClr val="03676C"/>
      </a:accent5>
      <a:accent6>
        <a:srgbClr val="059A91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Custom Design">
  <a:themeElements>
    <a:clrScheme name="Business Build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6EC"/>
      </a:accent1>
      <a:accent2>
        <a:srgbClr val="055EAE"/>
      </a:accent2>
      <a:accent3>
        <a:srgbClr val="093464"/>
      </a:accent3>
      <a:accent4>
        <a:srgbClr val="023B44"/>
      </a:accent4>
      <a:accent5>
        <a:srgbClr val="03676C"/>
      </a:accent5>
      <a:accent6>
        <a:srgbClr val="059A91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_Custom Design">
  <a:themeElements>
    <a:clrScheme name="Business Build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6EC"/>
      </a:accent1>
      <a:accent2>
        <a:srgbClr val="055EAE"/>
      </a:accent2>
      <a:accent3>
        <a:srgbClr val="093464"/>
      </a:accent3>
      <a:accent4>
        <a:srgbClr val="023B44"/>
      </a:accent4>
      <a:accent5>
        <a:srgbClr val="03676C"/>
      </a:accent5>
      <a:accent6>
        <a:srgbClr val="059A91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4_Custom Design">
  <a:themeElements>
    <a:clrScheme name="Business Build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6EC"/>
      </a:accent1>
      <a:accent2>
        <a:srgbClr val="055EAE"/>
      </a:accent2>
      <a:accent3>
        <a:srgbClr val="093464"/>
      </a:accent3>
      <a:accent4>
        <a:srgbClr val="023B44"/>
      </a:accent4>
      <a:accent5>
        <a:srgbClr val="03676C"/>
      </a:accent5>
      <a:accent6>
        <a:srgbClr val="059A91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6_Custom Design">
  <a:themeElements>
    <a:clrScheme name="Business Builde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A6EC"/>
      </a:accent1>
      <a:accent2>
        <a:srgbClr val="055EAE"/>
      </a:accent2>
      <a:accent3>
        <a:srgbClr val="093464"/>
      </a:accent3>
      <a:accent4>
        <a:srgbClr val="023B44"/>
      </a:accent4>
      <a:accent5>
        <a:srgbClr val="03676C"/>
      </a:accent5>
      <a:accent6>
        <a:srgbClr val="059A91"/>
      </a:accent6>
      <a:hlink>
        <a:srgbClr val="0563C1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8516</TotalTime>
  <Words>4566</Words>
  <Application>Microsoft Office PowerPoint</Application>
  <PresentationFormat>Widescreen</PresentationFormat>
  <Paragraphs>720</Paragraphs>
  <Slides>74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74</vt:i4>
      </vt:variant>
    </vt:vector>
  </HeadingPairs>
  <TitlesOfParts>
    <vt:vector size="93" baseType="lpstr">
      <vt:lpstr>Malgun Gothic</vt:lpstr>
      <vt:lpstr>Aptos</vt:lpstr>
      <vt:lpstr>Aptos Display</vt:lpstr>
      <vt:lpstr>Arial</vt:lpstr>
      <vt:lpstr>Calibri</vt:lpstr>
      <vt:lpstr>Franklin Gothic Book</vt:lpstr>
      <vt:lpstr>Franklin Gothic Demi Cond</vt:lpstr>
      <vt:lpstr>Open Sans</vt:lpstr>
      <vt:lpstr>Roboto</vt:lpstr>
      <vt:lpstr>Segoe UI</vt:lpstr>
      <vt:lpstr>Wingdings</vt:lpstr>
      <vt:lpstr>Office Theme</vt:lpstr>
      <vt:lpstr>Custom Design</vt:lpstr>
      <vt:lpstr>5_Custom Design</vt:lpstr>
      <vt:lpstr>1_Custom Design</vt:lpstr>
      <vt:lpstr>3_Custom Design</vt:lpstr>
      <vt:lpstr>2_Custom Design</vt:lpstr>
      <vt:lpstr>4_Custom Design</vt:lpstr>
      <vt:lpstr>6_Custom Design</vt:lpstr>
      <vt:lpstr>PowerPoint Presentation</vt:lpstr>
      <vt:lpstr>Your Presenter: Steve McCaslin</vt:lpstr>
      <vt:lpstr>PowerPoint Presentation</vt:lpstr>
      <vt:lpstr>Goals</vt:lpstr>
      <vt:lpstr>PowerPoint Presentation</vt:lpstr>
      <vt:lpstr>PowerPoint Presentation</vt:lpstr>
      <vt:lpstr>"An ounce of prevention is worth a pound of cure."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About the Washington SBDC</vt:lpstr>
      <vt:lpstr>How We Work With You</vt:lpstr>
      <vt:lpstr>PowerPoint Presentation</vt:lpstr>
    </vt:vector>
  </TitlesOfParts>
  <Company>Washington State University Health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McCaslin, Steve</dc:creator>
  <cp:lastModifiedBy>Elisabeth Britt</cp:lastModifiedBy>
  <cp:revision>229</cp:revision>
  <dcterms:created xsi:type="dcterms:W3CDTF">2025-01-22T19:58:59Z</dcterms:created>
  <dcterms:modified xsi:type="dcterms:W3CDTF">2026-10-26T19:55:51Z</dcterms:modified>
</cp:coreProperties>
</file>