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1243" r:id="rId2"/>
    <p:sldId id="1244" r:id="rId3"/>
    <p:sldId id="1245" r:id="rId4"/>
    <p:sldId id="1246" r:id="rId5"/>
    <p:sldId id="1247" r:id="rId6"/>
    <p:sldId id="1248" r:id="rId7"/>
    <p:sldId id="1249" r:id="rId8"/>
    <p:sldId id="1250" r:id="rId9"/>
    <p:sldId id="1251" r:id="rId10"/>
    <p:sldId id="1252" r:id="rId11"/>
    <p:sldId id="1253" r:id="rId12"/>
    <p:sldId id="1254" r:id="rId13"/>
    <p:sldId id="1255" r:id="rId14"/>
    <p:sldId id="1256" r:id="rId15"/>
    <p:sldId id="1257" r:id="rId16"/>
    <p:sldId id="1258" r:id="rId17"/>
    <p:sldId id="1259" r:id="rId18"/>
    <p:sldId id="1260" r:id="rId19"/>
    <p:sldId id="1261" r:id="rId20"/>
    <p:sldId id="1262" r:id="rId21"/>
    <p:sldId id="1263" r:id="rId22"/>
    <p:sldId id="1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EE56C-D6C4-49DD-9166-A521115D2526}" type="doc">
      <dgm:prSet loTypeId="urn:microsoft.com/office/officeart/2005/8/layout/process2" loCatId="process" qsTypeId="urn:microsoft.com/office/officeart/2005/8/quickstyle/simple1" qsCatId="simple" csTypeId="urn:microsoft.com/office/officeart/2005/8/colors/accent1_2" csCatId="accent1" phldr="1"/>
      <dgm:spPr/>
    </dgm:pt>
    <dgm:pt modelId="{1D75D6E6-9821-4A07-BD65-37BCED12A5A8}">
      <dgm:prSet phldrT="[Text]"/>
      <dgm:spPr/>
      <dgm:t>
        <a:bodyPr/>
        <a:lstStyle/>
        <a:p>
          <a:r>
            <a:rPr lang="en-US" dirty="0"/>
            <a:t>Strategic Plan</a:t>
          </a:r>
        </a:p>
      </dgm:t>
    </dgm:pt>
    <dgm:pt modelId="{7B9C4FDD-1E0F-4BC3-B796-744BB1478EDE}" type="parTrans" cxnId="{BAD6FD47-0D05-4017-BF01-6324E4D89FBC}">
      <dgm:prSet/>
      <dgm:spPr/>
      <dgm:t>
        <a:bodyPr/>
        <a:lstStyle/>
        <a:p>
          <a:endParaRPr lang="en-US"/>
        </a:p>
      </dgm:t>
    </dgm:pt>
    <dgm:pt modelId="{761E7EC3-6D73-4460-9518-E1D587218C44}" type="sibTrans" cxnId="{BAD6FD47-0D05-4017-BF01-6324E4D89FBC}">
      <dgm:prSet/>
      <dgm:spPr/>
      <dgm:t>
        <a:bodyPr/>
        <a:lstStyle/>
        <a:p>
          <a:endParaRPr lang="en-US" dirty="0"/>
        </a:p>
      </dgm:t>
    </dgm:pt>
    <dgm:pt modelId="{4B541DF3-65AE-4C97-9BF1-BAB28D6E0710}">
      <dgm:prSet phldrT="[Text]"/>
      <dgm:spPr/>
      <dgm:t>
        <a:bodyPr/>
        <a:lstStyle/>
        <a:p>
          <a:r>
            <a:rPr lang="en-US" dirty="0"/>
            <a:t>Budget</a:t>
          </a:r>
        </a:p>
      </dgm:t>
    </dgm:pt>
    <dgm:pt modelId="{E8369530-3148-40D9-ACF2-06874702F256}" type="parTrans" cxnId="{70E31C19-71D2-40CD-8916-D304398A049E}">
      <dgm:prSet/>
      <dgm:spPr/>
      <dgm:t>
        <a:bodyPr/>
        <a:lstStyle/>
        <a:p>
          <a:endParaRPr lang="en-US"/>
        </a:p>
      </dgm:t>
    </dgm:pt>
    <dgm:pt modelId="{9B0F5712-BF74-4D52-BCC0-AD871CD11213}" type="sibTrans" cxnId="{70E31C19-71D2-40CD-8916-D304398A049E}">
      <dgm:prSet/>
      <dgm:spPr/>
      <dgm:t>
        <a:bodyPr/>
        <a:lstStyle/>
        <a:p>
          <a:endParaRPr lang="en-US" dirty="0"/>
        </a:p>
      </dgm:t>
    </dgm:pt>
    <dgm:pt modelId="{BA947F1C-8F46-4C90-897C-007A9754C0F5}">
      <dgm:prSet phldrT="[Text]"/>
      <dgm:spPr/>
      <dgm:t>
        <a:bodyPr/>
        <a:lstStyle/>
        <a:p>
          <a:r>
            <a:rPr lang="en-US" dirty="0"/>
            <a:t>Operational Decisions / Tactics</a:t>
          </a:r>
        </a:p>
      </dgm:t>
    </dgm:pt>
    <dgm:pt modelId="{08716AFA-00DA-421F-996E-C8B04E4ED20B}" type="parTrans" cxnId="{695513A6-D383-44B6-9A7A-1AD5ABC630B0}">
      <dgm:prSet/>
      <dgm:spPr/>
      <dgm:t>
        <a:bodyPr/>
        <a:lstStyle/>
        <a:p>
          <a:endParaRPr lang="en-US"/>
        </a:p>
      </dgm:t>
    </dgm:pt>
    <dgm:pt modelId="{BFB78968-DE77-4DF2-8519-79BDFD44D608}" type="sibTrans" cxnId="{695513A6-D383-44B6-9A7A-1AD5ABC630B0}">
      <dgm:prSet/>
      <dgm:spPr/>
      <dgm:t>
        <a:bodyPr/>
        <a:lstStyle/>
        <a:p>
          <a:endParaRPr lang="en-US"/>
        </a:p>
      </dgm:t>
    </dgm:pt>
    <dgm:pt modelId="{264E5BD5-76F7-4FF6-9869-3F3D5C4207BD}" type="pres">
      <dgm:prSet presAssocID="{C20EE56C-D6C4-49DD-9166-A521115D2526}" presName="linearFlow" presStyleCnt="0">
        <dgm:presLayoutVars>
          <dgm:resizeHandles val="exact"/>
        </dgm:presLayoutVars>
      </dgm:prSet>
      <dgm:spPr/>
    </dgm:pt>
    <dgm:pt modelId="{4E88CB08-763F-4B4B-A6E8-C62EE25D76B0}" type="pres">
      <dgm:prSet presAssocID="{1D75D6E6-9821-4A07-BD65-37BCED12A5A8}" presName="node" presStyleLbl="node1" presStyleIdx="0" presStyleCnt="3">
        <dgm:presLayoutVars>
          <dgm:bulletEnabled val="1"/>
        </dgm:presLayoutVars>
      </dgm:prSet>
      <dgm:spPr/>
    </dgm:pt>
    <dgm:pt modelId="{6F6EE354-90B9-451C-A022-3C21E970CD4B}" type="pres">
      <dgm:prSet presAssocID="{761E7EC3-6D73-4460-9518-E1D587218C44}" presName="sibTrans" presStyleLbl="sibTrans2D1" presStyleIdx="0" presStyleCnt="2"/>
      <dgm:spPr/>
    </dgm:pt>
    <dgm:pt modelId="{6D494491-4CF2-42B9-B218-0B91CF6997F9}" type="pres">
      <dgm:prSet presAssocID="{761E7EC3-6D73-4460-9518-E1D587218C44}" presName="connectorText" presStyleLbl="sibTrans2D1" presStyleIdx="0" presStyleCnt="2"/>
      <dgm:spPr/>
    </dgm:pt>
    <dgm:pt modelId="{445D2A2E-E74B-4644-B9C3-5985A31E0B66}" type="pres">
      <dgm:prSet presAssocID="{4B541DF3-65AE-4C97-9BF1-BAB28D6E0710}" presName="node" presStyleLbl="node1" presStyleIdx="1" presStyleCnt="3">
        <dgm:presLayoutVars>
          <dgm:bulletEnabled val="1"/>
        </dgm:presLayoutVars>
      </dgm:prSet>
      <dgm:spPr/>
    </dgm:pt>
    <dgm:pt modelId="{57CA3115-CA82-4DF6-B9DA-1020DEA20632}" type="pres">
      <dgm:prSet presAssocID="{9B0F5712-BF74-4D52-BCC0-AD871CD11213}" presName="sibTrans" presStyleLbl="sibTrans2D1" presStyleIdx="1" presStyleCnt="2"/>
      <dgm:spPr/>
    </dgm:pt>
    <dgm:pt modelId="{DD6BB228-D931-4816-BFFA-DE46EB303587}" type="pres">
      <dgm:prSet presAssocID="{9B0F5712-BF74-4D52-BCC0-AD871CD11213}" presName="connectorText" presStyleLbl="sibTrans2D1" presStyleIdx="1" presStyleCnt="2"/>
      <dgm:spPr/>
    </dgm:pt>
    <dgm:pt modelId="{716BAF34-F01F-4E2C-A5BE-3A0DED2B9A42}" type="pres">
      <dgm:prSet presAssocID="{BA947F1C-8F46-4C90-897C-007A9754C0F5}" presName="node" presStyleLbl="node1" presStyleIdx="2" presStyleCnt="3">
        <dgm:presLayoutVars>
          <dgm:bulletEnabled val="1"/>
        </dgm:presLayoutVars>
      </dgm:prSet>
      <dgm:spPr/>
    </dgm:pt>
  </dgm:ptLst>
  <dgm:cxnLst>
    <dgm:cxn modelId="{10B3BA03-DADC-4418-B9B3-B2442502DE6D}" type="presOf" srcId="{C20EE56C-D6C4-49DD-9166-A521115D2526}" destId="{264E5BD5-76F7-4FF6-9869-3F3D5C4207BD}" srcOrd="0" destOrd="0" presId="urn:microsoft.com/office/officeart/2005/8/layout/process2"/>
    <dgm:cxn modelId="{70E31C19-71D2-40CD-8916-D304398A049E}" srcId="{C20EE56C-D6C4-49DD-9166-A521115D2526}" destId="{4B541DF3-65AE-4C97-9BF1-BAB28D6E0710}" srcOrd="1" destOrd="0" parTransId="{E8369530-3148-40D9-ACF2-06874702F256}" sibTransId="{9B0F5712-BF74-4D52-BCC0-AD871CD11213}"/>
    <dgm:cxn modelId="{F51FD738-619E-48AB-B4E0-616E23985235}" type="presOf" srcId="{4B541DF3-65AE-4C97-9BF1-BAB28D6E0710}" destId="{445D2A2E-E74B-4644-B9C3-5985A31E0B66}" srcOrd="0" destOrd="0" presId="urn:microsoft.com/office/officeart/2005/8/layout/process2"/>
    <dgm:cxn modelId="{BAD6FD47-0D05-4017-BF01-6324E4D89FBC}" srcId="{C20EE56C-D6C4-49DD-9166-A521115D2526}" destId="{1D75D6E6-9821-4A07-BD65-37BCED12A5A8}" srcOrd="0" destOrd="0" parTransId="{7B9C4FDD-1E0F-4BC3-B796-744BB1478EDE}" sibTransId="{761E7EC3-6D73-4460-9518-E1D587218C44}"/>
    <dgm:cxn modelId="{31DE564C-9499-48AB-AB4C-0C16927DB826}" type="presOf" srcId="{761E7EC3-6D73-4460-9518-E1D587218C44}" destId="{6D494491-4CF2-42B9-B218-0B91CF6997F9}" srcOrd="1" destOrd="0" presId="urn:microsoft.com/office/officeart/2005/8/layout/process2"/>
    <dgm:cxn modelId="{40CDE38C-DEE1-46A2-B787-7686E8653B06}" type="presOf" srcId="{9B0F5712-BF74-4D52-BCC0-AD871CD11213}" destId="{57CA3115-CA82-4DF6-B9DA-1020DEA20632}" srcOrd="0" destOrd="0" presId="urn:microsoft.com/office/officeart/2005/8/layout/process2"/>
    <dgm:cxn modelId="{DAA20196-6B78-4E0D-8B9D-98235909D14A}" type="presOf" srcId="{1D75D6E6-9821-4A07-BD65-37BCED12A5A8}" destId="{4E88CB08-763F-4B4B-A6E8-C62EE25D76B0}" srcOrd="0" destOrd="0" presId="urn:microsoft.com/office/officeart/2005/8/layout/process2"/>
    <dgm:cxn modelId="{695513A6-D383-44B6-9A7A-1AD5ABC630B0}" srcId="{C20EE56C-D6C4-49DD-9166-A521115D2526}" destId="{BA947F1C-8F46-4C90-897C-007A9754C0F5}" srcOrd="2" destOrd="0" parTransId="{08716AFA-00DA-421F-996E-C8B04E4ED20B}" sibTransId="{BFB78968-DE77-4DF2-8519-79BDFD44D608}"/>
    <dgm:cxn modelId="{8F83B4BD-1C69-45BA-A7FF-DB85D4DF0D0A}" type="presOf" srcId="{9B0F5712-BF74-4D52-BCC0-AD871CD11213}" destId="{DD6BB228-D931-4816-BFFA-DE46EB303587}" srcOrd="1" destOrd="0" presId="urn:microsoft.com/office/officeart/2005/8/layout/process2"/>
    <dgm:cxn modelId="{BF8C46C2-1A49-4345-A005-01FB7BAB51C2}" type="presOf" srcId="{BA947F1C-8F46-4C90-897C-007A9754C0F5}" destId="{716BAF34-F01F-4E2C-A5BE-3A0DED2B9A42}" srcOrd="0" destOrd="0" presId="urn:microsoft.com/office/officeart/2005/8/layout/process2"/>
    <dgm:cxn modelId="{5429B7DF-BC36-454B-B4D7-22EDF8618DE5}" type="presOf" srcId="{761E7EC3-6D73-4460-9518-E1D587218C44}" destId="{6F6EE354-90B9-451C-A022-3C21E970CD4B}" srcOrd="0" destOrd="0" presId="urn:microsoft.com/office/officeart/2005/8/layout/process2"/>
    <dgm:cxn modelId="{9446D2C0-4494-4B04-8F1E-49C540CC6F05}" type="presParOf" srcId="{264E5BD5-76F7-4FF6-9869-3F3D5C4207BD}" destId="{4E88CB08-763F-4B4B-A6E8-C62EE25D76B0}" srcOrd="0" destOrd="0" presId="urn:microsoft.com/office/officeart/2005/8/layout/process2"/>
    <dgm:cxn modelId="{C5D2147E-3A53-4192-8BCF-72FAFC7F3B25}" type="presParOf" srcId="{264E5BD5-76F7-4FF6-9869-3F3D5C4207BD}" destId="{6F6EE354-90B9-451C-A022-3C21E970CD4B}" srcOrd="1" destOrd="0" presId="urn:microsoft.com/office/officeart/2005/8/layout/process2"/>
    <dgm:cxn modelId="{A7CF6D67-76D6-4F85-8822-DE906128BA3A}" type="presParOf" srcId="{6F6EE354-90B9-451C-A022-3C21E970CD4B}" destId="{6D494491-4CF2-42B9-B218-0B91CF6997F9}" srcOrd="0" destOrd="0" presId="urn:microsoft.com/office/officeart/2005/8/layout/process2"/>
    <dgm:cxn modelId="{3D0F9F22-9254-455E-B16F-821AD95E068B}" type="presParOf" srcId="{264E5BD5-76F7-4FF6-9869-3F3D5C4207BD}" destId="{445D2A2E-E74B-4644-B9C3-5985A31E0B66}" srcOrd="2" destOrd="0" presId="urn:microsoft.com/office/officeart/2005/8/layout/process2"/>
    <dgm:cxn modelId="{B5FD3E60-1E23-44D1-B120-06BA71C23986}" type="presParOf" srcId="{264E5BD5-76F7-4FF6-9869-3F3D5C4207BD}" destId="{57CA3115-CA82-4DF6-B9DA-1020DEA20632}" srcOrd="3" destOrd="0" presId="urn:microsoft.com/office/officeart/2005/8/layout/process2"/>
    <dgm:cxn modelId="{9AD13BB1-75AC-4C89-8D92-E5752BE4DF69}" type="presParOf" srcId="{57CA3115-CA82-4DF6-B9DA-1020DEA20632}" destId="{DD6BB228-D931-4816-BFFA-DE46EB303587}" srcOrd="0" destOrd="0" presId="urn:microsoft.com/office/officeart/2005/8/layout/process2"/>
    <dgm:cxn modelId="{1497B346-A4C1-4696-B810-00485D9401FC}" type="presParOf" srcId="{264E5BD5-76F7-4FF6-9869-3F3D5C4207BD}" destId="{716BAF34-F01F-4E2C-A5BE-3A0DED2B9A4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8CB08-763F-4B4B-A6E8-C62EE25D76B0}">
      <dsp:nvSpPr>
        <dsp:cNvPr id="0" name=""/>
        <dsp:cNvSpPr/>
      </dsp:nvSpPr>
      <dsp:spPr>
        <a:xfrm>
          <a:off x="162758" y="0"/>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Strategic Plan</a:t>
          </a:r>
        </a:p>
      </dsp:txBody>
      <dsp:txXfrm>
        <a:off x="195898" y="33140"/>
        <a:ext cx="1970403" cy="1065210"/>
      </dsp:txXfrm>
    </dsp:sp>
    <dsp:sp modelId="{6F6EE354-90B9-451C-A022-3C21E970CD4B}">
      <dsp:nvSpPr>
        <dsp:cNvPr id="0" name=""/>
        <dsp:cNvSpPr/>
      </dsp:nvSpPr>
      <dsp:spPr>
        <a:xfrm rot="5400000">
          <a:off x="968945" y="1159778"/>
          <a:ext cx="42430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028349" y="1202209"/>
        <a:ext cx="305502" cy="297016"/>
      </dsp:txXfrm>
    </dsp:sp>
    <dsp:sp modelId="{445D2A2E-E74B-4644-B9C3-5985A31E0B66}">
      <dsp:nvSpPr>
        <dsp:cNvPr id="0" name=""/>
        <dsp:cNvSpPr/>
      </dsp:nvSpPr>
      <dsp:spPr>
        <a:xfrm>
          <a:off x="162758" y="1697236"/>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Budget</a:t>
          </a:r>
        </a:p>
      </dsp:txBody>
      <dsp:txXfrm>
        <a:off x="195898" y="1730376"/>
        <a:ext cx="1970403" cy="1065210"/>
      </dsp:txXfrm>
    </dsp:sp>
    <dsp:sp modelId="{57CA3115-CA82-4DF6-B9DA-1020DEA20632}">
      <dsp:nvSpPr>
        <dsp:cNvPr id="0" name=""/>
        <dsp:cNvSpPr/>
      </dsp:nvSpPr>
      <dsp:spPr>
        <a:xfrm rot="5400000">
          <a:off x="968945" y="2857014"/>
          <a:ext cx="42430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1028349" y="2899445"/>
        <a:ext cx="305502" cy="297016"/>
      </dsp:txXfrm>
    </dsp:sp>
    <dsp:sp modelId="{716BAF34-F01F-4E2C-A5BE-3A0DED2B9A42}">
      <dsp:nvSpPr>
        <dsp:cNvPr id="0" name=""/>
        <dsp:cNvSpPr/>
      </dsp:nvSpPr>
      <dsp:spPr>
        <a:xfrm>
          <a:off x="162758" y="3394472"/>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Operational Decisions / Tactics</a:t>
          </a:r>
        </a:p>
      </dsp:txBody>
      <dsp:txXfrm>
        <a:off x="195898" y="3427612"/>
        <a:ext cx="1970403" cy="10652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353FD-02C7-427B-8DE7-EE37F606236C}" type="datetimeFigureOut">
              <a:rPr lang="en-US" smtClean="0"/>
              <a:t>8/20/2021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48D66-5454-41EB-94B4-973CED46F8C0}" type="slidenum">
              <a:rPr lang="en-US" smtClean="0"/>
              <a:t>‹#›</a:t>
            </a:fld>
            <a:endParaRPr lang="en-US"/>
          </a:p>
        </p:txBody>
      </p:sp>
    </p:spTree>
    <p:extLst>
      <p:ext uri="{BB962C8B-B14F-4D97-AF65-F5344CB8AC3E}">
        <p14:creationId xmlns:p14="http://schemas.microsoft.com/office/powerpoint/2010/main" val="302996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Smile!</a:t>
            </a:r>
          </a:p>
          <a:p>
            <a:r>
              <a:rPr lang="en-US" dirty="0"/>
              <a:t>Welcome the new employees and thank them from coming.</a:t>
            </a:r>
          </a:p>
          <a:p>
            <a:r>
              <a:rPr lang="en-US" dirty="0"/>
              <a:t>Log-in</a:t>
            </a:r>
            <a:r>
              <a:rPr lang="en-US" baseline="0" dirty="0"/>
              <a:t> by sharing a common experience (weather, current event, etc.)</a:t>
            </a:r>
          </a:p>
          <a:p>
            <a:r>
              <a:rPr lang="en-US" baseline="0" dirty="0"/>
              <a:t>Ask who has already started working?  Under what division are they working (COO, CNO, CFO, MNRC)?  Try to tailor presentation examples to majority of those in orientation.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5CD50D-85FE-4323-80AE-27B7FDDBF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Show question but not sub-points.  Get NEO’s to participate.  Tell personal stories of “great”.</a:t>
            </a:r>
          </a:p>
          <a:p>
            <a:r>
              <a:rPr lang="en-US" dirty="0"/>
              <a:t>3 Degrees: when choosing healthcare,</a:t>
            </a:r>
            <a:r>
              <a:rPr lang="en-US" baseline="0" dirty="0"/>
              <a:t> local or (1) Amarillo, (2) Dallas, San Antonio, Houston, or (3) Mayo/John Hopkins?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5CD50D-85FE-4323-80AE-27B7FDDBF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Show question but not sub-points.  Get NEO’s to participate.  Tell personal stories of “great”.</a:t>
            </a:r>
          </a:p>
          <a:p>
            <a:r>
              <a:rPr lang="en-US" dirty="0"/>
              <a:t>3 Degrees: when choosing healthcare,</a:t>
            </a:r>
            <a:r>
              <a:rPr lang="en-US" baseline="0" dirty="0"/>
              <a:t> local or (1) Amarillo, (2) Dallas, San Antonio, Houston, or (3) Mayo/John Hopkins?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5CD50D-85FE-4323-80AE-27B7FDDBF2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10972800" y="6473952"/>
            <a:ext cx="1011936" cy="246888"/>
          </a:xfrm>
        </p:spPr>
        <p:txBody>
          <a:bodyPr/>
          <a:lstStyle/>
          <a:p>
            <a:fld id="{FFD3ECA6-AEAB-46E0-8A2C-5D79E6FAC0A8}" type="slidenum">
              <a:rPr lang="en-US" smtClean="0"/>
              <a:pPr/>
              <a:t>‹#›</a:t>
            </a:fld>
            <a:endParaRPr lang="en-US" dirty="0"/>
          </a:p>
        </p:txBody>
      </p:sp>
    </p:spTree>
    <p:extLst>
      <p:ext uri="{BB962C8B-B14F-4D97-AF65-F5344CB8AC3E}">
        <p14:creationId xmlns:p14="http://schemas.microsoft.com/office/powerpoint/2010/main" val="312392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D3ECA6-AEAB-46E0-8A2C-5D79E6FAC0A8}" type="slidenum">
              <a:rPr lang="en-US" smtClean="0"/>
              <a:pPr/>
              <a:t>‹#›</a:t>
            </a:fld>
            <a:endParaRPr lang="en-US" dirty="0"/>
          </a:p>
        </p:txBody>
      </p:sp>
    </p:spTree>
    <p:extLst>
      <p:ext uri="{BB962C8B-B14F-4D97-AF65-F5344CB8AC3E}">
        <p14:creationId xmlns:p14="http://schemas.microsoft.com/office/powerpoint/2010/main" val="236634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D3ECA6-AEAB-46E0-8A2C-5D79E6FAC0A8}" type="slidenum">
              <a:rPr lang="en-US" smtClean="0"/>
              <a:pPr/>
              <a:t>‹#›</a:t>
            </a:fld>
            <a:endParaRPr lang="en-US" dirty="0"/>
          </a:p>
        </p:txBody>
      </p:sp>
    </p:spTree>
    <p:extLst>
      <p:ext uri="{BB962C8B-B14F-4D97-AF65-F5344CB8AC3E}">
        <p14:creationId xmlns:p14="http://schemas.microsoft.com/office/powerpoint/2010/main" val="361186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35201" y="2374901"/>
            <a:ext cx="9853084" cy="1433513"/>
          </a:xfrm>
        </p:spPr>
        <p:txBody>
          <a:bodyPr/>
          <a:lstStyle/>
          <a:p>
            <a:r>
              <a:rPr lang="en-US"/>
              <a:t>Click to edit Master title style</a:t>
            </a:r>
          </a:p>
        </p:txBody>
      </p:sp>
      <p:sp>
        <p:nvSpPr>
          <p:cNvPr id="3" name="Rectangle 2"/>
          <p:cNvSpPr>
            <a:spLocks noGrp="1" noChangeArrowheads="1"/>
          </p:cNvSpPr>
          <p:nvPr>
            <p:ph type="dt" idx="10"/>
          </p:nvPr>
        </p:nvSpPr>
        <p:spPr/>
        <p:txBody>
          <a:bodyPr/>
          <a:lstStyle>
            <a:lvl1pPr>
              <a:defRPr/>
            </a:lvl1pPr>
          </a:lstStyle>
          <a:p>
            <a:pPr>
              <a:defRPr/>
            </a:pPr>
            <a:endParaRPr lang="en-GB" dirty="0"/>
          </a:p>
        </p:txBody>
      </p:sp>
      <p:sp>
        <p:nvSpPr>
          <p:cNvPr id="4" name="Rectangle 3"/>
          <p:cNvSpPr>
            <a:spLocks noGrp="1" noChangeArrowheads="1"/>
          </p:cNvSpPr>
          <p:nvPr>
            <p:ph type="ftr" idx="11"/>
          </p:nvPr>
        </p:nvSpPr>
        <p:spPr/>
        <p:txBody>
          <a:bodyPr/>
          <a:lstStyle>
            <a:lvl1pPr>
              <a:defRPr/>
            </a:lvl1pPr>
          </a:lstStyle>
          <a:p>
            <a:pPr>
              <a:defRPr/>
            </a:pPr>
            <a:endParaRPr lang="en-GB" dirty="0"/>
          </a:p>
        </p:txBody>
      </p:sp>
      <p:sp>
        <p:nvSpPr>
          <p:cNvPr id="5" name="Rectangle 4"/>
          <p:cNvSpPr>
            <a:spLocks noGrp="1" noChangeArrowheads="1"/>
          </p:cNvSpPr>
          <p:nvPr>
            <p:ph type="sldNum" idx="12"/>
          </p:nvPr>
        </p:nvSpPr>
        <p:spPr/>
        <p:txBody>
          <a:bodyPr/>
          <a:lstStyle>
            <a:lvl1pPr>
              <a:defRPr/>
            </a:lvl1pPr>
          </a:lstStyle>
          <a:p>
            <a:pPr>
              <a:defRPr/>
            </a:pPr>
            <a:fld id="{40675948-3EA5-481D-813D-445736456398}" type="slidenum">
              <a:rPr lang="en-GB"/>
              <a:pPr>
                <a:defRPr/>
              </a:pPr>
              <a:t>‹#›</a:t>
            </a:fld>
            <a:endParaRPr lang="en-GB" dirty="0"/>
          </a:p>
        </p:txBody>
      </p:sp>
    </p:spTree>
    <p:extLst>
      <p:ext uri="{BB962C8B-B14F-4D97-AF65-F5344CB8AC3E}">
        <p14:creationId xmlns:p14="http://schemas.microsoft.com/office/powerpoint/2010/main" val="38645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19" name="Footer Placeholder 18"/>
          <p:cNvSpPr>
            <a:spLocks noGrp="1"/>
          </p:cNvSpPr>
          <p:nvPr>
            <p:ph type="ftr" sz="quarter" idx="11"/>
          </p:nvPr>
        </p:nvSpPr>
        <p:spPr>
          <a:xfrm>
            <a:off x="4775200" y="76201"/>
            <a:ext cx="3860800" cy="288925"/>
          </a:xfrm>
        </p:spPr>
        <p:txBody>
          <a:bodyPr/>
          <a:lstStyle/>
          <a:p>
            <a:endParaRPr lang="en-US" dirty="0"/>
          </a:p>
        </p:txBody>
      </p:sp>
      <p:sp>
        <p:nvSpPr>
          <p:cNvPr id="16" name="Slide Number Placeholder 15"/>
          <p:cNvSpPr>
            <a:spLocks noGrp="1"/>
          </p:cNvSpPr>
          <p:nvPr>
            <p:ph type="sldNum" sz="quarter" idx="12"/>
          </p:nvPr>
        </p:nvSpPr>
        <p:spPr>
          <a:xfrm>
            <a:off x="10972800" y="6473952"/>
            <a:ext cx="1011936" cy="246888"/>
          </a:xfrm>
        </p:spPr>
        <p:txBody>
          <a:bodyPr/>
          <a:lstStyle/>
          <a:p>
            <a:fld id="{FFD3ECA6-AEAB-46E0-8A2C-5D79E6FAC0A8}" type="slidenum">
              <a:rPr lang="en-US" smtClean="0"/>
              <a:pPr/>
              <a:t>‹#›</a:t>
            </a:fld>
            <a:endParaRPr lang="en-US" dirty="0"/>
          </a:p>
        </p:txBody>
      </p:sp>
    </p:spTree>
    <p:extLst>
      <p:ext uri="{BB962C8B-B14F-4D97-AF65-F5344CB8AC3E}">
        <p14:creationId xmlns:p14="http://schemas.microsoft.com/office/powerpoint/2010/main" val="129824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FFD3ECA6-AEAB-46E0-8A2C-5D79E6FAC0A8}" type="slidenum">
              <a:rPr lang="en-US" smtClean="0"/>
              <a:pPr/>
              <a:t>‹#›</a:t>
            </a:fld>
            <a:endParaRPr lang="en-US" dirty="0"/>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34775492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FFD3ECA6-AEAB-46E0-8A2C-5D79E6FAC0A8}" type="slidenum">
              <a:rPr lang="en-US" smtClean="0"/>
              <a:pPr/>
              <a:t>‹#›</a:t>
            </a:fld>
            <a:endParaRPr lang="en-US" dirty="0"/>
          </a:p>
        </p:txBody>
      </p:sp>
    </p:spTree>
    <p:extLst>
      <p:ext uri="{BB962C8B-B14F-4D97-AF65-F5344CB8AC3E}">
        <p14:creationId xmlns:p14="http://schemas.microsoft.com/office/powerpoint/2010/main" val="59126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972800" y="6477000"/>
            <a:ext cx="1016000" cy="246888"/>
          </a:xfrm>
        </p:spPr>
        <p:txBody>
          <a:bodyPr/>
          <a:lstStyle/>
          <a:p>
            <a:fld id="{FFD3ECA6-AEAB-46E0-8A2C-5D79E6FAC0A8}" type="slidenum">
              <a:rPr lang="en-US" smtClean="0"/>
              <a:pPr/>
              <a:t>‹#›</a:t>
            </a:fld>
            <a:endParaRPr lang="en-US" dirty="0"/>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extLst>
      <p:ext uri="{BB962C8B-B14F-4D97-AF65-F5344CB8AC3E}">
        <p14:creationId xmlns:p14="http://schemas.microsoft.com/office/powerpoint/2010/main" val="64510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D3ECA6-AEAB-46E0-8A2C-5D79E6FAC0A8}" type="slidenum">
              <a:rPr lang="en-US" smtClean="0"/>
              <a:pPr/>
              <a:t>‹#›</a:t>
            </a:fld>
            <a:endParaRPr lang="en-US" dirty="0"/>
          </a:p>
        </p:txBody>
      </p:sp>
    </p:spTree>
    <p:extLst>
      <p:ext uri="{BB962C8B-B14F-4D97-AF65-F5344CB8AC3E}">
        <p14:creationId xmlns:p14="http://schemas.microsoft.com/office/powerpoint/2010/main" val="210737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D3ECA6-AEAB-46E0-8A2C-5D79E6FAC0A8}" type="slidenum">
              <a:rPr lang="en-US" smtClean="0"/>
              <a:pPr/>
              <a:t>‹#›</a:t>
            </a:fld>
            <a:endParaRPr lang="en-US" dirty="0"/>
          </a:p>
        </p:txBody>
      </p:sp>
    </p:spTree>
    <p:extLst>
      <p:ext uri="{BB962C8B-B14F-4D97-AF65-F5344CB8AC3E}">
        <p14:creationId xmlns:p14="http://schemas.microsoft.com/office/powerpoint/2010/main" val="301790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D3ECA6-AEAB-46E0-8A2C-5D79E6FAC0A8}" type="slidenum">
              <a:rPr lang="en-US" smtClean="0"/>
              <a:pPr/>
              <a:t>‹#›</a:t>
            </a:fld>
            <a:endParaRPr lang="en-US" dirty="0"/>
          </a:p>
        </p:txBody>
      </p:sp>
    </p:spTree>
    <p:extLst>
      <p:ext uri="{BB962C8B-B14F-4D97-AF65-F5344CB8AC3E}">
        <p14:creationId xmlns:p14="http://schemas.microsoft.com/office/powerpoint/2010/main" val="290352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A586637B-1F30-4046-A2C6-04EBE55FA541}" type="datetimeFigureOut">
              <a:rPr lang="en-US" smtClean="0"/>
              <a:pPr/>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FFD3ECA6-AEAB-46E0-8A2C-5D79E6FAC0A8}" type="slidenum">
              <a:rPr lang="en-US" smtClean="0"/>
              <a:pPr/>
              <a:t>‹#›</a:t>
            </a:fld>
            <a:endParaRPr lang="en-US" dirty="0"/>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43696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A586637B-1F30-4046-A2C6-04EBE55FA541}" type="datetimeFigureOut">
              <a:rPr lang="en-US" smtClean="0"/>
              <a:pPr/>
              <a:t>8/20/2021</a:t>
            </a:fld>
            <a:endParaRPr lang="en-US" dirty="0"/>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FD3ECA6-AEAB-46E0-8A2C-5D79E6FAC0A8}" type="slidenum">
              <a:rPr lang="en-US" smtClean="0"/>
              <a:pPr/>
              <a:t>‹#›</a:t>
            </a:fld>
            <a:endParaRPr lang="en-US" dirty="0"/>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extLst>
      <p:ext uri="{BB962C8B-B14F-4D97-AF65-F5344CB8AC3E}">
        <p14:creationId xmlns:p14="http://schemas.microsoft.com/office/powerpoint/2010/main" val="1910241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hyperlink" Target="http://www.google.com/imgres?imgurl=http://biostatistics.mdanderson.org/images/mdalogtc.jpg&amp;imgrefurl=http://biostatistics.mdanderson.org/&amp;usg=__nyNQfkgOlpJA-ryPsrWdnp5XEhQ=&amp;h=294&amp;w=563&amp;sz=93&amp;hl=en&amp;start=1&amp;itbs=1&amp;tbnid=ejj-wFvH-CQmGM:&amp;tbnh=69&amp;tbnw=133&amp;prev=/images?q=MD+ANderson&amp;hl=en&amp;tbs=isch:1" TargetMode="External"/><Relationship Id="rId18" Type="http://schemas.openxmlformats.org/officeDocument/2006/relationships/image" Target="../media/image24.jpeg"/><Relationship Id="rId3" Type="http://schemas.openxmlformats.org/officeDocument/2006/relationships/notesSlide" Target="../notesSlides/notesSlide3.xml"/><Relationship Id="rId21" Type="http://schemas.openxmlformats.org/officeDocument/2006/relationships/image" Target="../media/image31.jpeg"/><Relationship Id="rId7" Type="http://schemas.openxmlformats.org/officeDocument/2006/relationships/hyperlink" Target="http://www.mrpokerchips.com/2009/store/images/coca-cola-logo.jpg" TargetMode="External"/><Relationship Id="rId12" Type="http://schemas.openxmlformats.org/officeDocument/2006/relationships/image" Target="../media/image21.jpeg"/><Relationship Id="rId17" Type="http://schemas.openxmlformats.org/officeDocument/2006/relationships/hyperlink" Target="http://www.google.com/imgres?imgurl=http://www.greek.villanova.edu/deltadeltadelta/photos/2006/Website%20Revamp%2008/st%20jude.jpg&amp;imgrefurl=http://www.greek.villanova.edu/deltadeltadelta/Philanthropy.htm&amp;usg=__SbzdncBz3uwE5v-CjWg_O9HFcz0=&amp;h=449&amp;w=499&amp;sz=34&amp;hl=en&amp;start=1&amp;itbs=1&amp;tbnid=lS0KrvBhOD1W3M:&amp;tbnh=117&amp;tbnw=130&amp;prev=/images?q=st.+jude+children's+research+hospital&amp;hl=en&amp;tbs=isch:1" TargetMode="External"/><Relationship Id="rId2" Type="http://schemas.openxmlformats.org/officeDocument/2006/relationships/slideLayout" Target="../slideLayouts/slideLayout2.xml"/><Relationship Id="rId16" Type="http://schemas.openxmlformats.org/officeDocument/2006/relationships/image" Target="../media/image23.jpeg"/><Relationship Id="rId20" Type="http://schemas.openxmlformats.org/officeDocument/2006/relationships/image" Target="../media/image30.jpeg"/><Relationship Id="rId1" Type="http://schemas.openxmlformats.org/officeDocument/2006/relationships/tags" Target="../tags/tag3.xml"/><Relationship Id="rId6" Type="http://schemas.openxmlformats.org/officeDocument/2006/relationships/image" Target="../media/image18.jpeg"/><Relationship Id="rId11" Type="http://schemas.openxmlformats.org/officeDocument/2006/relationships/hyperlink" Target="http://www.google.com/imgres?imgurl=http://thesituationist.files.wordpress.com/2008/06/mcdonalds-logo.jpg&amp;imgrefurl=http://thesituationist.wordpress.com/2008/06/02/the-unseen-behavioral-influence-of-company-logos/&amp;usg=__DwHZwApmovW_FebzNOJmFIdW7UI=&amp;h=320&amp;w=430&amp;sz=21&amp;hl=en&amp;start=7&amp;itbs=1&amp;tbnid=ENpD6bxrqhxERM:&amp;tbnh=94&amp;tbnw=126&amp;prev=/images?q=McDOnald's+Logo&amp;hl=en&amp;tbs=isch:1" TargetMode="External"/><Relationship Id="rId24" Type="http://schemas.openxmlformats.org/officeDocument/2006/relationships/image" Target="../media/image26.png"/><Relationship Id="rId5" Type="http://schemas.openxmlformats.org/officeDocument/2006/relationships/hyperlink" Target="http://www.google.com/imgres?imgurl=http://customerinnovations.files.wordpress.com/2009/10/southwest_airlines_logo-1.jpg&amp;imgrefurl=http://customerinnovations.wordpress.com/2009/10/31/customer-experience-beyond-better-sameness/&amp;usg=__VR8cvV09_EqXTNQ4XcstIskoazA=&amp;h=480&amp;w=640&amp;sz=32&amp;hl=en&amp;start=1&amp;itbs=1&amp;tbnid=E3iYJrc-I4we7M:&amp;tbnh=103&amp;tbnw=137&amp;prev=/images?q=SOuthwest+Airlines+Logo&amp;hl=en&amp;tbs=isch:1" TargetMode="External"/><Relationship Id="rId15" Type="http://schemas.openxmlformats.org/officeDocument/2006/relationships/hyperlink" Target="http://www.google.com/imgres?imgurl=http://www.practicematch.com/sharedfiles/PracticeTrack/Documents/3_272/baylor%20logo_(20071018_160851913).gif&amp;imgrefurl=http://www.practicematch.com/CareerCenter/DisplayJob/236577&amp;usg=__VM8U8JgOjfdWQhYLhxgcYzBan3A=&amp;h=200&amp;w=400&amp;sz=13&amp;hl=en&amp;start=1&amp;itbs=1&amp;tbnid=gDFrYW1a6qFtqM:&amp;tbnh=62&amp;tbnw=124&amp;prev=/images?q=Baylor+Medical+Center+Logo&amp;hl=en&amp;tbs=isch:1" TargetMode="External"/><Relationship Id="rId23" Type="http://schemas.openxmlformats.org/officeDocument/2006/relationships/image" Target="../media/image32.jpeg"/><Relationship Id="rId10" Type="http://schemas.openxmlformats.org/officeDocument/2006/relationships/image" Target="../media/image20.jpeg"/><Relationship Id="rId19" Type="http://schemas.openxmlformats.org/officeDocument/2006/relationships/image" Target="../media/image25.jpeg"/><Relationship Id="rId4" Type="http://schemas.openxmlformats.org/officeDocument/2006/relationships/image" Target="../media/image17.jpeg"/><Relationship Id="rId9" Type="http://schemas.openxmlformats.org/officeDocument/2006/relationships/hyperlink" Target="http://www.google.com/imgres?imgurl=http://www.flynnsports.com/userfiles/Johnson_logo.jpg&amp;imgrefurl=http://www.flynnsports.com/page/sponsors&amp;usg=__bGkmmZeFLsSV-1UGDxvlzSeL5zo=&amp;h=375&amp;w=1800&amp;sz=77&amp;hl=en&amp;start=2&amp;itbs=1&amp;tbnid=LF3BXHstujEtHM:&amp;tbnh=31&amp;tbnw=150&amp;prev=/images?q=Johnson+&amp;+Johnson+Logo&amp;hl=en&amp;tbs=isch:1" TargetMode="External"/><Relationship Id="rId14" Type="http://schemas.openxmlformats.org/officeDocument/2006/relationships/image" Target="../media/image22.jpeg"/><Relationship Id="rId22" Type="http://schemas.openxmlformats.org/officeDocument/2006/relationships/hyperlink" Target="http://www.google.com/imgres?imgurl=http://enrico.blogs.com/.a/6a00d83451af4b69e201157092fc0d970c-800wi&amp;imgrefurl=http://www.the700level.com/2009/06/index.html&amp;usg=__MljPmJuEh82PUeI8pNzfg2M_E5M=&amp;h=731&amp;w=520&amp;sz=27&amp;hl=en&amp;start=3&amp;itbs=1&amp;tbnid=kNorINouJjpG7M:&amp;tbnh=141&amp;tbnw=100&amp;prev=/images?q=DOllar+SIgns&amp;hl=en&amp;tbs=isch:1"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slideLayout" Target="../slideLayouts/slideLayout6.xml"/><Relationship Id="rId7" Type="http://schemas.openxmlformats.org/officeDocument/2006/relationships/image" Target="../media/image31.jpeg"/><Relationship Id="rId2" Type="http://schemas.openxmlformats.org/officeDocument/2006/relationships/audio" Target="../media/audio3.wav"/><Relationship Id="rId1" Type="http://schemas.openxmlformats.org/officeDocument/2006/relationships/tags" Target="../tags/tag4.xml"/><Relationship Id="rId6" Type="http://schemas.openxmlformats.org/officeDocument/2006/relationships/image" Target="../media/image32.jpeg"/><Relationship Id="rId5" Type="http://schemas.openxmlformats.org/officeDocument/2006/relationships/hyperlink" Target="http://www.google.com/imgres?imgurl=http://enrico.blogs.com/.a/6a00d83451af4b69e201157092fc0d970c-800wi&amp;imgrefurl=http://www.the700level.com/2009/06/index.html&amp;usg=__MljPmJuEh82PUeI8pNzfg2M_E5M=&amp;h=731&amp;w=520&amp;sz=27&amp;hl=en&amp;start=3&amp;itbs=1&amp;tbnid=kNorINouJjpG7M:&amp;tbnh=141&amp;tbnw=100&amp;prev=/images?q=DOllar+SIgns&amp;hl=en&amp;tbs=isch:1" TargetMode="External"/><Relationship Id="rId4" Type="http://schemas.openxmlformats.org/officeDocument/2006/relationships/image" Target="../media/image30.jpe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6.em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audio" Target="../media/audio1.wav"/><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hyperlink" Target="http://www.google.com/imgres?imgurl=http://biostatistics.mdanderson.org/images/mdalogtc.jpg&amp;imgrefurl=http://biostatistics.mdanderson.org/&amp;usg=__nyNQfkgOlpJA-ryPsrWdnp5XEhQ=&amp;h=294&amp;w=563&amp;sz=93&amp;hl=en&amp;start=1&amp;itbs=1&amp;tbnid=ejj-wFvH-CQmGM:&amp;tbnh=69&amp;tbnw=133&amp;prev=/images?q=MD+ANderson&amp;hl=en&amp;tbs=isch:1" TargetMode="External"/><Relationship Id="rId18" Type="http://schemas.openxmlformats.org/officeDocument/2006/relationships/image" Target="../media/image24.jpeg"/><Relationship Id="rId3" Type="http://schemas.openxmlformats.org/officeDocument/2006/relationships/notesSlide" Target="../notesSlides/notesSlide2.xml"/><Relationship Id="rId7" Type="http://schemas.openxmlformats.org/officeDocument/2006/relationships/hyperlink" Target="http://www.mrpokerchips.com/2009/store/images/coca-cola-logo.jpg" TargetMode="External"/><Relationship Id="rId12" Type="http://schemas.openxmlformats.org/officeDocument/2006/relationships/image" Target="../media/image21.jpeg"/><Relationship Id="rId17" Type="http://schemas.openxmlformats.org/officeDocument/2006/relationships/hyperlink" Target="http://www.google.com/imgres?imgurl=http://www.greek.villanova.edu/deltadeltadelta/photos/2006/Website%20Revamp%2008/st%20jude.jpg&amp;imgrefurl=http://www.greek.villanova.edu/deltadeltadelta/Philanthropy.htm&amp;usg=__SbzdncBz3uwE5v-CjWg_O9HFcz0=&amp;h=449&amp;w=499&amp;sz=34&amp;hl=en&amp;start=1&amp;itbs=1&amp;tbnid=lS0KrvBhOD1W3M:&amp;tbnh=117&amp;tbnw=130&amp;prev=/images?q=st.+jude+children's+research+hospital&amp;hl=en&amp;tbs=isch:1" TargetMode="External"/><Relationship Id="rId2" Type="http://schemas.openxmlformats.org/officeDocument/2006/relationships/slideLayout" Target="../slideLayouts/slideLayout2.xml"/><Relationship Id="rId16" Type="http://schemas.openxmlformats.org/officeDocument/2006/relationships/image" Target="../media/image23.jpeg"/><Relationship Id="rId20" Type="http://schemas.openxmlformats.org/officeDocument/2006/relationships/image" Target="../media/image26.png"/><Relationship Id="rId1" Type="http://schemas.openxmlformats.org/officeDocument/2006/relationships/tags" Target="../tags/tag2.xml"/><Relationship Id="rId6" Type="http://schemas.openxmlformats.org/officeDocument/2006/relationships/image" Target="../media/image18.jpeg"/><Relationship Id="rId11" Type="http://schemas.openxmlformats.org/officeDocument/2006/relationships/hyperlink" Target="http://www.google.com/imgres?imgurl=http://thesituationist.files.wordpress.com/2008/06/mcdonalds-logo.jpg&amp;imgrefurl=http://thesituationist.wordpress.com/2008/06/02/the-unseen-behavioral-influence-of-company-logos/&amp;usg=__DwHZwApmovW_FebzNOJmFIdW7UI=&amp;h=320&amp;w=430&amp;sz=21&amp;hl=en&amp;start=7&amp;itbs=1&amp;tbnid=ENpD6bxrqhxERM:&amp;tbnh=94&amp;tbnw=126&amp;prev=/images?q=McDOnald's+Logo&amp;hl=en&amp;tbs=isch:1" TargetMode="External"/><Relationship Id="rId5" Type="http://schemas.openxmlformats.org/officeDocument/2006/relationships/hyperlink" Target="http://www.google.com/imgres?imgurl=http://customerinnovations.files.wordpress.com/2009/10/southwest_airlines_logo-1.jpg&amp;imgrefurl=http://customerinnovations.wordpress.com/2009/10/31/customer-experience-beyond-better-sameness/&amp;usg=__VR8cvV09_EqXTNQ4XcstIskoazA=&amp;h=480&amp;w=640&amp;sz=32&amp;hl=en&amp;start=1&amp;itbs=1&amp;tbnid=E3iYJrc-I4we7M:&amp;tbnh=103&amp;tbnw=137&amp;prev=/images?q=SOuthwest+Airlines+Logo&amp;hl=en&amp;tbs=isch:1" TargetMode="External"/><Relationship Id="rId15" Type="http://schemas.openxmlformats.org/officeDocument/2006/relationships/hyperlink" Target="http://www.google.com/imgres?imgurl=http://www.practicematch.com/sharedfiles/PracticeTrack/Documents/3_272/baylor%20logo_(20071018_160851913).gif&amp;imgrefurl=http://www.practicematch.com/CareerCenter/DisplayJob/236577&amp;usg=__VM8U8JgOjfdWQhYLhxgcYzBan3A=&amp;h=200&amp;w=400&amp;sz=13&amp;hl=en&amp;start=1&amp;itbs=1&amp;tbnid=gDFrYW1a6qFtqM:&amp;tbnh=62&amp;tbnw=124&amp;prev=/images?q=Baylor+Medical+Center+Logo&amp;hl=en&amp;tbs=isch:1" TargetMode="External"/><Relationship Id="rId10" Type="http://schemas.openxmlformats.org/officeDocument/2006/relationships/image" Target="../media/image20.jpeg"/><Relationship Id="rId19" Type="http://schemas.openxmlformats.org/officeDocument/2006/relationships/image" Target="../media/image25.jpeg"/><Relationship Id="rId4" Type="http://schemas.openxmlformats.org/officeDocument/2006/relationships/image" Target="../media/image17.jpeg"/><Relationship Id="rId9" Type="http://schemas.openxmlformats.org/officeDocument/2006/relationships/hyperlink" Target="http://www.google.com/imgres?imgurl=http://www.flynnsports.com/userfiles/Johnson_logo.jpg&amp;imgrefurl=http://www.flynnsports.com/page/sponsors&amp;usg=__bGkmmZeFLsSV-1UGDxvlzSeL5zo=&amp;h=375&amp;w=1800&amp;sz=77&amp;hl=en&amp;start=2&amp;itbs=1&amp;tbnid=LF3BXHstujEtHM:&amp;tbnh=31&amp;tbnw=150&amp;prev=/images?q=Johnson+&amp;+Johnson+Logo&amp;hl=en&amp;tbs=isch:1" TargetMode="External"/><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40025"/>
            <a:ext cx="7772400" cy="1298575"/>
          </a:xfrm>
        </p:spPr>
        <p:txBody>
          <a:bodyPr>
            <a:noAutofit/>
          </a:bodyPr>
          <a:lstStyle/>
          <a:p>
            <a:pPr algn="ctr"/>
            <a:r>
              <a:rPr lang="en-US" sz="4400" dirty="0"/>
              <a:t>Administrative Welcome &amp;</a:t>
            </a:r>
            <a:br>
              <a:rPr lang="en-US" sz="4400" dirty="0"/>
            </a:br>
            <a:r>
              <a:rPr lang="en-US" sz="4400" dirty="0"/>
              <a:t>MCHD’s Culture</a:t>
            </a:r>
          </a:p>
        </p:txBody>
      </p:sp>
      <p:sp>
        <p:nvSpPr>
          <p:cNvPr id="3" name="Subtitle 2"/>
          <p:cNvSpPr>
            <a:spLocks noGrp="1"/>
          </p:cNvSpPr>
          <p:nvPr>
            <p:ph type="subTitle" idx="1"/>
          </p:nvPr>
        </p:nvSpPr>
        <p:spPr>
          <a:xfrm>
            <a:off x="2895600" y="4495800"/>
            <a:ext cx="6400800" cy="1447800"/>
          </a:xfrm>
        </p:spPr>
        <p:txBody>
          <a:bodyPr>
            <a:normAutofit/>
          </a:bodyPr>
          <a:lstStyle/>
          <a:p>
            <a:pPr algn="ctr"/>
            <a:r>
              <a:rPr lang="en-US" sz="3800" b="1" dirty="0">
                <a:solidFill>
                  <a:schemeClr val="accent6">
                    <a:lumMod val="50000"/>
                  </a:schemeClr>
                </a:solidFill>
              </a:rPr>
              <a:t>Jeff R. Turner, FACHE</a:t>
            </a:r>
          </a:p>
          <a:p>
            <a:pPr algn="ctr"/>
            <a:r>
              <a:rPr lang="en-US" sz="3800" b="1" dirty="0">
                <a:solidFill>
                  <a:schemeClr val="accent6">
                    <a:lumMod val="50000"/>
                  </a:schemeClr>
                </a:solidFill>
              </a:rPr>
              <a:t>Chief Executive Officer</a:t>
            </a:r>
          </a:p>
        </p:txBody>
      </p:sp>
      <p:pic>
        <p:nvPicPr>
          <p:cNvPr id="241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1"/>
            <a:ext cx="2502024"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695175"/>
      </p:ext>
    </p:extLst>
  </p:cSld>
  <p:clrMapOvr>
    <a:masterClrMapping/>
  </p:clrMapOvr>
  <p:transition advTm="1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MCHD Mission</a:t>
            </a:r>
          </a:p>
        </p:txBody>
      </p:sp>
      <p:sp>
        <p:nvSpPr>
          <p:cNvPr id="3" name="Content Placeholder 2"/>
          <p:cNvSpPr>
            <a:spLocks noGrp="1"/>
          </p:cNvSpPr>
          <p:nvPr>
            <p:ph idx="1"/>
          </p:nvPr>
        </p:nvSpPr>
        <p:spPr/>
        <p:txBody>
          <a:bodyPr>
            <a:normAutofit/>
          </a:bodyPr>
          <a:lstStyle/>
          <a:p>
            <a:pPr>
              <a:buNone/>
            </a:pPr>
            <a:r>
              <a:rPr lang="en-US" dirty="0"/>
              <a:t>The mission of Moore County Hospital District is to improve the health status of the people of the District and surrounding rural communities by providing quality and compassionate care while maintaining the fiscal integrity of the institution.</a:t>
            </a:r>
          </a:p>
          <a:p>
            <a:pPr>
              <a:buNone/>
            </a:pPr>
            <a:endParaRPr lang="en-US" dirty="0"/>
          </a:p>
          <a:p>
            <a:pPr>
              <a:buNone/>
            </a:pPr>
            <a:r>
              <a:rPr lang="en-US" dirty="0"/>
              <a:t>What words from our Mission Statement stand out as being key to our desired culture?</a:t>
            </a:r>
          </a:p>
          <a:p>
            <a:endParaRPr lang="en-US" dirty="0"/>
          </a:p>
        </p:txBody>
      </p:sp>
      <p:pic>
        <p:nvPicPr>
          <p:cNvPr id="2426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28600"/>
            <a:ext cx="1296256" cy="130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3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MCHD Vision</a:t>
            </a:r>
          </a:p>
        </p:txBody>
      </p:sp>
      <p:sp>
        <p:nvSpPr>
          <p:cNvPr id="3" name="Content Placeholder 2"/>
          <p:cNvSpPr>
            <a:spLocks noGrp="1"/>
          </p:cNvSpPr>
          <p:nvPr>
            <p:ph idx="1"/>
          </p:nvPr>
        </p:nvSpPr>
        <p:spPr/>
        <p:txBody>
          <a:bodyPr>
            <a:normAutofit fontScale="92500" lnSpcReduction="10000"/>
          </a:bodyPr>
          <a:lstStyle/>
          <a:p>
            <a:pPr>
              <a:buNone/>
            </a:pPr>
            <a:r>
              <a:rPr lang="en-US" dirty="0"/>
              <a:t>MCHD will be the healthcare organization of choice.</a:t>
            </a:r>
          </a:p>
          <a:p>
            <a:r>
              <a:rPr lang="en-US" b="1" u="sng" dirty="0"/>
              <a:t>Quality</a:t>
            </a:r>
            <a:r>
              <a:rPr lang="en-US" dirty="0"/>
              <a:t>: Ensure that MCHD’s clinical outcomes meet or exceed National Benchmarks for each service line. </a:t>
            </a:r>
          </a:p>
          <a:p>
            <a:r>
              <a:rPr lang="en-US" b="1" u="sng" dirty="0"/>
              <a:t>Service</a:t>
            </a:r>
            <a:r>
              <a:rPr lang="en-US" dirty="0"/>
              <a:t>: Provide exceptional customer service to all we serve.</a:t>
            </a:r>
          </a:p>
          <a:p>
            <a:r>
              <a:rPr lang="en-US" b="1" u="sng" dirty="0"/>
              <a:t>Employees</a:t>
            </a:r>
            <a:r>
              <a:rPr lang="en-US" dirty="0"/>
              <a:t>: Be a great place for employees to work.</a:t>
            </a:r>
          </a:p>
          <a:p>
            <a:r>
              <a:rPr lang="en-US" b="1" u="sng" dirty="0"/>
              <a:t>Growth</a:t>
            </a:r>
            <a:r>
              <a:rPr lang="en-US" dirty="0"/>
              <a:t>: Constantly seek new and innovative ways to grow MCHD.</a:t>
            </a:r>
          </a:p>
          <a:p>
            <a:r>
              <a:rPr lang="en-US" b="1" u="sng" dirty="0"/>
              <a:t>Finance</a:t>
            </a:r>
            <a:r>
              <a:rPr lang="en-US" dirty="0"/>
              <a:t>: Manage resources to ensure the long-term viability of MCHD.</a:t>
            </a:r>
          </a:p>
          <a:p>
            <a:r>
              <a:rPr lang="en-US" b="1" u="sng" dirty="0"/>
              <a:t>Community</a:t>
            </a:r>
            <a:r>
              <a:rPr lang="en-US" dirty="0"/>
              <a:t>: Be recognized as a community leader. </a:t>
            </a:r>
          </a:p>
          <a:p>
            <a:endParaRPr lang="en-US" dirty="0"/>
          </a:p>
        </p:txBody>
      </p:sp>
      <p:pic>
        <p:nvPicPr>
          <p:cNvPr id="243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52401"/>
            <a:ext cx="12985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96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MCHD Vision</a:t>
            </a:r>
          </a:p>
        </p:txBody>
      </p:sp>
      <p:sp>
        <p:nvSpPr>
          <p:cNvPr id="3" name="Content Placeholder 2"/>
          <p:cNvSpPr>
            <a:spLocks noGrp="1"/>
          </p:cNvSpPr>
          <p:nvPr>
            <p:ph idx="1"/>
          </p:nvPr>
        </p:nvSpPr>
        <p:spPr/>
        <p:txBody>
          <a:bodyPr>
            <a:normAutofit fontScale="92500" lnSpcReduction="10000"/>
          </a:bodyPr>
          <a:lstStyle/>
          <a:p>
            <a:pPr>
              <a:buNone/>
            </a:pPr>
            <a:r>
              <a:rPr lang="en-US" dirty="0"/>
              <a:t>MCHD will be the healthcare organization of choice.</a:t>
            </a:r>
          </a:p>
          <a:p>
            <a:r>
              <a:rPr lang="en-US" b="1" u="sng" dirty="0"/>
              <a:t>Quality</a:t>
            </a:r>
            <a:r>
              <a:rPr lang="en-US" dirty="0"/>
              <a:t>: Ensure that MCHD’s clinical outcomes meet or exceed National Benchmarks for each service line. </a:t>
            </a:r>
          </a:p>
          <a:p>
            <a:r>
              <a:rPr lang="en-US" b="1" u="sng" dirty="0"/>
              <a:t>Service</a:t>
            </a:r>
            <a:r>
              <a:rPr lang="en-US" dirty="0"/>
              <a:t>: Provide exceptional customer service to all we serve.</a:t>
            </a:r>
          </a:p>
          <a:p>
            <a:r>
              <a:rPr lang="en-US" b="1" u="sng" dirty="0"/>
              <a:t>Employees</a:t>
            </a:r>
            <a:r>
              <a:rPr lang="en-US" dirty="0"/>
              <a:t>: Be a great place for employees to work.</a:t>
            </a:r>
          </a:p>
          <a:p>
            <a:r>
              <a:rPr lang="en-US" b="1" u="sng" dirty="0"/>
              <a:t>Growth</a:t>
            </a:r>
            <a:r>
              <a:rPr lang="en-US" dirty="0"/>
              <a:t>: Constantly seek new and innovative ways to grow MCHD.</a:t>
            </a:r>
          </a:p>
          <a:p>
            <a:r>
              <a:rPr lang="en-US" b="1" u="sng" dirty="0"/>
              <a:t>Finance</a:t>
            </a:r>
            <a:r>
              <a:rPr lang="en-US" dirty="0"/>
              <a:t>: Manage resources to ensure the long-term viability of MCHD.</a:t>
            </a:r>
          </a:p>
          <a:p>
            <a:r>
              <a:rPr lang="en-US" b="1" u="sng" dirty="0"/>
              <a:t>Community</a:t>
            </a:r>
            <a:r>
              <a:rPr lang="en-US" dirty="0"/>
              <a:t>: Be recognized as a community leader. </a:t>
            </a:r>
          </a:p>
          <a:p>
            <a:endParaRPr lang="en-US" dirty="0"/>
          </a:p>
        </p:txBody>
      </p:sp>
      <p:sp>
        <p:nvSpPr>
          <p:cNvPr id="4" name="TextBox 3"/>
          <p:cNvSpPr txBox="1"/>
          <p:nvPr/>
        </p:nvSpPr>
        <p:spPr>
          <a:xfrm rot="2019669">
            <a:off x="8534401" y="394901"/>
            <a:ext cx="1616981" cy="923330"/>
          </a:xfrm>
          <a:prstGeom prst="rect">
            <a:avLst/>
          </a:prstGeom>
          <a:noFill/>
          <a:ln w="38100">
            <a:solidFill>
              <a:srgbClr val="FF0000"/>
            </a:solidFill>
          </a:ln>
        </p:spPr>
        <p:txBody>
          <a:bodyPr wrap="square" rtlCol="0">
            <a:spAutoFit/>
          </a:bodyPr>
          <a:lstStyle/>
          <a:p>
            <a:r>
              <a:rPr lang="en-US" dirty="0">
                <a:solidFill>
                  <a:prstClr val="black"/>
                </a:solidFill>
                <a:latin typeface="Franklin Gothic Book"/>
              </a:rPr>
              <a:t>We refer to</a:t>
            </a:r>
          </a:p>
          <a:p>
            <a:r>
              <a:rPr lang="en-US" dirty="0">
                <a:solidFill>
                  <a:prstClr val="black"/>
                </a:solidFill>
                <a:latin typeface="Franklin Gothic Book"/>
              </a:rPr>
              <a:t>these as Pillars</a:t>
            </a:r>
          </a:p>
        </p:txBody>
      </p:sp>
      <p:cxnSp>
        <p:nvCxnSpPr>
          <p:cNvPr id="6" name="Straight Arrow Connector 5"/>
          <p:cNvCxnSpPr>
            <a:stCxn id="4" idx="2"/>
          </p:cNvCxnSpPr>
          <p:nvPr/>
        </p:nvCxnSpPr>
        <p:spPr>
          <a:xfrm flipH="1">
            <a:off x="3429001" y="1240824"/>
            <a:ext cx="5657998" cy="8165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2"/>
          </p:cNvCxnSpPr>
          <p:nvPr/>
        </p:nvCxnSpPr>
        <p:spPr>
          <a:xfrm flipH="1">
            <a:off x="3352801" y="1240824"/>
            <a:ext cx="5734198" cy="15785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p:cNvCxnSpPr>
          <p:nvPr/>
        </p:nvCxnSpPr>
        <p:spPr>
          <a:xfrm flipH="1">
            <a:off x="3810001" y="1240824"/>
            <a:ext cx="5276998" cy="23405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flipH="1">
            <a:off x="3505201" y="1240824"/>
            <a:ext cx="5581798" cy="27977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p:cNvCxnSpPr>
          <p:nvPr/>
        </p:nvCxnSpPr>
        <p:spPr>
          <a:xfrm flipH="1">
            <a:off x="3505201" y="1240824"/>
            <a:ext cx="5581798" cy="34835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p:cNvCxnSpPr>
          <p:nvPr/>
        </p:nvCxnSpPr>
        <p:spPr>
          <a:xfrm flipH="1">
            <a:off x="4038601" y="1240824"/>
            <a:ext cx="5048398" cy="41693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4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39455"/>
            <a:ext cx="12985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56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MCHD’s Standards of Excellence</a:t>
            </a:r>
          </a:p>
        </p:txBody>
      </p:sp>
      <p:pic>
        <p:nvPicPr>
          <p:cNvPr id="220362" name="Picture 202"/>
          <p:cNvPicPr>
            <a:picLocks noChangeAspect="1" noChangeArrowheads="1"/>
          </p:cNvPicPr>
          <p:nvPr/>
        </p:nvPicPr>
        <p:blipFill rotWithShape="1">
          <a:blip r:embed="rId2">
            <a:extLst>
              <a:ext uri="{28A0092B-C50C-407E-A947-70E740481C1C}">
                <a14:useLocalDpi xmlns:a14="http://schemas.microsoft.com/office/drawing/2010/main" val="0"/>
              </a:ext>
            </a:extLst>
          </a:blip>
          <a:srcRect l="27500" t="20278" r="42734" b="11250"/>
          <a:stretch/>
        </p:blipFill>
        <p:spPr bwMode="auto">
          <a:xfrm>
            <a:off x="4191001" y="1524001"/>
            <a:ext cx="3629025"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99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p:spPr>
        <p:txBody>
          <a:bodyPr>
            <a:normAutofit fontScale="90000"/>
          </a:bodyPr>
          <a:lstStyle/>
          <a:p>
            <a:r>
              <a:rPr lang="en-US" dirty="0"/>
              <a:t>“GREAT” Companies are Full of People Just Like You</a:t>
            </a:r>
          </a:p>
        </p:txBody>
      </p:sp>
      <p:pic>
        <p:nvPicPr>
          <p:cNvPr id="24578" name="Picture 2" descr="http://scrapetv.com/News/News%20Pages/Games/Images/walmart-logo.jpg"/>
          <p:cNvPicPr>
            <a:picLocks noChangeAspect="1" noChangeArrowheads="1"/>
          </p:cNvPicPr>
          <p:nvPr/>
        </p:nvPicPr>
        <p:blipFill>
          <a:blip r:embed="rId4" cstate="print"/>
          <a:srcRect/>
          <a:stretch>
            <a:fillRect/>
          </a:stretch>
        </p:blipFill>
        <p:spPr bwMode="auto">
          <a:xfrm>
            <a:off x="8597290" y="4452657"/>
            <a:ext cx="2057400" cy="1871662"/>
          </a:xfrm>
          <a:prstGeom prst="rect">
            <a:avLst/>
          </a:prstGeom>
          <a:noFill/>
        </p:spPr>
      </p:pic>
      <p:pic>
        <p:nvPicPr>
          <p:cNvPr id="24580" name="Picture 4" descr="http://t0.gstatic.com/images?q=tbn:E3iYJrc-I4we7M:http://customerinnovations.files.wordpress.com/2009/10/southwest_airlines_logo-1.jpg">
            <a:hlinkClick r:id="rId5"/>
          </p:cNvPr>
          <p:cNvPicPr>
            <a:picLocks noChangeAspect="1" noChangeArrowheads="1"/>
          </p:cNvPicPr>
          <p:nvPr/>
        </p:nvPicPr>
        <p:blipFill>
          <a:blip r:embed="rId6" cstate="print"/>
          <a:srcRect/>
          <a:stretch>
            <a:fillRect/>
          </a:stretch>
        </p:blipFill>
        <p:spPr bwMode="auto">
          <a:xfrm>
            <a:off x="8915400" y="2715746"/>
            <a:ext cx="1683648" cy="1438276"/>
          </a:xfrm>
          <a:prstGeom prst="rect">
            <a:avLst/>
          </a:prstGeom>
          <a:noFill/>
        </p:spPr>
      </p:pic>
      <p:pic>
        <p:nvPicPr>
          <p:cNvPr id="24582" name="Picture 6" descr="See full size image">
            <a:hlinkClick r:id="rId7"/>
          </p:cNvPr>
          <p:cNvPicPr>
            <a:picLocks noChangeAspect="1" noChangeArrowheads="1"/>
          </p:cNvPicPr>
          <p:nvPr/>
        </p:nvPicPr>
        <p:blipFill>
          <a:blip r:embed="rId8" cstate="print"/>
          <a:srcRect/>
          <a:stretch>
            <a:fillRect/>
          </a:stretch>
        </p:blipFill>
        <p:spPr bwMode="auto">
          <a:xfrm>
            <a:off x="6669768" y="4367498"/>
            <a:ext cx="1752600" cy="1219200"/>
          </a:xfrm>
          <a:prstGeom prst="rect">
            <a:avLst/>
          </a:prstGeom>
          <a:noFill/>
        </p:spPr>
      </p:pic>
      <p:pic>
        <p:nvPicPr>
          <p:cNvPr id="24584" name="Picture 8" descr="http://t1.gstatic.com/images?q=tbn:LF3BXHstujEtHM:http://www.flynnsports.com/userfiles/Johnson_logo.jpg">
            <a:hlinkClick r:id="rId9"/>
          </p:cNvPr>
          <p:cNvPicPr>
            <a:picLocks noChangeAspect="1" noChangeArrowheads="1"/>
          </p:cNvPicPr>
          <p:nvPr/>
        </p:nvPicPr>
        <p:blipFill>
          <a:blip r:embed="rId10" cstate="print"/>
          <a:srcRect/>
          <a:stretch>
            <a:fillRect/>
          </a:stretch>
        </p:blipFill>
        <p:spPr bwMode="auto">
          <a:xfrm>
            <a:off x="6350630" y="3679738"/>
            <a:ext cx="2514114" cy="600075"/>
          </a:xfrm>
          <a:prstGeom prst="rect">
            <a:avLst/>
          </a:prstGeom>
          <a:noFill/>
        </p:spPr>
      </p:pic>
      <p:pic>
        <p:nvPicPr>
          <p:cNvPr id="24586" name="Picture 10" descr="http://t3.gstatic.com/images?q=tbn:ENpD6bxrqhxERM:http://thesituationist.files.wordpress.com/2008/06/mcdonalds-logo.jpg">
            <a:hlinkClick r:id="rId11"/>
          </p:cNvPr>
          <p:cNvPicPr>
            <a:picLocks noChangeAspect="1" noChangeArrowheads="1"/>
          </p:cNvPicPr>
          <p:nvPr/>
        </p:nvPicPr>
        <p:blipFill>
          <a:blip r:embed="rId12" cstate="print"/>
          <a:srcRect/>
          <a:stretch>
            <a:fillRect/>
          </a:stretch>
        </p:blipFill>
        <p:spPr bwMode="auto">
          <a:xfrm>
            <a:off x="8610600" y="1219201"/>
            <a:ext cx="1915132" cy="1428751"/>
          </a:xfrm>
          <a:prstGeom prst="rect">
            <a:avLst/>
          </a:prstGeom>
          <a:noFill/>
        </p:spPr>
      </p:pic>
      <p:pic>
        <p:nvPicPr>
          <p:cNvPr id="9" name="Picture 4" descr="http://t2.gstatic.com/images?q=tbn:ejj-wFvH-CQmGM:http://biostatistics.mdanderson.org/images/mdalogtc.jpg">
            <a:hlinkClick r:id="rId13"/>
          </p:cNvPr>
          <p:cNvPicPr>
            <a:picLocks noChangeAspect="1" noChangeArrowheads="1"/>
          </p:cNvPicPr>
          <p:nvPr/>
        </p:nvPicPr>
        <p:blipFill>
          <a:blip r:embed="rId14" cstate="print"/>
          <a:srcRect/>
          <a:stretch>
            <a:fillRect/>
          </a:stretch>
        </p:blipFill>
        <p:spPr bwMode="auto">
          <a:xfrm>
            <a:off x="6400801" y="5638800"/>
            <a:ext cx="2056293" cy="1066800"/>
          </a:xfrm>
          <a:prstGeom prst="rect">
            <a:avLst/>
          </a:prstGeom>
          <a:noFill/>
        </p:spPr>
      </p:pic>
      <p:pic>
        <p:nvPicPr>
          <p:cNvPr id="10" name="Picture 6" descr="http://t3.gstatic.com/images?q=tbn:gDFrYW1a6qFtqM:http://www.practicematch.com/sharedfiles/PracticeTrack/Documents/3_272/baylor%2520logo_(20071018_160851913).gif">
            <a:hlinkClick r:id="rId15"/>
          </p:cNvPr>
          <p:cNvPicPr>
            <a:picLocks noChangeAspect="1" noChangeArrowheads="1"/>
          </p:cNvPicPr>
          <p:nvPr/>
        </p:nvPicPr>
        <p:blipFill>
          <a:blip r:embed="rId16" cstate="print"/>
          <a:srcRect/>
          <a:stretch>
            <a:fillRect/>
          </a:stretch>
        </p:blipFill>
        <p:spPr bwMode="auto">
          <a:xfrm>
            <a:off x="2222127" y="5795684"/>
            <a:ext cx="1943099" cy="971551"/>
          </a:xfrm>
          <a:prstGeom prst="rect">
            <a:avLst/>
          </a:prstGeom>
          <a:noFill/>
        </p:spPr>
      </p:pic>
      <p:pic>
        <p:nvPicPr>
          <p:cNvPr id="11" name="Picture 2" descr="http://t2.gstatic.com/images?q=tbn:lS0KrvBhOD1W3M:http://www.greek.villanova.edu/deltadeltadelta/photos/2006/Website%2520Revamp%252008/st%2520jude.jpg">
            <a:hlinkClick r:id="rId17"/>
          </p:cNvPr>
          <p:cNvPicPr>
            <a:picLocks noChangeAspect="1" noChangeArrowheads="1"/>
          </p:cNvPicPr>
          <p:nvPr/>
        </p:nvPicPr>
        <p:blipFill>
          <a:blip r:embed="rId18" cstate="print"/>
          <a:srcRect/>
          <a:stretch>
            <a:fillRect/>
          </a:stretch>
        </p:blipFill>
        <p:spPr bwMode="auto">
          <a:xfrm>
            <a:off x="6766374" y="1073700"/>
            <a:ext cx="1830917" cy="1512896"/>
          </a:xfrm>
          <a:prstGeom prst="rect">
            <a:avLst/>
          </a:prstGeom>
          <a:noFill/>
        </p:spPr>
      </p:pic>
      <p:pic>
        <p:nvPicPr>
          <p:cNvPr id="39938" name="Picture 2" descr="http://www.a3cfestival.com/wp-content/uploads/marines.jpeg"/>
          <p:cNvPicPr>
            <a:picLocks noChangeAspect="1" noChangeArrowheads="1"/>
          </p:cNvPicPr>
          <p:nvPr/>
        </p:nvPicPr>
        <p:blipFill>
          <a:blip r:embed="rId19" cstate="print"/>
          <a:srcRect/>
          <a:stretch>
            <a:fillRect/>
          </a:stretch>
        </p:blipFill>
        <p:spPr bwMode="auto">
          <a:xfrm>
            <a:off x="4133849" y="1083151"/>
            <a:ext cx="2514600" cy="1324177"/>
          </a:xfrm>
          <a:prstGeom prst="rect">
            <a:avLst/>
          </a:prstGeom>
          <a:noFill/>
        </p:spPr>
      </p:pic>
      <p:pic>
        <p:nvPicPr>
          <p:cNvPr id="13" name="Picture 2" descr="http://www.erinsavage.com/wp-content/uploads/2008/04/stay-in-bed.jpg"/>
          <p:cNvPicPr>
            <a:picLocks noChangeAspect="1" noChangeArrowheads="1"/>
          </p:cNvPicPr>
          <p:nvPr/>
        </p:nvPicPr>
        <p:blipFill>
          <a:blip r:embed="rId20" cstate="print"/>
          <a:srcRect/>
          <a:stretch>
            <a:fillRect/>
          </a:stretch>
        </p:blipFill>
        <p:spPr bwMode="auto">
          <a:xfrm>
            <a:off x="1831976" y="1374029"/>
            <a:ext cx="2206624" cy="3041793"/>
          </a:xfrm>
          <a:prstGeom prst="rect">
            <a:avLst/>
          </a:prstGeom>
          <a:noFill/>
        </p:spPr>
      </p:pic>
      <p:pic>
        <p:nvPicPr>
          <p:cNvPr id="14" name="Picture 6" descr="http://rlv.zcache.com/i_majored_in_history_and_all_i_got_was_a_lousy_job_tshirt-p2353700846175952153pep_210.jpg"/>
          <p:cNvPicPr>
            <a:picLocks noChangeAspect="1" noChangeArrowheads="1"/>
          </p:cNvPicPr>
          <p:nvPr/>
        </p:nvPicPr>
        <p:blipFill>
          <a:blip r:embed="rId21" cstate="print"/>
          <a:srcRect/>
          <a:stretch>
            <a:fillRect/>
          </a:stretch>
        </p:blipFill>
        <p:spPr bwMode="auto">
          <a:xfrm>
            <a:off x="4165225" y="3980052"/>
            <a:ext cx="2006665" cy="2590800"/>
          </a:xfrm>
          <a:prstGeom prst="rect">
            <a:avLst/>
          </a:prstGeom>
          <a:noFill/>
        </p:spPr>
      </p:pic>
      <p:pic>
        <p:nvPicPr>
          <p:cNvPr id="15" name="Picture 4" descr="http://t3.gstatic.com/images?q=tbn:kNorINouJjpG7M:http://enrico.blogs.com/.a/6a00d83451af4b69e201157092fc0d970c-800wi">
            <a:hlinkClick r:id="rId22"/>
          </p:cNvPr>
          <p:cNvPicPr>
            <a:picLocks noChangeAspect="1" noChangeArrowheads="1"/>
          </p:cNvPicPr>
          <p:nvPr/>
        </p:nvPicPr>
        <p:blipFill>
          <a:blip r:embed="rId23" cstate="print"/>
          <a:srcRect/>
          <a:stretch>
            <a:fillRect/>
          </a:stretch>
        </p:blipFill>
        <p:spPr bwMode="auto">
          <a:xfrm>
            <a:off x="1679575" y="4452657"/>
            <a:ext cx="952500" cy="1343026"/>
          </a:xfrm>
          <a:prstGeom prst="rect">
            <a:avLst/>
          </a:prstGeom>
          <a:noFill/>
        </p:spPr>
      </p:pic>
      <p:sp>
        <p:nvSpPr>
          <p:cNvPr id="3" name="AutoShape 2" descr="Image result for amazon log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Franklin Gothic Book"/>
            </a:endParaRPr>
          </a:p>
        </p:txBody>
      </p:sp>
      <p:sp>
        <p:nvSpPr>
          <p:cNvPr id="4" name="AutoShape 4" descr="Image result for amazon logo"/>
          <p:cNvSpPr>
            <a:spLocks noChangeAspect="1" noChangeArrowheads="1"/>
          </p:cNvSpPr>
          <p:nvPr/>
        </p:nvSpPr>
        <p:spPr bwMode="auto">
          <a:xfrm>
            <a:off x="1679575" y="-1279525"/>
            <a:ext cx="55245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Franklin Gothic Book"/>
            </a:endParaRPr>
          </a:p>
        </p:txBody>
      </p:sp>
      <p:pic>
        <p:nvPicPr>
          <p:cNvPr id="222213"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67201" y="2647951"/>
            <a:ext cx="4189893"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18614863"/>
      </p:ext>
    </p:extLst>
  </p:cSld>
  <p:clrMapOvr>
    <a:masterClrMapping/>
  </p:clrMapOvr>
  <p:transition advTm="5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erinsavage.com/wp-content/uploads/2008/04/stay-in-bed.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905001" y="1883456"/>
            <a:ext cx="3276600" cy="4288744"/>
          </a:xfrm>
          <a:prstGeom prst="rect">
            <a:avLst/>
          </a:prstGeom>
          <a:noFill/>
        </p:spPr>
      </p:pic>
      <p:pic>
        <p:nvPicPr>
          <p:cNvPr id="45060" name="Picture 4" descr="http://t3.gstatic.com/images?q=tbn:kNorINouJjpG7M:http://enrico.blogs.com/.a/6a00d83451af4b69e201157092fc0d970c-800wi">
            <a:hlinkClick r:id="rId5"/>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8915400" y="1752600"/>
            <a:ext cx="952500" cy="1343026"/>
          </a:xfrm>
          <a:prstGeom prst="rect">
            <a:avLst/>
          </a:prstGeom>
          <a:noFill/>
        </p:spPr>
      </p:pic>
      <p:pic>
        <p:nvPicPr>
          <p:cNvPr id="45062" name="Picture 6" descr="http://rlv.zcache.com/i_majored_in_history_and_all_i_got_was_a_lousy_job_tshirt-p2353700846175952153pep_210.jp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7620000" y="3657600"/>
            <a:ext cx="2362200" cy="2362200"/>
          </a:xfrm>
          <a:prstGeom prst="rect">
            <a:avLst/>
          </a:prstGeom>
          <a:noFill/>
        </p:spPr>
      </p:pic>
      <p:pic>
        <p:nvPicPr>
          <p:cNvPr id="45064" name="Picture 8" descr="http://www.startanursestaffingagency.com/images3/nurseB.jpg"/>
          <p:cNvPicPr>
            <a:picLocks noChangeAspect="1" noChangeArrowheads="1"/>
          </p:cNvPicPr>
          <p:nvPr/>
        </p:nvPicPr>
        <p:blipFill>
          <a:blip r:embed="rId8" cstate="print"/>
          <a:srcRect/>
          <a:stretch>
            <a:fillRect/>
          </a:stretch>
        </p:blipFill>
        <p:spPr bwMode="auto">
          <a:xfrm>
            <a:off x="3810000" y="1371600"/>
            <a:ext cx="5105400" cy="5105400"/>
          </a:xfrm>
          <a:prstGeom prst="rect">
            <a:avLst/>
          </a:prstGeom>
          <a:noFill/>
        </p:spPr>
      </p:pic>
      <p:pic>
        <p:nvPicPr>
          <p:cNvPr id="9" name="~PP3930.WAV">
            <a:hlinkClick r:id="" action="ppaction://media"/>
          </p:cNvPr>
          <p:cNvPicPr>
            <a:picLocks noRot="1" noChangeAspect="1"/>
          </p:cNvPicPr>
          <p:nvPr>
            <a:wavAudioFile r:embed="rId2" name="~PP3930.WAV"/>
          </p:nvPr>
        </p:nvPicPr>
        <p:blipFill>
          <a:blip r:embed="rId9" cstate="print"/>
          <a:stretch>
            <a:fillRect/>
          </a:stretch>
        </p:blipFill>
        <p:spPr>
          <a:xfrm>
            <a:off x="10248900" y="6438900"/>
            <a:ext cx="304800" cy="304800"/>
          </a:xfrm>
          <a:prstGeom prst="rect">
            <a:avLst/>
          </a:prstGeom>
        </p:spPr>
      </p:pic>
      <p:sp>
        <p:nvSpPr>
          <p:cNvPr id="7" name="Title 6"/>
          <p:cNvSpPr>
            <a:spLocks noGrp="1"/>
          </p:cNvSpPr>
          <p:nvPr>
            <p:ph type="title"/>
          </p:nvPr>
        </p:nvSpPr>
        <p:spPr/>
        <p:txBody>
          <a:bodyPr/>
          <a:lstStyle/>
          <a:p>
            <a:r>
              <a:rPr lang="en-US" dirty="0"/>
              <a:t>How do they do become the best?</a:t>
            </a:r>
          </a:p>
        </p:txBody>
      </p:sp>
    </p:spTree>
    <p:custDataLst>
      <p:tags r:id="rId1"/>
    </p:custDataLst>
    <p:extLst>
      <p:ext uri="{BB962C8B-B14F-4D97-AF65-F5344CB8AC3E}">
        <p14:creationId xmlns:p14="http://schemas.microsoft.com/office/powerpoint/2010/main" val="3676855184"/>
      </p:ext>
    </p:extLst>
  </p:cSld>
  <p:clrMapOvr>
    <a:masterClrMapping/>
  </p:clrMapOvr>
  <p:transition advTm="5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diamond(in)">
                                      <p:cBhvr>
                                        <p:cTn id="7" dur="20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8"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Flywheel</a:t>
            </a:r>
          </a:p>
        </p:txBody>
      </p:sp>
      <p:sp>
        <p:nvSpPr>
          <p:cNvPr id="9" name="Content Placeholder 8"/>
          <p:cNvSpPr>
            <a:spLocks noGrp="1"/>
          </p:cNvSpPr>
          <p:nvPr>
            <p:ph sz="half" idx="1"/>
          </p:nvPr>
        </p:nvSpPr>
        <p:spPr>
          <a:xfrm>
            <a:off x="6858000" y="1600201"/>
            <a:ext cx="3352800" cy="4525963"/>
          </a:xfrm>
        </p:spPr>
        <p:txBody>
          <a:bodyPr>
            <a:normAutofit fontScale="85000" lnSpcReduction="10000"/>
          </a:bodyPr>
          <a:lstStyle/>
          <a:p>
            <a:pPr>
              <a:buNone/>
            </a:pPr>
            <a:r>
              <a:rPr lang="en-US" dirty="0"/>
              <a:t>The Healthcare Flywheel shows how organizations can create momentum for change by engaging the passion of their employees to apply prescriptive actions of service and operational excellence to achieve bottom-line results.</a:t>
            </a:r>
          </a:p>
        </p:txBody>
      </p:sp>
      <p:pic>
        <p:nvPicPr>
          <p:cNvPr id="3" name="Picture 2" descr="SG Flywheel 2008"/>
          <p:cNvPicPr>
            <a:picLocks noChangeAspect="1" noChangeArrowheads="1"/>
          </p:cNvPicPr>
          <p:nvPr/>
        </p:nvPicPr>
        <p:blipFill>
          <a:blip r:embed="rId2" cstate="print"/>
          <a:srcRect/>
          <a:stretch>
            <a:fillRect/>
          </a:stretch>
        </p:blipFill>
        <p:spPr bwMode="auto">
          <a:xfrm>
            <a:off x="1752601" y="1600200"/>
            <a:ext cx="4892279" cy="4876800"/>
          </a:xfrm>
          <a:prstGeom prst="rect">
            <a:avLst/>
          </a:prstGeom>
          <a:noFill/>
        </p:spPr>
      </p:pic>
    </p:spTree>
    <p:extLst>
      <p:ext uri="{BB962C8B-B14F-4D97-AF65-F5344CB8AC3E}">
        <p14:creationId xmlns:p14="http://schemas.microsoft.com/office/powerpoint/2010/main" val="76077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Nine Key Principles</a:t>
            </a:r>
          </a:p>
        </p:txBody>
      </p:sp>
      <p:sp>
        <p:nvSpPr>
          <p:cNvPr id="3" name="Content Placeholder 2"/>
          <p:cNvSpPr>
            <a:spLocks noGrp="1"/>
          </p:cNvSpPr>
          <p:nvPr>
            <p:ph sz="half" idx="1"/>
          </p:nvPr>
        </p:nvSpPr>
        <p:spPr/>
        <p:txBody>
          <a:bodyPr/>
          <a:lstStyle/>
          <a:p>
            <a:pPr marL="514350" indent="-514350">
              <a:buFont typeface="+mj-lt"/>
              <a:buAutoNum type="arabicPeriod"/>
            </a:pPr>
            <a:r>
              <a:rPr lang="en-US" dirty="0"/>
              <a:t>Commit to Excellence</a:t>
            </a:r>
          </a:p>
          <a:p>
            <a:pPr marL="514350" indent="-514350">
              <a:buFont typeface="+mj-lt"/>
              <a:buAutoNum type="arabicPeriod"/>
            </a:pPr>
            <a:r>
              <a:rPr lang="en-US" dirty="0"/>
              <a:t>Measure the Important Things</a:t>
            </a:r>
          </a:p>
          <a:p>
            <a:pPr marL="514350" indent="-514350">
              <a:buFont typeface="+mj-lt"/>
              <a:buAutoNum type="arabicPeriod"/>
            </a:pPr>
            <a:r>
              <a:rPr lang="en-US" dirty="0"/>
              <a:t>Build a Culture of Service</a:t>
            </a:r>
          </a:p>
          <a:p>
            <a:pPr marL="514350" indent="-514350">
              <a:buFont typeface="+mj-lt"/>
              <a:buAutoNum type="arabicPeriod"/>
            </a:pPr>
            <a:r>
              <a:rPr lang="en-US" dirty="0"/>
              <a:t>Create and Develop Leaders</a:t>
            </a:r>
          </a:p>
          <a:p>
            <a:pPr marL="514350" indent="-514350">
              <a:buFont typeface="+mj-lt"/>
              <a:buAutoNum type="arabicPeriod"/>
            </a:pPr>
            <a:r>
              <a:rPr lang="en-US" dirty="0"/>
              <a:t>Focus on Employee Engagement</a:t>
            </a:r>
          </a:p>
        </p:txBody>
      </p:sp>
      <p:sp>
        <p:nvSpPr>
          <p:cNvPr id="4" name="Content Placeholder 3"/>
          <p:cNvSpPr>
            <a:spLocks noGrp="1"/>
          </p:cNvSpPr>
          <p:nvPr>
            <p:ph sz="half" idx="2"/>
          </p:nvPr>
        </p:nvSpPr>
        <p:spPr/>
        <p:txBody>
          <a:bodyPr/>
          <a:lstStyle/>
          <a:p>
            <a:pPr marL="514350" indent="-514350">
              <a:buFont typeface="+mj-lt"/>
              <a:buAutoNum type="arabicPeriod" startAt="6"/>
            </a:pPr>
            <a:r>
              <a:rPr lang="en-US" dirty="0"/>
              <a:t>Build Individual Accountability</a:t>
            </a:r>
          </a:p>
          <a:p>
            <a:pPr marL="514350" indent="-514350">
              <a:buFont typeface="+mj-lt"/>
              <a:buAutoNum type="arabicPeriod" startAt="6"/>
            </a:pPr>
            <a:r>
              <a:rPr lang="en-US" dirty="0"/>
              <a:t>Align Behaviors with Goals and Values</a:t>
            </a:r>
          </a:p>
          <a:p>
            <a:pPr marL="514350" indent="-514350">
              <a:buFont typeface="+mj-lt"/>
              <a:buAutoNum type="arabicPeriod" startAt="6"/>
            </a:pPr>
            <a:r>
              <a:rPr lang="en-US" dirty="0"/>
              <a:t>Communicate at All Levels</a:t>
            </a:r>
          </a:p>
          <a:p>
            <a:pPr marL="514350" indent="-514350">
              <a:buFont typeface="+mj-lt"/>
              <a:buAutoNum type="arabicPeriod" startAt="6"/>
            </a:pPr>
            <a:r>
              <a:rPr lang="en-US" dirty="0"/>
              <a:t>Recognize and Reward Success</a:t>
            </a:r>
          </a:p>
        </p:txBody>
      </p:sp>
    </p:spTree>
    <p:extLst>
      <p:ext uri="{BB962C8B-B14F-4D97-AF65-F5344CB8AC3E}">
        <p14:creationId xmlns:p14="http://schemas.microsoft.com/office/powerpoint/2010/main" val="4054566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Prescriptive Behaviors</a:t>
            </a:r>
          </a:p>
        </p:txBody>
      </p:sp>
      <p:sp>
        <p:nvSpPr>
          <p:cNvPr id="3" name="Content Placeholder 2"/>
          <p:cNvSpPr>
            <a:spLocks noGrp="1"/>
          </p:cNvSpPr>
          <p:nvPr>
            <p:ph idx="1"/>
          </p:nvPr>
        </p:nvSpPr>
        <p:spPr/>
        <p:txBody>
          <a:bodyPr>
            <a:normAutofit fontScale="77500" lnSpcReduction="20000"/>
          </a:bodyPr>
          <a:lstStyle/>
          <a:p>
            <a:r>
              <a:rPr lang="en-US" b="1" u="sng" dirty="0"/>
              <a:t>Culture of Service</a:t>
            </a:r>
            <a:r>
              <a:rPr lang="en-US" dirty="0"/>
              <a:t>: AIDET, Patient Rounding, Discharge/Post-visit Phone Calls</a:t>
            </a:r>
          </a:p>
          <a:p>
            <a:r>
              <a:rPr lang="en-US" b="1" u="sng" dirty="0"/>
              <a:t>Create and Develop Leaders, Build Individual Accountability &amp; Align Behaviors with Goals and Values</a:t>
            </a:r>
            <a:r>
              <a:rPr lang="en-US" dirty="0"/>
              <a:t>: High/Solid/Low Performers, Leadership Development Institutes (Quarterly), Leadership University, Objective Leadership Evaluations (LEM)</a:t>
            </a:r>
          </a:p>
          <a:p>
            <a:r>
              <a:rPr lang="en-US" b="1" u="sng" dirty="0"/>
              <a:t>Focus on Employee Engagement</a:t>
            </a:r>
            <a:r>
              <a:rPr lang="en-US" dirty="0"/>
              <a:t>: Rounding (Sr. Leader, Employee, Physician), Peer Interviewing and 30/90 Day Post-hire Interviews, 18-month Survey and Action Plans</a:t>
            </a:r>
          </a:p>
          <a:p>
            <a:r>
              <a:rPr lang="en-US" b="1" u="sng" dirty="0"/>
              <a:t>Communicate at All Levels</a:t>
            </a:r>
            <a:r>
              <a:rPr lang="en-US" dirty="0"/>
              <a:t>: Weekly Exec Ops Meeting, Monthly Leadership Meeting, Rounding, Quarterly Town Hall Meetings, Monthly CEO Forums, Monthly Newsletter</a:t>
            </a:r>
          </a:p>
          <a:p>
            <a:r>
              <a:rPr lang="en-US" b="1" u="sng" dirty="0"/>
              <a:t>Reward &amp; Recognition</a:t>
            </a:r>
            <a:r>
              <a:rPr lang="en-US" dirty="0"/>
              <a:t>: Thank You Notes, Service Excellence Awards</a:t>
            </a:r>
          </a:p>
        </p:txBody>
      </p:sp>
    </p:spTree>
    <p:extLst>
      <p:ext uri="{BB962C8B-B14F-4D97-AF65-F5344CB8AC3E}">
        <p14:creationId xmlns:p14="http://schemas.microsoft.com/office/powerpoint/2010/main" val="39437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 the Important Things</a:t>
            </a:r>
            <a:br>
              <a:rPr lang="en-US" dirty="0"/>
            </a:br>
            <a:r>
              <a:rPr lang="en-US" dirty="0"/>
              <a:t>The MCHD Scorecard</a:t>
            </a:r>
          </a:p>
        </p:txBody>
      </p:sp>
      <p:graphicFrame>
        <p:nvGraphicFramePr>
          <p:cNvPr id="5" name="Content Placeholder 4"/>
          <p:cNvGraphicFramePr>
            <a:graphicFrameLocks noGrp="1"/>
          </p:cNvGraphicFramePr>
          <p:nvPr>
            <p:ph sz="half" idx="1"/>
          </p:nvPr>
        </p:nvGraphicFramePr>
        <p:xfrm>
          <a:off x="1981200" y="1600201"/>
          <a:ext cx="2362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B518B7A1-A3DC-44D7-9CD7-7432228C6CAF}"/>
              </a:ext>
            </a:extLst>
          </p:cNvPr>
          <p:cNvPicPr/>
          <p:nvPr/>
        </p:nvPicPr>
        <p:blipFill rotWithShape="1">
          <a:blip r:embed="rId7">
            <a:extLst>
              <a:ext uri="{28A0092B-C50C-407E-A947-70E740481C1C}">
                <a14:useLocalDpi xmlns:a14="http://schemas.microsoft.com/office/drawing/2010/main" val="0"/>
              </a:ext>
            </a:extLst>
          </a:blip>
          <a:srcRect t="3703"/>
          <a:stretch/>
        </p:blipFill>
        <p:spPr bwMode="auto">
          <a:xfrm>
            <a:off x="4760928" y="1191288"/>
            <a:ext cx="6471931" cy="5545072"/>
          </a:xfrm>
          <a:prstGeom prst="rect">
            <a:avLst/>
          </a:prstGeom>
          <a:noFill/>
          <a:ln>
            <a:noFill/>
          </a:ln>
        </p:spPr>
      </p:pic>
    </p:spTree>
    <p:extLst>
      <p:ext uri="{BB962C8B-B14F-4D97-AF65-F5344CB8AC3E}">
        <p14:creationId xmlns:p14="http://schemas.microsoft.com/office/powerpoint/2010/main" val="366605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9" name="Object 1"/>
          <p:cNvGraphicFramePr>
            <a:graphicFrameLocks noChangeAspect="1"/>
          </p:cNvGraphicFramePr>
          <p:nvPr/>
        </p:nvGraphicFramePr>
        <p:xfrm>
          <a:off x="7086601" y="2362200"/>
          <a:ext cx="3140075" cy="4064000"/>
        </p:xfrm>
        <a:graphic>
          <a:graphicData uri="http://schemas.openxmlformats.org/presentationml/2006/ole">
            <mc:AlternateContent xmlns:mc="http://schemas.openxmlformats.org/markup-compatibility/2006">
              <mc:Choice xmlns:v="urn:schemas-microsoft-com:vml" Requires="v">
                <p:oleObj spid="_x0000_s1028" name="Acrobat Document" r:id="rId5" imgW="5508000" imgH="7128000" progId="AcroExch.Document.7">
                  <p:embed/>
                </p:oleObj>
              </mc:Choice>
              <mc:Fallback>
                <p:oleObj name="Acrobat Document" r:id="rId5" imgW="5508000" imgH="7128000" progId="AcroExch.Document.7">
                  <p:embed/>
                  <p:pic>
                    <p:nvPicPr>
                      <p:cNvPr id="2049"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1" y="2362200"/>
                        <a:ext cx="31400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 name="Object 2"/>
          <p:cNvGraphicFramePr>
            <a:graphicFrameLocks noChangeAspect="1"/>
          </p:cNvGraphicFramePr>
          <p:nvPr/>
        </p:nvGraphicFramePr>
        <p:xfrm>
          <a:off x="4648201" y="1219200"/>
          <a:ext cx="3140075" cy="4064000"/>
        </p:xfrm>
        <a:graphic>
          <a:graphicData uri="http://schemas.openxmlformats.org/presentationml/2006/ole">
            <mc:AlternateContent xmlns:mc="http://schemas.openxmlformats.org/markup-compatibility/2006">
              <mc:Choice xmlns:v="urn:schemas-microsoft-com:vml" Requires="v">
                <p:oleObj spid="_x0000_s1029" name="Acrobat Document" r:id="rId7" imgW="5508000" imgH="7128000" progId="AcroExch.Document.7">
                  <p:embed/>
                </p:oleObj>
              </mc:Choice>
              <mc:Fallback>
                <p:oleObj name="Acrobat Document" r:id="rId7" imgW="5508000" imgH="7128000" progId="AcroExch.Document.7">
                  <p:embed/>
                  <p:pic>
                    <p:nvPicPr>
                      <p:cNvPr id="205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1" y="1219200"/>
                        <a:ext cx="31400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P346.WAV">
            <a:hlinkClick r:id="" action="ppaction://media"/>
          </p:cNvPr>
          <p:cNvPicPr>
            <a:picLocks noRot="1" noChangeAspect="1"/>
          </p:cNvPicPr>
          <p:nvPr>
            <a:wavAudioFile r:embed="rId3" name="~PP346.WAV"/>
          </p:nvPr>
        </p:nvPicPr>
        <p:blipFill>
          <a:blip r:embed="rId9" cstate="print"/>
          <a:stretch>
            <a:fillRect/>
          </a:stretch>
        </p:blipFill>
        <p:spPr>
          <a:xfrm>
            <a:off x="10248900" y="6438900"/>
            <a:ext cx="304800" cy="304800"/>
          </a:xfrm>
          <a:prstGeom prst="rect">
            <a:avLst/>
          </a:prstGeom>
        </p:spPr>
      </p:pic>
      <p:pic>
        <p:nvPicPr>
          <p:cNvPr id="219732" name="Picture 59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4141" t="16528" r="30078" b="6112"/>
          <a:stretch/>
        </p:blipFill>
        <p:spPr bwMode="auto">
          <a:xfrm>
            <a:off x="2057400" y="428626"/>
            <a:ext cx="3821662"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2"/>
    </p:custDataLst>
    <p:extLst>
      <p:ext uri="{BB962C8B-B14F-4D97-AF65-F5344CB8AC3E}">
        <p14:creationId xmlns:p14="http://schemas.microsoft.com/office/powerpoint/2010/main" val="1093198816"/>
      </p:ext>
    </p:extLst>
  </p:cSld>
  <p:clrMapOvr>
    <a:masterClrMapping/>
  </p:clrMapOvr>
  <p:transition advTm="47000"/>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Defining Excellence</a:t>
            </a:r>
          </a:p>
        </p:txBody>
      </p:sp>
      <p:sp>
        <p:nvSpPr>
          <p:cNvPr id="6" name="Content Placeholder 5"/>
          <p:cNvSpPr>
            <a:spLocks noGrp="1"/>
          </p:cNvSpPr>
          <p:nvPr>
            <p:ph idx="1"/>
          </p:nvPr>
        </p:nvSpPr>
        <p:spPr/>
        <p:txBody>
          <a:bodyPr>
            <a:normAutofit/>
          </a:bodyPr>
          <a:lstStyle/>
          <a:p>
            <a:pPr>
              <a:buNone/>
            </a:pPr>
            <a:r>
              <a:rPr lang="en-US" dirty="0"/>
              <a:t>Excellence is when employees feel valued, physicians feel their patients are getting great care, and patients feel the service and quality they receive are extraordinary.</a:t>
            </a:r>
          </a:p>
          <a:p>
            <a:pPr>
              <a:buNone/>
            </a:pPr>
            <a:endParaRPr lang="en-US" dirty="0"/>
          </a:p>
          <a:p>
            <a:pPr lvl="1"/>
            <a:r>
              <a:rPr lang="en-US" dirty="0"/>
              <a:t>At MCHD, we align all that we do with Six Pillars: People, Service, Quality, Growth, Finance, and Community. </a:t>
            </a:r>
          </a:p>
          <a:p>
            <a:pPr lvl="1"/>
            <a:r>
              <a:rPr lang="en-US" dirty="0"/>
              <a:t>At MCHD, we strive to be in the top 10-percent of any measurement category.</a:t>
            </a:r>
          </a:p>
        </p:txBody>
      </p:sp>
    </p:spTree>
    <p:extLst>
      <p:ext uri="{BB962C8B-B14F-4D97-AF65-F5344CB8AC3E}">
        <p14:creationId xmlns:p14="http://schemas.microsoft.com/office/powerpoint/2010/main" val="79988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to Why</a:t>
            </a:r>
          </a:p>
        </p:txBody>
      </p:sp>
      <p:sp>
        <p:nvSpPr>
          <p:cNvPr id="3" name="Content Placeholder 2"/>
          <p:cNvSpPr>
            <a:spLocks noGrp="1"/>
          </p:cNvSpPr>
          <p:nvPr>
            <p:ph idx="1"/>
          </p:nvPr>
        </p:nvSpPr>
        <p:spPr/>
        <p:txBody>
          <a:bodyPr>
            <a:normAutofit fontScale="70000" lnSpcReduction="20000"/>
          </a:bodyPr>
          <a:lstStyle/>
          <a:p>
            <a:pPr>
              <a:buNone/>
            </a:pPr>
            <a:r>
              <a:rPr lang="en-US" b="1" dirty="0"/>
              <a:t>Why do we expect that all Leaders and Employees consistently perform Prescriptive Behaviors?</a:t>
            </a:r>
          </a:p>
          <a:p>
            <a:pPr>
              <a:buNone/>
            </a:pPr>
            <a:endParaRPr lang="en-US" b="1" dirty="0"/>
          </a:p>
          <a:p>
            <a:r>
              <a:rPr lang="en-US" b="1" dirty="0"/>
              <a:t>Because evidence shows that Prescriptive Behaviors improve results; and</a:t>
            </a:r>
          </a:p>
          <a:p>
            <a:r>
              <a:rPr lang="en-US" b="1" dirty="0"/>
              <a:t>We expect the best. . . Consistently.</a:t>
            </a:r>
          </a:p>
          <a:p>
            <a:pPr>
              <a:buNone/>
            </a:pPr>
            <a:endParaRPr lang="en-US" b="1" dirty="0"/>
          </a:p>
          <a:p>
            <a:pPr>
              <a:buNone/>
            </a:pPr>
            <a:r>
              <a:rPr lang="en-US" b="1" dirty="0"/>
              <a:t>Why?</a:t>
            </a:r>
          </a:p>
          <a:p>
            <a:endParaRPr lang="en-US" b="1" dirty="0"/>
          </a:p>
          <a:p>
            <a:r>
              <a:rPr lang="en-US" b="1" dirty="0"/>
              <a:t>Because our customers expect it. . . Consistently.</a:t>
            </a:r>
          </a:p>
          <a:p>
            <a:endParaRPr lang="en-US" b="1" dirty="0"/>
          </a:p>
          <a:p>
            <a:pPr algn="ctr">
              <a:buNone/>
            </a:pPr>
            <a:r>
              <a:rPr lang="en-US" b="1" i="1" u="sng" dirty="0"/>
              <a:t>Exceptional Care. . . Always</a:t>
            </a:r>
          </a:p>
          <a:p>
            <a:pPr algn="ctr"/>
            <a:r>
              <a:rPr lang="en-US" b="1" dirty="0"/>
              <a:t>A challenge for you</a:t>
            </a:r>
          </a:p>
          <a:p>
            <a:pPr algn="ctr"/>
            <a:r>
              <a:rPr lang="en-US" b="1" dirty="0"/>
              <a:t>A promise to our customers</a:t>
            </a:r>
            <a:r>
              <a:rPr lang="en-US" dirty="0"/>
              <a:t>.</a:t>
            </a:r>
          </a:p>
        </p:txBody>
      </p:sp>
      <p:pic>
        <p:nvPicPr>
          <p:cNvPr id="4" name="Picture 3" descr="Moore County Regional Health System logo.tif"/>
          <p:cNvPicPr>
            <a:picLocks noChangeAspect="1"/>
          </p:cNvPicPr>
          <p:nvPr/>
        </p:nvPicPr>
        <p:blipFill>
          <a:blip r:embed="rId2" cstate="print"/>
          <a:stretch>
            <a:fillRect/>
          </a:stretch>
        </p:blipFill>
        <p:spPr>
          <a:xfrm>
            <a:off x="8547775" y="4495800"/>
            <a:ext cx="1858097" cy="2106168"/>
          </a:xfrm>
          <a:prstGeom prst="rect">
            <a:avLst/>
          </a:prstGeom>
        </p:spPr>
      </p:pic>
    </p:spTree>
    <p:extLst>
      <p:ext uri="{BB962C8B-B14F-4D97-AF65-F5344CB8AC3E}">
        <p14:creationId xmlns:p14="http://schemas.microsoft.com/office/powerpoint/2010/main" val="17226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 </a:t>
            </a:r>
            <a:r>
              <a:rPr lang="en-US" i="1" dirty="0"/>
              <a:t>Are</a:t>
            </a:r>
            <a:r>
              <a:rPr lang="en-US" dirty="0"/>
              <a:t> MCHD</a:t>
            </a:r>
          </a:p>
        </p:txBody>
      </p:sp>
      <p:sp>
        <p:nvSpPr>
          <p:cNvPr id="3" name="Content Placeholder 2"/>
          <p:cNvSpPr>
            <a:spLocks noGrp="1"/>
          </p:cNvSpPr>
          <p:nvPr>
            <p:ph idx="1"/>
          </p:nvPr>
        </p:nvSpPr>
        <p:spPr>
          <a:xfrm>
            <a:off x="1828800" y="1295401"/>
            <a:ext cx="8686800" cy="4784725"/>
          </a:xfrm>
        </p:spPr>
        <p:txBody>
          <a:bodyPr>
            <a:noAutofit/>
          </a:bodyPr>
          <a:lstStyle/>
          <a:p>
            <a:pPr algn="ctr">
              <a:buNone/>
            </a:pPr>
            <a:r>
              <a:rPr lang="en-US" sz="1800" b="1" dirty="0"/>
              <a:t>You are what people see when they arrive at MCHD.</a:t>
            </a:r>
          </a:p>
          <a:p>
            <a:pPr algn="ctr">
              <a:buNone/>
            </a:pPr>
            <a:r>
              <a:rPr lang="en-US" sz="1800" b="1" dirty="0"/>
              <a:t>Yours are the eyes they look into when they’re frightened and lonely.</a:t>
            </a:r>
          </a:p>
          <a:p>
            <a:pPr algn="ctr">
              <a:buNone/>
            </a:pPr>
            <a:r>
              <a:rPr lang="en-US" sz="1800" b="1" dirty="0"/>
              <a:t>Yours are the voices people hear in our waiting rooms and when</a:t>
            </a:r>
          </a:p>
          <a:p>
            <a:pPr algn="ctr">
              <a:buNone/>
            </a:pPr>
            <a:r>
              <a:rPr lang="en-US" sz="1800" b="1" dirty="0"/>
              <a:t>they try to sleep and when they try to forget their problems. You are</a:t>
            </a:r>
          </a:p>
          <a:p>
            <a:pPr algn="ctr">
              <a:buNone/>
            </a:pPr>
            <a:r>
              <a:rPr lang="en-US" sz="1800" b="1" dirty="0"/>
              <a:t>what they hear on their way to procedures that could affect their</a:t>
            </a:r>
          </a:p>
          <a:p>
            <a:pPr algn="ctr">
              <a:buNone/>
            </a:pPr>
            <a:r>
              <a:rPr lang="en-US" sz="1800" b="1" dirty="0"/>
              <a:t>destinies, and, what they hear after they return from those procedures.</a:t>
            </a:r>
          </a:p>
          <a:p>
            <a:pPr algn="ctr">
              <a:buNone/>
            </a:pPr>
            <a:r>
              <a:rPr lang="en-US" sz="1800" b="1" dirty="0"/>
              <a:t>Yours are the comments people hear when you think they can’t.</a:t>
            </a:r>
          </a:p>
          <a:p>
            <a:pPr algn="ctr">
              <a:buNone/>
            </a:pPr>
            <a:r>
              <a:rPr lang="en-US" sz="1800" b="1" dirty="0"/>
              <a:t>Yours is the intelligence and caring that people hope they’ll find at MCHD. If</a:t>
            </a:r>
          </a:p>
          <a:p>
            <a:pPr algn="ctr">
              <a:buNone/>
            </a:pPr>
            <a:r>
              <a:rPr lang="en-US" sz="1800" b="1" dirty="0"/>
              <a:t>you’re noisy, so is MCHD. If you’re rude, so is MCHD. And if</a:t>
            </a:r>
          </a:p>
          <a:p>
            <a:pPr algn="ctr">
              <a:buNone/>
            </a:pPr>
            <a:r>
              <a:rPr lang="en-US" sz="1800" b="1" dirty="0"/>
              <a:t>you’re wonderful – so is MCHD.</a:t>
            </a:r>
          </a:p>
          <a:p>
            <a:pPr algn="ctr">
              <a:buNone/>
            </a:pPr>
            <a:r>
              <a:rPr lang="en-US" sz="1800" b="1" dirty="0"/>
              <a:t>No visitors, no patients can ever know the real you, the you that you</a:t>
            </a:r>
          </a:p>
          <a:p>
            <a:pPr algn="ctr">
              <a:buNone/>
            </a:pPr>
            <a:r>
              <a:rPr lang="en-US" sz="1800" b="1" dirty="0"/>
              <a:t>know is there – unless you let them see it. All they can know is what they</a:t>
            </a:r>
          </a:p>
          <a:p>
            <a:pPr algn="ctr">
              <a:buNone/>
            </a:pPr>
            <a:r>
              <a:rPr lang="en-US" sz="1800" b="1" dirty="0"/>
              <a:t>see and hear and experience.</a:t>
            </a:r>
          </a:p>
          <a:p>
            <a:pPr algn="ctr">
              <a:buNone/>
            </a:pPr>
            <a:r>
              <a:rPr lang="en-US" sz="1800" b="1" dirty="0"/>
              <a:t>And so MCHD has a stake in your attitude and in the collective attitudes of</a:t>
            </a:r>
          </a:p>
          <a:p>
            <a:pPr algn="ctr">
              <a:buNone/>
            </a:pPr>
            <a:r>
              <a:rPr lang="en-US" sz="1800" b="1" dirty="0"/>
              <a:t>everyone who works at MCHD. MCHD is judged by your</a:t>
            </a:r>
          </a:p>
          <a:p>
            <a:pPr algn="ctr">
              <a:buNone/>
            </a:pPr>
            <a:r>
              <a:rPr lang="en-US" sz="1800" b="1" dirty="0"/>
              <a:t>performance. MCHD is the care you give, the attention you pay, the</a:t>
            </a:r>
          </a:p>
          <a:p>
            <a:pPr algn="ctr">
              <a:buNone/>
            </a:pPr>
            <a:r>
              <a:rPr lang="en-US" sz="1800" b="1" dirty="0"/>
              <a:t>courtesies you extend.</a:t>
            </a:r>
          </a:p>
        </p:txBody>
      </p:sp>
    </p:spTree>
    <p:extLst>
      <p:ext uri="{BB962C8B-B14F-4D97-AF65-F5344CB8AC3E}">
        <p14:creationId xmlns:p14="http://schemas.microsoft.com/office/powerpoint/2010/main" val="4071646740"/>
      </p:ext>
    </p:extLst>
  </p:cSld>
  <p:clrMapOvr>
    <a:masterClrMapping/>
  </p:clrMapOvr>
  <p:transition advTm="64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edia1.break.com/dnet/media/2009/1/75%20Severe%20Bed%20Head.jpg"/>
          <p:cNvPicPr>
            <a:picLocks noChangeAspect="1" noChangeArrowheads="1"/>
          </p:cNvPicPr>
          <p:nvPr/>
        </p:nvPicPr>
        <p:blipFill>
          <a:blip r:embed="rId3" cstate="print"/>
          <a:srcRect/>
          <a:stretch>
            <a:fillRect/>
          </a:stretch>
        </p:blipFill>
        <p:spPr bwMode="auto">
          <a:xfrm>
            <a:off x="3124201" y="990600"/>
            <a:ext cx="5899813" cy="4743450"/>
          </a:xfrm>
          <a:prstGeom prst="rect">
            <a:avLst/>
          </a:prstGeom>
          <a:noFill/>
        </p:spPr>
      </p:pic>
      <p:pic>
        <p:nvPicPr>
          <p:cNvPr id="6" name="~PP3727.WAV">
            <a:hlinkClick r:id="" action="ppaction://media"/>
          </p:cNvPr>
          <p:cNvPicPr>
            <a:picLocks noRot="1" noChangeAspect="1"/>
          </p:cNvPicPr>
          <p:nvPr>
            <a:wavAudioFile r:embed="rId1" name="~PP3727.WAV"/>
          </p:nvPr>
        </p:nvPicPr>
        <p:blipFill>
          <a:blip r:embed="rId4" cstate="print"/>
          <a:stretch>
            <a:fillRect/>
          </a:stretch>
        </p:blipFill>
        <p:spPr>
          <a:xfrm>
            <a:off x="10248900" y="6438900"/>
            <a:ext cx="304800" cy="304800"/>
          </a:xfrm>
          <a:prstGeom prst="rect">
            <a:avLst/>
          </a:prstGeom>
        </p:spPr>
      </p:pic>
    </p:spTree>
    <p:extLst>
      <p:ext uri="{BB962C8B-B14F-4D97-AF65-F5344CB8AC3E}">
        <p14:creationId xmlns:p14="http://schemas.microsoft.com/office/powerpoint/2010/main" val="217786089"/>
      </p:ext>
    </p:extLst>
  </p:cSld>
  <p:clrMapOvr>
    <a:masterClrMapping/>
  </p:clrMapOvr>
  <p:transition advTm="21000"/>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Culture?</a:t>
            </a:r>
          </a:p>
        </p:txBody>
      </p:sp>
      <p:pic>
        <p:nvPicPr>
          <p:cNvPr id="1028" name="Picture 4" descr="C:\Documents and Settings\jturner\Local Settings\Temporary Internet Files\Content.IE5\MR3Y1AUN\MPj04422660000[1].jpg"/>
          <p:cNvPicPr>
            <a:picLocks noChangeAspect="1" noChangeArrowheads="1"/>
          </p:cNvPicPr>
          <p:nvPr/>
        </p:nvPicPr>
        <p:blipFill>
          <a:blip r:embed="rId2" cstate="print"/>
          <a:srcRect/>
          <a:stretch>
            <a:fillRect/>
          </a:stretch>
        </p:blipFill>
        <p:spPr bwMode="auto">
          <a:xfrm>
            <a:off x="6477000" y="1676400"/>
            <a:ext cx="4000500" cy="2667000"/>
          </a:xfrm>
          <a:prstGeom prst="rect">
            <a:avLst/>
          </a:prstGeom>
          <a:noFill/>
        </p:spPr>
      </p:pic>
      <p:pic>
        <p:nvPicPr>
          <p:cNvPr id="1029" name="Picture 5" descr="C:\Documents and Settings\jturner\Local Settings\Temporary Internet Files\Content.IE5\T7FJY7VZ\MPj04393120000[1].jpg"/>
          <p:cNvPicPr>
            <a:picLocks noChangeAspect="1" noChangeArrowheads="1"/>
          </p:cNvPicPr>
          <p:nvPr/>
        </p:nvPicPr>
        <p:blipFill>
          <a:blip r:embed="rId3" cstate="print"/>
          <a:srcRect/>
          <a:stretch>
            <a:fillRect/>
          </a:stretch>
        </p:blipFill>
        <p:spPr bwMode="auto">
          <a:xfrm>
            <a:off x="6096000" y="3733800"/>
            <a:ext cx="4191000" cy="2782026"/>
          </a:xfrm>
          <a:prstGeom prst="rect">
            <a:avLst/>
          </a:prstGeom>
          <a:noFill/>
        </p:spPr>
      </p:pic>
      <p:pic>
        <p:nvPicPr>
          <p:cNvPr id="1027" name="Picture 3" descr="C:\Documents and Settings\jturner\Local Settings\Temporary Internet Files\Content.IE5\MR3Y1AUN\MPj04447410000[1].jpg"/>
          <p:cNvPicPr>
            <a:picLocks noChangeAspect="1" noChangeArrowheads="1"/>
          </p:cNvPicPr>
          <p:nvPr/>
        </p:nvPicPr>
        <p:blipFill>
          <a:blip r:embed="rId4" cstate="print"/>
          <a:srcRect/>
          <a:stretch>
            <a:fillRect/>
          </a:stretch>
        </p:blipFill>
        <p:spPr bwMode="auto">
          <a:xfrm>
            <a:off x="3429000" y="1676401"/>
            <a:ext cx="1889760" cy="2447171"/>
          </a:xfrm>
          <a:prstGeom prst="rect">
            <a:avLst/>
          </a:prstGeom>
          <a:noFill/>
        </p:spPr>
      </p:pic>
      <p:pic>
        <p:nvPicPr>
          <p:cNvPr id="1030" name="Picture 6" descr="C:\Documents and Settings\jturner\Local Settings\Temporary Internet Files\Content.IE5\0VBTDSJ4\MPj04386300000[1].jpg"/>
          <p:cNvPicPr>
            <a:picLocks noChangeAspect="1" noChangeArrowheads="1"/>
          </p:cNvPicPr>
          <p:nvPr/>
        </p:nvPicPr>
        <p:blipFill>
          <a:blip r:embed="rId5" cstate="print"/>
          <a:srcRect/>
          <a:stretch>
            <a:fillRect/>
          </a:stretch>
        </p:blipFill>
        <p:spPr bwMode="auto">
          <a:xfrm>
            <a:off x="3276600" y="4343401"/>
            <a:ext cx="3537904" cy="2355233"/>
          </a:xfrm>
          <a:prstGeom prst="rect">
            <a:avLst/>
          </a:prstGeom>
          <a:noFill/>
        </p:spPr>
      </p:pic>
      <p:pic>
        <p:nvPicPr>
          <p:cNvPr id="1026" name="Picture 2" descr="C:\Documents and Settings\jturner\Local Settings\Temporary Internet Files\Content.IE5\0VBTDSJ4\MPj04423910000[1].jpg"/>
          <p:cNvPicPr>
            <a:picLocks noChangeAspect="1" noChangeArrowheads="1"/>
          </p:cNvPicPr>
          <p:nvPr/>
        </p:nvPicPr>
        <p:blipFill>
          <a:blip r:embed="rId6" cstate="print"/>
          <a:srcRect/>
          <a:stretch>
            <a:fillRect/>
          </a:stretch>
        </p:blipFill>
        <p:spPr bwMode="auto">
          <a:xfrm>
            <a:off x="1676400" y="3581400"/>
            <a:ext cx="2896704" cy="2327106"/>
          </a:xfrm>
          <a:prstGeom prst="rect">
            <a:avLst/>
          </a:prstGeom>
          <a:noFill/>
        </p:spPr>
      </p:pic>
      <p:pic>
        <p:nvPicPr>
          <p:cNvPr id="1032" name="Picture 8" descr="C:\Documents and Settings\jturner\Local Settings\Temporary Internet Files\Content.IE5\ATUNA1IJ\MCj04362170000[1].png"/>
          <p:cNvPicPr>
            <a:picLocks noChangeAspect="1" noChangeArrowheads="1"/>
          </p:cNvPicPr>
          <p:nvPr/>
        </p:nvPicPr>
        <p:blipFill>
          <a:blip r:embed="rId7" cstate="print"/>
          <a:srcRect/>
          <a:stretch>
            <a:fillRect/>
          </a:stretch>
        </p:blipFill>
        <p:spPr bwMode="auto">
          <a:xfrm>
            <a:off x="5029201" y="2590800"/>
            <a:ext cx="1612699" cy="1828572"/>
          </a:xfrm>
          <a:prstGeom prst="rect">
            <a:avLst/>
          </a:prstGeom>
          <a:noFill/>
        </p:spPr>
      </p:pic>
      <p:pic>
        <p:nvPicPr>
          <p:cNvPr id="1033" name="Picture 9" descr="C:\Documents and Settings\jturner\Local Settings\Temporary Internet Files\Content.IE5\MR3Y1AUN\MCj04363920000[1].png"/>
          <p:cNvPicPr>
            <a:picLocks noChangeAspect="1" noChangeArrowheads="1"/>
          </p:cNvPicPr>
          <p:nvPr/>
        </p:nvPicPr>
        <p:blipFill>
          <a:blip r:embed="rId8" cstate="print"/>
          <a:srcRect/>
          <a:stretch>
            <a:fillRect/>
          </a:stretch>
        </p:blipFill>
        <p:spPr bwMode="auto">
          <a:xfrm>
            <a:off x="1905001" y="1600200"/>
            <a:ext cx="1333333" cy="1828572"/>
          </a:xfrm>
          <a:prstGeom prst="rect">
            <a:avLst/>
          </a:prstGeom>
          <a:noFill/>
        </p:spPr>
      </p:pic>
    </p:spTree>
    <p:extLst>
      <p:ext uri="{BB962C8B-B14F-4D97-AF65-F5344CB8AC3E}">
        <p14:creationId xmlns:p14="http://schemas.microsoft.com/office/powerpoint/2010/main" val="82497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Organizational Culture?</a:t>
            </a:r>
          </a:p>
        </p:txBody>
      </p:sp>
      <p:sp>
        <p:nvSpPr>
          <p:cNvPr id="3" name="Content Placeholder 2"/>
          <p:cNvSpPr>
            <a:spLocks noGrp="1"/>
          </p:cNvSpPr>
          <p:nvPr>
            <p:ph idx="1"/>
          </p:nvPr>
        </p:nvSpPr>
        <p:spPr/>
        <p:txBody>
          <a:bodyPr/>
          <a:lstStyle/>
          <a:p>
            <a:r>
              <a:rPr lang="en-US" dirty="0"/>
              <a:t>Culture – a shared system of beliefs, values, and norms about the way the organization functions.</a:t>
            </a:r>
          </a:p>
          <a:p>
            <a:r>
              <a:rPr lang="en-US" dirty="0"/>
              <a:t>All organizations have a culture</a:t>
            </a:r>
          </a:p>
          <a:p>
            <a:pPr lvl="1"/>
            <a:r>
              <a:rPr lang="en-US" dirty="0"/>
              <a:t>Successful organizations</a:t>
            </a:r>
          </a:p>
          <a:p>
            <a:pPr lvl="1"/>
            <a:r>
              <a:rPr lang="en-US" dirty="0"/>
              <a:t>Unsuccessful organizations</a:t>
            </a:r>
          </a:p>
          <a:p>
            <a:r>
              <a:rPr lang="en-US" u="sng" dirty="0"/>
              <a:t>Consistency</a:t>
            </a:r>
            <a:r>
              <a:rPr lang="en-US" dirty="0"/>
              <a:t> is the Core of Culture</a:t>
            </a:r>
          </a:p>
          <a:p>
            <a:pPr>
              <a:buNone/>
            </a:pPr>
            <a:endParaRPr lang="en-US" dirty="0"/>
          </a:p>
        </p:txBody>
      </p:sp>
    </p:spTree>
    <p:extLst>
      <p:ext uri="{BB962C8B-B14F-4D97-AF65-F5344CB8AC3E}">
        <p14:creationId xmlns:p14="http://schemas.microsoft.com/office/powerpoint/2010/main" val="425883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sz="4400" dirty="0"/>
              <a:t>Consistency is the Core of Culture</a:t>
            </a:r>
          </a:p>
        </p:txBody>
      </p:sp>
      <p:sp>
        <p:nvSpPr>
          <p:cNvPr id="90115" name="Rectangle 3"/>
          <p:cNvSpPr>
            <a:spLocks noGrp="1" noChangeArrowheads="1"/>
          </p:cNvSpPr>
          <p:nvPr>
            <p:ph idx="1"/>
          </p:nvPr>
        </p:nvSpPr>
        <p:spPr/>
        <p:txBody>
          <a:bodyPr>
            <a:normAutofit/>
          </a:bodyPr>
          <a:lstStyle/>
          <a:p>
            <a:pPr eaLnBrk="1" hangingPunct="1">
              <a:buNone/>
            </a:pPr>
            <a:r>
              <a:rPr lang="en-US" dirty="0"/>
              <a:t>An organization’s culture is measured by the degree to which behaviors are shared; that is, the consistency by which behaviors occur.</a:t>
            </a:r>
          </a:p>
          <a:p>
            <a:pPr eaLnBrk="1" hangingPunct="1"/>
            <a:r>
              <a:rPr lang="en-US" dirty="0"/>
              <a:t>What are some common traits of great organizational cultures?</a:t>
            </a:r>
          </a:p>
          <a:p>
            <a:pPr eaLnBrk="1" hangingPunct="1"/>
            <a:r>
              <a:rPr lang="en-US" dirty="0"/>
              <a:t>What are the names of some organizations (of any industry) that you think are great or have a strong organizational culture?  Explain your response.</a:t>
            </a:r>
          </a:p>
        </p:txBody>
      </p:sp>
    </p:spTree>
    <p:extLst>
      <p:ext uri="{BB962C8B-B14F-4D97-AF65-F5344CB8AC3E}">
        <p14:creationId xmlns:p14="http://schemas.microsoft.com/office/powerpoint/2010/main" val="58724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Companies</a:t>
            </a:r>
          </a:p>
        </p:txBody>
      </p:sp>
      <p:pic>
        <p:nvPicPr>
          <p:cNvPr id="24578" name="Picture 2" descr="http://scrapetv.com/News/News%20Pages/Games/Images/walmart-logo.jpg"/>
          <p:cNvPicPr>
            <a:picLocks noChangeAspect="1" noChangeArrowheads="1"/>
          </p:cNvPicPr>
          <p:nvPr/>
        </p:nvPicPr>
        <p:blipFill>
          <a:blip r:embed="rId4" cstate="print"/>
          <a:srcRect/>
          <a:stretch>
            <a:fillRect/>
          </a:stretch>
        </p:blipFill>
        <p:spPr bwMode="auto">
          <a:xfrm>
            <a:off x="7789175" y="3362326"/>
            <a:ext cx="2857500" cy="3076575"/>
          </a:xfrm>
          <a:prstGeom prst="rect">
            <a:avLst/>
          </a:prstGeom>
          <a:noFill/>
        </p:spPr>
      </p:pic>
      <p:pic>
        <p:nvPicPr>
          <p:cNvPr id="24580" name="Picture 4" descr="http://t0.gstatic.com/images?q=tbn:E3iYJrc-I4we7M:http://customerinnovations.files.wordpress.com/2009/10/southwest_airlines_logo-1.jpg">
            <a:hlinkClick r:id="rId5"/>
          </p:cNvPr>
          <p:cNvPicPr>
            <a:picLocks noChangeAspect="1" noChangeArrowheads="1"/>
          </p:cNvPicPr>
          <p:nvPr/>
        </p:nvPicPr>
        <p:blipFill>
          <a:blip r:embed="rId6" cstate="print"/>
          <a:srcRect/>
          <a:stretch>
            <a:fillRect/>
          </a:stretch>
        </p:blipFill>
        <p:spPr bwMode="auto">
          <a:xfrm>
            <a:off x="5562601" y="1079096"/>
            <a:ext cx="1913045" cy="1438276"/>
          </a:xfrm>
          <a:prstGeom prst="rect">
            <a:avLst/>
          </a:prstGeom>
          <a:noFill/>
        </p:spPr>
      </p:pic>
      <p:pic>
        <p:nvPicPr>
          <p:cNvPr id="24582" name="Picture 6" descr="See full size image">
            <a:hlinkClick r:id="rId7"/>
          </p:cNvPr>
          <p:cNvPicPr>
            <a:picLocks noChangeAspect="1" noChangeArrowheads="1"/>
          </p:cNvPicPr>
          <p:nvPr/>
        </p:nvPicPr>
        <p:blipFill>
          <a:blip r:embed="rId8" cstate="print"/>
          <a:srcRect/>
          <a:stretch>
            <a:fillRect/>
          </a:stretch>
        </p:blipFill>
        <p:spPr bwMode="auto">
          <a:xfrm>
            <a:off x="1695448" y="3200401"/>
            <a:ext cx="2057400" cy="1552755"/>
          </a:xfrm>
          <a:prstGeom prst="rect">
            <a:avLst/>
          </a:prstGeom>
          <a:noFill/>
        </p:spPr>
      </p:pic>
      <p:pic>
        <p:nvPicPr>
          <p:cNvPr id="24584" name="Picture 8" descr="http://t1.gstatic.com/images?q=tbn:LF3BXHstujEtHM:http://www.flynnsports.com/userfiles/Johnson_logo.jpg">
            <a:hlinkClick r:id="rId9"/>
          </p:cNvPr>
          <p:cNvPicPr>
            <a:picLocks noChangeAspect="1" noChangeArrowheads="1"/>
          </p:cNvPicPr>
          <p:nvPr/>
        </p:nvPicPr>
        <p:blipFill>
          <a:blip r:embed="rId10" cstate="print"/>
          <a:srcRect/>
          <a:stretch>
            <a:fillRect/>
          </a:stretch>
        </p:blipFill>
        <p:spPr bwMode="auto">
          <a:xfrm>
            <a:off x="1976624" y="1119686"/>
            <a:ext cx="2903589" cy="600075"/>
          </a:xfrm>
          <a:prstGeom prst="rect">
            <a:avLst/>
          </a:prstGeom>
          <a:noFill/>
        </p:spPr>
      </p:pic>
      <p:pic>
        <p:nvPicPr>
          <p:cNvPr id="24586" name="Picture 10" descr="http://t3.gstatic.com/images?q=tbn:ENpD6bxrqhxERM:http://thesituationist.files.wordpress.com/2008/06/mcdonalds-logo.jpg">
            <a:hlinkClick r:id="rId11"/>
          </p:cNvPr>
          <p:cNvPicPr>
            <a:picLocks noChangeAspect="1" noChangeArrowheads="1"/>
          </p:cNvPicPr>
          <p:nvPr/>
        </p:nvPicPr>
        <p:blipFill>
          <a:blip r:embed="rId12" cstate="print"/>
          <a:srcRect/>
          <a:stretch>
            <a:fillRect/>
          </a:stretch>
        </p:blipFill>
        <p:spPr bwMode="auto">
          <a:xfrm>
            <a:off x="8197290" y="1112862"/>
            <a:ext cx="1915132" cy="1428751"/>
          </a:xfrm>
          <a:prstGeom prst="rect">
            <a:avLst/>
          </a:prstGeom>
          <a:noFill/>
        </p:spPr>
      </p:pic>
      <p:pic>
        <p:nvPicPr>
          <p:cNvPr id="9" name="Picture 4" descr="http://t2.gstatic.com/images?q=tbn:ejj-wFvH-CQmGM:http://biostatistics.mdanderson.org/images/mdalogtc.jpg">
            <a:hlinkClick r:id="rId13"/>
          </p:cNvPr>
          <p:cNvPicPr>
            <a:picLocks noChangeAspect="1" noChangeArrowheads="1"/>
          </p:cNvPicPr>
          <p:nvPr/>
        </p:nvPicPr>
        <p:blipFill>
          <a:blip r:embed="rId14" cstate="print"/>
          <a:srcRect/>
          <a:stretch>
            <a:fillRect/>
          </a:stretch>
        </p:blipFill>
        <p:spPr bwMode="auto">
          <a:xfrm>
            <a:off x="5103047" y="5676900"/>
            <a:ext cx="2056293" cy="1066800"/>
          </a:xfrm>
          <a:prstGeom prst="rect">
            <a:avLst/>
          </a:prstGeom>
          <a:noFill/>
        </p:spPr>
      </p:pic>
      <p:pic>
        <p:nvPicPr>
          <p:cNvPr id="10" name="Picture 6" descr="http://t3.gstatic.com/images?q=tbn:gDFrYW1a6qFtqM:http://www.practicematch.com/sharedfiles/PracticeTrack/Documents/3_272/baylor%2520logo_(20071018_160851913).gif">
            <a:hlinkClick r:id="rId15"/>
          </p:cNvPr>
          <p:cNvPicPr>
            <a:picLocks noChangeAspect="1" noChangeArrowheads="1"/>
          </p:cNvPicPr>
          <p:nvPr/>
        </p:nvPicPr>
        <p:blipFill>
          <a:blip r:embed="rId16" cstate="print"/>
          <a:srcRect/>
          <a:stretch>
            <a:fillRect/>
          </a:stretch>
        </p:blipFill>
        <p:spPr bwMode="auto">
          <a:xfrm>
            <a:off x="1752600" y="1958383"/>
            <a:ext cx="1943099" cy="971551"/>
          </a:xfrm>
          <a:prstGeom prst="rect">
            <a:avLst/>
          </a:prstGeom>
          <a:noFill/>
        </p:spPr>
      </p:pic>
      <p:pic>
        <p:nvPicPr>
          <p:cNvPr id="11" name="Picture 2" descr="http://t2.gstatic.com/images?q=tbn:lS0KrvBhOD1W3M:http://www.greek.villanova.edu/deltadeltadelta/photos/2006/Website%2520Revamp%252008/st%2520jude.jpg">
            <a:hlinkClick r:id="rId17"/>
          </p:cNvPr>
          <p:cNvPicPr>
            <a:picLocks noChangeAspect="1" noChangeArrowheads="1"/>
          </p:cNvPicPr>
          <p:nvPr/>
        </p:nvPicPr>
        <p:blipFill>
          <a:blip r:embed="rId18" cstate="print"/>
          <a:srcRect/>
          <a:stretch>
            <a:fillRect/>
          </a:stretch>
        </p:blipFill>
        <p:spPr bwMode="auto">
          <a:xfrm>
            <a:off x="5103047" y="2667001"/>
            <a:ext cx="1830917" cy="1647825"/>
          </a:xfrm>
          <a:prstGeom prst="rect">
            <a:avLst/>
          </a:prstGeom>
          <a:noFill/>
        </p:spPr>
      </p:pic>
      <p:pic>
        <p:nvPicPr>
          <p:cNvPr id="39938" name="Picture 2" descr="http://www.a3cfestival.com/wp-content/uploads/marines.jpeg"/>
          <p:cNvPicPr>
            <a:picLocks noChangeAspect="1" noChangeArrowheads="1"/>
          </p:cNvPicPr>
          <p:nvPr/>
        </p:nvPicPr>
        <p:blipFill>
          <a:blip r:embed="rId19" cstate="print"/>
          <a:srcRect/>
          <a:stretch>
            <a:fillRect/>
          </a:stretch>
        </p:blipFill>
        <p:spPr bwMode="auto">
          <a:xfrm>
            <a:off x="1752601" y="5359199"/>
            <a:ext cx="2514600" cy="1324177"/>
          </a:xfrm>
          <a:prstGeom prst="rect">
            <a:avLst/>
          </a:prstGeom>
          <a:noFill/>
        </p:spPr>
      </p:pic>
      <p:pic>
        <p:nvPicPr>
          <p:cNvPr id="13"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45787" y="4450058"/>
            <a:ext cx="3581401"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82395678"/>
      </p:ext>
    </p:extLst>
  </p:cSld>
  <p:clrMapOvr>
    <a:masterClrMapping/>
  </p:clrMapOvr>
  <p:transition advTm="54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Experiencing Culture</a:t>
            </a:r>
          </a:p>
        </p:txBody>
      </p:sp>
      <p:sp>
        <p:nvSpPr>
          <p:cNvPr id="3" name="Content Placeholder 2"/>
          <p:cNvSpPr>
            <a:spLocks noGrp="1"/>
          </p:cNvSpPr>
          <p:nvPr>
            <p:ph idx="1"/>
          </p:nvPr>
        </p:nvSpPr>
        <p:spPr/>
        <p:txBody>
          <a:bodyPr>
            <a:normAutofit lnSpcReduction="10000"/>
          </a:bodyPr>
          <a:lstStyle/>
          <a:p>
            <a:r>
              <a:rPr lang="en-US" dirty="0"/>
              <a:t>In healthcare, patients/customers perceive an organization’s culture through their experience:</a:t>
            </a:r>
          </a:p>
          <a:p>
            <a:pPr lvl="1"/>
            <a:r>
              <a:rPr lang="en-US" dirty="0"/>
              <a:t>What does MCHD look like, feel like, sound like?</a:t>
            </a:r>
          </a:p>
          <a:p>
            <a:pPr lvl="1"/>
            <a:r>
              <a:rPr lang="en-US" dirty="0"/>
              <a:t>How friendly are our employees?  How do we dress, speak, relate to each other and patients?</a:t>
            </a:r>
          </a:p>
          <a:p>
            <a:pPr lvl="1"/>
            <a:r>
              <a:rPr lang="en-US" dirty="0"/>
              <a:t>How responsive are we?</a:t>
            </a:r>
          </a:p>
          <a:p>
            <a:pPr lvl="1"/>
            <a:r>
              <a:rPr lang="en-US" dirty="0"/>
              <a:t>Do we have the best technology?  Are needed items available?</a:t>
            </a:r>
          </a:p>
          <a:p>
            <a:pPr>
              <a:buNone/>
            </a:pPr>
            <a:r>
              <a:rPr lang="en-US" dirty="0"/>
              <a:t>All of these questions (and more) give customers a sense of our culture.</a:t>
            </a:r>
          </a:p>
        </p:txBody>
      </p:sp>
    </p:spTree>
    <p:extLst>
      <p:ext uri="{BB962C8B-B14F-4D97-AF65-F5344CB8AC3E}">
        <p14:creationId xmlns:p14="http://schemas.microsoft.com/office/powerpoint/2010/main" val="70493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z="4400" dirty="0"/>
              <a:t>Codifying Culture</a:t>
            </a:r>
          </a:p>
        </p:txBody>
      </p:sp>
      <p:sp>
        <p:nvSpPr>
          <p:cNvPr id="3" name="Content Placeholder 2"/>
          <p:cNvSpPr>
            <a:spLocks noGrp="1"/>
          </p:cNvSpPr>
          <p:nvPr>
            <p:ph idx="1"/>
          </p:nvPr>
        </p:nvSpPr>
        <p:spPr/>
        <p:txBody>
          <a:bodyPr/>
          <a:lstStyle/>
          <a:p>
            <a:r>
              <a:rPr lang="en-US" dirty="0"/>
              <a:t>How do organizations define their cultures?</a:t>
            </a:r>
          </a:p>
          <a:p>
            <a:pPr lvl="1"/>
            <a:r>
              <a:rPr lang="en-US" dirty="0"/>
              <a:t>Mission and Vision Statements</a:t>
            </a:r>
          </a:p>
          <a:p>
            <a:pPr lvl="1"/>
            <a:r>
              <a:rPr lang="en-US" dirty="0"/>
              <a:t>Bylaws, Policies and Procedures</a:t>
            </a:r>
          </a:p>
          <a:p>
            <a:pPr lvl="1"/>
            <a:r>
              <a:rPr lang="en-US" dirty="0"/>
              <a:t>Strategic Plans</a:t>
            </a:r>
          </a:p>
          <a:p>
            <a:pPr lvl="1"/>
            <a:r>
              <a:rPr lang="en-US" dirty="0"/>
              <a:t>Standards of Behavior</a:t>
            </a:r>
          </a:p>
        </p:txBody>
      </p:sp>
    </p:spTree>
    <p:extLst>
      <p:ext uri="{BB962C8B-B14F-4D97-AF65-F5344CB8AC3E}">
        <p14:creationId xmlns:p14="http://schemas.microsoft.com/office/powerpoint/2010/main" val="2771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8.5|2"/>
</p:tagLst>
</file>

<file path=ppt/tags/tag2.xml><?xml version="1.0" encoding="utf-8"?>
<p:tagLst xmlns:a="http://schemas.openxmlformats.org/drawingml/2006/main" xmlns:r="http://schemas.openxmlformats.org/officeDocument/2006/relationships" xmlns:p="http://schemas.openxmlformats.org/presentationml/2006/main">
  <p:tag name="TIMING" val="|7.5|3.6|2.5|3|2.6"/>
</p:tagLst>
</file>

<file path=ppt/tags/tag3.xml><?xml version="1.0" encoding="utf-8"?>
<p:tagLst xmlns:a="http://schemas.openxmlformats.org/drawingml/2006/main" xmlns:r="http://schemas.openxmlformats.org/officeDocument/2006/relationships" xmlns:p="http://schemas.openxmlformats.org/presentationml/2006/main">
  <p:tag name="TIMING" val="|7.5|3.6|2.5|3|2.6"/>
</p:tagLst>
</file>

<file path=ppt/tags/tag4.xml><?xml version="1.0" encoding="utf-8"?>
<p:tagLst xmlns:a="http://schemas.openxmlformats.org/drawingml/2006/main" xmlns:r="http://schemas.openxmlformats.org/officeDocument/2006/relationships" xmlns:p="http://schemas.openxmlformats.org/presentationml/2006/main">
  <p:tag name="TIMING" val="|2.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1214</Words>
  <Application>Microsoft Office PowerPoint</Application>
  <PresentationFormat>Widescreen</PresentationFormat>
  <Paragraphs>122</Paragraphs>
  <Slides>22</Slides>
  <Notes>3</Notes>
  <HiddenSlides>0</HiddenSlides>
  <MMClips>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Calibri</vt:lpstr>
      <vt:lpstr>Franklin Gothic Book</vt:lpstr>
      <vt:lpstr>Franklin Gothic Medium</vt:lpstr>
      <vt:lpstr>Wingdings 2</vt:lpstr>
      <vt:lpstr>Trek</vt:lpstr>
      <vt:lpstr>Acrobat Document</vt:lpstr>
      <vt:lpstr>Administrative Welcome &amp; MCHD’s Culture</vt:lpstr>
      <vt:lpstr>PowerPoint Presentation</vt:lpstr>
      <vt:lpstr>PowerPoint Presentation</vt:lpstr>
      <vt:lpstr>What is Culture?</vt:lpstr>
      <vt:lpstr>What is Organizational Culture?</vt:lpstr>
      <vt:lpstr>Consistency is the Core of Culture</vt:lpstr>
      <vt:lpstr>“GREAT” Companies</vt:lpstr>
      <vt:lpstr>Experiencing Culture</vt:lpstr>
      <vt:lpstr>Codifying Culture</vt:lpstr>
      <vt:lpstr>                 MCHD Mission</vt:lpstr>
      <vt:lpstr>               MCHD Vision</vt:lpstr>
      <vt:lpstr>           MCHD Vision</vt:lpstr>
      <vt:lpstr>MCHD’s Standards of Excellence</vt:lpstr>
      <vt:lpstr>“GREAT” Companies are Full of People Just Like You</vt:lpstr>
      <vt:lpstr>How do they do become the best?</vt:lpstr>
      <vt:lpstr>Healthcare Flywheel</vt:lpstr>
      <vt:lpstr>Nine Key Principles</vt:lpstr>
      <vt:lpstr>Prescriptive Behaviors</vt:lpstr>
      <vt:lpstr>Measure the Important Things The MCHD Scorecard</vt:lpstr>
      <vt:lpstr>Defining Excellence</vt:lpstr>
      <vt:lpstr>Connecting to Why</vt:lpstr>
      <vt:lpstr>You Are MCHD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Welcome &amp; MCHD’s Culture</dc:title>
  <dc:creator>Amy Nolte</dc:creator>
  <cp:lastModifiedBy>Amy Davis</cp:lastModifiedBy>
  <cp:revision>2</cp:revision>
  <dcterms:created xsi:type="dcterms:W3CDTF">2020-04-28T14:06:13Z</dcterms:created>
  <dcterms:modified xsi:type="dcterms:W3CDTF">2021-08-20T20:26:48Z</dcterms:modified>
</cp:coreProperties>
</file>