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7" r:id="rId2"/>
    <p:sldId id="328" r:id="rId3"/>
    <p:sldId id="334" r:id="rId4"/>
    <p:sldId id="319" r:id="rId5"/>
    <p:sldId id="322" r:id="rId6"/>
    <p:sldId id="256" r:id="rId7"/>
    <p:sldId id="304" r:id="rId8"/>
    <p:sldId id="258" r:id="rId9"/>
    <p:sldId id="273" r:id="rId10"/>
    <p:sldId id="316" r:id="rId11"/>
    <p:sldId id="318" r:id="rId12"/>
    <p:sldId id="320" r:id="rId13"/>
    <p:sldId id="324" r:id="rId14"/>
    <p:sldId id="330" r:id="rId15"/>
    <p:sldId id="267" r:id="rId16"/>
    <p:sldId id="279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33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663-F206-4A8C-A788-B7C72EF66DB4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117E-76A5-4F8B-A149-00592F84A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663-F206-4A8C-A788-B7C72EF66DB4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117E-76A5-4F8B-A149-00592F84A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663-F206-4A8C-A788-B7C72EF66DB4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117E-76A5-4F8B-A149-00592F84A1D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663-F206-4A8C-A788-B7C72EF66DB4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117E-76A5-4F8B-A149-00592F84A1D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663-F206-4A8C-A788-B7C72EF66DB4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117E-76A5-4F8B-A149-00592F84A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663-F206-4A8C-A788-B7C72EF66DB4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117E-76A5-4F8B-A149-00592F84A1D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663-F206-4A8C-A788-B7C72EF66DB4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117E-76A5-4F8B-A149-00592F84A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663-F206-4A8C-A788-B7C72EF66DB4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117E-76A5-4F8B-A149-00592F84A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663-F206-4A8C-A788-B7C72EF66DB4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117E-76A5-4F8B-A149-00592F84A1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663-F206-4A8C-A788-B7C72EF66DB4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117E-76A5-4F8B-A149-00592F84A1D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663-F206-4A8C-A788-B7C72EF66DB4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117E-76A5-4F8B-A149-00592F84A1D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FF9C663-F206-4A8C-A788-B7C72EF66DB4}" type="datetimeFigureOut">
              <a:rPr lang="en-US" smtClean="0"/>
              <a:pPr/>
              <a:t>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221117E-76A5-4F8B-A149-00592F84A1D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06092"/>
            <a:ext cx="7772400" cy="1780108"/>
          </a:xfrm>
        </p:spPr>
        <p:txBody>
          <a:bodyPr/>
          <a:lstStyle/>
          <a:p>
            <a:r>
              <a:rPr lang="en-US" dirty="0"/>
              <a:t>Digital &amp; Marketing </a:t>
            </a:r>
            <a:br>
              <a:rPr lang="en-US" dirty="0"/>
            </a:br>
            <a:r>
              <a:rPr lang="en-US" dirty="0"/>
              <a:t>Guidelines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700" y="741004"/>
            <a:ext cx="1446600" cy="1421639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962399"/>
            <a:ext cx="6400800" cy="106680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679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Raw Score</a:t>
            </a:r>
          </a:p>
          <a:p>
            <a:pPr lvl="1"/>
            <a:r>
              <a:rPr lang="en-US" dirty="0"/>
              <a:t>The percentage of patients who gave you the best possible score.  We track and report this score.</a:t>
            </a:r>
          </a:p>
          <a:p>
            <a:r>
              <a:rPr lang="en-US" dirty="0"/>
              <a:t>They are Important</a:t>
            </a:r>
          </a:p>
          <a:p>
            <a:pPr lvl="1"/>
            <a:r>
              <a:rPr lang="en-US" dirty="0"/>
              <a:t>Allows us to track how well we care for our patients </a:t>
            </a:r>
          </a:p>
          <a:p>
            <a:pPr lvl="2">
              <a:buNone/>
            </a:pPr>
            <a:r>
              <a:rPr lang="en-US" sz="4000" dirty="0"/>
              <a:t>“Exceptional Care… Always”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Remember?</a:t>
            </a:r>
          </a:p>
        </p:txBody>
      </p:sp>
    </p:spTree>
    <p:extLst>
      <p:ext uri="{BB962C8B-B14F-4D97-AF65-F5344CB8AC3E}">
        <p14:creationId xmlns:p14="http://schemas.microsoft.com/office/powerpoint/2010/main" val="457358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01292"/>
            <a:ext cx="7772400" cy="1780108"/>
          </a:xfrm>
        </p:spPr>
        <p:txBody>
          <a:bodyPr>
            <a:normAutofit/>
          </a:bodyPr>
          <a:lstStyle/>
          <a:p>
            <a:r>
              <a:rPr lang="en-US" sz="4000" dirty="0"/>
              <a:t>Employee Generosity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700" y="741004"/>
            <a:ext cx="1446600" cy="142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042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July is MCHD’s Month of Giving</a:t>
            </a:r>
          </a:p>
          <a:p>
            <a:pPr lvl="1"/>
            <a:r>
              <a:rPr lang="en-US" dirty="0"/>
              <a:t>Alzheimer’s Association</a:t>
            </a:r>
          </a:p>
          <a:p>
            <a:pPr lvl="1"/>
            <a:r>
              <a:rPr lang="en-US" dirty="0"/>
              <a:t>Moore County United Way</a:t>
            </a:r>
          </a:p>
          <a:p>
            <a:pPr lvl="1"/>
            <a:r>
              <a:rPr lang="en-US" dirty="0"/>
              <a:t>Memorial Hospice Patient Care Account</a:t>
            </a:r>
          </a:p>
          <a:p>
            <a:pPr lvl="1"/>
            <a:r>
              <a:rPr lang="en-US" dirty="0"/>
              <a:t>Moore County Health Foundation</a:t>
            </a:r>
          </a:p>
          <a:p>
            <a:pPr lvl="1"/>
            <a:r>
              <a:rPr lang="en-US" dirty="0"/>
              <a:t>Children’s Miracle Network</a:t>
            </a:r>
          </a:p>
          <a:p>
            <a:r>
              <a:rPr lang="en-US" dirty="0"/>
              <a:t>Multiple Fundraisers</a:t>
            </a:r>
          </a:p>
          <a:p>
            <a:r>
              <a:rPr lang="en-US" dirty="0"/>
              <a:t>Employee Donor Wall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of Giving</a:t>
            </a:r>
          </a:p>
        </p:txBody>
      </p:sp>
    </p:spTree>
    <p:extLst>
      <p:ext uri="{BB962C8B-B14F-4D97-AF65-F5344CB8AC3E}">
        <p14:creationId xmlns:p14="http://schemas.microsoft.com/office/powerpoint/2010/main" val="937431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Departments without a color code</a:t>
            </a:r>
          </a:p>
          <a:p>
            <a:r>
              <a:rPr lang="en-US" dirty="0"/>
              <a:t>Wear jeans every Friday</a:t>
            </a:r>
          </a:p>
          <a:p>
            <a:r>
              <a:rPr lang="en-US" dirty="0"/>
              <a:t>$104 a year / 52 weeks of jeans</a:t>
            </a:r>
          </a:p>
          <a:p>
            <a:r>
              <a:rPr lang="en-US" dirty="0"/>
              <a:t>Payroll deduct of $4.00/paycheck available</a:t>
            </a:r>
          </a:p>
          <a:p>
            <a:r>
              <a:rPr lang="en-US" dirty="0"/>
              <a:t>Sign ups in January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Jeans Fridays</a:t>
            </a:r>
          </a:p>
        </p:txBody>
      </p:sp>
    </p:spTree>
    <p:extLst>
      <p:ext uri="{BB962C8B-B14F-4D97-AF65-F5344CB8AC3E}">
        <p14:creationId xmlns:p14="http://schemas.microsoft.com/office/powerpoint/2010/main" val="3052443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Charitable Organization </a:t>
            </a:r>
          </a:p>
          <a:p>
            <a:pPr lvl="1"/>
            <a:r>
              <a:rPr lang="en-US" dirty="0"/>
              <a:t>Tax Exempt</a:t>
            </a:r>
          </a:p>
          <a:p>
            <a:pPr lvl="1"/>
            <a:r>
              <a:rPr lang="en-US" dirty="0"/>
              <a:t>501(c)(3)</a:t>
            </a:r>
          </a:p>
          <a:p>
            <a:r>
              <a:rPr lang="en-US" dirty="0"/>
              <a:t>Separate Entity from the Hospital District</a:t>
            </a:r>
          </a:p>
          <a:p>
            <a:r>
              <a:rPr lang="en-US" dirty="0"/>
              <a:t>Originally established to raise funds to build the EMS Building in 1996</a:t>
            </a:r>
          </a:p>
          <a:p>
            <a:r>
              <a:rPr lang="en-US" dirty="0"/>
              <a:t>Lay dormant for ten years until current Administration reactivated it to build for MCHD’s future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MCHF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38328"/>
            <a:ext cx="1563976" cy="153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86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Raises money for the District in a variety of ways</a:t>
            </a:r>
          </a:p>
          <a:p>
            <a:pPr lvl="1"/>
            <a:r>
              <a:rPr lang="en-US" dirty="0"/>
              <a:t>Sporting Clays Tournament – April/May</a:t>
            </a:r>
          </a:p>
          <a:p>
            <a:pPr lvl="1"/>
            <a:r>
              <a:rPr lang="en-US" dirty="0"/>
              <a:t>Scholarship Luncheon – May/June</a:t>
            </a:r>
          </a:p>
          <a:p>
            <a:pPr lvl="1"/>
            <a:r>
              <a:rPr lang="en-US" dirty="0"/>
              <a:t>Harvest –August/ September</a:t>
            </a:r>
          </a:p>
          <a:p>
            <a:pPr lvl="1"/>
            <a:r>
              <a:rPr lang="en-US" dirty="0"/>
              <a:t>Bi-Annual Scrub Fairs</a:t>
            </a:r>
          </a:p>
          <a:p>
            <a:pPr lvl="1"/>
            <a:r>
              <a:rPr lang="en-US" dirty="0"/>
              <a:t>Community Giving &amp;Employee Giving</a:t>
            </a:r>
          </a:p>
          <a:p>
            <a:pPr lvl="1"/>
            <a:r>
              <a:rPr lang="en-US" dirty="0"/>
              <a:t>Planned Giving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Fundraising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Construction of MCHD ambulance barn</a:t>
            </a:r>
          </a:p>
          <a:p>
            <a:r>
              <a:rPr lang="en-US" dirty="0"/>
              <a:t>Purchase of two (2) new/remounted ambulance</a:t>
            </a:r>
          </a:p>
          <a:p>
            <a:r>
              <a:rPr lang="en-US" dirty="0"/>
              <a:t>Money for dialysis patients</a:t>
            </a:r>
          </a:p>
          <a:p>
            <a:r>
              <a:rPr lang="en-US" dirty="0"/>
              <a:t>Digital mammography machine</a:t>
            </a:r>
          </a:p>
          <a:p>
            <a:r>
              <a:rPr lang="en-US" dirty="0"/>
              <a:t>Low dose upgrade for CT scanner</a:t>
            </a:r>
          </a:p>
          <a:p>
            <a:r>
              <a:rPr lang="en-US" dirty="0"/>
              <a:t>Funds towards the MNRC </a:t>
            </a:r>
            <a:r>
              <a:rPr lang="en-US" sz="1700" dirty="0"/>
              <a:t>(nursing home) </a:t>
            </a:r>
            <a:r>
              <a:rPr lang="en-US" dirty="0"/>
              <a:t>renovation</a:t>
            </a:r>
          </a:p>
          <a:p>
            <a:r>
              <a:rPr lang="en-US" dirty="0"/>
              <a:t>Funds for RN Scholarships</a:t>
            </a:r>
          </a:p>
          <a:p>
            <a:r>
              <a:rPr lang="en-US" dirty="0"/>
              <a:t>Anesthesia Machines for Surgery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Accomplishments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Contact:</a:t>
            </a:r>
          </a:p>
          <a:p>
            <a:r>
              <a:rPr lang="en-US" dirty="0"/>
              <a:t>Kathie Fuston, Executive Director, at extension 2000</a:t>
            </a:r>
          </a:p>
          <a:p>
            <a:r>
              <a:rPr lang="en-US" dirty="0"/>
              <a:t>Ashley Smith at extension 1302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INFORMATION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 taking pictures in patient care areas</a:t>
            </a:r>
          </a:p>
          <a:p>
            <a:pPr lvl="1"/>
            <a:r>
              <a:rPr lang="en-US" dirty="0"/>
              <a:t>HIPAA violations</a:t>
            </a:r>
          </a:p>
          <a:p>
            <a:pPr lvl="2"/>
            <a:r>
              <a:rPr lang="en-US" dirty="0"/>
              <a:t>Includes patients</a:t>
            </a:r>
          </a:p>
          <a:p>
            <a:pPr lvl="2"/>
            <a:r>
              <a:rPr lang="en-US" dirty="0"/>
              <a:t>Includes patient information (written and digital)</a:t>
            </a:r>
          </a:p>
          <a:p>
            <a:pPr lvl="2"/>
            <a:r>
              <a:rPr lang="en-US" dirty="0"/>
              <a:t>Includes patient family </a:t>
            </a:r>
          </a:p>
          <a:p>
            <a:pPr lvl="2"/>
            <a:r>
              <a:rPr lang="en-US" dirty="0"/>
              <a:t>Includes patient visitors</a:t>
            </a:r>
          </a:p>
          <a:p>
            <a:r>
              <a:rPr lang="en-US" dirty="0"/>
              <a:t>NO using unlicensed photos in MCHD materials</a:t>
            </a:r>
          </a:p>
          <a:p>
            <a:pPr lvl="1"/>
            <a:r>
              <a:rPr lang="en-US" dirty="0"/>
              <a:t>Contact Ashley Smith at x 1302 for access to licensed images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Photography</a:t>
            </a:r>
          </a:p>
        </p:txBody>
      </p:sp>
    </p:spTree>
    <p:extLst>
      <p:ext uri="{BB962C8B-B14F-4D97-AF65-F5344CB8AC3E}">
        <p14:creationId xmlns:p14="http://schemas.microsoft.com/office/powerpoint/2010/main" val="144413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Photography by Outside Vendors</a:t>
            </a:r>
          </a:p>
          <a:p>
            <a:pPr lvl="1"/>
            <a:r>
              <a:rPr lang="en-US" dirty="0"/>
              <a:t>Outside Vendors should not be allowed to photograph employees for marketing purposes</a:t>
            </a:r>
          </a:p>
          <a:p>
            <a:r>
              <a:rPr lang="en-US" dirty="0"/>
              <a:t>MCHD has a no solicitation policy</a:t>
            </a:r>
          </a:p>
          <a:p>
            <a:pPr lvl="1"/>
            <a:r>
              <a:rPr lang="en-US" dirty="0"/>
              <a:t>Employees should not accept items/treats from outside vendors, organizations, political parties, etc.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Outside Vendors</a:t>
            </a:r>
          </a:p>
        </p:txBody>
      </p:sp>
    </p:spTree>
    <p:extLst>
      <p:ext uri="{BB962C8B-B14F-4D97-AF65-F5344CB8AC3E}">
        <p14:creationId xmlns:p14="http://schemas.microsoft.com/office/powerpoint/2010/main" val="1456885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on-line communication methods where you </a:t>
            </a:r>
          </a:p>
          <a:p>
            <a:pPr lvl="1"/>
            <a:r>
              <a:rPr lang="en-US" dirty="0"/>
              <a:t>Are either the author, the audience, or both</a:t>
            </a:r>
          </a:p>
          <a:p>
            <a:pPr lvl="2"/>
            <a:r>
              <a:rPr lang="en-US" dirty="0"/>
              <a:t>Wherever you interact with others online / public and private </a:t>
            </a:r>
          </a:p>
          <a:p>
            <a:r>
              <a:rPr lang="en-US" dirty="0"/>
              <a:t>Includes but not limited to:</a:t>
            </a:r>
          </a:p>
          <a:p>
            <a:pPr lvl="1"/>
            <a:r>
              <a:rPr lang="en-US" dirty="0"/>
              <a:t>Facebook, Instagram, Snapchat, </a:t>
            </a:r>
            <a:r>
              <a:rPr lang="en-US" dirty="0" err="1"/>
              <a:t>Tik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Blog sites, Bulletin boards</a:t>
            </a:r>
          </a:p>
          <a:p>
            <a:pPr lvl="1"/>
            <a:r>
              <a:rPr lang="en-US" dirty="0"/>
              <a:t>You Tube and Media sites such as news media sites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</a:t>
            </a:r>
          </a:p>
        </p:txBody>
      </p:sp>
    </p:spTree>
    <p:extLst>
      <p:ext uri="{BB962C8B-B14F-4D97-AF65-F5344CB8AC3E}">
        <p14:creationId xmlns:p14="http://schemas.microsoft.com/office/powerpoint/2010/main" val="417159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Never when you are with a patient / Never share or post information about patients (HIPAA)</a:t>
            </a:r>
          </a:p>
          <a:p>
            <a:r>
              <a:rPr lang="en-US" dirty="0"/>
              <a:t>Never post confidential District information</a:t>
            </a:r>
          </a:p>
          <a:p>
            <a:r>
              <a:rPr lang="en-US" dirty="0"/>
              <a:t>Never represent yourself as communicating on behalf of the District</a:t>
            </a:r>
          </a:p>
          <a:p>
            <a:r>
              <a:rPr lang="en-US" dirty="0"/>
              <a:t>Never use District branding unless given permission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Don’ts</a:t>
            </a:r>
          </a:p>
        </p:txBody>
      </p:sp>
    </p:spTree>
    <p:extLst>
      <p:ext uri="{BB962C8B-B14F-4D97-AF65-F5344CB8AC3E}">
        <p14:creationId xmlns:p14="http://schemas.microsoft.com/office/powerpoint/2010/main" val="251220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CAHPS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Consumer Assessment of Healthcare Providers &amp; Systems </a:t>
            </a:r>
          </a:p>
          <a:p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700" y="741004"/>
            <a:ext cx="1446600" cy="142163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Surveys given to our patients about the care they received while they were in our Hospital or after using one of our product lines</a:t>
            </a:r>
          </a:p>
          <a:p>
            <a:r>
              <a:rPr lang="en-US" dirty="0"/>
              <a:t>Scored by “consistency”</a:t>
            </a:r>
          </a:p>
          <a:p>
            <a:pPr lvl="1"/>
            <a:r>
              <a:rPr lang="en-US" dirty="0"/>
              <a:t>Always</a:t>
            </a:r>
          </a:p>
          <a:p>
            <a:pPr lvl="1"/>
            <a:r>
              <a:rPr lang="en-US" dirty="0"/>
              <a:t>Sometimes</a:t>
            </a:r>
          </a:p>
          <a:p>
            <a:pPr lvl="1"/>
            <a:r>
              <a:rPr lang="en-US" dirty="0"/>
              <a:t>Never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CAHPS?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77733"/>
          </a:xfrm>
        </p:spPr>
        <p:txBody>
          <a:bodyPr>
            <a:normAutofit/>
          </a:bodyPr>
          <a:lstStyle/>
          <a:p>
            <a:r>
              <a:rPr lang="en-US" dirty="0"/>
              <a:t>Surveys administered by third party vendors </a:t>
            </a:r>
          </a:p>
          <a:p>
            <a:pPr lvl="1"/>
            <a:r>
              <a:rPr lang="en-US" dirty="0"/>
              <a:t>Mail/ Email / Text surveys (Press Ganey) go to:</a:t>
            </a:r>
          </a:p>
          <a:p>
            <a:pPr lvl="2"/>
            <a:r>
              <a:rPr lang="en-US" dirty="0"/>
              <a:t>Inpatient (Med Surg, ICU, Labor &amp; Delivery)</a:t>
            </a:r>
          </a:p>
          <a:p>
            <a:pPr lvl="2"/>
            <a:r>
              <a:rPr lang="en-US" dirty="0"/>
              <a:t>Surgery</a:t>
            </a:r>
          </a:p>
          <a:p>
            <a:pPr lvl="2"/>
            <a:r>
              <a:rPr lang="en-US" dirty="0"/>
              <a:t>Emergency Room</a:t>
            </a:r>
          </a:p>
          <a:p>
            <a:pPr lvl="2"/>
            <a:r>
              <a:rPr lang="en-US" dirty="0"/>
              <a:t>Physician Clinics</a:t>
            </a:r>
          </a:p>
          <a:p>
            <a:pPr lvl="1"/>
            <a:r>
              <a:rPr lang="en-US" dirty="0"/>
              <a:t>Mailed (only) surveys:</a:t>
            </a:r>
          </a:p>
          <a:p>
            <a:pPr lvl="2"/>
            <a:r>
              <a:rPr lang="en-US" dirty="0"/>
              <a:t>Home Health (Press Ganey)</a:t>
            </a:r>
          </a:p>
          <a:p>
            <a:pPr lvl="2"/>
            <a:r>
              <a:rPr lang="en-US" dirty="0"/>
              <a:t>Hospice patients (</a:t>
            </a:r>
            <a:r>
              <a:rPr lang="en-US" dirty="0" err="1"/>
              <a:t>Wellsky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marL="301943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they Administered?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01533"/>
          </a:xfrm>
        </p:spPr>
        <p:txBody>
          <a:bodyPr>
            <a:normAutofit/>
          </a:bodyPr>
          <a:lstStyle/>
          <a:p>
            <a:r>
              <a:rPr lang="en-US" dirty="0"/>
              <a:t>Compared to a national database and reported for patient viewing (HCAHPS, OASCAHPS)</a:t>
            </a:r>
          </a:p>
          <a:p>
            <a:pPr lvl="1"/>
            <a:r>
              <a:rPr lang="en-US" dirty="0"/>
              <a:t>Include all sizes of hospitals</a:t>
            </a:r>
          </a:p>
          <a:p>
            <a:r>
              <a:rPr lang="en-US" dirty="0"/>
              <a:t>ALSO:</a:t>
            </a:r>
          </a:p>
          <a:p>
            <a:pPr lvl="1"/>
            <a:r>
              <a:rPr lang="en-US" dirty="0"/>
              <a:t>Internal tablet surveys are located in:</a:t>
            </a:r>
          </a:p>
          <a:p>
            <a:pPr lvl="2"/>
            <a:r>
              <a:rPr lang="en-US" dirty="0"/>
              <a:t>Therapy</a:t>
            </a:r>
          </a:p>
          <a:p>
            <a:pPr lvl="2"/>
            <a:r>
              <a:rPr lang="en-US" dirty="0"/>
              <a:t>Lab/Respiratory</a:t>
            </a:r>
          </a:p>
          <a:p>
            <a:pPr lvl="2"/>
            <a:r>
              <a:rPr lang="en-US" dirty="0"/>
              <a:t>Radiology</a:t>
            </a:r>
          </a:p>
          <a:p>
            <a:pPr lvl="3"/>
            <a:r>
              <a:rPr lang="en-US" dirty="0"/>
              <a:t>Internal use to stop bad patient experiences.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4338</TotalTime>
  <Words>603</Words>
  <Application>Microsoft Office PowerPoint</Application>
  <PresentationFormat>On-screen Show (4:3)</PresentationFormat>
  <Paragraphs>105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Calibri</vt:lpstr>
      <vt:lpstr>Symbol</vt:lpstr>
      <vt:lpstr>Waveform</vt:lpstr>
      <vt:lpstr>Digital &amp; Marketing  Guidelines</vt:lpstr>
      <vt:lpstr>Photography</vt:lpstr>
      <vt:lpstr>Outside Vendors</vt:lpstr>
      <vt:lpstr>Social Media</vt:lpstr>
      <vt:lpstr>Social Media Don’ts</vt:lpstr>
      <vt:lpstr>CAHPS</vt:lpstr>
      <vt:lpstr>What Are CAHPS?</vt:lpstr>
      <vt:lpstr>How are they Administered?</vt:lpstr>
      <vt:lpstr>What else?</vt:lpstr>
      <vt:lpstr>What to Remember?</vt:lpstr>
      <vt:lpstr>Employee Generosity</vt:lpstr>
      <vt:lpstr>Month of Giving</vt:lpstr>
      <vt:lpstr>Jeans Fridays</vt:lpstr>
      <vt:lpstr>About the MCHF</vt:lpstr>
      <vt:lpstr>Fundraising</vt:lpstr>
      <vt:lpstr>Accomplishments</vt:lpstr>
      <vt:lpstr>FOR MORE INFORMATION</vt:lpstr>
    </vt:vector>
  </TitlesOfParts>
  <Company>Moore County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LDI</dc:title>
  <dc:creator>jturner</dc:creator>
  <cp:lastModifiedBy>Ashley Smith</cp:lastModifiedBy>
  <cp:revision>177</cp:revision>
  <dcterms:created xsi:type="dcterms:W3CDTF">2013-10-02T13:50:20Z</dcterms:created>
  <dcterms:modified xsi:type="dcterms:W3CDTF">2024-02-08T22:37:45Z</dcterms:modified>
</cp:coreProperties>
</file>