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96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71" r:id="rId7"/>
    <p:sldId id="273" r:id="rId8"/>
    <p:sldId id="274" r:id="rId9"/>
    <p:sldId id="275" r:id="rId10"/>
    <p:sldId id="261" r:id="rId11"/>
    <p:sldId id="277" r:id="rId12"/>
    <p:sldId id="262" r:id="rId13"/>
    <p:sldId id="278" r:id="rId14"/>
    <p:sldId id="280" r:id="rId15"/>
    <p:sldId id="281" r:id="rId16"/>
    <p:sldId id="292" r:id="rId17"/>
    <p:sldId id="293" r:id="rId18"/>
    <p:sldId id="282" r:id="rId19"/>
    <p:sldId id="283" r:id="rId20"/>
    <p:sldId id="294" r:id="rId21"/>
    <p:sldId id="266" r:id="rId22"/>
    <p:sldId id="291" r:id="rId23"/>
    <p:sldId id="297" r:id="rId24"/>
    <p:sldId id="302" r:id="rId25"/>
    <p:sldId id="299" r:id="rId26"/>
    <p:sldId id="298" r:id="rId27"/>
    <p:sldId id="27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213B"/>
    <a:srgbClr val="0B2039"/>
    <a:srgbClr val="0B2038"/>
    <a:srgbClr val="B9B9B9"/>
    <a:srgbClr val="0A1F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A3AF97-77F6-42E7-97E4-8EE6F87DDB52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9DE2B8-E6F0-4EBF-B9D5-EEBA083E6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801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A747D-2347-4DEE-8801-D1AC37B2D7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36525"/>
            <a:ext cx="7863191" cy="1655762"/>
          </a:xfrm>
        </p:spPr>
        <p:txBody>
          <a:bodyPr anchor="b"/>
          <a:lstStyle>
            <a:lvl1pPr algn="ctr">
              <a:defRPr sz="6000" b="1">
                <a:solidFill>
                  <a:srgbClr val="0B2039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8BA629-82FD-6C9E-C670-25F1DFA129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870515"/>
            <a:ext cx="7863191" cy="1655762"/>
          </a:xfrm>
        </p:spPr>
        <p:txBody>
          <a:bodyPr/>
          <a:lstStyle>
            <a:lvl1pPr marL="0" indent="0" algn="ctr">
              <a:buNone/>
              <a:defRPr sz="2400" b="1">
                <a:latin typeface="+mj-lt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 HEADING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611284-7661-E481-28E9-760EBF76E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FBE2B-16DF-4669-AD63-CD39CECCCED5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7B92B-867B-321A-6824-773D7E768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E9095F-4964-3318-4589-8D58DD743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7D3E2-81FE-4FD1-94BE-3F2BF456F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595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CF425-E3D2-4697-BC02-96B3438F0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86E5B9-6809-98D5-19CC-866EDC5228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C86538-55FC-7958-587C-C330407E5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FBE2B-16DF-4669-AD63-CD39CECCCED5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F2EE1-763D-27AA-65A5-482A96A6F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704BB8-11C9-BEAB-E4DA-C1D70A94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7D3E2-81FE-4FD1-94BE-3F2BF456F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688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BC3E04-D090-F3B2-45A0-EBB6EF8E4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BDB71C-1038-3ECA-25A4-24CB6EC205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D5026-9FF9-BA22-C10E-A45426D0D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FBE2B-16DF-4669-AD63-CD39CECCCED5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D98171-1D1A-716E-5A7B-183154920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843B6D-7514-8E95-7E8B-7C2D8A2ED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7D3E2-81FE-4FD1-94BE-3F2BF456F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398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01ABC-5B44-75BF-296D-E0E890FC0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2A2016-018A-47E9-C3C0-5A9B73E45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4BC204-1F92-38AE-C275-F02E59FBD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FBE2B-16DF-4669-AD63-CD39CECCCED5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C7C49F-F40C-68B2-EBE4-08A109C17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3A196B-B0A7-FFA6-693A-A05D92BC6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7D3E2-81FE-4FD1-94BE-3F2BF456F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802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0FFA2-7307-81E1-B742-DEB9DCEAC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055" y="301556"/>
            <a:ext cx="10340502" cy="2315183"/>
          </a:xfrm>
        </p:spPr>
        <p:txBody>
          <a:bodyPr anchor="b"/>
          <a:lstStyle>
            <a:lvl1pPr algn="r">
              <a:defRPr sz="6000">
                <a:solidFill>
                  <a:schemeClr val="bg1">
                    <a:lumMod val="95000"/>
                  </a:schemeClr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07854D-0409-0967-167E-492B6CEA2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57337" y="2857939"/>
            <a:ext cx="7474220" cy="1500187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D22DD-029A-8DCE-817C-3BB8AC5DA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FBE2B-16DF-4669-AD63-CD39CECCCED5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839592-80DF-6702-1D33-AA10AC50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C999B7-6978-F8DE-DB68-04530466F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7D3E2-81FE-4FD1-94BE-3F2BF456F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034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A8CF6-FE9E-0376-0DFF-385EDF1A2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A7ADB6-CE12-0F08-D641-E377F1ECFF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922A55-E0C0-A81C-5DA3-E17B6585A6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803C33-F214-32C3-6B11-B9262BF8A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FBE2B-16DF-4669-AD63-CD39CECCCED5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541F12-BA04-EFD6-677E-CF7A9A6A3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D60589-033A-93F6-846E-22B25C4F0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7D3E2-81FE-4FD1-94BE-3F2BF456F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651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E572E-7C01-1D78-DABE-70C7CF7DC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656BC1-96F2-6C78-F9FB-D6FB17CA9D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EAC063-3600-F249-D35E-CEDA6E79D8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C37038-FB9F-2B22-9778-8EF2321366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AA9E81-F29B-B9F0-44AF-954565A095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0F0834-AA64-1723-E123-8454C1051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FBE2B-16DF-4669-AD63-CD39CECCCED5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A49BC4-8AB1-0B71-488B-D4713ED9A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435BEF-9D4F-47F0-5CF3-7EF0C6CFC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7D3E2-81FE-4FD1-94BE-3F2BF456F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782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698C0-EA56-47DD-749C-7000B5E8E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994A3E-4239-171B-EB06-435A73EE9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FBE2B-16DF-4669-AD63-CD39CECCCED5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D36D9B-AA53-E81F-EF4D-54A2CED62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F2ACB6-52FA-B1EA-2C9B-B2C1261BD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7D3E2-81FE-4FD1-94BE-3F2BF456F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987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193ACF-A9B4-FE08-FCAE-4D1843E26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FBE2B-16DF-4669-AD63-CD39CECCCED5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CF34FB-050D-773B-F2D5-C649153C0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217DC0-B4F4-EF9E-CA67-1F8239049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7D3E2-81FE-4FD1-94BE-3F2BF456F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650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D0D41-9937-842E-732D-5A69748C7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69E339-2A48-9059-39B1-D18748C124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93162A-C6D9-A343-C506-C5ED6C87BA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BAE5C0-AE17-0B91-7E24-F396FFC82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FBE2B-16DF-4669-AD63-CD39CECCCED5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DEB2B6-2DFB-7FC9-A4AE-A5A4BE9D5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0E8523-E591-C823-61CD-423402C54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7D3E2-81FE-4FD1-94BE-3F2BF456F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458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5D7A8-949D-EB36-0460-944213A2A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162A34-8515-1568-FED0-FE09346B29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1889A1-3915-CC0F-DA8C-90D7A27351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73D5A7-B6B6-28DD-8F07-03E768995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FBE2B-16DF-4669-AD63-CD39CECCCED5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05A648-A8DA-4B98-5B18-BD5C1F7DE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1A6CC6-5AC1-3067-9912-CB8A117CF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7D3E2-81FE-4FD1-94BE-3F2BF456F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740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47B125-DAAD-8223-79A1-C5F798321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41334E-2A77-EEC6-1F7B-0A5C7F5374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98587A-6644-E5CB-0C96-4384C8B56F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9FBE2B-16DF-4669-AD63-CD39CECCCED5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78F9FC-5227-AEA1-307A-F61B8F38BE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E92DC0-4AF2-C0A9-7B74-D3B3FC4C07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57D3E2-81FE-4FD1-94BE-3F2BF456F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585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6CB312E-6E69-42A0-B668-F4E670C44E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3049" y="1566248"/>
            <a:ext cx="5907738" cy="1282707"/>
          </a:xfrm>
          <a:effectLst/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B213B"/>
                </a:solidFill>
                <a:effectLst/>
              </a:rPr>
              <a:t>June 2025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3913862-0B44-98D6-98C8-C2DBE36B464A}"/>
              </a:ext>
            </a:extLst>
          </p:cNvPr>
          <p:cNvSpPr txBox="1">
            <a:spLocks/>
          </p:cNvSpPr>
          <p:nvPr/>
        </p:nvSpPr>
        <p:spPr>
          <a:xfrm>
            <a:off x="3049" y="604219"/>
            <a:ext cx="9403016" cy="962030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solidFill>
                  <a:srgbClr val="0B213B"/>
                </a:solidFill>
                <a:effectLst/>
              </a:rPr>
              <a:t>TOWN HALL MEETINGS</a:t>
            </a:r>
          </a:p>
        </p:txBody>
      </p:sp>
    </p:spTree>
    <p:extLst>
      <p:ext uri="{BB962C8B-B14F-4D97-AF65-F5344CB8AC3E}">
        <p14:creationId xmlns:p14="http://schemas.microsoft.com/office/powerpoint/2010/main" val="361004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E7D9C-147F-4B01-82D4-92A1E6AEF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Empower Visits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5D7FC2-A34C-70FF-95C4-7DA73BCD71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Amy Davis, Director HR</a:t>
            </a:r>
          </a:p>
        </p:txBody>
      </p:sp>
    </p:spTree>
    <p:extLst>
      <p:ext uri="{BB962C8B-B14F-4D97-AF65-F5344CB8AC3E}">
        <p14:creationId xmlns:p14="http://schemas.microsoft.com/office/powerpoint/2010/main" val="1366273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D6A3F7-80E9-00B2-9FEA-C08B8D3B2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5F8AB-F059-4061-986C-310DEFE48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457b Supplemental Retirement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98D20A-887C-90B7-AEBF-F80200D1A7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Full </a:t>
            </a:r>
            <a:r>
              <a:rPr lang="en-US"/>
              <a:t>Time employees </a:t>
            </a:r>
            <a:r>
              <a:rPr lang="en-US" dirty="0"/>
              <a:t>are eligible to sign up</a:t>
            </a:r>
          </a:p>
          <a:p>
            <a:pPr lvl="0"/>
            <a:r>
              <a:rPr lang="en-US" dirty="0"/>
              <a:t>Does NOT have an employer match</a:t>
            </a:r>
          </a:p>
          <a:p>
            <a:pPr lvl="0"/>
            <a:r>
              <a:rPr lang="en-US" dirty="0"/>
              <a:t>Retirement Plan Advisor will be here June 26th</a:t>
            </a:r>
          </a:p>
          <a:p>
            <a:pPr lvl="0"/>
            <a:r>
              <a:rPr lang="en-US" dirty="0"/>
              <a:t>Sign up in HR for a time to speak with him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8867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E35BC-3999-4231-8186-665CFDCE0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CAHPS</a:t>
            </a:r>
            <a:br>
              <a:rPr lang="en-US" dirty="0"/>
            </a:br>
            <a:r>
              <a:rPr lang="en-US" sz="3200" dirty="0"/>
              <a:t>Consumer Assessment of Healthcare Providers &amp; Services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AB007D-E239-0A88-0597-C77ABADFA2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Ashley Smith</a:t>
            </a:r>
          </a:p>
        </p:txBody>
      </p:sp>
    </p:spTree>
    <p:extLst>
      <p:ext uri="{BB962C8B-B14F-4D97-AF65-F5344CB8AC3E}">
        <p14:creationId xmlns:p14="http://schemas.microsoft.com/office/powerpoint/2010/main" val="27475808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159731-7165-B523-3D53-DE2C2FDA6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D351C-EB23-870F-D9E6-65303163F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CAHPS?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B41BA7-5BCE-FB0B-62C0-C42E1AF4D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Surveys given to our patients about the care we give them</a:t>
            </a:r>
          </a:p>
          <a:p>
            <a:r>
              <a:rPr lang="en-US" dirty="0"/>
              <a:t>Scored by “consistency” or “affirmation” </a:t>
            </a:r>
          </a:p>
          <a:p>
            <a:pPr lvl="1"/>
            <a:r>
              <a:rPr lang="en-US" dirty="0"/>
              <a:t>Always / Sometimes / Never</a:t>
            </a:r>
          </a:p>
          <a:p>
            <a:pPr lvl="1"/>
            <a:r>
              <a:rPr lang="en-US" dirty="0"/>
              <a:t>Yes, Definitely / Yes, Probably / No, Definitely</a:t>
            </a:r>
          </a:p>
          <a:p>
            <a:r>
              <a:rPr lang="en-US" dirty="0"/>
              <a:t>Administered by third party vendors </a:t>
            </a:r>
          </a:p>
          <a:p>
            <a:pPr lvl="1"/>
            <a:r>
              <a:rPr lang="en-US" dirty="0"/>
              <a:t>Survey Solutions - Mail/ Email / Text surveys:</a:t>
            </a:r>
          </a:p>
          <a:p>
            <a:pPr lvl="2"/>
            <a:r>
              <a:rPr lang="en-US" dirty="0"/>
              <a:t>Inpatient (Med Surg, Intermediate Care, Women’s Services), Surgery, ED, Clinics</a:t>
            </a:r>
          </a:p>
          <a:p>
            <a:pPr lvl="1"/>
            <a:r>
              <a:rPr lang="en-US" dirty="0" err="1"/>
              <a:t>Wellsky</a:t>
            </a:r>
            <a:r>
              <a:rPr lang="en-US" dirty="0"/>
              <a:t> - Mailed (only) surveys:</a:t>
            </a:r>
          </a:p>
          <a:p>
            <a:pPr lvl="2"/>
            <a:r>
              <a:rPr lang="en-US" dirty="0"/>
              <a:t>Hospice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97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5B6533-3ECF-EFC6-EEF0-DC449A72C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4CCB8-4DE0-7D83-9800-55B3568CA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are they important?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B4E729E-C7E9-1B9A-1692-248DD7239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Our results are published for the public to see</a:t>
            </a:r>
          </a:p>
          <a:p>
            <a:r>
              <a:rPr lang="en-US" dirty="0"/>
              <a:t>Our results affect how we are rated by CMS and other agencies</a:t>
            </a:r>
          </a:p>
          <a:p>
            <a:pPr lvl="1"/>
            <a:r>
              <a:rPr lang="en-US" dirty="0"/>
              <a:t>Star Rating</a:t>
            </a:r>
          </a:p>
          <a:p>
            <a:pPr lvl="1"/>
            <a:r>
              <a:rPr lang="en-US" dirty="0"/>
              <a:t>Reimbursements</a:t>
            </a:r>
          </a:p>
          <a:p>
            <a:r>
              <a:rPr lang="en-US" dirty="0"/>
              <a:t>They tell us what our patients think about the care that we provide to them</a:t>
            </a:r>
          </a:p>
          <a:p>
            <a:r>
              <a:rPr lang="en-US" dirty="0"/>
              <a:t>They allow us to hold ourselves accountable, be better, and to provide our patients Exceptional Care Always.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45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3F4EB1-D66E-B362-9A8D-F4893CEA1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557F8-803A-8606-29B2-717A58072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Read CAHPS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C89BD-DD0E-5E83-89BC-93879F2F7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Remember these terms</a:t>
            </a:r>
          </a:p>
          <a:p>
            <a:pPr lvl="1"/>
            <a:r>
              <a:rPr lang="en-US" sz="3600" dirty="0"/>
              <a:t>Raw Score</a:t>
            </a:r>
          </a:p>
          <a:p>
            <a:pPr lvl="1"/>
            <a:r>
              <a:rPr lang="en-US" sz="3600" dirty="0"/>
              <a:t>Top Box</a:t>
            </a:r>
          </a:p>
          <a:p>
            <a:pPr lvl="1"/>
            <a:r>
              <a:rPr lang="en-US" sz="3600" dirty="0"/>
              <a:t>Percentile</a:t>
            </a:r>
          </a:p>
          <a:p>
            <a:pPr lvl="2"/>
            <a:endParaRPr lang="en-US" dirty="0"/>
          </a:p>
          <a:p>
            <a:pPr marL="914400" lvl="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19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4B4F2F-D206-71DA-4319-18A70BF36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FF92C-9A8F-2A68-A793-0772BFEDD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Read CAHPS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6561B9-CBE8-25E5-0660-FEB673FEDB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4000" dirty="0"/>
              <a:t>Raw Score</a:t>
            </a:r>
          </a:p>
          <a:p>
            <a:pPr lvl="1"/>
            <a:r>
              <a:rPr lang="en-US" sz="3200" dirty="0"/>
              <a:t>Percentage of patients who gave the best possible score “Top Box” for that question</a:t>
            </a:r>
          </a:p>
          <a:p>
            <a:pPr lvl="1"/>
            <a:r>
              <a:rPr lang="en-US" sz="3200" dirty="0"/>
              <a:t>Top Box can be “Always”, “Yes, Definitely”,  “Yes”, “9 or 10”</a:t>
            </a:r>
          </a:p>
          <a:p>
            <a:pPr lvl="1"/>
            <a:r>
              <a:rPr lang="en-US" sz="3200" dirty="0"/>
              <a:t>Example:</a:t>
            </a:r>
          </a:p>
          <a:p>
            <a:pPr lvl="2"/>
            <a:r>
              <a:rPr lang="en-US" sz="2800" dirty="0"/>
              <a:t>100 people take the survey</a:t>
            </a:r>
          </a:p>
          <a:p>
            <a:pPr lvl="2"/>
            <a:r>
              <a:rPr lang="en-US" sz="2800" dirty="0"/>
              <a:t>90 people give you the “Top Box Score”</a:t>
            </a:r>
          </a:p>
          <a:p>
            <a:pPr lvl="2"/>
            <a:r>
              <a:rPr lang="en-US" sz="2800" dirty="0"/>
              <a:t>YOUR RAW SCORE is 90.00</a:t>
            </a:r>
          </a:p>
          <a:p>
            <a:pPr lvl="2"/>
            <a:endParaRPr lang="en-US" dirty="0"/>
          </a:p>
          <a:p>
            <a:pPr marL="914400" lvl="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696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241956-21A5-30BC-68EF-6C14F360B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3B811-4163-26C8-5CA2-F6F15CB07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Read CAHPS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E7449-4EFF-DB80-6D2E-DC4562BDAD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Percentile</a:t>
            </a:r>
          </a:p>
          <a:p>
            <a:pPr lvl="1"/>
            <a:r>
              <a:rPr lang="en-US" sz="3200" dirty="0"/>
              <a:t>Your Percentile is how you score compared to other hospitals</a:t>
            </a:r>
          </a:p>
          <a:p>
            <a:pPr lvl="1"/>
            <a:r>
              <a:rPr lang="en-US" sz="3200" dirty="0"/>
              <a:t>Raw scores are compared and hospitals are ranked</a:t>
            </a:r>
          </a:p>
          <a:p>
            <a:pPr lvl="1"/>
            <a:r>
              <a:rPr lang="en-US" sz="3200" dirty="0"/>
              <a:t>An easy way to remember percentiles is”</a:t>
            </a:r>
          </a:p>
          <a:p>
            <a:pPr lvl="2"/>
            <a:r>
              <a:rPr lang="en-US" sz="2800" dirty="0"/>
              <a:t>If you are in the 99</a:t>
            </a:r>
            <a:r>
              <a:rPr lang="en-US" sz="2800" baseline="30000" dirty="0"/>
              <a:t>th</a:t>
            </a:r>
            <a:r>
              <a:rPr lang="en-US" sz="2800" dirty="0"/>
              <a:t> percentile, you scored better than 99% of the database</a:t>
            </a:r>
          </a:p>
          <a:p>
            <a:pPr lvl="1"/>
            <a:endParaRPr lang="en-US" sz="2800" dirty="0"/>
          </a:p>
          <a:p>
            <a:pPr lvl="2"/>
            <a:endParaRPr lang="en-US" dirty="0"/>
          </a:p>
          <a:p>
            <a:pPr marL="914400" lvl="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2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EE1CA9-1075-1A37-83B9-C9D5C4808BC4}"/>
              </a:ext>
            </a:extLst>
          </p:cNvPr>
          <p:cNvSpPr/>
          <p:nvPr/>
        </p:nvSpPr>
        <p:spPr>
          <a:xfrm>
            <a:off x="0" y="21004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EB723A4-1504-8207-8747-38FB81C72A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5" r="4332" b="5387"/>
          <a:stretch>
            <a:fillRect/>
          </a:stretch>
        </p:blipFill>
        <p:spPr>
          <a:xfrm>
            <a:off x="0" y="4794173"/>
            <a:ext cx="12192000" cy="2042823"/>
          </a:xfrm>
          <a:prstGeom prst="rect">
            <a:avLst/>
          </a:prstGeom>
        </p:spPr>
      </p:pic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A45EDC4-0171-CD58-FEFA-AB7B9756EF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8" r="4332"/>
          <a:stretch>
            <a:fillRect/>
          </a:stretch>
        </p:blipFill>
        <p:spPr>
          <a:xfrm>
            <a:off x="0" y="11860"/>
            <a:ext cx="12192000" cy="486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841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F73791-228E-BF14-A060-BD723D7FD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58F1EE-9ACA-3440-9DB7-752D5DB65FA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81D0B93-F452-4F1B-9867-34CEA951FC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" r="3609" b="43067"/>
          <a:stretch>
            <a:fillRect/>
          </a:stretch>
        </p:blipFill>
        <p:spPr>
          <a:xfrm>
            <a:off x="18909" y="0"/>
            <a:ext cx="12126616" cy="523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791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EDB5E-7BA6-28FB-E37A-6E7A41879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 &amp; Updates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E43993-DAAE-9B01-B657-BBA37DFE75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Jeff Turner, CEO</a:t>
            </a:r>
          </a:p>
        </p:txBody>
      </p:sp>
    </p:spTree>
    <p:extLst>
      <p:ext uri="{BB962C8B-B14F-4D97-AF65-F5344CB8AC3E}">
        <p14:creationId xmlns:p14="http://schemas.microsoft.com/office/powerpoint/2010/main" val="19607000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021A9-2F47-FC20-0A12-A620C17BB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F51A23-27AF-C4B0-47A4-200FA95C27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help?  Call Ashley at 1302</a:t>
            </a:r>
          </a:p>
        </p:txBody>
      </p:sp>
    </p:spTree>
    <p:extLst>
      <p:ext uri="{BB962C8B-B14F-4D97-AF65-F5344CB8AC3E}">
        <p14:creationId xmlns:p14="http://schemas.microsoft.com/office/powerpoint/2010/main" val="32110204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286D5-2BD1-D5DC-EF65-35526686D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055" y="301556"/>
            <a:ext cx="10340502" cy="2377636"/>
          </a:xfrm>
        </p:spPr>
        <p:txBody>
          <a:bodyPr/>
          <a:lstStyle/>
          <a:p>
            <a:r>
              <a:rPr lang="en-US" dirty="0"/>
              <a:t>Month of Giving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1A2266-8CFA-50E4-1F97-564A503100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03 - Bugler's Dream and Olympic Fanfare Medley">
            <a:hlinkClick r:id="" action="ppaction://media"/>
            <a:extLst>
              <a:ext uri="{FF2B5EF4-FFF2-40B4-BE49-F238E27FC236}">
                <a16:creationId xmlns:a16="http://schemas.microsoft.com/office/drawing/2014/main" id="{08DD7905-0823-95EB-CCAA-5DF82B29A7C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55557.8163"/>
                  <p14:fade out="13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74501" y="60690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94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D7EB1-8F5B-639A-FC1B-3E3B89197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6415" y="301556"/>
            <a:ext cx="5755141" cy="2315183"/>
          </a:xfrm>
        </p:spPr>
        <p:txBody>
          <a:bodyPr/>
          <a:lstStyle/>
          <a:p>
            <a:pPr algn="ctr"/>
            <a:r>
              <a:rPr lang="en-US" dirty="0"/>
              <a:t>Month of Giving</a:t>
            </a:r>
            <a:br>
              <a:rPr lang="en-US" dirty="0"/>
            </a:br>
            <a:r>
              <a:rPr lang="en-US" dirty="0"/>
              <a:t> Olympics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C68921-51BE-A7E4-8ECB-EC45BB04C1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A logo of the olympic games&#10;&#10;AI-generated content may be incorrect.">
            <a:extLst>
              <a:ext uri="{FF2B5EF4-FFF2-40B4-BE49-F238E27FC236}">
                <a16:creationId xmlns:a16="http://schemas.microsoft.com/office/drawing/2014/main" id="{CA86DE3C-3BC9-2619-1921-6CC887A20E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417" y="2799744"/>
            <a:ext cx="5755140" cy="311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0508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8DFA7-627D-368E-507C-6893E4CED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Month of Giving Olympics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72DCB8-CF4E-D6D1-5BF7-8A5EB261E9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Teams of five (5) compete for the Gold!</a:t>
            </a:r>
          </a:p>
          <a:p>
            <a:r>
              <a:rPr lang="en-US" dirty="0"/>
              <a:t>The team that crushes the team-only challenge, wins:</a:t>
            </a:r>
          </a:p>
          <a:p>
            <a:pPr lvl="1"/>
            <a:r>
              <a:rPr lang="en-US" dirty="0"/>
              <a:t>8 Hours of PTO per member</a:t>
            </a:r>
          </a:p>
          <a:p>
            <a:pPr lvl="1"/>
            <a:r>
              <a:rPr lang="en-US" dirty="0"/>
              <a:t>$100 Visa Gift Card per member</a:t>
            </a:r>
          </a:p>
          <a:p>
            <a:pPr lvl="1"/>
            <a:r>
              <a:rPr lang="en-US" dirty="0"/>
              <a:t>A team-only luncheon at your restaurant of choice</a:t>
            </a:r>
          </a:p>
          <a:p>
            <a:pPr marL="457200" lvl="1" indent="0">
              <a:buNone/>
            </a:pPr>
            <a:r>
              <a:rPr lang="en-US" dirty="0"/>
              <a:t>		(within reason…) </a:t>
            </a:r>
          </a:p>
          <a:p>
            <a:r>
              <a:rPr lang="en-US" dirty="0"/>
              <a:t>Every fundraiser is a competition with a prize </a:t>
            </a:r>
          </a:p>
          <a:p>
            <a:r>
              <a:rPr lang="en-US" dirty="0"/>
              <a:t>Everyone can participate in the fundraisers, but only teams can win prizes.</a:t>
            </a:r>
          </a:p>
          <a:p>
            <a:pPr marL="457200" lvl="1" indent="0">
              <a:buNone/>
            </a:pPr>
            <a:r>
              <a:rPr lang="en-US" dirty="0"/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517512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A760C7-4D0A-9D22-AB74-0F5D4F10A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1135D-7195-CA16-FD52-81C734D55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Fundraisers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898370-9375-CA2F-8AB5-155AF33645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Donor Levels</a:t>
            </a:r>
          </a:p>
          <a:p>
            <a:pPr lvl="1"/>
            <a:r>
              <a:rPr lang="en-US" dirty="0"/>
              <a:t>Makes up 90% of what is raised overall</a:t>
            </a:r>
          </a:p>
          <a:p>
            <a:pPr lvl="1"/>
            <a:r>
              <a:rPr lang="en-US" dirty="0"/>
              <a:t>From $5/month up to 2% of your salary *or* choose your own donation</a:t>
            </a:r>
          </a:p>
          <a:p>
            <a:pPr lvl="1"/>
            <a:r>
              <a:rPr lang="en-US" dirty="0"/>
              <a:t>Choose where your money goes</a:t>
            </a:r>
          </a:p>
          <a:p>
            <a:pPr lvl="1"/>
            <a:r>
              <a:rPr lang="en-US" dirty="0"/>
              <a:t>Payroll deducted over 26 pay periods</a:t>
            </a:r>
          </a:p>
          <a:p>
            <a:r>
              <a:rPr lang="en-US" dirty="0"/>
              <a:t>Apparel Sales</a:t>
            </a:r>
          </a:p>
          <a:p>
            <a:r>
              <a:rPr lang="en-US" dirty="0"/>
              <a:t>Baked Potato Sale</a:t>
            </a:r>
          </a:p>
          <a:p>
            <a:r>
              <a:rPr lang="en-US" dirty="0"/>
              <a:t>Silent Auction</a:t>
            </a:r>
          </a:p>
          <a:p>
            <a:r>
              <a:rPr lang="en-US" dirty="0"/>
              <a:t>Raffle (Lawn Games)</a:t>
            </a:r>
          </a:p>
        </p:txBody>
      </p:sp>
    </p:spTree>
    <p:extLst>
      <p:ext uri="{BB962C8B-B14F-4D97-AF65-F5344CB8AC3E}">
        <p14:creationId xmlns:p14="http://schemas.microsoft.com/office/powerpoint/2010/main" val="2587261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D9090-DCC4-794C-0454-D51AC5018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Fundraisers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29B203-C7B5-928A-80FF-D45BE3B4ED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Baked Goods Sale</a:t>
            </a:r>
          </a:p>
          <a:p>
            <a:r>
              <a:rPr lang="en-US" dirty="0"/>
              <a:t>BINGO Games</a:t>
            </a:r>
          </a:p>
          <a:p>
            <a:r>
              <a:rPr lang="en-US" dirty="0"/>
              <a:t>Teams Only Scavenger Hunt </a:t>
            </a:r>
          </a:p>
          <a:p>
            <a:r>
              <a:rPr lang="en-US" dirty="0"/>
              <a:t>Flash Sale</a:t>
            </a:r>
          </a:p>
          <a:p>
            <a:endParaRPr lang="en-US" dirty="0"/>
          </a:p>
          <a:p>
            <a:r>
              <a:rPr lang="en-US" dirty="0"/>
              <a:t>All fundraisers have the option of cash/check, charge, and up to six pay periods of payroll deduct</a:t>
            </a:r>
          </a:p>
        </p:txBody>
      </p:sp>
    </p:spTree>
    <p:extLst>
      <p:ext uri="{BB962C8B-B14F-4D97-AF65-F5344CB8AC3E}">
        <p14:creationId xmlns:p14="http://schemas.microsoft.com/office/powerpoint/2010/main" val="365319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A9812-8571-00C0-552E-2C2312B20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Month of Giving Olympics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AB2DC3-FEF4-CCDD-D6C5-255CD134B7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year is about team effort, creativity, and having fun</a:t>
            </a:r>
          </a:p>
          <a:p>
            <a:pPr lvl="1"/>
            <a:r>
              <a:rPr lang="en-US" dirty="0"/>
              <a:t>No luck involved this year</a:t>
            </a:r>
          </a:p>
          <a:p>
            <a:pPr lvl="1"/>
            <a:r>
              <a:rPr lang="en-US" dirty="0"/>
              <a:t>Teams are in complete control of their points</a:t>
            </a:r>
          </a:p>
          <a:p>
            <a:pPr lvl="1"/>
            <a:r>
              <a:rPr lang="en-US" dirty="0"/>
              <a:t>Put in the effort and see the results</a:t>
            </a:r>
          </a:p>
          <a:p>
            <a:r>
              <a:rPr lang="en-US" dirty="0"/>
              <a:t>Get your team together, give your team an epic name, and register with Ashley Smith</a:t>
            </a:r>
          </a:p>
          <a:p>
            <a:pPr marL="0" indent="0">
              <a:buNone/>
            </a:pPr>
            <a:r>
              <a:rPr lang="en-US" sz="3600" dirty="0"/>
              <a:t>	BY WEDNESDAY, JUNE 25</a:t>
            </a:r>
            <a:r>
              <a:rPr lang="en-US" sz="3600" baseline="30000" dirty="0"/>
              <a:t>TH</a:t>
            </a:r>
            <a:endParaRPr lang="en-US" sz="3600" dirty="0"/>
          </a:p>
          <a:p>
            <a:r>
              <a:rPr lang="en-US" dirty="0"/>
              <a:t>Prepare for a month of fun!</a:t>
            </a:r>
          </a:p>
        </p:txBody>
      </p:sp>
    </p:spTree>
    <p:extLst>
      <p:ext uri="{BB962C8B-B14F-4D97-AF65-F5344CB8AC3E}">
        <p14:creationId xmlns:p14="http://schemas.microsoft.com/office/powerpoint/2010/main" val="1172871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3D922-3D52-2D2C-8474-0203D3F0B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  COMMENTS?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F2E01F-06A5-844B-A914-C92DB76D8C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239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A4BA9-BBEB-A317-3D0A-3C21E677B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5EEE3B-9017-AE46-0E56-4C1AD02441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Press-Ganey Employee Satisfaction Results</a:t>
            </a:r>
          </a:p>
          <a:p>
            <a:pPr lvl="1"/>
            <a:r>
              <a:rPr lang="en-US" dirty="0"/>
              <a:t>94</a:t>
            </a:r>
            <a:r>
              <a:rPr lang="en-US" baseline="30000" dirty="0"/>
              <a:t>th</a:t>
            </a:r>
            <a:r>
              <a:rPr lang="en-US" dirty="0"/>
              <a:t> National Percentile (up from 90</a:t>
            </a:r>
            <a:r>
              <a:rPr lang="en-US" baseline="30000" dirty="0"/>
              <a:t>th</a:t>
            </a:r>
            <a:r>
              <a:rPr lang="en-US" dirty="0"/>
              <a:t> Percentile in 2023)</a:t>
            </a:r>
          </a:p>
          <a:p>
            <a:pPr lvl="1"/>
            <a:r>
              <a:rPr lang="en-US" dirty="0"/>
              <a:t>98% of MCHD employees participated.</a:t>
            </a:r>
          </a:p>
          <a:p>
            <a:pPr lvl="1"/>
            <a:r>
              <a:rPr lang="en-US" dirty="0"/>
              <a:t>We will begin rolling out Departmental Results soon.</a:t>
            </a:r>
          </a:p>
          <a:p>
            <a:r>
              <a:rPr lang="en-US" dirty="0"/>
              <a:t>Physician Recruiting Success</a:t>
            </a:r>
          </a:p>
          <a:p>
            <a:pPr lvl="1"/>
            <a:r>
              <a:rPr lang="en-US" dirty="0"/>
              <a:t>Dr. Chance Pack (Family Practice) – August 2025</a:t>
            </a:r>
          </a:p>
          <a:p>
            <a:pPr lvl="1"/>
            <a:r>
              <a:rPr lang="en-US" dirty="0"/>
              <a:t>Dr. Shashank Singh (Nephrology) – January 2026</a:t>
            </a:r>
          </a:p>
          <a:p>
            <a:pPr lvl="1"/>
            <a:r>
              <a:rPr lang="en-US" dirty="0"/>
              <a:t>Dr. Khushbu Patel (Hospitalist/Intensivist) – January 2026</a:t>
            </a:r>
          </a:p>
          <a:p>
            <a:r>
              <a:rPr lang="en-US" dirty="0"/>
              <a:t>Dr. Samuel Addo arriving in Sept/Oct 2025 </a:t>
            </a:r>
          </a:p>
        </p:txBody>
      </p:sp>
    </p:spTree>
    <p:extLst>
      <p:ext uri="{BB962C8B-B14F-4D97-AF65-F5344CB8AC3E}">
        <p14:creationId xmlns:p14="http://schemas.microsoft.com/office/powerpoint/2010/main" val="893813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267CE-0F1C-E246-03D0-2924B8B64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FY2026 Strategic Plan Highlights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B93DD2-93AA-4C38-62F7-4E7C6B4BFA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Jeff Turner, CEO</a:t>
            </a:r>
          </a:p>
        </p:txBody>
      </p:sp>
    </p:spTree>
    <p:extLst>
      <p:ext uri="{BB962C8B-B14F-4D97-AF65-F5344CB8AC3E}">
        <p14:creationId xmlns:p14="http://schemas.microsoft.com/office/powerpoint/2010/main" val="4045920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F5AF3-7E9E-759F-7DE2-061AB2FAD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GROWTH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3189BB-2F6B-1017-F3B9-F781F43C2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en-US" dirty="0"/>
              <a:t>Open Inpatient Dialysis Program</a:t>
            </a:r>
            <a:endParaRPr lang="en-US" sz="4000" dirty="0"/>
          </a:p>
          <a:p>
            <a:pPr lvl="0"/>
            <a:r>
              <a:rPr lang="en-US" dirty="0"/>
              <a:t>Physician Recruiting:</a:t>
            </a:r>
            <a:endParaRPr lang="en-US" sz="4000" dirty="0"/>
          </a:p>
          <a:p>
            <a:pPr lvl="1"/>
            <a:r>
              <a:rPr lang="en-US" dirty="0"/>
              <a:t>Open Moore County Nephrology (Dr. Shashank Singh)</a:t>
            </a:r>
            <a:endParaRPr lang="en-US" sz="3600" dirty="0"/>
          </a:p>
          <a:p>
            <a:pPr lvl="1"/>
            <a:r>
              <a:rPr lang="en-US" dirty="0"/>
              <a:t>Start Dr. Chance Pack (to replace Dr. Corbin)</a:t>
            </a:r>
            <a:endParaRPr lang="en-US" sz="3600" dirty="0"/>
          </a:p>
          <a:p>
            <a:pPr lvl="1"/>
            <a:r>
              <a:rPr lang="en-US" dirty="0"/>
              <a:t>Start Dr. Khushbu Patel (Employed Hospitalist)</a:t>
            </a:r>
            <a:endParaRPr lang="en-US" sz="3600" dirty="0"/>
          </a:p>
          <a:p>
            <a:pPr lvl="1"/>
            <a:r>
              <a:rPr lang="en-US" dirty="0"/>
              <a:t>Recruit Pediatrics (Subject to Go Forward on New MOB)(2025 Forward Thinking #2)</a:t>
            </a:r>
            <a:endParaRPr lang="en-US" sz="3600" dirty="0"/>
          </a:p>
          <a:p>
            <a:pPr lvl="0"/>
            <a:r>
              <a:rPr lang="en-US" dirty="0"/>
              <a:t>Develop Mental Health Community Case Management Program (2025 Forward Thinking #4)</a:t>
            </a:r>
            <a:endParaRPr lang="en-US" sz="4000" dirty="0"/>
          </a:p>
          <a:p>
            <a:pPr lvl="1"/>
            <a:r>
              <a:rPr lang="en-US" dirty="0"/>
              <a:t>Define Role of Clinical Psychologist (Dr. Sandra Addo-Yankah)</a:t>
            </a:r>
            <a:endParaRPr lang="en-US" sz="3600" dirty="0"/>
          </a:p>
          <a:p>
            <a:pPr lvl="1"/>
            <a:r>
              <a:rPr lang="en-US" dirty="0"/>
              <a:t>Begin Counselling Services</a:t>
            </a:r>
            <a:endParaRPr lang="en-US" sz="3600" dirty="0"/>
          </a:p>
          <a:p>
            <a:pPr lvl="0"/>
            <a:r>
              <a:rPr lang="en-US" dirty="0"/>
              <a:t>Facility Projects:</a:t>
            </a:r>
            <a:endParaRPr lang="en-US" sz="4000" dirty="0"/>
          </a:p>
          <a:p>
            <a:pPr lvl="1"/>
            <a:r>
              <a:rPr lang="en-US" dirty="0"/>
              <a:t>Go/No Go on New Consolidated Primary Care RHC Office Building (2025 Forward Thinking #1)</a:t>
            </a:r>
            <a:endParaRPr lang="en-US" sz="3600" dirty="0"/>
          </a:p>
          <a:p>
            <a:pPr lvl="1"/>
            <a:r>
              <a:rPr lang="en-US" dirty="0"/>
              <a:t>Complete Chapel, Courtyard, Cafeteria, Corridor, Patient rooms to office conversions</a:t>
            </a:r>
            <a:endParaRPr lang="en-US" sz="3600" dirty="0"/>
          </a:p>
          <a:p>
            <a:pPr lvl="0"/>
            <a:r>
              <a:rPr lang="en-US" dirty="0"/>
              <a:t>Equipment Upgrades</a:t>
            </a:r>
            <a:endParaRPr lang="en-US" sz="4000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393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296350-4FB5-886F-6C53-D60E4CCA6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AC393-4970-EDC0-3052-E45516E03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SERVICE &amp; EMPLOYEES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0EAC9-450C-AE4D-F8F2-1F0AEEF3B0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n-US" dirty="0"/>
              <a:t>SERVICE</a:t>
            </a:r>
          </a:p>
          <a:p>
            <a:pPr lvl="1"/>
            <a:r>
              <a:rPr lang="en-US" dirty="0"/>
              <a:t>Physician Engagement Survey (August 2025)</a:t>
            </a:r>
            <a:endParaRPr lang="en-US" sz="3600" dirty="0"/>
          </a:p>
          <a:p>
            <a:pPr lvl="1"/>
            <a:r>
              <a:rPr lang="en-US" dirty="0"/>
              <a:t>Custom Learning Systems 5-star Initiative</a:t>
            </a:r>
            <a:endParaRPr lang="en-US" sz="3600" dirty="0"/>
          </a:p>
          <a:p>
            <a:pPr lvl="2"/>
            <a:r>
              <a:rPr lang="en-US" dirty="0"/>
              <a:t>Clinics</a:t>
            </a:r>
            <a:endParaRPr lang="en-US" sz="3200" dirty="0"/>
          </a:p>
          <a:p>
            <a:pPr lvl="2"/>
            <a:r>
              <a:rPr lang="en-US" dirty="0"/>
              <a:t>ER Academy</a:t>
            </a:r>
            <a:endParaRPr lang="en-US" sz="3200" dirty="0"/>
          </a:p>
          <a:p>
            <a:pPr lvl="2"/>
            <a:r>
              <a:rPr lang="en-US" dirty="0"/>
              <a:t>Hospital</a:t>
            </a:r>
            <a:endParaRPr lang="en-US" sz="3200" dirty="0"/>
          </a:p>
          <a:p>
            <a:pPr lvl="2"/>
            <a:r>
              <a:rPr lang="en-US" dirty="0"/>
              <a:t>Nursing Home</a:t>
            </a:r>
          </a:p>
          <a:p>
            <a:pPr lvl="0"/>
            <a:r>
              <a:rPr lang="en-US" dirty="0"/>
              <a:t>EMPLOYEES</a:t>
            </a:r>
          </a:p>
          <a:p>
            <a:pPr lvl="1"/>
            <a:r>
              <a:rPr lang="en-US" dirty="0"/>
              <a:t>Workforce Development and Volunteer Opportunities</a:t>
            </a:r>
            <a:endParaRPr lang="en-US" sz="3600" dirty="0"/>
          </a:p>
          <a:p>
            <a:pPr lvl="2"/>
            <a:r>
              <a:rPr lang="en-US" dirty="0"/>
              <a:t>Culinary</a:t>
            </a:r>
            <a:endParaRPr lang="en-US" sz="3200" dirty="0"/>
          </a:p>
          <a:p>
            <a:pPr lvl="2"/>
            <a:r>
              <a:rPr lang="en-US" dirty="0"/>
              <a:t>Clinical</a:t>
            </a:r>
            <a:endParaRPr lang="en-US" sz="3200" dirty="0"/>
          </a:p>
          <a:p>
            <a:pPr lvl="2"/>
            <a:r>
              <a:rPr lang="en-US" dirty="0"/>
              <a:t>DISD &amp; SISD CTE Programs</a:t>
            </a:r>
            <a:endParaRPr lang="en-US" sz="3200" dirty="0"/>
          </a:p>
          <a:p>
            <a:pPr lvl="1"/>
            <a:r>
              <a:rPr lang="en-US" dirty="0"/>
              <a:t>Employ CNA Instructor (Partnership with DISD)</a:t>
            </a:r>
            <a:endParaRPr lang="en-US" sz="3600" dirty="0"/>
          </a:p>
          <a:p>
            <a:pPr lvl="2"/>
            <a:endParaRPr lang="en-US" sz="3200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672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3ED1D-75A5-6CA9-C039-094268DA1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1FADE-0285-7D0B-3F93-30AB4CBD3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623B1-0D7F-BA6A-3AF1-58964C3126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en-US" dirty="0"/>
              <a:t>Build an MCHD Hospitalist Group</a:t>
            </a:r>
            <a:endParaRPr lang="en-US" sz="4000" dirty="0"/>
          </a:p>
          <a:p>
            <a:pPr lvl="1"/>
            <a:r>
              <a:rPr lang="en-US" dirty="0"/>
              <a:t>Add Dr. Khushbu Patel in January</a:t>
            </a:r>
            <a:endParaRPr lang="en-US" sz="3600" dirty="0"/>
          </a:p>
          <a:p>
            <a:pPr lvl="1"/>
            <a:r>
              <a:rPr lang="en-US" dirty="0"/>
              <a:t>Look for additional hiring opportunities to include PAs/NPs</a:t>
            </a:r>
            <a:endParaRPr lang="en-US" sz="3600" dirty="0"/>
          </a:p>
          <a:p>
            <a:pPr lvl="0"/>
            <a:r>
              <a:rPr lang="en-US" dirty="0"/>
              <a:t>Quality Data Collection/Submission:</a:t>
            </a:r>
            <a:endParaRPr lang="en-US" sz="4000" dirty="0"/>
          </a:p>
          <a:p>
            <a:pPr lvl="1"/>
            <a:r>
              <a:rPr lang="en-US" dirty="0"/>
              <a:t>American Heart Association Quality Data</a:t>
            </a:r>
            <a:endParaRPr lang="en-US" sz="3600" dirty="0"/>
          </a:p>
          <a:p>
            <a:pPr lvl="1"/>
            <a:r>
              <a:rPr lang="en-US" dirty="0"/>
              <a:t>ACO</a:t>
            </a:r>
            <a:endParaRPr lang="en-US" sz="3600" dirty="0"/>
          </a:p>
          <a:p>
            <a:pPr lvl="1"/>
            <a:r>
              <a:rPr lang="en-US" dirty="0"/>
              <a:t>JBS</a:t>
            </a:r>
            <a:endParaRPr lang="en-US" sz="3600" dirty="0"/>
          </a:p>
          <a:p>
            <a:pPr lvl="1"/>
            <a:r>
              <a:rPr lang="en-US" dirty="0"/>
              <a:t>Clinics</a:t>
            </a:r>
            <a:endParaRPr lang="en-US" sz="3600" dirty="0"/>
          </a:p>
          <a:p>
            <a:pPr lvl="0"/>
            <a:r>
              <a:rPr lang="en-US" dirty="0"/>
              <a:t>Board Quality Initiatives</a:t>
            </a:r>
            <a:endParaRPr lang="en-US" sz="4000" dirty="0"/>
          </a:p>
          <a:p>
            <a:pPr lvl="1"/>
            <a:r>
              <a:rPr lang="en-US" dirty="0"/>
              <a:t>Sepsis</a:t>
            </a:r>
            <a:endParaRPr lang="en-US" sz="3600" dirty="0"/>
          </a:p>
          <a:p>
            <a:pPr lvl="1"/>
            <a:r>
              <a:rPr lang="en-US" dirty="0"/>
              <a:t>CLS ER and Clinic Data</a:t>
            </a:r>
            <a:endParaRPr lang="en-US" sz="3600" dirty="0"/>
          </a:p>
          <a:p>
            <a:pPr lvl="2"/>
            <a:r>
              <a:rPr lang="en-US" dirty="0"/>
              <a:t>Patient Perception</a:t>
            </a:r>
            <a:endParaRPr lang="en-US" sz="3200" dirty="0"/>
          </a:p>
          <a:p>
            <a:pPr lvl="2"/>
            <a:r>
              <a:rPr lang="en-US" dirty="0"/>
              <a:t>Clinical Data</a:t>
            </a:r>
            <a:endParaRPr lang="en-US" sz="3200" dirty="0"/>
          </a:p>
          <a:p>
            <a:pPr lvl="1"/>
            <a:r>
              <a:rPr lang="en-US" dirty="0"/>
              <a:t>NRHA/Chartis Top 100</a:t>
            </a:r>
            <a:endParaRPr lang="en-US" sz="3600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731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DC4860-649D-9946-FCE9-9A9CBC141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2594E-8EEF-FC15-B2A6-3883595C9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FINANCE &amp; COMMUNITY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0B458-6343-F695-77D0-51DB32572B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FINANCE</a:t>
            </a:r>
          </a:p>
          <a:p>
            <a:pPr lvl="1"/>
            <a:r>
              <a:rPr lang="en-US" dirty="0"/>
              <a:t>Governmental Programs (CHIRP, RAPPS, QIPP, etc.)</a:t>
            </a:r>
          </a:p>
          <a:p>
            <a:pPr lvl="1"/>
            <a:r>
              <a:rPr lang="en-US" dirty="0"/>
              <a:t>Continue Grant Writing Capacity</a:t>
            </a:r>
          </a:p>
          <a:p>
            <a:r>
              <a:rPr lang="en-US" dirty="0"/>
              <a:t>COMMUNITY</a:t>
            </a:r>
          </a:p>
          <a:p>
            <a:pPr lvl="1"/>
            <a:r>
              <a:rPr lang="en-US" dirty="0"/>
              <a:t>Grow MCHF</a:t>
            </a:r>
            <a:endParaRPr lang="en-US" sz="3600" dirty="0"/>
          </a:p>
          <a:p>
            <a:pPr lvl="2"/>
            <a:r>
              <a:rPr lang="en-US" dirty="0"/>
              <a:t>2024 Harvest (Nephrology/ Dialysis)</a:t>
            </a:r>
            <a:endParaRPr lang="en-US" sz="3200" dirty="0"/>
          </a:p>
          <a:p>
            <a:pPr lvl="2"/>
            <a:r>
              <a:rPr lang="en-US" dirty="0"/>
              <a:t>Scholarship Luncheon</a:t>
            </a:r>
            <a:endParaRPr lang="en-US" sz="3200" dirty="0"/>
          </a:p>
          <a:p>
            <a:pPr lvl="2"/>
            <a:r>
              <a:rPr lang="en-US" dirty="0"/>
              <a:t>Sporting Clays</a:t>
            </a:r>
            <a:endParaRPr lang="en-US" sz="3200" dirty="0"/>
          </a:p>
          <a:p>
            <a:pPr lvl="1"/>
            <a:r>
              <a:rPr lang="en-US" dirty="0"/>
              <a:t>Leader Community Service Projects</a:t>
            </a:r>
            <a:endParaRPr lang="en-US" sz="3600" dirty="0"/>
          </a:p>
          <a:p>
            <a:pPr lvl="1"/>
            <a:r>
              <a:rPr lang="en-US" dirty="0"/>
              <a:t>Marketing Plan</a:t>
            </a:r>
            <a:endParaRPr lang="en-US" sz="3600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945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86988-CA81-6726-C5BF-73AAA6489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50B59-87CA-2390-469A-E09002EB0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MEDICAL STAFF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19EF5-2B65-B7EB-089F-B520344946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Medical Staff Development</a:t>
            </a:r>
            <a:endParaRPr lang="en-US" sz="4000" dirty="0"/>
          </a:p>
          <a:p>
            <a:pPr lvl="1"/>
            <a:r>
              <a:rPr lang="en-US" dirty="0"/>
              <a:t>MEC Leadership Conference </a:t>
            </a:r>
            <a:endParaRPr lang="en-US" sz="3600" dirty="0"/>
          </a:p>
          <a:p>
            <a:pPr lvl="1"/>
            <a:r>
              <a:rPr lang="en-US" dirty="0"/>
              <a:t>Conduct Physician Engagement Survey (August 2025)</a:t>
            </a:r>
            <a:endParaRPr lang="en-US" sz="3600" dirty="0"/>
          </a:p>
          <a:p>
            <a:pPr lvl="0"/>
            <a:r>
              <a:rPr lang="en-US" dirty="0"/>
              <a:t>Deploy Chief Medical Officer Role</a:t>
            </a:r>
            <a:endParaRPr lang="en-US" sz="4000" dirty="0"/>
          </a:p>
          <a:p>
            <a:pPr lvl="0"/>
            <a:r>
              <a:rPr lang="en-US" dirty="0"/>
              <a:t>Implement Electronic Credentialing Software System</a:t>
            </a:r>
            <a:endParaRPr lang="en-US" sz="4000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975301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heme1" id="{90899D8B-B10A-4543-8177-236CE0A93480}" vid="{43B5A521-952C-4DD2-9D33-1F4B92E318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868</TotalTime>
  <Words>960</Words>
  <Application>Microsoft Office PowerPoint</Application>
  <PresentationFormat>Widescreen</PresentationFormat>
  <Paragraphs>163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Aptos</vt:lpstr>
      <vt:lpstr>Aptos Display</vt:lpstr>
      <vt:lpstr>Arial</vt:lpstr>
      <vt:lpstr>Theme1</vt:lpstr>
      <vt:lpstr>PowerPoint Presentation</vt:lpstr>
      <vt:lpstr>Welcome &amp; Updates</vt:lpstr>
      <vt:lpstr>Updates</vt:lpstr>
      <vt:lpstr>FY2026 Strategic Plan Highlights</vt:lpstr>
      <vt:lpstr>GROWTH</vt:lpstr>
      <vt:lpstr>SERVICE &amp; EMPLOYEES</vt:lpstr>
      <vt:lpstr>QUALITY</vt:lpstr>
      <vt:lpstr>FINANCE &amp; COMMUNITY</vt:lpstr>
      <vt:lpstr>MEDICAL STAFF</vt:lpstr>
      <vt:lpstr>Empower Visits</vt:lpstr>
      <vt:lpstr>457b Supplemental Retirement</vt:lpstr>
      <vt:lpstr>CAHPS Consumer Assessment of Healthcare Providers &amp; Services</vt:lpstr>
      <vt:lpstr>What are CAHPS?</vt:lpstr>
      <vt:lpstr>Why are they important?</vt:lpstr>
      <vt:lpstr>How to Read CAHPS</vt:lpstr>
      <vt:lpstr>How to Read CAHPS</vt:lpstr>
      <vt:lpstr>How to Read CAHPS</vt:lpstr>
      <vt:lpstr>PowerPoint Presentation</vt:lpstr>
      <vt:lpstr>PowerPoint Presentation</vt:lpstr>
      <vt:lpstr>Questions? </vt:lpstr>
      <vt:lpstr>Month of Giving</vt:lpstr>
      <vt:lpstr>Month of Giving  Olympics</vt:lpstr>
      <vt:lpstr>Month of Giving Olympics</vt:lpstr>
      <vt:lpstr>The Fundraisers</vt:lpstr>
      <vt:lpstr>The Fundraisers</vt:lpstr>
      <vt:lpstr>Month of Giving Olympics</vt:lpstr>
      <vt:lpstr>QUESTIONS?  COMMENTS?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Town Hall Meetings</dc:title>
  <dc:creator>Ashley Smith</dc:creator>
  <cp:lastModifiedBy>Ashley Smith</cp:lastModifiedBy>
  <cp:revision>57</cp:revision>
  <dcterms:created xsi:type="dcterms:W3CDTF">2024-02-19T20:11:56Z</dcterms:created>
  <dcterms:modified xsi:type="dcterms:W3CDTF">2025-06-18T14:48:53Z</dcterms:modified>
</cp:coreProperties>
</file>